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8"/>
  </p:notesMasterIdLst>
  <p:handoutMasterIdLst>
    <p:handoutMasterId r:id="rId48"/>
  </p:handoutMasterIdLst>
  <p:sldIdLst>
    <p:sldId id="1185" r:id="rId4"/>
    <p:sldId id="1186" r:id="rId5"/>
    <p:sldId id="1187" r:id="rId6"/>
    <p:sldId id="1189" r:id="rId7"/>
    <p:sldId id="1190" r:id="rId8"/>
    <p:sldId id="1193" r:id="rId9"/>
    <p:sldId id="1194" r:id="rId10"/>
    <p:sldId id="1192" r:id="rId11"/>
    <p:sldId id="1197" r:id="rId12"/>
    <p:sldId id="1199" r:id="rId13"/>
    <p:sldId id="1201" r:id="rId14"/>
    <p:sldId id="1202" r:id="rId15"/>
    <p:sldId id="1203" r:id="rId16"/>
    <p:sldId id="1204" r:id="rId17"/>
    <p:sldId id="1205" r:id="rId18"/>
    <p:sldId id="1206" r:id="rId19"/>
    <p:sldId id="1346" r:id="rId20"/>
    <p:sldId id="1347" r:id="rId21"/>
    <p:sldId id="1348" r:id="rId22"/>
    <p:sldId id="1349" r:id="rId23"/>
    <p:sldId id="1350" r:id="rId24"/>
    <p:sldId id="1351" r:id="rId25"/>
    <p:sldId id="1352" r:id="rId26"/>
    <p:sldId id="1353" r:id="rId27"/>
    <p:sldId id="1354" r:id="rId29"/>
    <p:sldId id="1355" r:id="rId30"/>
    <p:sldId id="1356" r:id="rId31"/>
    <p:sldId id="1358" r:id="rId32"/>
    <p:sldId id="1357" r:id="rId33"/>
    <p:sldId id="1345" r:id="rId34"/>
    <p:sldId id="1210" r:id="rId35"/>
    <p:sldId id="1344" r:id="rId36"/>
    <p:sldId id="1215" r:id="rId37"/>
    <p:sldId id="1216" r:id="rId38"/>
    <p:sldId id="1217" r:id="rId39"/>
    <p:sldId id="1361" r:id="rId40"/>
    <p:sldId id="1359" r:id="rId41"/>
    <p:sldId id="1360" r:id="rId42"/>
    <p:sldId id="1248" r:id="rId43"/>
    <p:sldId id="1363" r:id="rId44"/>
    <p:sldId id="1364" r:id="rId45"/>
    <p:sldId id="1365" r:id="rId46"/>
    <p:sldId id="1367"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ngsoft" initials="k" lastIdx="1" clrIdx="0"/>
  <p:cmAuthor id="2" name="作者" initials="A" lastIdx="0" clrIdx="1"/>
  <p:cmAuthor id="3" name="Author" initials="A" lastIdx="0" clrIdx="2"/>
  <p:cmAuthor id="4" name="Administrator" initials="A" lastIdx="2"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ä¸­åº¦æ ·å¼ 2 - å¼ºè°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ä¸­åº¦æ ·å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true"/>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true"/>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true" noRot="true" noChangeAspect="true"/>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true"/>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true"/>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true"/>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true"/>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true"/>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true">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highlight>
                <a:srgbClr val="1171F1"/>
              </a:highlight>
            </a:endParaRPr>
          </a:p>
        </p:txBody>
      </p:sp>
      <p:sp>
        <p:nvSpPr>
          <p:cNvPr id="8" name="任意形状 8"/>
          <p:cNvSpPr/>
          <p:nvPr userDrawn="true">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endParaRPr>
          </a:p>
        </p:txBody>
      </p:sp>
      <p:sp>
        <p:nvSpPr>
          <p:cNvPr id="9" name="任意形状 9"/>
          <p:cNvSpPr/>
          <p:nvPr userDrawn="true">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endParaRPr>
          </a:p>
        </p:txBody>
      </p:sp>
      <p:sp>
        <p:nvSpPr>
          <p:cNvPr id="10" name="矩形 9"/>
          <p:cNvSpPr/>
          <p:nvPr userDrawn="true">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矩形 10"/>
          <p:cNvSpPr/>
          <p:nvPr userDrawn="true">
            <p:custDataLst>
              <p:tags r:id="rId6"/>
            </p:custDataLst>
          </p:nvPr>
        </p:nvSpPr>
        <p:spPr>
          <a:xfrm flipV="true">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11"/>
          <p:cNvSpPr/>
          <p:nvPr userDrawn="true">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12"/>
          <p:cNvSpPr/>
          <p:nvPr userDrawn="true">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日期占位符 15"/>
          <p:cNvSpPr>
            <a:spLocks noGrp="true"/>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true"/>
          </p:cNvSpPr>
          <p:nvPr>
            <p:ph type="ftr" sz="quarter" idx="11"/>
            <p:custDataLst>
              <p:tags r:id="rId10"/>
            </p:custDataLst>
          </p:nvPr>
        </p:nvSpPr>
        <p:spPr/>
        <p:txBody>
          <a:bodyPr/>
          <a:lstStyle/>
          <a:p>
            <a:endParaRPr lang="zh-CN" altLang="en-US" dirty="0"/>
          </a:p>
        </p:txBody>
      </p:sp>
      <p:sp>
        <p:nvSpPr>
          <p:cNvPr id="18" name="灯片编号占位符 17"/>
          <p:cNvSpPr>
            <a:spLocks noGrp="true"/>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true"/>
          </p:cNvSpPr>
          <p:nvPr>
            <p:ph type="ctrTitle" hasCustomPrompt="true"/>
            <p:custDataLst>
              <p:tags r:id="rId12"/>
            </p:custDataLst>
          </p:nvPr>
        </p:nvSpPr>
        <p:spPr>
          <a:xfrm>
            <a:off x="883644" y="809127"/>
            <a:ext cx="9144000" cy="1896745"/>
          </a:xfrm>
        </p:spPr>
        <p:txBody>
          <a:bodyPr lIns="91440" tIns="45720" rIns="91440" bIns="0" anchor="b" anchorCtr="false">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true"/>
          </p:cNvSpPr>
          <p:nvPr>
            <p:ph type="subTitle" idx="1" hasCustomPrompt="true"/>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true"/>
          </p:cNvSpPr>
          <p:nvPr>
            <p:ph type="body" sz="quarter" idx="13" hasCustomPrompt="true"/>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true"/>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true">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true"/>
          </p:cNvSpPr>
          <p:nvPr>
            <p:ph type="title" hasCustomPrompt="true"/>
            <p:custDataLst>
              <p:tags r:id="rId3"/>
            </p:custDataLst>
          </p:nvPr>
        </p:nvSpPr>
        <p:spPr>
          <a:xfrm>
            <a:off x="4676775" y="2059757"/>
            <a:ext cx="6243774" cy="922021"/>
          </a:xfrm>
        </p:spPr>
        <p:txBody>
          <a:bodyPr lIns="91440" tIns="45720" rIns="91440" bIns="0" anchor="b" anchorCtr="false">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true"/>
          </p:cNvSpPr>
          <p:nvPr>
            <p:ph type="body" idx="1" hasCustomPrompt="true"/>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6"/>
            </p:custDataLst>
          </p:nvPr>
        </p:nvSpPr>
        <p:spPr/>
        <p:txBody>
          <a:bodyPr/>
          <a:lstStyle/>
          <a:p>
            <a:endParaRPr lang="zh-CN" altLang="en-US"/>
          </a:p>
        </p:txBody>
      </p:sp>
      <p:sp>
        <p:nvSpPr>
          <p:cNvPr id="6" name="灯片编号占位符 5"/>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true"/>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true"/>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true"/>
          </p:cNvSpPr>
          <p:nvPr>
            <p:ph type="ftr" sz="quarter" idx="11"/>
            <p:custDataLst>
              <p:tags r:id="rId6"/>
            </p:custDataLst>
          </p:nvPr>
        </p:nvSpPr>
        <p:spPr/>
        <p:txBody>
          <a:bodyPr/>
          <a:lstStyle/>
          <a:p>
            <a:endParaRPr lang="zh-CN" altLang="en-US"/>
          </a:p>
        </p:txBody>
      </p:sp>
      <p:sp>
        <p:nvSpPr>
          <p:cNvPr id="7" name="灯片编号占位符 6"/>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true"/>
          </p:cNvSpPr>
          <p:nvPr>
            <p:ph type="body" idx="1" hasCustomPrompt="true"/>
            <p:custDataLst>
              <p:tags r:id="rId3"/>
            </p:custDataLst>
          </p:nvPr>
        </p:nvSpPr>
        <p:spPr>
          <a:xfrm>
            <a:off x="669930" y="952508"/>
            <a:ext cx="5283242" cy="381003"/>
          </a:xfrm>
        </p:spPr>
        <p:txBody>
          <a:bodyPr lIns="101600" tIns="38100" rIns="76200" bIns="38100" anchor="t" anchorCtr="false">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true"/>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true"/>
          </p:cNvSpPr>
          <p:nvPr>
            <p:ph type="body" sz="quarter" idx="3" hasCustomPrompt="true"/>
            <p:custDataLst>
              <p:tags r:id="rId5"/>
            </p:custDataLst>
          </p:nvPr>
        </p:nvSpPr>
        <p:spPr>
          <a:xfrm>
            <a:off x="6235750" y="952508"/>
            <a:ext cx="5283242" cy="381003"/>
          </a:xfrm>
        </p:spPr>
        <p:txBody>
          <a:bodyPr vert="horz" lIns="101600" tIns="38100" rIns="76200" bIns="38100" rtlCol="0" anchor="t" anchorCtr="false">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true"/>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true"/>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true"/>
          </p:cNvSpPr>
          <p:nvPr>
            <p:ph type="ftr" sz="quarter" idx="11"/>
            <p:custDataLst>
              <p:tags r:id="rId8"/>
            </p:custDataLst>
          </p:nvPr>
        </p:nvSpPr>
        <p:spPr/>
        <p:txBody>
          <a:bodyPr/>
          <a:lstStyle/>
          <a:p>
            <a:endParaRPr lang="zh-CN" altLang="en-US"/>
          </a:p>
        </p:txBody>
      </p:sp>
      <p:sp>
        <p:nvSpPr>
          <p:cNvPr id="9" name="灯片编号占位符 8"/>
          <p:cNvSpPr>
            <a:spLocks noGrp="true"/>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true"/>
          </p:cNvSpPr>
          <p:nvPr>
            <p:ph type="ftr" sz="quarter" idx="11"/>
            <p:custDataLst>
              <p:tags r:id="rId3"/>
            </p:custDataLst>
          </p:nvPr>
        </p:nvSpPr>
        <p:spPr/>
        <p:txBody>
          <a:bodyPr/>
          <a:lstStyle/>
          <a:p>
            <a:endParaRPr lang="zh-CN" altLang="en-US"/>
          </a:p>
        </p:txBody>
      </p:sp>
      <p:sp>
        <p:nvSpPr>
          <p:cNvPr id="4" name="灯片编号占位符 3"/>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930"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true"/>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true"/>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true"/>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true"/>
          </p:cNvSpPr>
          <p:nvPr>
            <p:ph type="ftr" sz="quarter" idx="11"/>
            <p:custDataLst>
              <p:tags r:id="rId6"/>
            </p:custDataLst>
          </p:nvPr>
        </p:nvSpPr>
        <p:spPr/>
        <p:txBody>
          <a:bodyPr/>
          <a:lstStyle/>
          <a:p>
            <a:endParaRPr lang="zh-CN" altLang="en-US" dirty="0"/>
          </a:p>
        </p:txBody>
      </p:sp>
      <p:sp>
        <p:nvSpPr>
          <p:cNvPr id="7" name="灯片编号占位符 6"/>
          <p:cNvSpPr>
            <a:spLocks noGrp="true"/>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内容占位符 2"/>
          <p:cNvSpPr>
            <a:spLocks noGrp="true"/>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true"/>
          </p:cNvSpPr>
          <p:nvPr>
            <p:ph type="title" orient="vert"/>
            <p:custDataLst>
              <p:tags r:id="rId2"/>
            </p:custDataLst>
          </p:nvPr>
        </p:nvSpPr>
        <p:spPr>
          <a:xfrm>
            <a:off x="10571135" y="952508"/>
            <a:ext cx="950984" cy="5388907"/>
          </a:xfrm>
        </p:spPr>
        <p:txBody>
          <a:bodyPr vert="eaVert" lIns="101600" tIns="38100" rIns="76200" bIns="38100" rtlCol="0" anchor="ctr" anchorCtr="false">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true"/>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3"/>
            </p:custDataLst>
          </p:nvPr>
        </p:nvSpPr>
        <p:spPr/>
        <p:txBody>
          <a:bodyPr/>
          <a:lstStyle/>
          <a:p>
            <a:endParaRPr lang="zh-CN" altLang="en-US"/>
          </a:p>
        </p:txBody>
      </p:sp>
      <p:sp>
        <p:nvSpPr>
          <p:cNvPr id="5" name="灯片编号占位符 4"/>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true"/>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true">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true">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true">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true">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true"/>
          </p:cNvSpPr>
          <p:nvPr>
            <p:ph type="title" hasCustomPrompt="true"/>
            <p:custDataLst>
              <p:tags r:id="rId6"/>
            </p:custDataLst>
          </p:nvPr>
        </p:nvSpPr>
        <p:spPr>
          <a:xfrm>
            <a:off x="1320799" y="2376714"/>
            <a:ext cx="6653601" cy="1607337"/>
          </a:xfrm>
        </p:spPr>
        <p:txBody>
          <a:bodyPr vert="horz" lIns="91440" tIns="45720" rIns="91440" bIns="0" rtlCol="0" anchor="b" anchorCtr="false">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true"/>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8"/>
            </p:custDataLst>
          </p:nvPr>
        </p:nvSpPr>
        <p:spPr/>
        <p:txBody>
          <a:bodyPr/>
          <a:lstStyle/>
          <a:p>
            <a:endParaRPr lang="zh-CN" altLang="en-US"/>
          </a:p>
        </p:txBody>
      </p:sp>
      <p:sp>
        <p:nvSpPr>
          <p:cNvPr id="5" name="灯片编号占位符 4"/>
          <p:cNvSpPr>
            <a:spLocks noGrp="true"/>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true">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true"/>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6"/>
            </p:custDataLst>
          </p:nvPr>
        </p:nvSpPr>
        <p:spPr/>
        <p:txBody>
          <a:bodyPr/>
          <a:lstStyle/>
          <a:p>
            <a:endParaRPr lang="zh-CN" altLang="en-US" dirty="0"/>
          </a:p>
        </p:txBody>
      </p:sp>
      <p:sp>
        <p:nvSpPr>
          <p:cNvPr id="5" name="灯片编号占位符 4"/>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true">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true">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true"/>
          </p:cNvSpPr>
          <p:nvPr>
            <p:ph type="title" hasCustomPrompt="true"/>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true"/>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true"/>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7"/>
            </p:custDataLst>
          </p:nvPr>
        </p:nvSpPr>
        <p:spPr/>
        <p:txBody>
          <a:bodyPr/>
          <a:lstStyle/>
          <a:p>
            <a:endParaRPr lang="zh-CN" altLang="en-US" dirty="0"/>
          </a:p>
        </p:txBody>
      </p:sp>
      <p:sp>
        <p:nvSpPr>
          <p:cNvPr id="5" name="灯片编号占位符 4"/>
          <p:cNvSpPr>
            <a:spLocks noGrp="true"/>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true">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true">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true"/>
          </p:cNvSpPr>
          <p:nvPr>
            <p:ph type="title" hasCustomPrompt="true"/>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true"/>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7"/>
            </p:custDataLst>
          </p:nvPr>
        </p:nvSpPr>
        <p:spPr/>
        <p:txBody>
          <a:bodyPr/>
          <a:lstStyle/>
          <a:p>
            <a:endParaRPr lang="zh-CN" altLang="en-US" dirty="0"/>
          </a:p>
        </p:txBody>
      </p:sp>
      <p:sp>
        <p:nvSpPr>
          <p:cNvPr id="5" name="灯片编号占位符 4"/>
          <p:cNvSpPr>
            <a:spLocks noGrp="true"/>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true">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true">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true"/>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7"/>
            </p:custDataLst>
          </p:nvPr>
        </p:nvSpPr>
        <p:spPr/>
        <p:txBody>
          <a:bodyPr/>
          <a:lstStyle/>
          <a:p>
            <a:endParaRPr lang="zh-CN" altLang="en-US" dirty="0"/>
          </a:p>
        </p:txBody>
      </p:sp>
      <p:sp>
        <p:nvSpPr>
          <p:cNvPr id="5" name="灯片编号占位符 4"/>
          <p:cNvSpPr>
            <a:spLocks noGrp="true"/>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true"/>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true">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true"/>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6"/>
            </p:custDataLst>
          </p:nvPr>
        </p:nvSpPr>
        <p:spPr/>
        <p:txBody>
          <a:bodyPr/>
          <a:lstStyle/>
          <a:p>
            <a:endParaRPr lang="zh-CN" altLang="en-US" dirty="0"/>
          </a:p>
        </p:txBody>
      </p:sp>
      <p:sp>
        <p:nvSpPr>
          <p:cNvPr id="5" name="灯片编号占位符 4"/>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true"/>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true"/>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true"/>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hasCustomPrompt="true"/>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true"/>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nvPr>
        </p:nvSpPr>
        <p:spPr/>
        <p:txBody>
          <a:bodyPr/>
          <a:lstStyle/>
          <a:p>
            <a:endParaRPr lang="zh-CN" altLang="en-US" dirty="0"/>
          </a:p>
        </p:txBody>
      </p:sp>
      <p:sp>
        <p:nvSpPr>
          <p:cNvPr id="5" name="灯片编号占位符 4"/>
          <p:cNvSpPr>
            <a:spLocks noGrp="true"/>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内容占位符 2"/>
          <p:cNvSpPr>
            <a:spLocks noGrp="true"/>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true"/>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true"/>
          </p:cNvSpPr>
          <p:nvPr>
            <p:ph type="ftr" sz="quarter" idx="11"/>
          </p:nvPr>
        </p:nvSpPr>
        <p:spPr/>
        <p:txBody>
          <a:bodyPr/>
          <a:lstStyle/>
          <a:p>
            <a:endParaRPr lang="zh-CN" altLang="en-US"/>
          </a:p>
        </p:txBody>
      </p:sp>
      <p:sp>
        <p:nvSpPr>
          <p:cNvPr id="7" name="灯片编号占位符 6"/>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true"/>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true"/>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true"/>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true"/>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true"/>
          </p:cNvSpPr>
          <p:nvPr>
            <p:ph type="ftr" sz="quarter" idx="11"/>
          </p:nvPr>
        </p:nvSpPr>
        <p:spPr/>
        <p:txBody>
          <a:bodyPr/>
          <a:lstStyle/>
          <a:p>
            <a:endParaRPr lang="zh-CN" altLang="en-US"/>
          </a:p>
        </p:txBody>
      </p:sp>
      <p:sp>
        <p:nvSpPr>
          <p:cNvPr id="9" name="灯片编号占位符 8"/>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true"/>
          </p:cNvSpPr>
          <p:nvPr>
            <p:ph type="ftr" sz="quarter" idx="11"/>
          </p:nvPr>
        </p:nvSpPr>
        <p:spPr/>
        <p:txBody>
          <a:bodyPr/>
          <a:lstStyle/>
          <a:p>
            <a:endParaRPr lang="zh-CN" altLang="en-US"/>
          </a:p>
        </p:txBody>
      </p:sp>
      <p:sp>
        <p:nvSpPr>
          <p:cNvPr id="5" name="灯片编号占位符 4"/>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true"/>
          </p:cNvSpPr>
          <p:nvPr>
            <p:ph type="ftr" sz="quarter" idx="11"/>
          </p:nvPr>
        </p:nvSpPr>
        <p:spPr/>
        <p:txBody>
          <a:bodyPr/>
          <a:lstStyle/>
          <a:p>
            <a:endParaRPr lang="zh-CN" altLang="en-US"/>
          </a:p>
        </p:txBody>
      </p:sp>
      <p:sp>
        <p:nvSpPr>
          <p:cNvPr id="4" name="灯片编号占位符 3"/>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true"/>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true"/>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true"/>
          </p:cNvSpPr>
          <p:nvPr>
            <p:ph type="ftr" sz="quarter" idx="11"/>
          </p:nvPr>
        </p:nvSpPr>
        <p:spPr/>
        <p:txBody>
          <a:bodyPr/>
          <a:lstStyle/>
          <a:p>
            <a:endParaRPr lang="zh-CN" altLang="en-US"/>
          </a:p>
        </p:txBody>
      </p:sp>
      <p:sp>
        <p:nvSpPr>
          <p:cNvPr id="7" name="灯片编号占位符 6"/>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true"/>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true"/>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true"/>
          </p:cNvSpPr>
          <p:nvPr>
            <p:ph type="ftr" sz="quarter" idx="11"/>
          </p:nvPr>
        </p:nvSpPr>
        <p:spPr/>
        <p:txBody>
          <a:bodyPr/>
          <a:lstStyle/>
          <a:p>
            <a:endParaRPr lang="zh-CN" altLang="en-US"/>
          </a:p>
        </p:txBody>
      </p:sp>
      <p:sp>
        <p:nvSpPr>
          <p:cNvPr id="7" name="灯片编号占位符 6"/>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128.xml"/><Relationship Id="rId24" Type="http://schemas.openxmlformats.org/officeDocument/2006/relationships/tags" Target="../tags/tag127.xml"/><Relationship Id="rId23" Type="http://schemas.openxmlformats.org/officeDocument/2006/relationships/tags" Target="../tags/tag126.xml"/><Relationship Id="rId22" Type="http://schemas.openxmlformats.org/officeDocument/2006/relationships/tags" Target="../tags/tag125.xml"/><Relationship Id="rId21" Type="http://schemas.openxmlformats.org/officeDocument/2006/relationships/tags" Target="../tags/tag124.xml"/><Relationship Id="rId20" Type="http://schemas.openxmlformats.org/officeDocument/2006/relationships/tags" Target="../tags/tag123.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true"/>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true"/>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true"/>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true"/>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true"/>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false">
            <a:normAutofit/>
          </a:bodyPr>
          <a:lstStyle/>
          <a:p>
            <a:r>
              <a:rPr lang="zh-CN" altLang="en-US" dirty="0"/>
              <a:t>单击此处编辑母版标题样式</a:t>
            </a:r>
            <a:endParaRPr lang="zh-CN" altLang="en-US" dirty="0"/>
          </a:p>
        </p:txBody>
      </p:sp>
      <p:sp>
        <p:nvSpPr>
          <p:cNvPr id="3" name="文本占位符 2"/>
          <p:cNvSpPr>
            <a:spLocks noGrp="true"/>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true"/>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true"/>
          <p:cNvSpPr/>
          <p:nvPr userDrawn="true">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image" Target="../media/image4.png"/><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11.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image" Target="../media/image5.png"/><Relationship Id="rId3" Type="http://schemas.openxmlformats.org/officeDocument/2006/relationships/tags" Target="../tags/tag252.xml"/><Relationship Id="rId2" Type="http://schemas.openxmlformats.org/officeDocument/2006/relationships/tags" Target="../tags/tag251.xml"/><Relationship Id="rId12" Type="http://schemas.openxmlformats.org/officeDocument/2006/relationships/slideLayout" Target="../slideLayouts/slideLayout18.xml"/><Relationship Id="rId11" Type="http://schemas.openxmlformats.org/officeDocument/2006/relationships/tags" Target="../tags/tag259.xml"/><Relationship Id="rId10" Type="http://schemas.openxmlformats.org/officeDocument/2006/relationships/tags" Target="../tags/tag258.xml"/><Relationship Id="rId1" Type="http://schemas.openxmlformats.org/officeDocument/2006/relationships/tags" Target="../tags/tag250.xml"/></Relationships>
</file>

<file path=ppt/slides/_rels/slide12.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2" Type="http://schemas.openxmlformats.org/officeDocument/2006/relationships/slideLayout" Target="../slideLayouts/slideLayout18.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tags" Target="../tags/tag260.xml"/></Relationships>
</file>

<file path=ppt/slides/_rels/slide13.xml.rels><?xml version="1.0" encoding="UTF-8" standalone="yes"?>
<Relationships xmlns="http://schemas.openxmlformats.org/package/2006/relationships"><Relationship Id="rId9" Type="http://schemas.openxmlformats.org/officeDocument/2006/relationships/tags" Target="../tags/tag279.xml"/><Relationship Id="rId8" Type="http://schemas.openxmlformats.org/officeDocument/2006/relationships/tags" Target="../tags/tag278.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3" Type="http://schemas.openxmlformats.org/officeDocument/2006/relationships/slideLayout" Target="../slideLayouts/slideLayout18.xml"/><Relationship Id="rId12" Type="http://schemas.openxmlformats.org/officeDocument/2006/relationships/tags" Target="../tags/tag282.xml"/><Relationship Id="rId11" Type="http://schemas.openxmlformats.org/officeDocument/2006/relationships/tags" Target="../tags/tag281.xml"/><Relationship Id="rId10" Type="http://schemas.openxmlformats.org/officeDocument/2006/relationships/tags" Target="../tags/tag280.xml"/><Relationship Id="rId1" Type="http://schemas.openxmlformats.org/officeDocument/2006/relationships/tags" Target="../tags/tag271.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286.xml"/><Relationship Id="rId4" Type="http://schemas.openxmlformats.org/officeDocument/2006/relationships/image" Target="../media/image6.jpeg"/><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89.xml"/><Relationship Id="rId3" Type="http://schemas.openxmlformats.org/officeDocument/2006/relationships/image" Target="../media/image7.jpeg"/><Relationship Id="rId2" Type="http://schemas.openxmlformats.org/officeDocument/2006/relationships/tags" Target="../tags/tag288.xml"/><Relationship Id="rId1" Type="http://schemas.openxmlformats.org/officeDocument/2006/relationships/tags" Target="../tags/tag287.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292.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tags" Target="../tags/tag291.xml"/><Relationship Id="rId1" Type="http://schemas.openxmlformats.org/officeDocument/2006/relationships/tags" Target="../tags/tag29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s>
</file>

<file path=ppt/slides/_rels/slide18.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image" Target="file:///C:\Users\Administrator\AppData\Local\Temp\wps\INetCache\170b954a664c065f74b035fcf98ccfa1" TargetMode="External"/><Relationship Id="rId4" Type="http://schemas.openxmlformats.org/officeDocument/2006/relationships/image" Target="../media/image10.jpeg"/><Relationship Id="rId3" Type="http://schemas.openxmlformats.org/officeDocument/2006/relationships/tags" Target="../tags/tag298.xml"/><Relationship Id="rId2" Type="http://schemas.openxmlformats.org/officeDocument/2006/relationships/tags" Target="../tags/tag297.xml"/><Relationship Id="rId18" Type="http://schemas.openxmlformats.org/officeDocument/2006/relationships/slideLayout" Target="../slideLayouts/slideLayout18.xml"/><Relationship Id="rId17" Type="http://schemas.openxmlformats.org/officeDocument/2006/relationships/tags" Target="../tags/tag306.xml"/><Relationship Id="rId16" Type="http://schemas.openxmlformats.org/officeDocument/2006/relationships/image" Target="../media/image14.jpeg"/><Relationship Id="rId15" Type="http://schemas.openxmlformats.org/officeDocument/2006/relationships/image" Target="../media/image13.jpeg"/><Relationship Id="rId14" Type="http://schemas.openxmlformats.org/officeDocument/2006/relationships/tags" Target="../tags/tag305.xml"/><Relationship Id="rId13" Type="http://schemas.openxmlformats.org/officeDocument/2006/relationships/image" Target="../media/image12.jpeg"/><Relationship Id="rId12" Type="http://schemas.openxmlformats.org/officeDocument/2006/relationships/image" Target="../media/image11.jpeg"/><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tags" Target="../tags/tag296.xml"/></Relationships>
</file>

<file path=ppt/slides/_rels/slide19.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image" Target="../media/image16.png"/><Relationship Id="rId6" Type="http://schemas.openxmlformats.org/officeDocument/2006/relationships/tags" Target="../tags/tag311.xml"/><Relationship Id="rId5" Type="http://schemas.openxmlformats.org/officeDocument/2006/relationships/image" Target="../media/image15.png"/><Relationship Id="rId4" Type="http://schemas.openxmlformats.org/officeDocument/2006/relationships/tags" Target="../tags/tag310.xml"/><Relationship Id="rId33" Type="http://schemas.openxmlformats.org/officeDocument/2006/relationships/slideLayout" Target="../slideLayouts/slideLayout18.xml"/><Relationship Id="rId32" Type="http://schemas.openxmlformats.org/officeDocument/2006/relationships/tags" Target="../tags/tag334.xml"/><Relationship Id="rId31" Type="http://schemas.openxmlformats.org/officeDocument/2006/relationships/tags" Target="../tags/tag333.xml"/><Relationship Id="rId30" Type="http://schemas.openxmlformats.org/officeDocument/2006/relationships/tags" Target="../tags/tag332.xml"/><Relationship Id="rId3" Type="http://schemas.openxmlformats.org/officeDocument/2006/relationships/tags" Target="../tags/tag309.xml"/><Relationship Id="rId29" Type="http://schemas.openxmlformats.org/officeDocument/2006/relationships/tags" Target="../tags/tag331.xml"/><Relationship Id="rId28" Type="http://schemas.openxmlformats.org/officeDocument/2006/relationships/tags" Target="../tags/tag330.xml"/><Relationship Id="rId27" Type="http://schemas.openxmlformats.org/officeDocument/2006/relationships/tags" Target="../tags/tag329.xml"/><Relationship Id="rId26" Type="http://schemas.openxmlformats.org/officeDocument/2006/relationships/tags" Target="../tags/tag328.xml"/><Relationship Id="rId25" Type="http://schemas.openxmlformats.org/officeDocument/2006/relationships/tags" Target="../tags/tag327.xml"/><Relationship Id="rId24" Type="http://schemas.openxmlformats.org/officeDocument/2006/relationships/tags" Target="../tags/tag326.xml"/><Relationship Id="rId23" Type="http://schemas.openxmlformats.org/officeDocument/2006/relationships/tags" Target="../tags/tag325.xml"/><Relationship Id="rId22" Type="http://schemas.openxmlformats.org/officeDocument/2006/relationships/tags" Target="../tags/tag324.xml"/><Relationship Id="rId21" Type="http://schemas.openxmlformats.org/officeDocument/2006/relationships/image" Target="../media/image18.png"/><Relationship Id="rId20" Type="http://schemas.openxmlformats.org/officeDocument/2006/relationships/tags" Target="../tags/tag323.xml"/><Relationship Id="rId2" Type="http://schemas.openxmlformats.org/officeDocument/2006/relationships/tags" Target="../tags/tag308.xml"/><Relationship Id="rId19" Type="http://schemas.openxmlformats.org/officeDocument/2006/relationships/tags" Target="../tags/tag322.xml"/><Relationship Id="rId18" Type="http://schemas.openxmlformats.org/officeDocument/2006/relationships/tags" Target="../tags/tag321.xml"/><Relationship Id="rId17" Type="http://schemas.openxmlformats.org/officeDocument/2006/relationships/tags" Target="../tags/tag320.xml"/><Relationship Id="rId16" Type="http://schemas.openxmlformats.org/officeDocument/2006/relationships/tags" Target="../tags/tag319.xml"/><Relationship Id="rId15" Type="http://schemas.openxmlformats.org/officeDocument/2006/relationships/tags" Target="../tags/tag318.xml"/><Relationship Id="rId14" Type="http://schemas.openxmlformats.org/officeDocument/2006/relationships/image" Target="../media/image17.png"/><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tags" Target="../tags/tag307.xml"/></Relationships>
</file>

<file path=ppt/slides/_rels/slide2.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4" Type="http://schemas.openxmlformats.org/officeDocument/2006/relationships/slideLayout" Target="../slideLayouts/slideLayout18.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20.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7" Type="http://schemas.openxmlformats.org/officeDocument/2006/relationships/slideLayout" Target="../slideLayouts/slideLayout18.xml"/><Relationship Id="rId16" Type="http://schemas.openxmlformats.org/officeDocument/2006/relationships/tags" Target="../tags/tag350.xml"/><Relationship Id="rId15" Type="http://schemas.openxmlformats.org/officeDocument/2006/relationships/tags" Target="../tags/tag349.xml"/><Relationship Id="rId14" Type="http://schemas.openxmlformats.org/officeDocument/2006/relationships/tags" Target="../tags/tag348.xml"/><Relationship Id="rId13" Type="http://schemas.openxmlformats.org/officeDocument/2006/relationships/tags" Target="../tags/tag347.xml"/><Relationship Id="rId12" Type="http://schemas.openxmlformats.org/officeDocument/2006/relationships/tags" Target="../tags/tag346.xml"/><Relationship Id="rId11" Type="http://schemas.openxmlformats.org/officeDocument/2006/relationships/tags" Target="../tags/tag345.xml"/><Relationship Id="rId10" Type="http://schemas.openxmlformats.org/officeDocument/2006/relationships/tags" Target="../tags/tag344.xml"/><Relationship Id="rId1" Type="http://schemas.openxmlformats.org/officeDocument/2006/relationships/tags" Target="../tags/tag335.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image" Target="../media/image19.png"/><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57.xml"/><Relationship Id="rId2" Type="http://schemas.openxmlformats.org/officeDocument/2006/relationships/image" Target="../media/image21.jpeg"/><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image" Target="../media/image24.png"/><Relationship Id="rId7" Type="http://schemas.openxmlformats.org/officeDocument/2006/relationships/tags" Target="../tags/tag362.xml"/><Relationship Id="rId6" Type="http://schemas.openxmlformats.org/officeDocument/2006/relationships/image" Target="../media/image23.png"/><Relationship Id="rId5" Type="http://schemas.openxmlformats.org/officeDocument/2006/relationships/tags" Target="../tags/tag361.xml"/><Relationship Id="rId4" Type="http://schemas.openxmlformats.org/officeDocument/2006/relationships/image" Target="../media/image22.png"/><Relationship Id="rId3" Type="http://schemas.openxmlformats.org/officeDocument/2006/relationships/tags" Target="../tags/tag360.xml"/><Relationship Id="rId2" Type="http://schemas.openxmlformats.org/officeDocument/2006/relationships/tags" Target="../tags/tag359.xml"/><Relationship Id="rId12" Type="http://schemas.openxmlformats.org/officeDocument/2006/relationships/slideLayout" Target="../slideLayouts/slideLayout18.xml"/><Relationship Id="rId11" Type="http://schemas.openxmlformats.org/officeDocument/2006/relationships/tags" Target="../tags/tag364.xml"/><Relationship Id="rId10" Type="http://schemas.openxmlformats.org/officeDocument/2006/relationships/image" Target="../media/image25.png"/><Relationship Id="rId1" Type="http://schemas.openxmlformats.org/officeDocument/2006/relationships/tags" Target="../tags/tag358.xml"/></Relationships>
</file>

<file path=ppt/slides/_rels/slide24.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image" Target="../media/image29.png"/><Relationship Id="rId7" Type="http://schemas.openxmlformats.org/officeDocument/2006/relationships/image" Target="../media/image28.png"/><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6" Type="http://schemas.openxmlformats.org/officeDocument/2006/relationships/notesSlide" Target="../notesSlides/notesSlide1.xml"/><Relationship Id="rId15" Type="http://schemas.openxmlformats.org/officeDocument/2006/relationships/slideLayout" Target="../slideLayouts/slideLayout18.xml"/><Relationship Id="rId14" Type="http://schemas.openxmlformats.org/officeDocument/2006/relationships/tags" Target="../tags/tag369.xml"/><Relationship Id="rId13" Type="http://schemas.openxmlformats.org/officeDocument/2006/relationships/image" Target="../media/image34.png"/><Relationship Id="rId12" Type="http://schemas.openxmlformats.org/officeDocument/2006/relationships/image" Target="../media/image33.png"/><Relationship Id="rId11" Type="http://schemas.openxmlformats.org/officeDocument/2006/relationships/image" Target="../media/image32.png"/><Relationship Id="rId10" Type="http://schemas.openxmlformats.org/officeDocument/2006/relationships/image" Target="../media/image31.png"/><Relationship Id="rId1" Type="http://schemas.openxmlformats.org/officeDocument/2006/relationships/tags" Target="../tags/tag365.xml"/></Relationships>
</file>

<file path=ppt/slides/_rels/slide25.xml.rels><?xml version="1.0" encoding="UTF-8" standalone="yes"?>
<Relationships xmlns="http://schemas.openxmlformats.org/package/2006/relationships"><Relationship Id="rId9" Type="http://schemas.openxmlformats.org/officeDocument/2006/relationships/image" Target="../media/image39.png"/><Relationship Id="rId8" Type="http://schemas.openxmlformats.org/officeDocument/2006/relationships/image" Target="../media/image38.png"/><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7" Type="http://schemas.openxmlformats.org/officeDocument/2006/relationships/notesSlide" Target="../notesSlides/notesSlide2.xml"/><Relationship Id="rId16" Type="http://schemas.openxmlformats.org/officeDocument/2006/relationships/slideLayout" Target="../slideLayouts/slideLayout18.xml"/><Relationship Id="rId15" Type="http://schemas.openxmlformats.org/officeDocument/2006/relationships/tags" Target="../tags/tag375.xml"/><Relationship Id="rId14" Type="http://schemas.openxmlformats.org/officeDocument/2006/relationships/image" Target="../media/image43.png"/><Relationship Id="rId13" Type="http://schemas.openxmlformats.org/officeDocument/2006/relationships/image" Target="../media/image42.png"/><Relationship Id="rId12" Type="http://schemas.openxmlformats.org/officeDocument/2006/relationships/image" Target="../media/image41.png"/><Relationship Id="rId11" Type="http://schemas.openxmlformats.org/officeDocument/2006/relationships/image" Target="../media/image40.png"/><Relationship Id="rId10" Type="http://schemas.openxmlformats.org/officeDocument/2006/relationships/tags" Target="../tags/tag374.xml"/><Relationship Id="rId1" Type="http://schemas.openxmlformats.org/officeDocument/2006/relationships/tags" Target="../tags/tag370.xml"/></Relationships>
</file>

<file path=ppt/slides/_rels/slide26.xml.rels><?xml version="1.0" encoding="UTF-8" standalone="yes"?>
<Relationships xmlns="http://schemas.openxmlformats.org/package/2006/relationships"><Relationship Id="rId9" Type="http://schemas.openxmlformats.org/officeDocument/2006/relationships/image" Target="../media/image48.png"/><Relationship Id="rId8" Type="http://schemas.openxmlformats.org/officeDocument/2006/relationships/image" Target="../media/image47.png"/><Relationship Id="rId7" Type="http://schemas.openxmlformats.org/officeDocument/2006/relationships/image" Target="../media/image46.png"/><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6" Type="http://schemas.openxmlformats.org/officeDocument/2006/relationships/notesSlide" Target="../notesSlides/notesSlide3.xml"/><Relationship Id="rId15" Type="http://schemas.openxmlformats.org/officeDocument/2006/relationships/slideLayout" Target="../slideLayouts/slideLayout18.xml"/><Relationship Id="rId14" Type="http://schemas.openxmlformats.org/officeDocument/2006/relationships/tags" Target="../tags/tag380.xml"/><Relationship Id="rId13" Type="http://schemas.openxmlformats.org/officeDocument/2006/relationships/image" Target="../media/image52.png"/><Relationship Id="rId12" Type="http://schemas.openxmlformats.org/officeDocument/2006/relationships/image" Target="../media/image51.png"/><Relationship Id="rId11" Type="http://schemas.openxmlformats.org/officeDocument/2006/relationships/image" Target="../media/image50.png"/><Relationship Id="rId10" Type="http://schemas.openxmlformats.org/officeDocument/2006/relationships/image" Target="../media/image49.png"/><Relationship Id="rId1" Type="http://schemas.openxmlformats.org/officeDocument/2006/relationships/tags" Target="../tags/tag376.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84.xml"/><Relationship Id="rId7" Type="http://schemas.openxmlformats.org/officeDocument/2006/relationships/image" Target="../media/image56.png"/><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tags" Target="../tags/tag383.xml"/><Relationship Id="rId2" Type="http://schemas.openxmlformats.org/officeDocument/2006/relationships/tags" Target="../tags/tag382.xml"/><Relationship Id="rId10" Type="http://schemas.openxmlformats.org/officeDocument/2006/relationships/notesSlide" Target="../notesSlides/notesSlide4.xml"/><Relationship Id="rId1" Type="http://schemas.openxmlformats.org/officeDocument/2006/relationships/tags" Target="../tags/tag38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86.xml"/><Relationship Id="rId1" Type="http://schemas.openxmlformats.org/officeDocument/2006/relationships/tags" Target="../tags/tag38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8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tags" Target="../tags/tag388.xml"/></Relationships>
</file>

<file path=ppt/slides/_rels/slide31.xml.rels><?xml version="1.0" encoding="UTF-8" standalone="yes"?>
<Relationships xmlns="http://schemas.openxmlformats.org/package/2006/relationships"><Relationship Id="rId9" Type="http://schemas.openxmlformats.org/officeDocument/2006/relationships/image" Target="../media/image58.png"/><Relationship Id="rId8" Type="http://schemas.openxmlformats.org/officeDocument/2006/relationships/image" Target="../media/image57.png"/><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3" Type="http://schemas.openxmlformats.org/officeDocument/2006/relationships/notesSlide" Target="../notesSlides/notesSlide5.xml"/><Relationship Id="rId12" Type="http://schemas.openxmlformats.org/officeDocument/2006/relationships/slideLayout" Target="../slideLayouts/slideLayout18.xml"/><Relationship Id="rId11" Type="http://schemas.openxmlformats.org/officeDocument/2006/relationships/tags" Target="../tags/tag398.xml"/><Relationship Id="rId10" Type="http://schemas.openxmlformats.org/officeDocument/2006/relationships/image" Target="../media/image1.svg"/><Relationship Id="rId1" Type="http://schemas.openxmlformats.org/officeDocument/2006/relationships/tags" Target="../tags/tag391.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image" Target="../media/image59.png"/><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s>
</file>

<file path=ppt/slides/_rels/slide33.xml.rels><?xml version="1.0" encoding="UTF-8" standalone="yes"?>
<Relationships xmlns="http://schemas.openxmlformats.org/package/2006/relationships"><Relationship Id="rId9" Type="http://schemas.openxmlformats.org/officeDocument/2006/relationships/tags" Target="../tags/tag411.xml"/><Relationship Id="rId8" Type="http://schemas.openxmlformats.org/officeDocument/2006/relationships/image" Target="../media/image61.png"/><Relationship Id="rId7" Type="http://schemas.openxmlformats.org/officeDocument/2006/relationships/image" Target="../media/image60.png"/><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 Id="rId3" Type="http://schemas.openxmlformats.org/officeDocument/2006/relationships/tags" Target="../tags/tag407.xml"/><Relationship Id="rId2" Type="http://schemas.openxmlformats.org/officeDocument/2006/relationships/tags" Target="../tags/tag406.xml"/><Relationship Id="rId13" Type="http://schemas.openxmlformats.org/officeDocument/2006/relationships/slideLayout" Target="../slideLayouts/slideLayout18.xml"/><Relationship Id="rId12" Type="http://schemas.openxmlformats.org/officeDocument/2006/relationships/tags" Target="../tags/tag412.xml"/><Relationship Id="rId11" Type="http://schemas.openxmlformats.org/officeDocument/2006/relationships/image" Target="../media/image63.jpeg"/><Relationship Id="rId10" Type="http://schemas.openxmlformats.org/officeDocument/2006/relationships/image" Target="../media/image62.jpeg"/><Relationship Id="rId1" Type="http://schemas.openxmlformats.org/officeDocument/2006/relationships/tags" Target="../tags/tag405.xml"/></Relationships>
</file>

<file path=ppt/slides/_rels/slide34.xml.rels><?xml version="1.0" encoding="UTF-8" standalone="yes"?>
<Relationships xmlns="http://schemas.openxmlformats.org/package/2006/relationships"><Relationship Id="rId9" Type="http://schemas.openxmlformats.org/officeDocument/2006/relationships/tags" Target="../tags/tag418.xml"/><Relationship Id="rId8" Type="http://schemas.openxmlformats.org/officeDocument/2006/relationships/image" Target="../media/image66.jpeg"/><Relationship Id="rId7" Type="http://schemas.openxmlformats.org/officeDocument/2006/relationships/tags" Target="../tags/tag417.xml"/><Relationship Id="rId6" Type="http://schemas.openxmlformats.org/officeDocument/2006/relationships/image" Target="../media/image65.jpeg"/><Relationship Id="rId5" Type="http://schemas.openxmlformats.org/officeDocument/2006/relationships/tags" Target="../tags/tag416.xml"/><Relationship Id="rId4" Type="http://schemas.openxmlformats.org/officeDocument/2006/relationships/image" Target="../media/image64.png"/><Relationship Id="rId3" Type="http://schemas.openxmlformats.org/officeDocument/2006/relationships/tags" Target="../tags/tag415.xml"/><Relationship Id="rId2" Type="http://schemas.openxmlformats.org/officeDocument/2006/relationships/tags" Target="../tags/tag414.xml"/><Relationship Id="rId12" Type="http://schemas.openxmlformats.org/officeDocument/2006/relationships/slideLayout" Target="../slideLayouts/slideLayout18.xml"/><Relationship Id="rId11" Type="http://schemas.openxmlformats.org/officeDocument/2006/relationships/tags" Target="../tags/tag419.xml"/><Relationship Id="rId10" Type="http://schemas.openxmlformats.org/officeDocument/2006/relationships/image" Target="../media/image67.jpeg"/><Relationship Id="rId1" Type="http://schemas.openxmlformats.org/officeDocument/2006/relationships/tags" Target="../tags/tag413.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422.xml"/><Relationship Id="rId3" Type="http://schemas.openxmlformats.org/officeDocument/2006/relationships/image" Target="../media/image68.jpeg"/><Relationship Id="rId2" Type="http://schemas.openxmlformats.org/officeDocument/2006/relationships/tags" Target="../tags/tag421.xml"/><Relationship Id="rId1" Type="http://schemas.openxmlformats.org/officeDocument/2006/relationships/tags" Target="../tags/tag420.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423.xml"/><Relationship Id="rId2" Type="http://schemas.openxmlformats.org/officeDocument/2006/relationships/image" Target="../media/image70.jpeg"/><Relationship Id="rId1" Type="http://schemas.openxmlformats.org/officeDocument/2006/relationships/image" Target="../media/image69.jpeg"/></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25.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tags" Target="../tags/tag424.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26.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image" Target="../media/image76.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s>
</file>

<file path=ppt/slides/_rels/slide4.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0" Type="http://schemas.openxmlformats.org/officeDocument/2006/relationships/slideLayout" Target="../slideLayouts/slideLayout18.xml"/><Relationship Id="rId3" Type="http://schemas.openxmlformats.org/officeDocument/2006/relationships/tags" Target="../tags/tag152.xml"/><Relationship Id="rId29" Type="http://schemas.openxmlformats.org/officeDocument/2006/relationships/tags" Target="../tags/tag178.xml"/><Relationship Id="rId28" Type="http://schemas.openxmlformats.org/officeDocument/2006/relationships/tags" Target="../tags/tag177.xml"/><Relationship Id="rId27" Type="http://schemas.openxmlformats.org/officeDocument/2006/relationships/tags" Target="../tags/tag176.xml"/><Relationship Id="rId26" Type="http://schemas.openxmlformats.org/officeDocument/2006/relationships/tags" Target="../tags/tag175.xml"/><Relationship Id="rId25" Type="http://schemas.openxmlformats.org/officeDocument/2006/relationships/tags" Target="../tags/tag174.xml"/><Relationship Id="rId24" Type="http://schemas.openxmlformats.org/officeDocument/2006/relationships/tags" Target="../tags/tag173.xml"/><Relationship Id="rId23" Type="http://schemas.openxmlformats.org/officeDocument/2006/relationships/tags" Target="../tags/tag172.xml"/><Relationship Id="rId22" Type="http://schemas.openxmlformats.org/officeDocument/2006/relationships/tags" Target="../tags/tag171.xml"/><Relationship Id="rId21" Type="http://schemas.openxmlformats.org/officeDocument/2006/relationships/tags" Target="../tags/tag170.xml"/><Relationship Id="rId20" Type="http://schemas.openxmlformats.org/officeDocument/2006/relationships/tags" Target="../tags/tag169.xml"/><Relationship Id="rId2" Type="http://schemas.openxmlformats.org/officeDocument/2006/relationships/tags" Target="../tags/tag151.xml"/><Relationship Id="rId19" Type="http://schemas.openxmlformats.org/officeDocument/2006/relationships/tags" Target="../tags/tag168.xml"/><Relationship Id="rId18" Type="http://schemas.openxmlformats.org/officeDocument/2006/relationships/tags" Target="../tags/tag167.xml"/><Relationship Id="rId17" Type="http://schemas.openxmlformats.org/officeDocument/2006/relationships/tags" Target="../tags/tag166.xml"/><Relationship Id="rId16" Type="http://schemas.openxmlformats.org/officeDocument/2006/relationships/tags" Target="../tags/tag165.xml"/><Relationship Id="rId15" Type="http://schemas.openxmlformats.org/officeDocument/2006/relationships/tags" Target="../tags/tag164.xml"/><Relationship Id="rId14" Type="http://schemas.openxmlformats.org/officeDocument/2006/relationships/tags" Target="../tags/tag16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0.xml"/></Relationships>
</file>

<file path=ppt/slides/_rels/slide40.xml.rels><?xml version="1.0" encoding="UTF-8" standalone="yes"?>
<Relationships xmlns="http://schemas.openxmlformats.org/package/2006/relationships"><Relationship Id="rId9" Type="http://schemas.openxmlformats.org/officeDocument/2006/relationships/image" Target="../media/image63.jpeg"/><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image" Target="../media/image83.png"/><Relationship Id="rId3" Type="http://schemas.openxmlformats.org/officeDocument/2006/relationships/tags" Target="../tags/tag431.xml"/><Relationship Id="rId2" Type="http://schemas.openxmlformats.org/officeDocument/2006/relationships/image" Target="../media/image82.jpeg"/><Relationship Id="rId11" Type="http://schemas.openxmlformats.org/officeDocument/2006/relationships/slideLayout" Target="../slideLayouts/slideLayout14.xml"/><Relationship Id="rId10" Type="http://schemas.openxmlformats.org/officeDocument/2006/relationships/tags" Target="../tags/tag436.xml"/><Relationship Id="rId1" Type="http://schemas.openxmlformats.org/officeDocument/2006/relationships/tags" Target="../tags/tag43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3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43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39.xml"/></Relationships>
</file>

<file path=ppt/slides/_rels/slide5.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0" Type="http://schemas.openxmlformats.org/officeDocument/2006/relationships/slideLayout" Target="../slideLayouts/slideLayout18.xml"/><Relationship Id="rId3" Type="http://schemas.openxmlformats.org/officeDocument/2006/relationships/tags" Target="../tags/tag181.xml"/><Relationship Id="rId29" Type="http://schemas.openxmlformats.org/officeDocument/2006/relationships/tags" Target="../tags/tag207.xml"/><Relationship Id="rId28" Type="http://schemas.openxmlformats.org/officeDocument/2006/relationships/tags" Target="../tags/tag206.xml"/><Relationship Id="rId27" Type="http://schemas.openxmlformats.org/officeDocument/2006/relationships/tags" Target="../tags/tag205.xml"/><Relationship Id="rId26" Type="http://schemas.openxmlformats.org/officeDocument/2006/relationships/tags" Target="../tags/tag204.xml"/><Relationship Id="rId25" Type="http://schemas.openxmlformats.org/officeDocument/2006/relationships/tags" Target="../tags/tag203.xml"/><Relationship Id="rId24" Type="http://schemas.openxmlformats.org/officeDocument/2006/relationships/tags" Target="../tags/tag202.xml"/><Relationship Id="rId23" Type="http://schemas.openxmlformats.org/officeDocument/2006/relationships/tags" Target="../tags/tag201.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tags" Target="../tags/tag180.xml"/><Relationship Id="rId19" Type="http://schemas.openxmlformats.org/officeDocument/2006/relationships/tags" Target="../tags/tag197.xml"/><Relationship Id="rId18" Type="http://schemas.openxmlformats.org/officeDocument/2006/relationships/tags" Target="../tags/tag196.xml"/><Relationship Id="rId17" Type="http://schemas.openxmlformats.org/officeDocument/2006/relationships/tags" Target="../tags/tag195.xml"/><Relationship Id="rId16" Type="http://schemas.openxmlformats.org/officeDocument/2006/relationships/tags" Target="../tags/tag194.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tags" Target="../tags/tag179.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10.xml"/><Relationship Id="rId3" Type="http://schemas.openxmlformats.org/officeDocument/2006/relationships/image" Target="../media/image1.png"/><Relationship Id="rId2" Type="http://schemas.openxmlformats.org/officeDocument/2006/relationships/tags" Target="../tags/tag209.xml"/><Relationship Id="rId1" Type="http://schemas.openxmlformats.org/officeDocument/2006/relationships/tags" Target="../tags/tag208.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15.xml"/><Relationship Id="rId5" Type="http://schemas.openxmlformats.org/officeDocument/2006/relationships/image" Target="../media/image2.jpeg"/><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219.xml"/><Relationship Id="rId4" Type="http://schemas.openxmlformats.org/officeDocument/2006/relationships/image" Target="../media/image3.png"/><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s>
</file>

<file path=ppt/slides/_rels/slide9.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4" Type="http://schemas.openxmlformats.org/officeDocument/2006/relationships/slideLayout" Target="../slideLayouts/slideLayout18.xml"/><Relationship Id="rId23" Type="http://schemas.openxmlformats.org/officeDocument/2006/relationships/tags" Target="../tags/tag242.xml"/><Relationship Id="rId22" Type="http://schemas.openxmlformats.org/officeDocument/2006/relationships/tags" Target="../tags/tag241.xml"/><Relationship Id="rId21" Type="http://schemas.openxmlformats.org/officeDocument/2006/relationships/tags" Target="../tags/tag240.xml"/><Relationship Id="rId20" Type="http://schemas.openxmlformats.org/officeDocument/2006/relationships/tags" Target="../tags/tag239.xml"/><Relationship Id="rId2" Type="http://schemas.openxmlformats.org/officeDocument/2006/relationships/tags" Target="../tags/tag221.xml"/><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tags" Target="../tags/tag2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34"/>
          <p:cNvSpPr>
            <a:spLocks noGrp="true"/>
          </p:cNvSpPr>
          <p:nvPr>
            <p:custDataLst>
              <p:tags r:id="rId1"/>
            </p:custDataLst>
          </p:nvPr>
        </p:nvSpPr>
        <p:spPr>
          <a:xfrm>
            <a:off x="8952865" y="5836920"/>
            <a:ext cx="2821305" cy="406400"/>
          </a:xfrm>
          <a:prstGeom prst="rect">
            <a:avLst/>
          </a:prstGeom>
        </p:spPr>
        <p:txBody>
          <a:bodyPr vert="horz" lIns="90000" tIns="46800" rIns="90000" bIns="46800" rtlCol="0" anchor="ctr" anchorCtr="false"/>
          <a:lstStyle>
            <a:lvl1pPr marL="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pPr>
            <a:r>
              <a:rPr lang="en-US" altLang="zh-CN" b="1" dirty="0">
                <a:solidFill>
                  <a:schemeClr val="lt1">
                    <a:lumMod val="50000"/>
                  </a:schemeClr>
                </a:solidFill>
                <a:latin typeface="微软雅黑" panose="020B0503020204020204" charset="-122"/>
                <a:cs typeface="微软雅黑" panose="020B0503020204020204" charset="-122"/>
              </a:rPr>
              <a:t>2022</a:t>
            </a:r>
            <a:r>
              <a:rPr lang="zh-CN" altLang="en-US" b="1" dirty="0">
                <a:solidFill>
                  <a:schemeClr val="lt1">
                    <a:lumMod val="50000"/>
                  </a:schemeClr>
                </a:solidFill>
                <a:latin typeface="微软雅黑" panose="020B0503020204020204" charset="-122"/>
                <a:cs typeface="微软雅黑" panose="020B0503020204020204" charset="-122"/>
              </a:rPr>
              <a:t>年</a:t>
            </a:r>
            <a:r>
              <a:rPr lang="en-US" b="1" dirty="0">
                <a:solidFill>
                  <a:schemeClr val="lt1">
                    <a:lumMod val="50000"/>
                  </a:schemeClr>
                </a:solidFill>
                <a:latin typeface="微软雅黑" panose="020B0503020204020204" charset="-122"/>
                <a:cs typeface="微软雅黑" panose="020B0503020204020204" charset="-122"/>
              </a:rPr>
              <a:t>10</a:t>
            </a:r>
            <a:r>
              <a:rPr lang="zh-CN" altLang="en-US" b="1" dirty="0">
                <a:solidFill>
                  <a:schemeClr val="lt1">
                    <a:lumMod val="50000"/>
                  </a:schemeClr>
                </a:solidFill>
                <a:latin typeface="微软雅黑" panose="020B0503020204020204" charset="-122"/>
                <a:cs typeface="微软雅黑" panose="020B0503020204020204" charset="-122"/>
              </a:rPr>
              <a:t>月</a:t>
            </a:r>
            <a:endParaRPr lang="zh-CN" altLang="en-US" b="1" dirty="0">
              <a:solidFill>
                <a:schemeClr val="lt1">
                  <a:lumMod val="50000"/>
                </a:schemeClr>
              </a:solidFill>
              <a:latin typeface="微软雅黑" panose="020B0503020204020204" charset="-122"/>
              <a:cs typeface="微软雅黑" panose="020B0503020204020204" charset="-122"/>
            </a:endParaRPr>
          </a:p>
        </p:txBody>
      </p:sp>
      <p:sp>
        <p:nvSpPr>
          <p:cNvPr id="2" name="标题 1"/>
          <p:cNvSpPr>
            <a:spLocks noGrp="true"/>
          </p:cNvSpPr>
          <p:nvPr>
            <p:ph type="ctrTitle"/>
            <p:custDataLst>
              <p:tags r:id="rId2"/>
            </p:custDataLst>
          </p:nvPr>
        </p:nvSpPr>
        <p:spPr>
          <a:xfrm>
            <a:off x="883920" y="808990"/>
            <a:ext cx="10890250" cy="1896745"/>
          </a:xfrm>
        </p:spPr>
        <p:txBody>
          <a:bodyPr>
            <a:normAutofit fontScale="90000"/>
          </a:bodyPr>
          <a:lstStyle/>
          <a:p>
            <a:pPr marL="0" indent="0" algn="l">
              <a:lnSpc>
                <a:spcPct val="100000"/>
              </a:lnSpc>
              <a:spcBef>
                <a:spcPts val="0"/>
              </a:spcBef>
              <a:spcAft>
                <a:spcPts val="0"/>
              </a:spcAft>
              <a:buSzPct val="100000"/>
              <a:buNone/>
            </a:pPr>
            <a:r>
              <a:rPr lang="zh-CN" altLang="en-US" sz="4000">
                <a:solidFill>
                  <a:schemeClr val="accent1"/>
                </a:solidFill>
              </a:rPr>
              <a:t>德阳市生活垃圾分类公众教育”蒲公英计划“</a:t>
            </a:r>
            <a:br>
              <a:rPr lang="zh-CN" altLang="en-US" sz="4000">
                <a:solidFill>
                  <a:schemeClr val="accent1"/>
                </a:solidFill>
              </a:rPr>
            </a:br>
            <a:r>
              <a:rPr lang="zh-CN" altLang="en-US" sz="6600">
                <a:solidFill>
                  <a:schemeClr val="accent1"/>
                </a:solidFill>
              </a:rPr>
              <a:t>环卫系统专场培训</a:t>
            </a:r>
            <a:endParaRPr lang="zh-CN" altLang="en-US" sz="6600">
              <a:solidFill>
                <a:schemeClr val="accent1"/>
              </a:solidFill>
            </a:endParaRPr>
          </a:p>
        </p:txBody>
      </p:sp>
      <p:sp>
        <p:nvSpPr>
          <p:cNvPr id="15" name="副标题 14"/>
          <p:cNvSpPr>
            <a:spLocks noGrp="true"/>
          </p:cNvSpPr>
          <p:nvPr>
            <p:ph type="subTitle" idx="1"/>
            <p:custDataLst>
              <p:tags r:id="rId3"/>
            </p:custDataLst>
          </p:nvPr>
        </p:nvSpPr>
        <p:spPr/>
        <p:txBody>
          <a:bodyPr>
            <a:normAutofit lnSpcReduction="10000"/>
          </a:bodyPr>
          <a:lstStyle/>
          <a:p>
            <a:pPr marL="0" indent="0" algn="l">
              <a:lnSpc>
                <a:spcPct val="100000"/>
              </a:lnSpc>
              <a:spcBef>
                <a:spcPts val="0"/>
              </a:spcBef>
              <a:spcAft>
                <a:spcPts val="1000"/>
              </a:spcAft>
              <a:buSzPct val="100000"/>
            </a:pPr>
            <a:r>
              <a:rPr lang="zh-CN" altLang="en-US" sz="2400" dirty="0">
                <a:solidFill>
                  <a:schemeClr val="dk1">
                    <a:lumMod val="75000"/>
                    <a:lumOff val="25000"/>
                  </a:schemeClr>
                </a:solidFill>
              </a:rPr>
              <a:t>德阳市生活垃圾分类管理事务中心</a:t>
            </a:r>
            <a:endParaRPr lang="zh-CN" altLang="en-US" sz="2400" dirty="0">
              <a:solidFill>
                <a:schemeClr val="dk1">
                  <a:lumMod val="75000"/>
                  <a:lumOff val="25000"/>
                </a:schemeClr>
              </a:solidFill>
            </a:endParaRPr>
          </a:p>
        </p:txBody>
      </p:sp>
      <p:sp>
        <p:nvSpPr>
          <p:cNvPr id="5" name="文本占位符 4"/>
          <p:cNvSpPr>
            <a:spLocks noGrp="true"/>
          </p:cNvSpPr>
          <p:nvPr>
            <p:ph type="body" sz="quarter" idx="13"/>
            <p:custDataLst>
              <p:tags r:id="rId4"/>
            </p:custDataLst>
          </p:nvPr>
        </p:nvSpPr>
        <p:spPr>
          <a:xfrm>
            <a:off x="9682480" y="5097780"/>
            <a:ext cx="2091690" cy="579755"/>
          </a:xfrm>
        </p:spPr>
        <p:txBody>
          <a:bodyPr/>
          <a:lstStyle/>
          <a:p>
            <a:pPr marL="0" lvl="0" indent="0" algn="l">
              <a:lnSpc>
                <a:spcPct val="130000"/>
              </a:lnSpc>
              <a:spcBef>
                <a:spcPts val="0"/>
              </a:spcBef>
              <a:spcAft>
                <a:spcPts val="1000"/>
              </a:spcAft>
              <a:buSzPct val="100000"/>
              <a:buNone/>
            </a:pPr>
            <a:r>
              <a:rPr lang="zh-CN" altLang="en-US" sz="1800" dirty="0">
                <a:solidFill>
                  <a:schemeClr val="accent1"/>
                </a:solidFill>
              </a:rPr>
              <a:t>主讲人：</a:t>
            </a:r>
            <a:endParaRPr lang="zh-CN" altLang="en-US" sz="1800" dirty="0">
              <a:solidFill>
                <a:schemeClr val="accent1"/>
              </a:solidFill>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8"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2" name="文本框 1"/>
          <p:cNvSpPr txBox="true"/>
          <p:nvPr>
            <p:custDataLst>
              <p:tags r:id="rId3"/>
            </p:custDataLst>
          </p:nvPr>
        </p:nvSpPr>
        <p:spPr>
          <a:xfrm>
            <a:off x="479425" y="172720"/>
            <a:ext cx="7998460" cy="337185"/>
          </a:xfrm>
          <a:prstGeom prst="rect">
            <a:avLst/>
          </a:prstGeom>
          <a:noFill/>
        </p:spPr>
        <p:txBody>
          <a:bodyPr wrap="none" rtlCol="0">
            <a:spAutoFit/>
          </a:bodyPr>
          <a:p>
            <a:pPr algn="l"/>
            <a:r>
              <a:rPr sz="16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2022年《国家发展改革委等部门关于加快推进城镇环境基础设施建设指导意见的通知》</a:t>
            </a:r>
            <a:endParaRPr lang="zh-CN" altLang="en-US" sz="16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949960" y="1841500"/>
            <a:ext cx="10291445" cy="3408045"/>
            <a:chOff x="1107" y="2928"/>
            <a:chExt cx="16207" cy="5367"/>
          </a:xfrm>
        </p:grpSpPr>
        <p:pic>
          <p:nvPicPr>
            <p:cNvPr id="4" name="图片 3"/>
            <p:cNvPicPr>
              <a:picLocks noChangeAspect="true"/>
            </p:cNvPicPr>
            <p:nvPr>
              <p:custDataLst>
                <p:tags r:id="rId4"/>
              </p:custDataLst>
            </p:nvPr>
          </p:nvPicPr>
          <p:blipFill>
            <a:blip r:embed="rId5"/>
            <a:stretch>
              <a:fillRect/>
            </a:stretch>
          </p:blipFill>
          <p:spPr>
            <a:xfrm>
              <a:off x="1107" y="3345"/>
              <a:ext cx="9620" cy="4533"/>
            </a:xfrm>
            <a:prstGeom prst="rect">
              <a:avLst/>
            </a:prstGeom>
          </p:spPr>
        </p:pic>
        <p:cxnSp>
          <p:nvCxnSpPr>
            <p:cNvPr id="5" name="直接连接符 4"/>
            <p:cNvCxnSpPr/>
            <p:nvPr>
              <p:custDataLst>
                <p:tags r:id="rId6"/>
              </p:custDataLst>
            </p:nvPr>
          </p:nvCxnSpPr>
          <p:spPr>
            <a:xfrm>
              <a:off x="11194" y="2928"/>
              <a:ext cx="0" cy="536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true"/>
            <p:nvPr>
              <p:custDataLst>
                <p:tags r:id="rId7"/>
              </p:custDataLst>
            </p:nvPr>
          </p:nvSpPr>
          <p:spPr>
            <a:xfrm>
              <a:off x="11661" y="3844"/>
              <a:ext cx="5653" cy="3536"/>
            </a:xfrm>
            <a:prstGeom prst="rect">
              <a:avLst/>
            </a:prstGeom>
            <a:noFill/>
          </p:spPr>
          <p:txBody>
            <a:bodyPr wrap="square" rtlCol="0">
              <a:spAutoFit/>
            </a:bodyPr>
            <a:p>
              <a:pPr indent="457200" algn="l" fontAlgn="auto">
                <a:lnSpc>
                  <a:spcPct val="200000"/>
                </a:lnSpc>
              </a:pPr>
              <a:r>
                <a:rPr lang="zh-CN" altLang="en-US" sz="14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2022年1月12日，国务院办公厅转发《国家发展改革委等部门关于加快推进城镇环境基础设施建设指导意见的通知》，部署加快推进城镇环境基础设施建设，助力稳投资和深入打好污染防治攻坚战。</a:t>
              </a:r>
              <a:endParaRPr lang="zh-CN" altLang="en-US" sz="14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Tree>
    <p:custDataLst>
      <p:tags r:id="rId8"/>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9"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2" name="文本框 1"/>
          <p:cNvSpPr txBox="true"/>
          <p:nvPr/>
        </p:nvSpPr>
        <p:spPr>
          <a:xfrm>
            <a:off x="479425" y="172720"/>
            <a:ext cx="5894705" cy="337185"/>
          </a:xfrm>
          <a:prstGeom prst="rect">
            <a:avLst/>
          </a:prstGeom>
          <a:noFill/>
        </p:spPr>
        <p:txBody>
          <a:bodyPr wrap="none" rtlCol="0">
            <a:spAutoFit/>
          </a:bodyPr>
          <a:p>
            <a:pPr algn="l"/>
            <a:r>
              <a:rPr lang="en-US" sz="1600" b="1">
                <a:solidFill>
                  <a:schemeClr val="accent1"/>
                </a:solidFill>
                <a:latin typeface="微软雅黑" panose="020B0503020204020204" charset="-122"/>
                <a:ea typeface="微软雅黑" panose="020B0503020204020204" charset="-122"/>
                <a:cs typeface="微软雅黑" panose="020B0503020204020204" charset="-122"/>
              </a:rPr>
              <a:t>1.2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四川省《加快推动居民生活垃圾分类习惯养成的十条措施》</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14" name="组合 13"/>
          <p:cNvGrpSpPr/>
          <p:nvPr/>
        </p:nvGrpSpPr>
        <p:grpSpPr>
          <a:xfrm>
            <a:off x="666115" y="1443673"/>
            <a:ext cx="10859770" cy="4342765"/>
            <a:chOff x="846" y="2239"/>
            <a:chExt cx="17102" cy="6839"/>
          </a:xfrm>
        </p:grpSpPr>
        <p:pic>
          <p:nvPicPr>
            <p:cNvPr id="3" name="图片 2"/>
            <p:cNvPicPr>
              <a:picLocks noChangeAspect="true"/>
            </p:cNvPicPr>
            <p:nvPr>
              <p:custDataLst>
                <p:tags r:id="rId3"/>
              </p:custDataLst>
            </p:nvPr>
          </p:nvPicPr>
          <p:blipFill>
            <a:blip r:embed="rId4"/>
            <a:stretch>
              <a:fillRect/>
            </a:stretch>
          </p:blipFill>
          <p:spPr>
            <a:xfrm>
              <a:off x="846" y="2507"/>
              <a:ext cx="4459" cy="6302"/>
            </a:xfrm>
            <a:prstGeom prst="rect">
              <a:avLst/>
            </a:prstGeom>
            <a:ln>
              <a:solidFill>
                <a:schemeClr val="dk1">
                  <a:lumMod val="95000"/>
                  <a:lumOff val="5000"/>
                </a:schemeClr>
              </a:solidFill>
            </a:ln>
          </p:spPr>
        </p:pic>
        <p:grpSp>
          <p:nvGrpSpPr>
            <p:cNvPr id="13" name="组合 12"/>
            <p:cNvGrpSpPr/>
            <p:nvPr/>
          </p:nvGrpSpPr>
          <p:grpSpPr>
            <a:xfrm>
              <a:off x="6303" y="2239"/>
              <a:ext cx="11645" cy="6839"/>
              <a:chOff x="5939" y="2622"/>
              <a:chExt cx="11645" cy="6839"/>
            </a:xfrm>
          </p:grpSpPr>
          <p:sp>
            <p:nvSpPr>
              <p:cNvPr id="4" name="圆角矩形 3"/>
              <p:cNvSpPr/>
              <p:nvPr>
                <p:custDataLst>
                  <p:tags r:id="rId5"/>
                </p:custDataLst>
              </p:nvPr>
            </p:nvSpPr>
            <p:spPr>
              <a:xfrm>
                <a:off x="5939" y="2622"/>
                <a:ext cx="4289" cy="7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加快组建垃圾分类讲师队伍</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sp>
            <p:nvSpPr>
              <p:cNvPr id="5" name="文本框 4"/>
              <p:cNvSpPr txBox="true"/>
              <p:nvPr>
                <p:custDataLst>
                  <p:tags r:id="rId6"/>
                </p:custDataLst>
              </p:nvPr>
            </p:nvSpPr>
            <p:spPr>
              <a:xfrm>
                <a:off x="5939" y="3683"/>
                <a:ext cx="11645" cy="1016"/>
              </a:xfrm>
              <a:prstGeom prst="rect">
                <a:avLst/>
              </a:prstGeom>
              <a:noFill/>
            </p:spPr>
            <p:txBody>
              <a:bodyPr wrap="square" rtlCol="0" anchor="t">
                <a:spAutoFit/>
              </a:bodyPr>
              <a:p>
                <a:pPr>
                  <a:lnSpc>
                    <a:spcPct val="150000"/>
                  </a:lnSpc>
                </a:pP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大力实施垃圾分类“蒲公英计划”</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，依托基层党员干部、机关事业单位工作人员、社区工作者、教师、中小学生、志愿者、环卫工人等群体，结合地方特征，</a:t>
                </a: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组建具有地方特色的垃圾分类讲师队伍</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圆角矩形 5"/>
              <p:cNvSpPr/>
              <p:nvPr>
                <p:custDataLst>
                  <p:tags r:id="rId7"/>
                </p:custDataLst>
              </p:nvPr>
            </p:nvSpPr>
            <p:spPr>
              <a:xfrm>
                <a:off x="5939" y="5003"/>
                <a:ext cx="4289" cy="7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因地制宜建立指导员制度</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sp>
            <p:nvSpPr>
              <p:cNvPr id="7" name="文本框 6"/>
              <p:cNvSpPr txBox="true"/>
              <p:nvPr>
                <p:custDataLst>
                  <p:tags r:id="rId8"/>
                </p:custDataLst>
              </p:nvPr>
            </p:nvSpPr>
            <p:spPr>
              <a:xfrm>
                <a:off x="5940" y="6064"/>
                <a:ext cx="11643" cy="1016"/>
              </a:xfrm>
              <a:prstGeom prst="rect">
                <a:avLst/>
              </a:prstGeom>
              <a:noFill/>
            </p:spPr>
            <p:txBody>
              <a:bodyPr wrap="square" rtlCol="0" anchor="t">
                <a:spAutoFit/>
              </a:bodyPr>
              <a:p>
                <a:pPr>
                  <a:lnSpc>
                    <a:spcPct val="150000"/>
                  </a:lnSpc>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以居民小区、学校、商场、超市、农贸市场、公共机构等为重点，优先从物业服务人员、热心居民、离退休干部、社区工作者、公共场所管理者等群体中</a:t>
                </a: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招募选拔一批垃圾分类指导员，参与督促引导居民分类投放</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1" name="圆角矩形 10"/>
              <p:cNvSpPr/>
              <p:nvPr>
                <p:custDataLst>
                  <p:tags r:id="rId9"/>
                </p:custDataLst>
              </p:nvPr>
            </p:nvSpPr>
            <p:spPr>
              <a:xfrm>
                <a:off x="5939" y="7384"/>
                <a:ext cx="4289" cy="7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推广使用专用垃圾分类袋</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sp>
            <p:nvSpPr>
              <p:cNvPr id="12" name="文本框 11"/>
              <p:cNvSpPr txBox="true"/>
              <p:nvPr>
                <p:custDataLst>
                  <p:tags r:id="rId10"/>
                </p:custDataLst>
              </p:nvPr>
            </p:nvSpPr>
            <p:spPr>
              <a:xfrm>
                <a:off x="5940" y="8445"/>
                <a:ext cx="11643" cy="1016"/>
              </a:xfrm>
              <a:prstGeom prst="rect">
                <a:avLst/>
              </a:prstGeom>
              <a:noFill/>
            </p:spPr>
            <p:txBody>
              <a:bodyPr wrap="square" rtlCol="0" anchor="t">
                <a:spAutoFit/>
              </a:bodyPr>
              <a:p>
                <a:pPr>
                  <a:lnSpc>
                    <a:spcPct val="150000"/>
                  </a:lnSpc>
                </a:pP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以厨余垃圾和其他垃圾为重点</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，鼓励推广使用环保可降解的垃圾分类专用袋。</a:t>
                </a: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专用袋的颜色应当与国家和我省垃圾分类类别的颜色一致</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，便于群众直观掌握。</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grpSp>
      </p:grpSp>
    </p:spTree>
    <p:custDataLst>
      <p:tags r:id="rId1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3"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文本框 2"/>
          <p:cNvSpPr txBox="true"/>
          <p:nvPr/>
        </p:nvSpPr>
        <p:spPr>
          <a:xfrm>
            <a:off x="479425" y="172720"/>
            <a:ext cx="5894705" cy="337185"/>
          </a:xfrm>
          <a:prstGeom prst="rect">
            <a:avLst/>
          </a:prstGeom>
          <a:noFill/>
        </p:spPr>
        <p:txBody>
          <a:bodyPr wrap="none" rtlCol="0">
            <a:spAutoFit/>
          </a:bodyPr>
          <a:p>
            <a:pPr algn="l"/>
            <a:r>
              <a:rPr lang="en-US" sz="1600" b="1">
                <a:solidFill>
                  <a:schemeClr val="accent1"/>
                </a:solidFill>
                <a:latin typeface="微软雅黑" panose="020B0503020204020204" charset="-122"/>
                <a:ea typeface="微软雅黑" panose="020B0503020204020204" charset="-122"/>
                <a:cs typeface="微软雅黑" panose="020B0503020204020204" charset="-122"/>
              </a:rPr>
              <a:t>1.2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四川省《加快推动居民生活垃圾分类习惯养成的十条措施》</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17" name="组合 16"/>
          <p:cNvGrpSpPr/>
          <p:nvPr/>
        </p:nvGrpSpPr>
        <p:grpSpPr>
          <a:xfrm>
            <a:off x="895985" y="1334135"/>
            <a:ext cx="10400665" cy="4441825"/>
            <a:chOff x="1938" y="1551"/>
            <a:chExt cx="16379" cy="6995"/>
          </a:xfrm>
        </p:grpSpPr>
        <p:grpSp>
          <p:nvGrpSpPr>
            <p:cNvPr id="12" name="组合 11"/>
            <p:cNvGrpSpPr/>
            <p:nvPr/>
          </p:nvGrpSpPr>
          <p:grpSpPr>
            <a:xfrm>
              <a:off x="1938" y="1551"/>
              <a:ext cx="16379" cy="1016"/>
              <a:chOff x="1938" y="1551"/>
              <a:chExt cx="16379" cy="1016"/>
            </a:xfrm>
          </p:grpSpPr>
          <p:sp>
            <p:nvSpPr>
              <p:cNvPr id="4" name="圆角矩形 3"/>
              <p:cNvSpPr/>
              <p:nvPr>
                <p:custDataLst>
                  <p:tags r:id="rId3"/>
                </p:custDataLst>
              </p:nvPr>
            </p:nvSpPr>
            <p:spPr>
              <a:xfrm>
                <a:off x="1938" y="1681"/>
                <a:ext cx="4289" cy="7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科学设置投放点及设施</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sp>
            <p:nvSpPr>
              <p:cNvPr id="5" name="文本框 4"/>
              <p:cNvSpPr txBox="true"/>
              <p:nvPr>
                <p:custDataLst>
                  <p:tags r:id="rId4"/>
                </p:custDataLst>
              </p:nvPr>
            </p:nvSpPr>
            <p:spPr>
              <a:xfrm>
                <a:off x="6484" y="1551"/>
                <a:ext cx="11833" cy="1016"/>
              </a:xfrm>
              <a:prstGeom prst="rect">
                <a:avLst/>
              </a:prstGeom>
              <a:noFill/>
            </p:spPr>
            <p:txBody>
              <a:bodyPr wrap="square" rtlCol="0" anchor="t">
                <a:spAutoFit/>
              </a:bodyPr>
              <a:p>
                <a:pPr>
                  <a:lnSpc>
                    <a:spcPct val="150000"/>
                  </a:lnSpc>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坚持“</a:t>
                </a: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布局合理、环境协调、便于投放</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”的原则，充分兼顾绝大部分群众投放需求，因地制宜完善洗手、消毒、灭蝇、除臭等功能。严格按照标准，结合覆盖区域生活垃圾产生情况，</a:t>
                </a: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合理设置分类投放垃圾桶位置和数量</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4" name="组合 13"/>
            <p:cNvGrpSpPr/>
            <p:nvPr/>
          </p:nvGrpSpPr>
          <p:grpSpPr>
            <a:xfrm>
              <a:off x="1938" y="3544"/>
              <a:ext cx="16379" cy="1016"/>
              <a:chOff x="1938" y="3748"/>
              <a:chExt cx="16379" cy="1016"/>
            </a:xfrm>
          </p:grpSpPr>
          <p:sp>
            <p:nvSpPr>
              <p:cNvPr id="6" name="圆角矩形 5"/>
              <p:cNvSpPr/>
              <p:nvPr>
                <p:custDataLst>
                  <p:tags r:id="rId5"/>
                </p:custDataLst>
              </p:nvPr>
            </p:nvSpPr>
            <p:spPr>
              <a:xfrm>
                <a:off x="1938" y="3878"/>
                <a:ext cx="4289" cy="7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配齐配足收运车辆</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sp>
            <p:nvSpPr>
              <p:cNvPr id="7" name="文本框 6"/>
              <p:cNvSpPr txBox="true"/>
              <p:nvPr>
                <p:custDataLst>
                  <p:tags r:id="rId6"/>
                </p:custDataLst>
              </p:nvPr>
            </p:nvSpPr>
            <p:spPr>
              <a:xfrm>
                <a:off x="6484" y="3748"/>
                <a:ext cx="11833" cy="1016"/>
              </a:xfrm>
              <a:prstGeom prst="rect">
                <a:avLst/>
              </a:prstGeom>
              <a:noFill/>
            </p:spPr>
            <p:txBody>
              <a:bodyPr wrap="square" rtlCol="0" anchor="t">
                <a:spAutoFit/>
              </a:bodyPr>
              <a:p>
                <a:pPr>
                  <a:lnSpc>
                    <a:spcPct val="150000"/>
                  </a:lnSpc>
                </a:pP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摸清垃圾分类收运能力缺口</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，加快城镇生活垃圾收运设施补短板，配齐配足分类收运车辆，保障分类收集、分类运输能力需求。</a:t>
                </a: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规范车身标志标识，主动接受群众监督</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5" name="组合 14"/>
            <p:cNvGrpSpPr/>
            <p:nvPr/>
          </p:nvGrpSpPr>
          <p:grpSpPr>
            <a:xfrm>
              <a:off x="1938" y="5537"/>
              <a:ext cx="16378" cy="1016"/>
              <a:chOff x="1938" y="5945"/>
              <a:chExt cx="16378" cy="1016"/>
            </a:xfrm>
          </p:grpSpPr>
          <p:sp>
            <p:nvSpPr>
              <p:cNvPr id="8" name="圆角矩形 7"/>
              <p:cNvSpPr/>
              <p:nvPr>
                <p:custDataLst>
                  <p:tags r:id="rId7"/>
                </p:custDataLst>
              </p:nvPr>
            </p:nvSpPr>
            <p:spPr>
              <a:xfrm>
                <a:off x="1938" y="6075"/>
                <a:ext cx="4289" cy="7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优化完善收运网络</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sp>
            <p:nvSpPr>
              <p:cNvPr id="9" name="文本框 8"/>
              <p:cNvSpPr txBox="true"/>
              <p:nvPr>
                <p:custDataLst>
                  <p:tags r:id="rId8"/>
                </p:custDataLst>
              </p:nvPr>
            </p:nvSpPr>
            <p:spPr>
              <a:xfrm>
                <a:off x="6484" y="5945"/>
                <a:ext cx="11832" cy="1016"/>
              </a:xfrm>
              <a:prstGeom prst="rect">
                <a:avLst/>
              </a:prstGeom>
              <a:noFill/>
            </p:spPr>
            <p:txBody>
              <a:bodyPr wrap="square" rtlCol="0" anchor="t">
                <a:spAutoFit/>
              </a:bodyPr>
              <a:p>
                <a:pPr>
                  <a:lnSpc>
                    <a:spcPct val="150000"/>
                  </a:lnSpc>
                </a:pP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综合考虑居民投放习惯、交通运行等方面</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，以街道（镇）、社区为单位，优化完善垃圾分类收运网络，科学确定垃圾收运频次、时间和路线，保障生活垃圾</a:t>
                </a: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日产日清、分类收运</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6" name="组合 15"/>
            <p:cNvGrpSpPr/>
            <p:nvPr/>
          </p:nvGrpSpPr>
          <p:grpSpPr>
            <a:xfrm>
              <a:off x="1938" y="7530"/>
              <a:ext cx="16377" cy="1016"/>
              <a:chOff x="1938" y="8142"/>
              <a:chExt cx="16377" cy="1016"/>
            </a:xfrm>
          </p:grpSpPr>
          <p:sp>
            <p:nvSpPr>
              <p:cNvPr id="10" name="圆角矩形 9"/>
              <p:cNvSpPr/>
              <p:nvPr>
                <p:custDataLst>
                  <p:tags r:id="rId9"/>
                </p:custDataLst>
              </p:nvPr>
            </p:nvSpPr>
            <p:spPr>
              <a:xfrm>
                <a:off x="1938" y="8272"/>
                <a:ext cx="4289" cy="7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开展宣传教育活动</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sp>
            <p:nvSpPr>
              <p:cNvPr id="11" name="文本框 10"/>
              <p:cNvSpPr txBox="true"/>
              <p:nvPr>
                <p:custDataLst>
                  <p:tags r:id="rId10"/>
                </p:custDataLst>
              </p:nvPr>
            </p:nvSpPr>
            <p:spPr>
              <a:xfrm>
                <a:off x="6484" y="8142"/>
                <a:ext cx="11831" cy="1016"/>
              </a:xfrm>
              <a:prstGeom prst="rect">
                <a:avLst/>
              </a:prstGeom>
              <a:noFill/>
            </p:spPr>
            <p:txBody>
              <a:bodyPr wrap="square" rtlCol="0" anchor="t">
                <a:spAutoFit/>
              </a:bodyPr>
              <a:p>
                <a:pPr>
                  <a:lnSpc>
                    <a:spcPct val="150000"/>
                  </a:lnSpc>
                </a:pP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充分利用线上线下各类媒体</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，结合重点时间节点，大力开展宣传教育。深入实施垃圾分类进校园、进教材、进课堂和“小手拉大手”等活动。</a:t>
                </a: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常态化开展垃圾分类“进社区、进机关、进企业、进家庭”</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grpSp>
      </p:grpSp>
    </p:spTree>
    <p:custDataLst>
      <p:tags r:id="rId1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文本框 2"/>
          <p:cNvSpPr txBox="true"/>
          <p:nvPr/>
        </p:nvSpPr>
        <p:spPr>
          <a:xfrm>
            <a:off x="479425" y="172720"/>
            <a:ext cx="5894705" cy="337185"/>
          </a:xfrm>
          <a:prstGeom prst="rect">
            <a:avLst/>
          </a:prstGeom>
          <a:noFill/>
        </p:spPr>
        <p:txBody>
          <a:bodyPr wrap="none" rtlCol="0">
            <a:spAutoFit/>
          </a:bodyPr>
          <a:p>
            <a:pPr algn="l"/>
            <a:r>
              <a:rPr lang="en-US" sz="1600" b="1">
                <a:solidFill>
                  <a:schemeClr val="accent1"/>
                </a:solidFill>
                <a:latin typeface="微软雅黑" panose="020B0503020204020204" charset="-122"/>
                <a:ea typeface="微软雅黑" panose="020B0503020204020204" charset="-122"/>
                <a:cs typeface="微软雅黑" panose="020B0503020204020204" charset="-122"/>
              </a:rPr>
              <a:t>1.2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四川省《加快推动居民生活垃圾分类习惯养成的十条措施》</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29" name="组合 28"/>
          <p:cNvGrpSpPr/>
          <p:nvPr/>
        </p:nvGrpSpPr>
        <p:grpSpPr>
          <a:xfrm>
            <a:off x="1010285" y="1671320"/>
            <a:ext cx="10172700" cy="3667760"/>
            <a:chOff x="1938" y="2165"/>
            <a:chExt cx="16020" cy="5776"/>
          </a:xfrm>
        </p:grpSpPr>
        <p:grpSp>
          <p:nvGrpSpPr>
            <p:cNvPr id="26" name="组合 25"/>
            <p:cNvGrpSpPr/>
            <p:nvPr/>
          </p:nvGrpSpPr>
          <p:grpSpPr>
            <a:xfrm>
              <a:off x="1938" y="2165"/>
              <a:ext cx="16019" cy="1016"/>
              <a:chOff x="1938" y="2165"/>
              <a:chExt cx="16019" cy="1016"/>
            </a:xfrm>
          </p:grpSpPr>
          <p:sp>
            <p:nvSpPr>
              <p:cNvPr id="13" name="圆角矩形 12"/>
              <p:cNvSpPr/>
              <p:nvPr>
                <p:custDataLst>
                  <p:tags r:id="rId3"/>
                </p:custDataLst>
              </p:nvPr>
            </p:nvSpPr>
            <p:spPr>
              <a:xfrm>
                <a:off x="1938" y="2295"/>
                <a:ext cx="4289" cy="757"/>
              </a:xfrm>
              <a:prstGeom prst="round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建立健全激励机制</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sp>
            <p:nvSpPr>
              <p:cNvPr id="18" name="文本框 17"/>
              <p:cNvSpPr txBox="true"/>
              <p:nvPr>
                <p:custDataLst>
                  <p:tags r:id="rId4"/>
                </p:custDataLst>
              </p:nvPr>
            </p:nvSpPr>
            <p:spPr>
              <a:xfrm>
                <a:off x="6729" y="2165"/>
                <a:ext cx="11228" cy="1016"/>
              </a:xfrm>
              <a:prstGeom prst="rect">
                <a:avLst/>
              </a:prstGeom>
              <a:noFill/>
            </p:spPr>
            <p:txBody>
              <a:bodyPr wrap="square" rtlCol="0" anchor="t">
                <a:spAutoFit/>
              </a:bodyPr>
              <a:p>
                <a:pPr>
                  <a:lnSpc>
                    <a:spcPct val="150000"/>
                  </a:lnSpc>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引导生活垃圾收运处置企业积极参与前端垃圾分类，建立垃圾分类积分兑换模式，增设智能化投放收集设施，</a:t>
                </a: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鼓励各地积极开展垃圾分类示范小区、示范社区等评选活动，并给予适当资金补助</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3" name="圆角矩形 22"/>
              <p:cNvSpPr/>
              <p:nvPr>
                <p:custDataLst>
                  <p:tags r:id="rId5"/>
                </p:custDataLst>
              </p:nvPr>
            </p:nvSpPr>
            <p:spPr>
              <a:xfrm>
                <a:off x="1938" y="2295"/>
                <a:ext cx="4289" cy="7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建立健全激励机制</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grpSp>
        <p:grpSp>
          <p:nvGrpSpPr>
            <p:cNvPr id="27" name="组合 26"/>
            <p:cNvGrpSpPr/>
            <p:nvPr/>
          </p:nvGrpSpPr>
          <p:grpSpPr>
            <a:xfrm>
              <a:off x="1938" y="4545"/>
              <a:ext cx="16020" cy="1016"/>
              <a:chOff x="1938" y="4695"/>
              <a:chExt cx="16020" cy="1016"/>
            </a:xfrm>
          </p:grpSpPr>
          <p:sp>
            <p:nvSpPr>
              <p:cNvPr id="19" name="圆角矩形 18"/>
              <p:cNvSpPr/>
              <p:nvPr>
                <p:custDataLst>
                  <p:tags r:id="rId6"/>
                </p:custDataLst>
              </p:nvPr>
            </p:nvSpPr>
            <p:spPr>
              <a:xfrm>
                <a:off x="1938" y="4824"/>
                <a:ext cx="4289" cy="757"/>
              </a:xfrm>
              <a:prstGeom prst="round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发动群众参与监督</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sp>
            <p:nvSpPr>
              <p:cNvPr id="20" name="文本框 19"/>
              <p:cNvSpPr txBox="true"/>
              <p:nvPr>
                <p:custDataLst>
                  <p:tags r:id="rId7"/>
                </p:custDataLst>
              </p:nvPr>
            </p:nvSpPr>
            <p:spPr>
              <a:xfrm>
                <a:off x="6729" y="4695"/>
                <a:ext cx="11229" cy="1016"/>
              </a:xfrm>
              <a:prstGeom prst="rect">
                <a:avLst/>
              </a:prstGeom>
              <a:noFill/>
            </p:spPr>
            <p:txBody>
              <a:bodyPr wrap="square" rtlCol="0" anchor="t">
                <a:spAutoFit/>
              </a:bodyPr>
              <a:p>
                <a:pPr>
                  <a:lnSpc>
                    <a:spcPct val="150000"/>
                  </a:lnSpc>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应在居民小区、公共机构、农贸市场、街道等区域的垃圾分类投放点</a:t>
                </a: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设置垃圾分类信息公示牌</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，将垃圾分类投放时间、收运时间和运输路线、监督举报电话等信息进行公示，主动接受群众监督。</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4" name="圆角矩形 23"/>
              <p:cNvSpPr/>
              <p:nvPr>
                <p:custDataLst>
                  <p:tags r:id="rId8"/>
                </p:custDataLst>
              </p:nvPr>
            </p:nvSpPr>
            <p:spPr>
              <a:xfrm>
                <a:off x="1938" y="4824"/>
                <a:ext cx="4289" cy="7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发动群众参与监督</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grpSp>
        <p:grpSp>
          <p:nvGrpSpPr>
            <p:cNvPr id="28" name="组合 27"/>
            <p:cNvGrpSpPr/>
            <p:nvPr/>
          </p:nvGrpSpPr>
          <p:grpSpPr>
            <a:xfrm>
              <a:off x="1938" y="6925"/>
              <a:ext cx="16020" cy="1016"/>
              <a:chOff x="1938" y="7224"/>
              <a:chExt cx="16020" cy="1016"/>
            </a:xfrm>
          </p:grpSpPr>
          <p:sp>
            <p:nvSpPr>
              <p:cNvPr id="21" name="圆角矩形 20"/>
              <p:cNvSpPr/>
              <p:nvPr>
                <p:custDataLst>
                  <p:tags r:id="rId9"/>
                </p:custDataLst>
              </p:nvPr>
            </p:nvSpPr>
            <p:spPr>
              <a:xfrm>
                <a:off x="1938" y="7353"/>
                <a:ext cx="4289" cy="757"/>
              </a:xfrm>
              <a:prstGeom prst="round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重点城市示范引领</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sp>
            <p:nvSpPr>
              <p:cNvPr id="22" name="文本框 21"/>
              <p:cNvSpPr txBox="true"/>
              <p:nvPr>
                <p:custDataLst>
                  <p:tags r:id="rId10"/>
                </p:custDataLst>
              </p:nvPr>
            </p:nvSpPr>
            <p:spPr>
              <a:xfrm>
                <a:off x="6729" y="7224"/>
                <a:ext cx="11229" cy="1016"/>
              </a:xfrm>
              <a:prstGeom prst="rect">
                <a:avLst/>
              </a:prstGeom>
              <a:noFill/>
            </p:spPr>
            <p:txBody>
              <a:bodyPr wrap="square" rtlCol="0" anchor="t">
                <a:spAutoFit/>
              </a:bodyPr>
              <a:p>
                <a:pPr>
                  <a:lnSpc>
                    <a:spcPct val="150000"/>
                  </a:lnSpc>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成都、德阳、广元等3个国家级垃圾分类重点城市，攀枝花、绵阳、遂宁、泸州等4个省级垃圾分类试点城市和内江等在住建部生活垃圾分类考评中成效显著的城市，充分发挥先发优势，</a:t>
                </a: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突出示范引领作用</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5" name="圆角矩形 24"/>
              <p:cNvSpPr/>
              <p:nvPr>
                <p:custDataLst>
                  <p:tags r:id="rId11"/>
                </p:custDataLst>
              </p:nvPr>
            </p:nvSpPr>
            <p:spPr>
              <a:xfrm>
                <a:off x="1938" y="7353"/>
                <a:ext cx="4289" cy="7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dk1">
                        <a:lumMod val="85000"/>
                        <a:lumOff val="15000"/>
                      </a:schemeClr>
                    </a:solidFill>
                    <a:latin typeface="微软雅黑" panose="020B0503020204020204" charset="-122"/>
                    <a:ea typeface="微软雅黑" panose="020B0503020204020204" charset="-122"/>
                  </a:rPr>
                  <a:t>重点城市示范引领</a:t>
                </a:r>
                <a:endParaRPr lang="zh-CN" altLang="en-US" sz="1400" b="1">
                  <a:solidFill>
                    <a:schemeClr val="dk1">
                      <a:lumMod val="85000"/>
                      <a:lumOff val="15000"/>
                    </a:schemeClr>
                  </a:solidFill>
                  <a:latin typeface="微软雅黑" panose="020B0503020204020204" charset="-122"/>
                  <a:ea typeface="微软雅黑" panose="020B0503020204020204" charset="-122"/>
                </a:endParaRPr>
              </a:p>
            </p:txBody>
          </p:sp>
        </p:grpSp>
      </p:grpSp>
    </p:spTree>
    <p:custDataLst>
      <p:tags r:id="rId1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2" name="文本框 1"/>
          <p:cNvSpPr txBox="true"/>
          <p:nvPr/>
        </p:nvSpPr>
        <p:spPr>
          <a:xfrm>
            <a:off x="479425" y="172720"/>
            <a:ext cx="4869815" cy="337185"/>
          </a:xfrm>
          <a:prstGeom prst="rect">
            <a:avLst/>
          </a:prstGeom>
          <a:noFill/>
        </p:spPr>
        <p:txBody>
          <a:bodyPr wrap="none" rtlCol="0">
            <a:spAutoFit/>
          </a:bodyPr>
          <a:p>
            <a:pPr algn="l"/>
            <a:r>
              <a:rPr lang="en-US" sz="1600" b="1">
                <a:solidFill>
                  <a:schemeClr val="accent1"/>
                </a:solidFill>
                <a:latin typeface="微软雅黑" panose="020B0503020204020204" charset="-122"/>
                <a:ea typeface="微软雅黑" panose="020B0503020204020204" charset="-122"/>
                <a:cs typeface="微软雅黑" panose="020B0503020204020204" charset="-122"/>
              </a:rPr>
              <a:t>1.3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我市生活垃圾分类工作实施方案  2021-2025年</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1028065" y="1304290"/>
            <a:ext cx="10135870" cy="4584700"/>
            <a:chOff x="1919" y="2359"/>
            <a:chExt cx="15962" cy="7220"/>
          </a:xfrm>
        </p:grpSpPr>
        <p:pic>
          <p:nvPicPr>
            <p:cNvPr id="4" name="图片 3" descr="sendpix4"/>
            <p:cNvPicPr>
              <a:picLocks noChangeAspect="true"/>
            </p:cNvPicPr>
            <p:nvPr>
              <p:custDataLst>
                <p:tags r:id="rId3"/>
              </p:custDataLst>
            </p:nvPr>
          </p:nvPicPr>
          <p:blipFill>
            <a:blip r:embed="rId4"/>
            <a:stretch>
              <a:fillRect/>
            </a:stretch>
          </p:blipFill>
          <p:spPr>
            <a:xfrm>
              <a:off x="1919" y="2359"/>
              <a:ext cx="5252" cy="7220"/>
            </a:xfrm>
            <a:prstGeom prst="rect">
              <a:avLst/>
            </a:prstGeom>
            <a:ln>
              <a:solidFill>
                <a:schemeClr val="dk1"/>
              </a:solidFill>
            </a:ln>
          </p:spPr>
        </p:pic>
        <p:sp>
          <p:nvSpPr>
            <p:cNvPr id="5" name="文本框 4"/>
            <p:cNvSpPr txBox="true"/>
            <p:nvPr/>
          </p:nvSpPr>
          <p:spPr>
            <a:xfrm>
              <a:off x="8187" y="3353"/>
              <a:ext cx="9694" cy="5233"/>
            </a:xfrm>
            <a:prstGeom prst="rect">
              <a:avLst/>
            </a:prstGeom>
            <a:noFill/>
          </p:spPr>
          <p:txBody>
            <a:bodyPr wrap="square" rtlCol="0">
              <a:spAutoFit/>
            </a:bodyPr>
            <a:p>
              <a:pPr>
                <a:lnSpc>
                  <a:spcPct val="150000"/>
                </a:lnSpc>
              </a:pPr>
              <a:r>
                <a:rPr lang="zh-CN" altLang="en-US" sz="1600" b="1">
                  <a:solidFill>
                    <a:srgbClr val="000000"/>
                  </a:solidFill>
                  <a:effectLst/>
                  <a:latin typeface="微软雅黑" panose="020B0503020204020204" charset="-122"/>
                  <a:ea typeface="微软雅黑" panose="020B0503020204020204" charset="-122"/>
                </a:rPr>
                <a:t>（一）指导思想</a:t>
              </a:r>
              <a:endParaRPr lang="zh-CN" altLang="en-US" sz="1600" b="1">
                <a:solidFill>
                  <a:srgbClr val="000000"/>
                </a:solidFill>
                <a:effectLst/>
                <a:latin typeface="微软雅黑" panose="020B0503020204020204" charset="-122"/>
                <a:ea typeface="微软雅黑" panose="020B0503020204020204" charset="-122"/>
              </a:endParaRPr>
            </a:p>
            <a:p>
              <a:pPr>
                <a:lnSpc>
                  <a:spcPct val="150000"/>
                </a:lnSpc>
              </a:pPr>
              <a:endParaRPr lang="zh-CN" altLang="en-US" sz="1200">
                <a:solidFill>
                  <a:srgbClr val="000000"/>
                </a:solidFill>
                <a:latin typeface="微软雅黑" panose="020B0503020204020204" charset="-122"/>
                <a:ea typeface="微软雅黑" panose="020B0503020204020204" charset="-122"/>
              </a:endParaRPr>
            </a:p>
            <a:p>
              <a:pPr indent="457200" algn="just" fontAlgn="auto">
                <a:lnSpc>
                  <a:spcPct val="200000"/>
                </a:lnSpc>
              </a:pPr>
              <a:r>
                <a:rPr lang="zh-CN" altLang="en-US" sz="1400">
                  <a:solidFill>
                    <a:srgbClr val="000000"/>
                  </a:solidFill>
                  <a:latin typeface="微软雅黑" panose="020B0503020204020204" charset="-122"/>
                  <a:ea typeface="微软雅黑" panose="020B0503020204020204" charset="-122"/>
                </a:rPr>
                <a:t>以习近平新时代中国特色社会主义思想为指导，深入贯彻党中央、国务院和省委、省政府及市委、市政府关于生活垃圾分类工作的决策部署，坚持以人民为中心，立足新发展阶段、贯彻新发展理念、服务新发展格局，高质量推进我市生活垃圾分类工作，加快建立以法治为基础、政府推动、全民参与、城乡统筹、因地制宜的垃圾分类长效机制，提高生活垃圾减量化、资源化、无害化水平，为社会主义现代化德阳建设贡献力量。</a:t>
              </a:r>
              <a:endParaRPr lang="zh-CN" altLang="en-US" sz="1400">
                <a:solidFill>
                  <a:srgbClr val="000000"/>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8"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grpSp>
        <p:nvGrpSpPr>
          <p:cNvPr id="6" name="组合 5"/>
          <p:cNvGrpSpPr/>
          <p:nvPr/>
        </p:nvGrpSpPr>
        <p:grpSpPr>
          <a:xfrm>
            <a:off x="727075" y="946785"/>
            <a:ext cx="10737215" cy="5469890"/>
            <a:chOff x="902" y="1561"/>
            <a:chExt cx="16909" cy="8614"/>
          </a:xfrm>
        </p:grpSpPr>
        <p:sp>
          <p:nvSpPr>
            <p:cNvPr id="4" name="文本框 3"/>
            <p:cNvSpPr txBox="true"/>
            <p:nvPr/>
          </p:nvSpPr>
          <p:spPr>
            <a:xfrm>
              <a:off x="902" y="1561"/>
              <a:ext cx="11539" cy="5744"/>
            </a:xfrm>
            <a:prstGeom prst="rect">
              <a:avLst/>
            </a:prstGeom>
            <a:noFill/>
          </p:spPr>
          <p:txBody>
            <a:bodyPr wrap="square" rtlCol="0">
              <a:spAutoFit/>
            </a:bodyPr>
            <a:p>
              <a:pPr algn="l">
                <a:lnSpc>
                  <a:spcPct val="170000"/>
                </a:lnSpc>
                <a:spcBef>
                  <a:spcPts val="0"/>
                </a:spcBef>
                <a:spcAft>
                  <a:spcPts val="0"/>
                </a:spcAft>
                <a:buClrTx/>
                <a:buSzTx/>
                <a:buFontTx/>
              </a:pPr>
              <a:r>
                <a:rPr lang="zh-CN" altLang="en-US" sz="1600" b="1">
                  <a:solidFill>
                    <a:srgbClr val="000000"/>
                  </a:solidFill>
                  <a:effectLst/>
                  <a:latin typeface="微软雅黑" panose="020B0503020204020204" charset="-122"/>
                  <a:ea typeface="微软雅黑" panose="020B0503020204020204" charset="-122"/>
                  <a:cs typeface="微软雅黑" panose="020B0503020204020204" charset="-122"/>
                </a:rPr>
                <a:t>（二）基本原则</a:t>
              </a:r>
              <a:endParaRPr lang="zh-CN" altLang="en-US" sz="1600" b="1">
                <a:solidFill>
                  <a:srgbClr val="000000"/>
                </a:solidFill>
                <a:effectLst/>
                <a:latin typeface="微软雅黑" panose="020B0503020204020204" charset="-122"/>
                <a:ea typeface="微软雅黑" panose="020B0503020204020204" charset="-122"/>
                <a:cs typeface="微软雅黑" panose="020B0503020204020204" charset="-122"/>
              </a:endParaRPr>
            </a:p>
            <a:p>
              <a:pPr algn="l">
                <a:lnSpc>
                  <a:spcPct val="170000"/>
                </a:lnSpc>
                <a:spcBef>
                  <a:spcPts val="0"/>
                </a:spcBef>
                <a:spcAft>
                  <a:spcPts val="0"/>
                </a:spcAft>
                <a:buClrTx/>
                <a:buSzTx/>
                <a:buFontTx/>
              </a:pPr>
              <a:endParaRPr lang="zh-CN" altLang="en-US" sz="800" b="1">
                <a:solidFill>
                  <a:srgbClr val="000000"/>
                </a:solidFill>
                <a:effectLst/>
                <a:latin typeface="微软雅黑" panose="020B0503020204020204" charset="-122"/>
                <a:ea typeface="微软雅黑" panose="020B0503020204020204" charset="-122"/>
                <a:cs typeface="微软雅黑" panose="020B0503020204020204" charset="-122"/>
              </a:endParaRPr>
            </a:p>
            <a:p>
              <a:pPr algn="l">
                <a:lnSpc>
                  <a:spcPct val="170000"/>
                </a:lnSpc>
                <a:spcBef>
                  <a:spcPts val="0"/>
                </a:spcBef>
                <a:spcAft>
                  <a:spcPts val="0"/>
                </a:spcAft>
                <a:buClrTx/>
                <a:buSzTx/>
                <a:buFontTx/>
              </a:pPr>
              <a:r>
                <a:rPr lang="zh-CN" altLang="en-US" sz="1400" b="1">
                  <a:solidFill>
                    <a:srgbClr val="000000"/>
                  </a:solidFill>
                  <a:effectLst/>
                  <a:latin typeface="微软雅黑" panose="020B0503020204020204" charset="-122"/>
                  <a:ea typeface="微软雅黑" panose="020B0503020204020204" charset="-122"/>
                  <a:cs typeface="微软雅黑" panose="020B0503020204020204" charset="-122"/>
                </a:rPr>
                <a:t>——科学管理，绿色发展。</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普遍实行生活垃圾分类和资源化利用制度，加快推进源头减量，持续完善分类投放、分类收集、分类运输、分类处理系统，形成绿色发展方式和生活方式。</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a:p>
              <a:pPr algn="l">
                <a:lnSpc>
                  <a:spcPct val="170000"/>
                </a:lnSpc>
                <a:spcBef>
                  <a:spcPts val="0"/>
                </a:spcBef>
                <a:spcAft>
                  <a:spcPts val="0"/>
                </a:spcAft>
              </a:pPr>
              <a:r>
                <a:rPr lang="zh-CN" altLang="en-US" sz="1400" b="1">
                  <a:solidFill>
                    <a:srgbClr val="000000"/>
                  </a:solidFill>
                  <a:effectLst/>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0000"/>
                  </a:solidFill>
                  <a:effectLst/>
                  <a:latin typeface="微软雅黑" panose="020B0503020204020204" charset="-122"/>
                  <a:ea typeface="微软雅黑" panose="020B0503020204020204" charset="-122"/>
                  <a:cs typeface="微软雅黑" panose="020B0503020204020204" charset="-122"/>
                </a:rPr>
                <a:t>党政推动，全民参与。</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建立健全党委统一领导、党政齐抓共管、部门各负其责、全社会积极参与的体制机制，广泛开展“美好环境与幸福生活共同缔造”活动，加强宣传教育和督促引导，形成全社会人人动手的良好氛围。</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a:p>
              <a:pPr algn="l">
                <a:lnSpc>
                  <a:spcPct val="170000"/>
                </a:lnSpc>
                <a:spcBef>
                  <a:spcPts val="0"/>
                </a:spcBef>
                <a:spcAft>
                  <a:spcPts val="0"/>
                </a:spcAft>
              </a:pPr>
              <a:r>
                <a:rPr lang="zh-CN" altLang="en-US" sz="1400" b="1">
                  <a:solidFill>
                    <a:srgbClr val="000000"/>
                  </a:solidFill>
                  <a:effectLst/>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0000"/>
                  </a:solidFill>
                  <a:effectLst/>
                  <a:latin typeface="微软雅黑" panose="020B0503020204020204" charset="-122"/>
                  <a:ea typeface="微软雅黑" panose="020B0503020204020204" charset="-122"/>
                  <a:cs typeface="微软雅黑" panose="020B0503020204020204" charset="-122"/>
                </a:rPr>
                <a:t>示范引领，持续推进。</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积极总结成功经验，继续坚持先行先试，发挥生活垃圾分类示范引领作用，因地制宜改进生活垃圾分类工艺，提高末端分类处理能力，促进源头分类投放，持之以恒推进生活垃圾分类工作。</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5" name="图片 4" descr="【氛围营造】垃圾分类宣传景观小品"/>
            <p:cNvPicPr>
              <a:picLocks noChangeAspect="true"/>
            </p:cNvPicPr>
            <p:nvPr/>
          </p:nvPicPr>
          <p:blipFill>
            <a:blip r:embed="rId3"/>
            <a:stretch>
              <a:fillRect/>
            </a:stretch>
          </p:blipFill>
          <p:spPr>
            <a:xfrm>
              <a:off x="12791" y="2836"/>
              <a:ext cx="5020" cy="3771"/>
            </a:xfrm>
            <a:prstGeom prst="rect">
              <a:avLst/>
            </a:prstGeom>
          </p:spPr>
        </p:pic>
        <p:sp>
          <p:nvSpPr>
            <p:cNvPr id="3" name="文本框 2"/>
            <p:cNvSpPr txBox="true"/>
            <p:nvPr/>
          </p:nvSpPr>
          <p:spPr>
            <a:xfrm>
              <a:off x="902" y="7149"/>
              <a:ext cx="16909" cy="3026"/>
            </a:xfrm>
            <a:prstGeom prst="rect">
              <a:avLst/>
            </a:prstGeom>
            <a:noFill/>
          </p:spPr>
          <p:txBody>
            <a:bodyPr wrap="square" rtlCol="0">
              <a:spAutoFit/>
            </a:bodyPr>
            <a:p>
              <a:pPr algn="l">
                <a:lnSpc>
                  <a:spcPct val="170000"/>
                </a:lnSpc>
                <a:spcBef>
                  <a:spcPts val="0"/>
                </a:spcBef>
                <a:spcAft>
                  <a:spcPts val="0"/>
                </a:spcAft>
              </a:pPr>
              <a:r>
                <a:rPr lang="zh-CN" altLang="en-US" sz="1400" b="1">
                  <a:solidFill>
                    <a:srgbClr val="000000"/>
                  </a:solidFill>
                  <a:effectLst/>
                  <a:latin typeface="微软雅黑" panose="020B0503020204020204" charset="-122"/>
                  <a:ea typeface="微软雅黑" panose="020B0503020204020204" charset="-122"/>
                  <a:cs typeface="微软雅黑" panose="020B0503020204020204" charset="-122"/>
                </a:rPr>
                <a:t>——制度保障，长效管理。</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进一步完善生活垃圾分类法规制度标准和考核体系，将生活垃圾分类作为精神文明建设重要内容，建立健全市级抓统筹、区级抓组织、街道抓实施、社区抓落地的四级联动机制，加强技术创新，健全完善市场产业链，加快形成生活垃圾分类全过程管理系统。</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a:p>
              <a:pPr algn="l">
                <a:lnSpc>
                  <a:spcPct val="170000"/>
                </a:lnSpc>
                <a:spcBef>
                  <a:spcPts val="0"/>
                </a:spcBef>
                <a:spcAft>
                  <a:spcPts val="0"/>
                </a:spcAft>
              </a:pPr>
              <a:r>
                <a:rPr lang="zh-CN" altLang="en-US" sz="1400" b="1">
                  <a:solidFill>
                    <a:srgbClr val="000000"/>
                  </a:solidFill>
                  <a:effectLst/>
                  <a:latin typeface="微软雅黑" panose="020B0503020204020204" charset="-122"/>
                  <a:ea typeface="微软雅黑" panose="020B0503020204020204" charset="-122"/>
                  <a:cs typeface="微软雅黑" panose="020B0503020204020204" charset="-122"/>
                </a:rPr>
                <a:t>——因地制宜，城乡统筹。</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加强分类指导，从实际出发，合理制定工作措施，坚持问题导向、目标导向、结果导向，有序推进生活垃圾分类工作，不搞“一刀切”，逐步建立城乡统筹的生活垃圾分类系统。</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p:txBody>
        </p:sp>
      </p:grpSp>
      <p:sp>
        <p:nvSpPr>
          <p:cNvPr id="9" name="文本框 8"/>
          <p:cNvSpPr txBox="true"/>
          <p:nvPr/>
        </p:nvSpPr>
        <p:spPr>
          <a:xfrm>
            <a:off x="479425" y="172720"/>
            <a:ext cx="4869815" cy="337185"/>
          </a:xfrm>
          <a:prstGeom prst="rect">
            <a:avLst/>
          </a:prstGeom>
          <a:noFill/>
        </p:spPr>
        <p:txBody>
          <a:bodyPr wrap="none" rtlCol="0">
            <a:spAutoFit/>
          </a:bodyPr>
          <a:p>
            <a:pPr algn="l"/>
            <a:r>
              <a:rPr lang="en-US" sz="1600" b="1">
                <a:solidFill>
                  <a:schemeClr val="accent1"/>
                </a:solidFill>
                <a:latin typeface="微软雅黑" panose="020B0503020204020204" charset="-122"/>
                <a:ea typeface="微软雅黑" panose="020B0503020204020204" charset="-122"/>
                <a:cs typeface="微软雅黑" panose="020B0503020204020204" charset="-122"/>
              </a:rPr>
              <a:t>1.3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我市生活垃圾分类工作实施方案  2021-2025年</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9"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grpSp>
        <p:nvGrpSpPr>
          <p:cNvPr id="8" name="组合 7"/>
          <p:cNvGrpSpPr/>
          <p:nvPr/>
        </p:nvGrpSpPr>
        <p:grpSpPr>
          <a:xfrm>
            <a:off x="1200150" y="1396365"/>
            <a:ext cx="9791065" cy="4231005"/>
            <a:chOff x="1702" y="2838"/>
            <a:chExt cx="15419" cy="6663"/>
          </a:xfrm>
        </p:grpSpPr>
        <p:sp>
          <p:nvSpPr>
            <p:cNvPr id="4" name="文本框 3"/>
            <p:cNvSpPr txBox="true"/>
            <p:nvPr/>
          </p:nvSpPr>
          <p:spPr>
            <a:xfrm>
              <a:off x="1702" y="2838"/>
              <a:ext cx="10090" cy="6663"/>
            </a:xfrm>
            <a:prstGeom prst="rect">
              <a:avLst/>
            </a:prstGeom>
            <a:noFill/>
          </p:spPr>
          <p:txBody>
            <a:bodyPr wrap="square" rtlCol="0">
              <a:spAutoFit/>
            </a:bodyPr>
            <a:p>
              <a:pPr algn="l">
                <a:lnSpc>
                  <a:spcPct val="150000"/>
                </a:lnSpc>
                <a:buClrTx/>
                <a:buSzTx/>
                <a:buFontTx/>
              </a:pPr>
              <a:r>
                <a:rPr lang="zh-CN" altLang="en-US" b="1">
                  <a:solidFill>
                    <a:srgbClr val="000000"/>
                  </a:solidFill>
                  <a:effectLst/>
                  <a:latin typeface="微软雅黑" panose="020B0503020204020204" charset="-122"/>
                  <a:ea typeface="微软雅黑" panose="020B0503020204020204" charset="-122"/>
                  <a:cs typeface="微软雅黑" panose="020B0503020204020204" charset="-122"/>
                </a:rPr>
                <a:t>（三）主要目标</a:t>
              </a:r>
              <a:endParaRPr lang="zh-CN" altLang="en-US" b="1">
                <a:solidFill>
                  <a:srgbClr val="000000"/>
                </a:solidFill>
                <a:effectLst/>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200" dirty="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200000"/>
                </a:lnSpc>
              </a:pPr>
              <a:r>
                <a:rPr lang="zh-CN" altLang="en-US" sz="1600" b="1" dirty="0">
                  <a:solidFill>
                    <a:srgbClr val="000000"/>
                  </a:solidFill>
                  <a:effectLst/>
                  <a:latin typeface="微软雅黑" panose="020B0503020204020204" charset="-122"/>
                  <a:ea typeface="微软雅黑" panose="020B0503020204020204" charset="-122"/>
                  <a:cs typeface="微软雅黑" panose="020B0503020204020204" charset="-122"/>
                </a:rPr>
                <a:t>到2023年底</a:t>
              </a:r>
              <a:r>
                <a:rPr lang="zh-CN" altLang="en-US" sz="1600" dirty="0">
                  <a:solidFill>
                    <a:srgbClr val="000000"/>
                  </a:solidFill>
                  <a:effectLst/>
                  <a:latin typeface="微软雅黑" panose="020B0503020204020204" charset="-122"/>
                  <a:ea typeface="微软雅黑" panose="020B0503020204020204" charset="-122"/>
                  <a:cs typeface="微软雅黑" panose="020B0503020204020204" charset="-122"/>
                </a:rPr>
                <a:t>，建立完善生活垃圾分类监督考核体系；垃圾分类精品示范片区建设取得阶段性成效，居民生活垃圾分类习惯基本养成;生活垃圾“4+3”分类末端处置能力满足分类需求，城市生活垃圾回收利用率力争达40%以上。</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200000"/>
                </a:lnSpc>
              </a:pPr>
              <a:r>
                <a:rPr lang="zh-CN" altLang="en-US" sz="1600" b="1" dirty="0">
                  <a:solidFill>
                    <a:srgbClr val="000000"/>
                  </a:solidFill>
                  <a:effectLst/>
                  <a:latin typeface="微软雅黑" panose="020B0503020204020204" charset="-122"/>
                  <a:ea typeface="微软雅黑" panose="020B0503020204020204" charset="-122"/>
                  <a:cs typeface="微软雅黑" panose="020B0503020204020204" charset="-122"/>
                </a:rPr>
                <a:t>到2025年底</a:t>
              </a:r>
              <a:r>
                <a:rPr lang="zh-CN" altLang="en-US" sz="1600" dirty="0">
                  <a:solidFill>
                    <a:srgbClr val="000000"/>
                  </a:solidFill>
                  <a:latin typeface="微软雅黑" panose="020B0503020204020204" charset="-122"/>
                  <a:ea typeface="微软雅黑" panose="020B0503020204020204" charset="-122"/>
                  <a:cs typeface="微软雅黑" panose="020B0503020204020204" charset="-122"/>
                </a:rPr>
                <a:t>，建立配套完善的生活垃圾分类法规制度体系;建成符合德阳实际的生活垃圾分类投放、分类收集、分类运输、分类处理系统；居民生活垃圾分类习惯普遍形成;农村生活垃圾分类工作取得明显成效。</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rot="0">
              <a:off x="12610" y="2953"/>
              <a:ext cx="4511" cy="6548"/>
              <a:chOff x="11279" y="1781"/>
              <a:chExt cx="5428" cy="7879"/>
            </a:xfrm>
          </p:grpSpPr>
          <p:pic>
            <p:nvPicPr>
              <p:cNvPr id="5" name="图片 4" descr="【党建到基层】沂河社区党支部开展党日活动"/>
              <p:cNvPicPr>
                <a:picLocks noChangeAspect="true"/>
              </p:cNvPicPr>
              <p:nvPr/>
            </p:nvPicPr>
            <p:blipFill>
              <a:blip r:embed="rId3"/>
              <a:stretch>
                <a:fillRect/>
              </a:stretch>
            </p:blipFill>
            <p:spPr>
              <a:xfrm>
                <a:off x="11279" y="1781"/>
                <a:ext cx="5427" cy="4071"/>
              </a:xfrm>
              <a:prstGeom prst="rect">
                <a:avLst/>
              </a:prstGeom>
            </p:spPr>
          </p:pic>
          <p:pic>
            <p:nvPicPr>
              <p:cNvPr id="6" name="图片 5" descr="【奖补激励】2020年垃圾分类优秀小区奖补仪式01"/>
              <p:cNvPicPr>
                <a:picLocks noChangeAspect="true"/>
              </p:cNvPicPr>
              <p:nvPr/>
            </p:nvPicPr>
            <p:blipFill>
              <a:blip r:embed="rId4"/>
              <a:stretch>
                <a:fillRect/>
              </a:stretch>
            </p:blipFill>
            <p:spPr>
              <a:xfrm>
                <a:off x="11279" y="6042"/>
                <a:ext cx="5428" cy="3619"/>
              </a:xfrm>
              <a:prstGeom prst="rect">
                <a:avLst/>
              </a:prstGeom>
            </p:spPr>
          </p:pic>
        </p:grpSp>
      </p:grpSp>
      <p:sp>
        <p:nvSpPr>
          <p:cNvPr id="10" name="文本框 9"/>
          <p:cNvSpPr txBox="true"/>
          <p:nvPr/>
        </p:nvSpPr>
        <p:spPr>
          <a:xfrm>
            <a:off x="479425" y="172720"/>
            <a:ext cx="4869815" cy="337185"/>
          </a:xfrm>
          <a:prstGeom prst="rect">
            <a:avLst/>
          </a:prstGeom>
          <a:noFill/>
        </p:spPr>
        <p:txBody>
          <a:bodyPr wrap="none" rtlCol="0">
            <a:spAutoFit/>
          </a:bodyPr>
          <a:p>
            <a:pPr algn="l"/>
            <a:r>
              <a:rPr lang="en-US" sz="1600" b="1">
                <a:solidFill>
                  <a:schemeClr val="accent1"/>
                </a:solidFill>
                <a:latin typeface="微软雅黑" panose="020B0503020204020204" charset="-122"/>
                <a:ea typeface="微软雅黑" panose="020B0503020204020204" charset="-122"/>
                <a:cs typeface="微软雅黑" panose="020B0503020204020204" charset="-122"/>
              </a:rPr>
              <a:t>1.3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我市生活垃圾分类工作实施方案  2021-2025年</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true"/>
          <p:nvPr>
            <p:custDataLst>
              <p:tags r:id="rId1"/>
            </p:custDataLst>
          </p:nvPr>
        </p:nvSpPr>
        <p:spPr>
          <a:xfrm>
            <a:off x="1134110" y="1323975"/>
            <a:ext cx="3341370" cy="3486150"/>
          </a:xfrm>
          <a:prstGeom prst="rect">
            <a:avLst/>
          </a:prstGeom>
          <a:noFill/>
          <a:ln>
            <a:noFill/>
          </a:ln>
          <a:effectLst/>
        </p:spPr>
        <p:txBody>
          <a:bodyPr vert="horz" wrap="square" rtlCol="0" anchor="ctr" anchorCtr="false">
            <a:normAutofit/>
          </a:bodyPr>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02</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true"/>
          </p:cNvSpPr>
          <p:nvPr>
            <p:ph type="title"/>
            <p:custDataLst>
              <p:tags r:id="rId2"/>
            </p:custDataLst>
          </p:nvPr>
        </p:nvSpPr>
        <p:spPr>
          <a:xfrm>
            <a:off x="4658995" y="2605857"/>
            <a:ext cx="6243774" cy="922021"/>
          </a:xfrm>
        </p:spPr>
        <p:txBody>
          <a:bodyPr>
            <a:normAutofit fontScale="90000"/>
          </a:bodyPr>
          <a:p>
            <a:pPr marL="0" indent="0" algn="l">
              <a:lnSpc>
                <a:spcPct val="100000"/>
              </a:lnSpc>
              <a:spcBef>
                <a:spcPts val="0"/>
              </a:spcBef>
              <a:spcAft>
                <a:spcPts val="0"/>
              </a:spcAft>
              <a:buSzPct val="100000"/>
              <a:buNone/>
            </a:pPr>
            <a:r>
              <a:rPr lang="zh-CN" altLang="en-US" sz="4900">
                <a:solidFill>
                  <a:schemeClr val="accent1"/>
                </a:solidFill>
              </a:rPr>
              <a:t>生活垃圾分类基础知识</a:t>
            </a:r>
            <a:endParaRPr lang="zh-CN" altLang="en-US" sz="4900">
              <a:solidFill>
                <a:schemeClr val="accent1"/>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1"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2" name="文本框 11"/>
          <p:cNvSpPr txBox="true"/>
          <p:nvPr/>
        </p:nvSpPr>
        <p:spPr>
          <a:xfrm>
            <a:off x="479425" y="172720"/>
            <a:ext cx="2033905" cy="337185"/>
          </a:xfrm>
          <a:prstGeom prst="rect">
            <a:avLst/>
          </a:prstGeom>
          <a:noFill/>
        </p:spPr>
        <p:txBody>
          <a:bodyPr wrap="none" rtlCol="0">
            <a:spAutoFit/>
          </a:bodyPr>
          <a:p>
            <a:pPr algn="l"/>
            <a:r>
              <a:rPr lang="en-US" altLang="zh-CN" sz="1600" b="1">
                <a:solidFill>
                  <a:schemeClr val="accent1"/>
                </a:solidFill>
                <a:latin typeface="微软雅黑" panose="020B0503020204020204" charset="-122"/>
                <a:ea typeface="微软雅黑" panose="020B0503020204020204" charset="-122"/>
                <a:cs typeface="微软雅黑" panose="020B0503020204020204" charset="-122"/>
              </a:rPr>
              <a:t>2.1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垃圾分类的概念</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true"/>
          <p:nvPr>
            <p:custDataLst>
              <p:tags r:id="rId3"/>
            </p:custDataLst>
          </p:nvPr>
        </p:nvSpPr>
        <p:spPr>
          <a:xfrm>
            <a:off x="1390015" y="1337310"/>
            <a:ext cx="9411970" cy="1383665"/>
          </a:xfrm>
          <a:prstGeom prst="rect">
            <a:avLst/>
          </a:prstGeom>
          <a:noFill/>
        </p:spPr>
        <p:txBody>
          <a:bodyPr wrap="square" rtlCol="0" anchor="t">
            <a:spAutoFit/>
          </a:bodyPr>
          <a:p>
            <a:pPr indent="457200" algn="l" fontAlgn="auto">
              <a:lnSpc>
                <a:spcPct val="200000"/>
              </a:lnSpc>
            </a:pPr>
            <a:r>
              <a:rPr lang="zh-CN" altLang="en-US" sz="1400" b="1">
                <a:solidFill>
                  <a:schemeClr val="dk1">
                    <a:lumMod val="85000"/>
                    <a:lumOff val="15000"/>
                  </a:schemeClr>
                </a:solidFill>
                <a:latin typeface="微软雅黑" panose="020B0503020204020204" charset="-122"/>
                <a:ea typeface="微软雅黑" panose="020B0503020204020204" charset="-122"/>
              </a:rPr>
              <a:t>垃圾分类</a:t>
            </a:r>
            <a:r>
              <a:rPr lang="zh-CN" altLang="en-US" sz="1400">
                <a:solidFill>
                  <a:schemeClr val="dk1">
                    <a:lumMod val="85000"/>
                    <a:lumOff val="15000"/>
                  </a:schemeClr>
                </a:solidFill>
                <a:latin typeface="微软雅黑" panose="020B0503020204020204" charset="-122"/>
                <a:ea typeface="微软雅黑" panose="020B0503020204020204" charset="-122"/>
              </a:rPr>
              <a:t>是指按照不同的成分、属性、利用价值以及对环境的影响，并根据不同处置方式要求，将垃圾分成属性不同的若干种类。通俗地讲，垃圾分类就是</a:t>
            </a:r>
            <a:r>
              <a:rPr lang="zh-CN" altLang="en-US" sz="1400" b="1">
                <a:solidFill>
                  <a:schemeClr val="dk1">
                    <a:lumMod val="85000"/>
                    <a:lumOff val="15000"/>
                  </a:schemeClr>
                </a:solidFill>
                <a:latin typeface="微软雅黑" panose="020B0503020204020204" charset="-122"/>
                <a:ea typeface="微软雅黑" panose="020B0503020204020204" charset="-122"/>
              </a:rPr>
              <a:t>在源头将垃圾分类投放，并通过分类收集、分类运输和分类处置</a:t>
            </a:r>
            <a:r>
              <a:rPr lang="zh-CN" altLang="en-US" sz="1400">
                <a:solidFill>
                  <a:schemeClr val="dk1">
                    <a:lumMod val="85000"/>
                    <a:lumOff val="15000"/>
                  </a:schemeClr>
                </a:solidFill>
                <a:latin typeface="微软雅黑" panose="020B0503020204020204" charset="-122"/>
                <a:ea typeface="微软雅黑" panose="020B0503020204020204" charset="-122"/>
              </a:rPr>
              <a:t>，从而实现垃圾的减量化、资源化和无害化。</a:t>
            </a:r>
            <a:endParaRPr lang="zh-CN" altLang="en-US" sz="1400" dirty="0">
              <a:solidFill>
                <a:schemeClr val="dk1">
                  <a:lumMod val="85000"/>
                  <a:lumOff val="15000"/>
                </a:schemeClr>
              </a:solidFill>
              <a:latin typeface="微软雅黑" panose="020B0503020204020204" charset="-122"/>
              <a:ea typeface="微软雅黑" panose="020B0503020204020204" charset="-122"/>
            </a:endParaRPr>
          </a:p>
        </p:txBody>
      </p:sp>
      <p:grpSp>
        <p:nvGrpSpPr>
          <p:cNvPr id="18" name="组合 17"/>
          <p:cNvGrpSpPr/>
          <p:nvPr/>
        </p:nvGrpSpPr>
        <p:grpSpPr>
          <a:xfrm rot="0">
            <a:off x="607060" y="3440430"/>
            <a:ext cx="2284730" cy="2037715"/>
            <a:chOff x="1303" y="5632"/>
            <a:chExt cx="3884" cy="3464"/>
          </a:xfrm>
        </p:grpSpPr>
        <p:pic>
          <p:nvPicPr>
            <p:cNvPr id="100" name="图片 99"/>
            <p:cNvPicPr/>
            <p:nvPr/>
          </p:nvPicPr>
          <p:blipFill>
            <a:blip r:embed="rId4" r:link="rId5"/>
            <a:stretch>
              <a:fillRect/>
            </a:stretch>
          </p:blipFill>
          <p:spPr>
            <a:xfrm>
              <a:off x="1303" y="5632"/>
              <a:ext cx="3884" cy="2591"/>
            </a:xfrm>
            <a:prstGeom prst="rect">
              <a:avLst/>
            </a:prstGeom>
            <a:noFill/>
            <a:ln w="9525">
              <a:noFill/>
            </a:ln>
          </p:spPr>
        </p:pic>
        <p:sp>
          <p:nvSpPr>
            <p:cNvPr id="2" name="文本框 1"/>
            <p:cNvSpPr txBox="true"/>
            <p:nvPr>
              <p:custDataLst>
                <p:tags r:id="rId6"/>
              </p:custDataLst>
            </p:nvPr>
          </p:nvSpPr>
          <p:spPr>
            <a:xfrm>
              <a:off x="1307" y="8575"/>
              <a:ext cx="3880" cy="521"/>
            </a:xfrm>
            <a:prstGeom prst="rect">
              <a:avLst/>
            </a:prstGeom>
            <a:noFill/>
          </p:spPr>
          <p:txBody>
            <a:bodyPr wrap="square" rtlCol="0">
              <a:spAutoFit/>
            </a:bodyPr>
            <a:p>
              <a:pPr algn="ctr"/>
              <a:r>
                <a:rPr lang="zh-CN" altLang="en-US" sz="1400" dirty="0">
                  <a:solidFill>
                    <a:schemeClr val="dk1">
                      <a:lumMod val="85000"/>
                      <a:lumOff val="15000"/>
                    </a:schemeClr>
                  </a:solidFill>
                  <a:latin typeface="微软雅黑" panose="020B0503020204020204" charset="-122"/>
                  <a:ea typeface="微软雅黑" panose="020B0503020204020204" charset="-122"/>
                </a:rPr>
                <a:t>分类投放</a:t>
              </a:r>
              <a:endParaRPr lang="zh-CN" altLang="en-US" sz="1400" dirty="0">
                <a:solidFill>
                  <a:schemeClr val="dk1">
                    <a:lumMod val="85000"/>
                    <a:lumOff val="15000"/>
                  </a:schemeClr>
                </a:solidFill>
                <a:latin typeface="微软雅黑" panose="020B0503020204020204" charset="-122"/>
                <a:ea typeface="微软雅黑" panose="020B0503020204020204" charset="-122"/>
              </a:endParaRPr>
            </a:p>
          </p:txBody>
        </p:sp>
      </p:grpSp>
      <p:sp>
        <p:nvSpPr>
          <p:cNvPr id="3" name="文本框 2"/>
          <p:cNvSpPr txBox="true"/>
          <p:nvPr>
            <p:custDataLst>
              <p:tags r:id="rId7"/>
            </p:custDataLst>
          </p:nvPr>
        </p:nvSpPr>
        <p:spPr>
          <a:xfrm>
            <a:off x="3508375" y="5162550"/>
            <a:ext cx="2267585" cy="306705"/>
          </a:xfrm>
          <a:prstGeom prst="rect">
            <a:avLst/>
          </a:prstGeom>
          <a:noFill/>
        </p:spPr>
        <p:txBody>
          <a:bodyPr wrap="square" rtlCol="0">
            <a:spAutoFit/>
          </a:bodyPr>
          <a:p>
            <a:pPr algn="ctr"/>
            <a:r>
              <a:rPr lang="zh-CN" altLang="en-US" sz="1400" dirty="0">
                <a:solidFill>
                  <a:schemeClr val="dk1">
                    <a:lumMod val="85000"/>
                    <a:lumOff val="15000"/>
                  </a:schemeClr>
                </a:solidFill>
                <a:latin typeface="微软雅黑" panose="020B0503020204020204" charset="-122"/>
                <a:ea typeface="微软雅黑" panose="020B0503020204020204" charset="-122"/>
              </a:rPr>
              <a:t>分类收集</a:t>
            </a:r>
            <a:endParaRPr lang="zh-CN" altLang="en-US" sz="1400" dirty="0">
              <a:solidFill>
                <a:schemeClr val="dk1">
                  <a:lumMod val="85000"/>
                  <a:lumOff val="15000"/>
                </a:schemeClr>
              </a:solidFill>
              <a:latin typeface="微软雅黑" panose="020B0503020204020204" charset="-122"/>
              <a:ea typeface="微软雅黑" panose="020B0503020204020204" charset="-122"/>
            </a:endParaRPr>
          </a:p>
        </p:txBody>
      </p:sp>
      <p:sp>
        <p:nvSpPr>
          <p:cNvPr id="16" name="文本框 15"/>
          <p:cNvSpPr txBox="true"/>
          <p:nvPr>
            <p:custDataLst>
              <p:tags r:id="rId8"/>
            </p:custDataLst>
          </p:nvPr>
        </p:nvSpPr>
        <p:spPr>
          <a:xfrm>
            <a:off x="6393180" y="5162550"/>
            <a:ext cx="2263140" cy="306705"/>
          </a:xfrm>
          <a:prstGeom prst="rect">
            <a:avLst/>
          </a:prstGeom>
          <a:noFill/>
        </p:spPr>
        <p:txBody>
          <a:bodyPr wrap="square" rtlCol="0">
            <a:spAutoFit/>
          </a:bodyPr>
          <a:p>
            <a:pPr algn="ctr"/>
            <a:r>
              <a:rPr lang="zh-CN" altLang="en-US" sz="1400">
                <a:solidFill>
                  <a:schemeClr val="dk1">
                    <a:lumMod val="85000"/>
                    <a:lumOff val="15000"/>
                  </a:schemeClr>
                </a:solidFill>
                <a:latin typeface="微软雅黑" panose="020B0503020204020204" charset="-122"/>
                <a:ea typeface="微软雅黑" panose="020B0503020204020204" charset="-122"/>
              </a:rPr>
              <a:t>分类运输</a:t>
            </a:r>
            <a:endParaRPr lang="zh-CN" altLang="en-US" sz="1400">
              <a:solidFill>
                <a:schemeClr val="dk1">
                  <a:lumMod val="85000"/>
                  <a:lumOff val="15000"/>
                </a:schemeClr>
              </a:solidFill>
              <a:latin typeface="微软雅黑" panose="020B0503020204020204" charset="-122"/>
              <a:ea typeface="微软雅黑" panose="020B0503020204020204" charset="-122"/>
            </a:endParaRPr>
          </a:p>
        </p:txBody>
      </p:sp>
      <p:sp>
        <p:nvSpPr>
          <p:cNvPr id="23" name="右箭头 22"/>
          <p:cNvSpPr/>
          <p:nvPr>
            <p:custDataLst>
              <p:tags r:id="rId9"/>
            </p:custDataLst>
          </p:nvPr>
        </p:nvSpPr>
        <p:spPr>
          <a:xfrm>
            <a:off x="2956560" y="3996690"/>
            <a:ext cx="399415" cy="411480"/>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dk1">
                  <a:lumMod val="85000"/>
                  <a:lumOff val="15000"/>
                </a:schemeClr>
              </a:solidFill>
              <a:latin typeface="微软雅黑" panose="020B0503020204020204" charset="-122"/>
              <a:ea typeface="微软雅黑" panose="020B0503020204020204" charset="-122"/>
            </a:endParaRPr>
          </a:p>
        </p:txBody>
      </p:sp>
      <p:sp>
        <p:nvSpPr>
          <p:cNvPr id="24" name="右箭头 23"/>
          <p:cNvSpPr/>
          <p:nvPr>
            <p:custDataLst>
              <p:tags r:id="rId10"/>
            </p:custDataLst>
          </p:nvPr>
        </p:nvSpPr>
        <p:spPr>
          <a:xfrm>
            <a:off x="5884545" y="3996690"/>
            <a:ext cx="399415" cy="411480"/>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dk1">
                  <a:lumMod val="85000"/>
                  <a:lumOff val="15000"/>
                </a:schemeClr>
              </a:solidFill>
              <a:latin typeface="微软雅黑" panose="020B0503020204020204" charset="-122"/>
              <a:ea typeface="微软雅黑" panose="020B0503020204020204" charset="-122"/>
            </a:endParaRPr>
          </a:p>
        </p:txBody>
      </p:sp>
      <p:sp>
        <p:nvSpPr>
          <p:cNvPr id="25" name="右箭头 24"/>
          <p:cNvSpPr/>
          <p:nvPr>
            <p:custDataLst>
              <p:tags r:id="rId11"/>
            </p:custDataLst>
          </p:nvPr>
        </p:nvSpPr>
        <p:spPr>
          <a:xfrm>
            <a:off x="8768715" y="3996690"/>
            <a:ext cx="399415" cy="411480"/>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dk1">
                  <a:lumMod val="85000"/>
                  <a:lumOff val="15000"/>
                </a:schemeClr>
              </a:solidFill>
              <a:latin typeface="微软雅黑" panose="020B0503020204020204" charset="-122"/>
              <a:ea typeface="微软雅黑" panose="020B0503020204020204" charset="-122"/>
            </a:endParaRPr>
          </a:p>
        </p:txBody>
      </p:sp>
      <p:pic>
        <p:nvPicPr>
          <p:cNvPr id="6" name="图片 5" descr="图片包含 容器, 前, 小, 男人&#10;&#10;描述已自动生成"/>
          <p:cNvPicPr>
            <a:picLocks noChangeAspect="true"/>
          </p:cNvPicPr>
          <p:nvPr/>
        </p:nvPicPr>
        <p:blipFill>
          <a:blip r:embed="rId12" cstate="print">
            <a:extLst>
              <a:ext uri="{28A0092B-C50C-407E-A947-70E740481C1C}">
                <a14:useLocalDpi xmlns:a14="http://schemas.microsoft.com/office/drawing/2010/main" val="false"/>
              </a:ext>
            </a:extLst>
          </a:blip>
          <a:stretch>
            <a:fillRect/>
          </a:stretch>
        </p:blipFill>
        <p:spPr>
          <a:xfrm>
            <a:off x="3399790" y="3377089"/>
            <a:ext cx="2376170" cy="1650682"/>
          </a:xfrm>
          <a:prstGeom prst="rect">
            <a:avLst/>
          </a:prstGeom>
        </p:spPr>
      </p:pic>
      <p:pic>
        <p:nvPicPr>
          <p:cNvPr id="8" name="图片 7" descr="城市街道与高楼大厦的卡车&#10;&#10;描述已自动生成"/>
          <p:cNvPicPr>
            <a:picLocks noChangeAspect="true"/>
          </p:cNvPicPr>
          <p:nvPr/>
        </p:nvPicPr>
        <p:blipFill>
          <a:blip r:embed="rId13" cstate="print">
            <a:extLst>
              <a:ext uri="{28A0092B-C50C-407E-A947-70E740481C1C}">
                <a14:useLocalDpi xmlns:a14="http://schemas.microsoft.com/office/drawing/2010/main" val="false"/>
              </a:ext>
            </a:extLst>
          </a:blip>
          <a:stretch>
            <a:fillRect/>
          </a:stretch>
        </p:blipFill>
        <p:spPr>
          <a:xfrm>
            <a:off x="6392545" y="3328035"/>
            <a:ext cx="2151380" cy="1699895"/>
          </a:xfrm>
          <a:prstGeom prst="rect">
            <a:avLst/>
          </a:prstGeom>
        </p:spPr>
      </p:pic>
      <p:grpSp>
        <p:nvGrpSpPr>
          <p:cNvPr id="7" name="组合 6"/>
          <p:cNvGrpSpPr/>
          <p:nvPr/>
        </p:nvGrpSpPr>
        <p:grpSpPr>
          <a:xfrm>
            <a:off x="9276638" y="2871636"/>
            <a:ext cx="2309572" cy="2614129"/>
            <a:chOff x="14396" y="5133"/>
            <a:chExt cx="3637" cy="4117"/>
          </a:xfrm>
        </p:grpSpPr>
        <p:sp>
          <p:nvSpPr>
            <p:cNvPr id="17" name="文本框 16"/>
            <p:cNvSpPr txBox="true"/>
            <p:nvPr>
              <p:custDataLst>
                <p:tags r:id="rId14"/>
              </p:custDataLst>
            </p:nvPr>
          </p:nvSpPr>
          <p:spPr>
            <a:xfrm>
              <a:off x="14639" y="8767"/>
              <a:ext cx="3194" cy="483"/>
            </a:xfrm>
            <a:prstGeom prst="rect">
              <a:avLst/>
            </a:prstGeom>
            <a:noFill/>
          </p:spPr>
          <p:txBody>
            <a:bodyPr wrap="square" rtlCol="0">
              <a:spAutoFit/>
            </a:bodyPr>
            <a:p>
              <a:pPr algn="ctr"/>
              <a:r>
                <a:rPr lang="zh-CN" altLang="en-US" sz="1400" dirty="0">
                  <a:solidFill>
                    <a:schemeClr val="dk1">
                      <a:lumMod val="85000"/>
                      <a:lumOff val="15000"/>
                    </a:schemeClr>
                  </a:solidFill>
                  <a:latin typeface="微软雅黑" panose="020B0503020204020204" charset="-122"/>
                  <a:ea typeface="微软雅黑" panose="020B0503020204020204" charset="-122"/>
                </a:rPr>
                <a:t>分类处理</a:t>
              </a:r>
              <a:endParaRPr lang="zh-CN" altLang="en-US" sz="1400" dirty="0">
                <a:solidFill>
                  <a:schemeClr val="dk1">
                    <a:lumMod val="85000"/>
                    <a:lumOff val="15000"/>
                  </a:schemeClr>
                </a:solidFill>
                <a:latin typeface="微软雅黑" panose="020B0503020204020204" charset="-122"/>
                <a:ea typeface="微软雅黑" panose="020B0503020204020204" charset="-122"/>
              </a:endParaRPr>
            </a:p>
          </p:txBody>
        </p:sp>
        <p:pic>
          <p:nvPicPr>
            <p:cNvPr id="10" name="图片 9" descr="路上的卡车&#10;&#10;描述已自动生成"/>
            <p:cNvPicPr>
              <a:picLocks noChangeAspect="true"/>
            </p:cNvPicPr>
            <p:nvPr/>
          </p:nvPicPr>
          <p:blipFill>
            <a:blip r:embed="rId15" cstate="print">
              <a:extLst>
                <a:ext uri="{28A0092B-C50C-407E-A947-70E740481C1C}">
                  <a14:useLocalDpi xmlns:a14="http://schemas.microsoft.com/office/drawing/2010/main" val="false"/>
                </a:ext>
              </a:extLst>
            </a:blip>
            <a:stretch>
              <a:fillRect/>
            </a:stretch>
          </p:blipFill>
          <p:spPr>
            <a:xfrm>
              <a:off x="14439" y="5133"/>
              <a:ext cx="3594" cy="1784"/>
            </a:xfrm>
            <a:prstGeom prst="rect">
              <a:avLst/>
            </a:prstGeom>
          </p:spPr>
        </p:pic>
        <p:pic>
          <p:nvPicPr>
            <p:cNvPr id="5" name="图片 4" descr="建筑与房屋的城市空拍图&#10;&#10;描述已自动生成"/>
            <p:cNvPicPr>
              <a:picLocks noChangeAspect="true"/>
            </p:cNvPicPr>
            <p:nvPr/>
          </p:nvPicPr>
          <p:blipFill>
            <a:blip r:embed="rId16" cstate="print">
              <a:extLst>
                <a:ext uri="{28A0092B-C50C-407E-A947-70E740481C1C}">
                  <a14:useLocalDpi xmlns:a14="http://schemas.microsoft.com/office/drawing/2010/main" val="false"/>
                </a:ext>
              </a:extLst>
            </a:blip>
            <a:stretch>
              <a:fillRect/>
            </a:stretch>
          </p:blipFill>
          <p:spPr>
            <a:xfrm rot="10800000" flipV="true">
              <a:off x="14396" y="7027"/>
              <a:ext cx="3613" cy="1740"/>
            </a:xfrm>
            <a:prstGeom prst="rect">
              <a:avLst/>
            </a:prstGeom>
          </p:spPr>
        </p:pic>
      </p:grpSp>
    </p:spTree>
    <p:custDataLst>
      <p:tags r:id="rId1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ppt_x</p:attrName>
                                        </p:attrNameLst>
                                      </p:cBhvr>
                                      <p:tavLst>
                                        <p:tav tm="0">
                                          <p:val>
                                            <p:strVal val="#ppt_x-#ppt_w*1.125000"/>
                                          </p:val>
                                        </p:tav>
                                        <p:tav tm="100000">
                                          <p:val>
                                            <p:strVal val="#ppt_x"/>
                                          </p:val>
                                        </p:tav>
                                      </p:tavLst>
                                    </p:anim>
                                    <p:animEffect transition="in" filter="wipe(right)">
                                      <p:cBhvr>
                                        <p:cTn id="8" dur="500"/>
                                        <p:tgtEl>
                                          <p:spTgt spid="23"/>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p:tgtEl>
                                          <p:spTgt spid="24"/>
                                        </p:tgtEl>
                                        <p:attrNameLst>
                                          <p:attrName>ppt_x</p:attrName>
                                        </p:attrNameLst>
                                      </p:cBhvr>
                                      <p:tavLst>
                                        <p:tav tm="0">
                                          <p:val>
                                            <p:strVal val="#ppt_x-#ppt_w*1.125000"/>
                                          </p:val>
                                        </p:tav>
                                        <p:tav tm="100000">
                                          <p:val>
                                            <p:strVal val="#ppt_x"/>
                                          </p:val>
                                        </p:tav>
                                      </p:tavLst>
                                    </p:anim>
                                    <p:animEffect transition="in" filter="wipe(right)">
                                      <p:cBhvr>
                                        <p:cTn id="13" dur="500"/>
                                        <p:tgtEl>
                                          <p:spTgt spid="24"/>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p:tgtEl>
                                          <p:spTgt spid="25"/>
                                        </p:tgtEl>
                                        <p:attrNameLst>
                                          <p:attrName>ppt_x</p:attrName>
                                        </p:attrNameLst>
                                      </p:cBhvr>
                                      <p:tavLst>
                                        <p:tav tm="0">
                                          <p:val>
                                            <p:strVal val="#ppt_x-#ppt_w*1.125000"/>
                                          </p:val>
                                        </p:tav>
                                        <p:tav tm="100000">
                                          <p:val>
                                            <p:strVal val="#ppt_x"/>
                                          </p:val>
                                        </p:tav>
                                      </p:tavLst>
                                    </p:anim>
                                    <p:animEffect transition="in" filter="wipe(right)">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true"/>
      <p:bldP spid="24" grpId="0" bldLvl="0" animBg="true"/>
      <p:bldP spid="25" grpId="0" bldLvl="0" animBg="tru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任意多边形 2"/>
          <p:cNvSpPr/>
          <p:nvPr>
            <p:custDataLst>
              <p:tags r:id="rId3"/>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83" name="组合 82"/>
          <p:cNvGrpSpPr/>
          <p:nvPr/>
        </p:nvGrpSpPr>
        <p:grpSpPr>
          <a:xfrm>
            <a:off x="784860" y="1438275"/>
            <a:ext cx="10621645" cy="3970020"/>
            <a:chOff x="1146" y="3331"/>
            <a:chExt cx="16727" cy="6252"/>
          </a:xfrm>
        </p:grpSpPr>
        <p:pic>
          <p:nvPicPr>
            <p:cNvPr id="45" name="图片 44" descr="C:\Users\Administrator\Desktop\图片4.png图片4"/>
            <p:cNvPicPr>
              <a:picLocks noChangeAspect="true"/>
            </p:cNvPicPr>
            <p:nvPr>
              <p:custDataLst>
                <p:tags r:id="rId4"/>
              </p:custDataLst>
            </p:nvPr>
          </p:nvPicPr>
          <p:blipFill rotWithShape="true">
            <a:blip r:embed="rId5"/>
            <a:srcRect/>
            <a:stretch>
              <a:fillRect/>
            </a:stretch>
          </p:blipFill>
          <p:spPr>
            <a:xfrm>
              <a:off x="14783" y="3331"/>
              <a:ext cx="3091" cy="2287"/>
            </a:xfrm>
            <a:prstGeom prst="rect">
              <a:avLst/>
            </a:prstGeom>
          </p:spPr>
        </p:pic>
        <p:pic>
          <p:nvPicPr>
            <p:cNvPr id="54" name="图片 53" descr="C:\Users\Administrator\Desktop\图片1.png图片1"/>
            <p:cNvPicPr/>
            <p:nvPr>
              <p:custDataLst>
                <p:tags r:id="rId6"/>
              </p:custDataLst>
            </p:nvPr>
          </p:nvPicPr>
          <p:blipFill>
            <a:blip r:embed="rId7"/>
            <a:srcRect/>
            <a:stretch>
              <a:fillRect/>
            </a:stretch>
          </p:blipFill>
          <p:spPr>
            <a:xfrm>
              <a:off x="1337" y="3331"/>
              <a:ext cx="3092" cy="2287"/>
            </a:xfrm>
            <a:prstGeom prst="rect">
              <a:avLst/>
            </a:prstGeom>
          </p:spPr>
        </p:pic>
        <p:sp>
          <p:nvSpPr>
            <p:cNvPr id="55" name="Title 1"/>
            <p:cNvSpPr txBox="true"/>
            <p:nvPr>
              <p:custDataLst>
                <p:tags r:id="rId8"/>
              </p:custDataLst>
            </p:nvPr>
          </p:nvSpPr>
          <p:spPr>
            <a:xfrm>
              <a:off x="1166" y="6658"/>
              <a:ext cx="3030" cy="623"/>
            </a:xfrm>
            <a:prstGeom prst="rect">
              <a:avLst/>
            </a:prstGeom>
          </p:spPr>
          <p:txBody>
            <a:bodyPr wrap="square" lIns="0" anchor="ctr">
              <a:normAutofit lnSpcReduction="10000"/>
            </a:bodyPr>
            <a:lstStyle>
              <a:defPPr>
                <a:defRPr lang="zh-CN"/>
              </a:defPPr>
              <a:lvl1pPr fontAlgn="base">
                <a:spcBef>
                  <a:spcPct val="0"/>
                </a:spcBef>
                <a:spcAft>
                  <a:spcPct val="0"/>
                </a:spcAft>
                <a:defRPr b="1" kern="0" spc="150">
                  <a:solidFill>
                    <a:srgbClr val="000000">
                      <a:lumMod val="75000"/>
                      <a:lumOff val="25000"/>
                    </a:srgbClr>
                  </a:solidFill>
                  <a:latin typeface="微软雅黑" panose="020B0503020204020204" charset="-122"/>
                  <a:ea typeface="微软雅黑" panose="020B0503020204020204" charset="-122"/>
                  <a:cs typeface="Open Sans" panose="020B0606030504020204" pitchFamily="34" charset="0"/>
                </a:defRPr>
              </a:lvl1pPr>
              <a:lvl2pPr algn="ctr" fontAlgn="base">
                <a:spcBef>
                  <a:spcPct val="0"/>
                </a:spcBef>
                <a:spcAft>
                  <a:spcPct val="0"/>
                </a:spcAft>
                <a:defRPr sz="4400">
                  <a:latin typeface="Calibri" panose="020F0502020204030204" charset="0"/>
                  <a:ea typeface="ヒラギノ角ゴ ProN W3" charset="0"/>
                  <a:cs typeface="ヒラギノ角ゴ ProN W3" charset="0"/>
                </a:defRPr>
              </a:lvl2pPr>
              <a:lvl3pPr algn="ctr" fontAlgn="base">
                <a:spcBef>
                  <a:spcPct val="0"/>
                </a:spcBef>
                <a:spcAft>
                  <a:spcPct val="0"/>
                </a:spcAft>
                <a:defRPr sz="4400">
                  <a:latin typeface="Calibri" panose="020F0502020204030204" charset="0"/>
                  <a:ea typeface="ヒラギノ角ゴ ProN W3" charset="0"/>
                  <a:cs typeface="ヒラギノ角ゴ ProN W3" charset="0"/>
                </a:defRPr>
              </a:lvl3pPr>
              <a:lvl4pPr algn="ctr" fontAlgn="base">
                <a:spcBef>
                  <a:spcPct val="0"/>
                </a:spcBef>
                <a:spcAft>
                  <a:spcPct val="0"/>
                </a:spcAft>
                <a:defRPr sz="4400">
                  <a:latin typeface="Calibri" panose="020F0502020204030204" charset="0"/>
                  <a:ea typeface="ヒラギノ角ゴ ProN W3" charset="0"/>
                  <a:cs typeface="ヒラギノ角ゴ ProN W3" charset="0"/>
                </a:defRPr>
              </a:lvl4pPr>
              <a:lvl5pPr algn="ctr" fontAlgn="base">
                <a:spcBef>
                  <a:spcPct val="0"/>
                </a:spcBef>
                <a:spcAft>
                  <a:spcPct val="0"/>
                </a:spcAft>
                <a:defRPr sz="4400">
                  <a:latin typeface="Calibri" panose="020F0502020204030204" charset="0"/>
                  <a:ea typeface="ヒラギノ角ゴ ProN W3" charset="0"/>
                  <a:cs typeface="ヒラギノ角ゴ ProN W3" charset="0"/>
                </a:defRPr>
              </a:lvl5pPr>
              <a:lvl6pPr marL="457200" algn="ctr" fontAlgn="base">
                <a:spcBef>
                  <a:spcPct val="0"/>
                </a:spcBef>
                <a:spcAft>
                  <a:spcPct val="0"/>
                </a:spcAft>
                <a:defRPr sz="4400">
                  <a:latin typeface="Calibri" panose="020F0502020204030204" charset="0"/>
                  <a:ea typeface="ヒラギノ角ゴ ProN W3" charset="0"/>
                  <a:cs typeface="ヒラギノ角ゴ ProN W3" charset="0"/>
                </a:defRPr>
              </a:lvl6pPr>
              <a:lvl7pPr marL="914400" algn="ctr" fontAlgn="base">
                <a:spcBef>
                  <a:spcPct val="0"/>
                </a:spcBef>
                <a:spcAft>
                  <a:spcPct val="0"/>
                </a:spcAft>
                <a:defRPr sz="4400">
                  <a:latin typeface="Calibri" panose="020F0502020204030204" charset="0"/>
                  <a:ea typeface="ヒラギノ角ゴ ProN W3" charset="0"/>
                  <a:cs typeface="ヒラギノ角ゴ ProN W3" charset="0"/>
                </a:defRPr>
              </a:lvl7pPr>
              <a:lvl8pPr marL="1371600" algn="ctr" fontAlgn="base">
                <a:spcBef>
                  <a:spcPct val="0"/>
                </a:spcBef>
                <a:spcAft>
                  <a:spcPct val="0"/>
                </a:spcAft>
                <a:defRPr sz="4400">
                  <a:latin typeface="Calibri" panose="020F0502020204030204" charset="0"/>
                  <a:ea typeface="ヒラギノ角ゴ ProN W3" charset="0"/>
                  <a:cs typeface="ヒラギノ角ゴ ProN W3" charset="0"/>
                </a:defRPr>
              </a:lvl8pPr>
              <a:lvl9pPr marL="1828800" algn="ctr" fontAlgn="base">
                <a:spcBef>
                  <a:spcPct val="0"/>
                </a:spcBef>
                <a:spcAft>
                  <a:spcPct val="0"/>
                </a:spcAft>
                <a:defRPr sz="4400">
                  <a:latin typeface="Calibri" panose="020F0502020204030204" charset="0"/>
                  <a:ea typeface="ヒラギノ角ゴ ProN W3" charset="0"/>
                  <a:cs typeface="ヒラギノ角ゴ ProN W3" charset="0"/>
                </a:defRPr>
              </a:lvl9pPr>
            </a:lstStyle>
            <a:p>
              <a:pPr>
                <a:lnSpc>
                  <a:spcPct val="120000"/>
                </a:lnSpc>
              </a:pPr>
              <a:r>
                <a:rPr lang="zh-CN" altLang="en-US">
                  <a:solidFill>
                    <a:schemeClr val="dk1"/>
                  </a:solidFill>
                  <a:sym typeface="Arial" panose="020B0604020202020204" pitchFamily="34" charset="0"/>
                </a:rPr>
                <a:t>占用污染土地</a:t>
              </a:r>
              <a:endParaRPr lang="zh-CN" altLang="en-US">
                <a:solidFill>
                  <a:schemeClr val="dk1"/>
                </a:solidFill>
                <a:sym typeface="Arial" panose="020B0604020202020204" pitchFamily="34" charset="0"/>
              </a:endParaRPr>
            </a:p>
          </p:txBody>
        </p:sp>
        <p:sp>
          <p:nvSpPr>
            <p:cNvPr id="59" name="矩形 58"/>
            <p:cNvSpPr/>
            <p:nvPr>
              <p:custDataLst>
                <p:tags r:id="rId9"/>
              </p:custDataLst>
            </p:nvPr>
          </p:nvSpPr>
          <p:spPr>
            <a:xfrm>
              <a:off x="1166" y="7655"/>
              <a:ext cx="3030" cy="1929"/>
            </a:xfrm>
            <a:prstGeom prst="rect">
              <a:avLst/>
            </a:prstGeom>
          </p:spPr>
          <p:txBody>
            <a:bodyPr wrap="square" lIns="0">
              <a:normAutofit/>
            </a:bodyPr>
            <a:lstStyle/>
            <a:p>
              <a:pPr marL="285750" indent="-285750">
                <a:lnSpc>
                  <a:spcPct val="150000"/>
                </a:lnSpc>
                <a:buFont typeface="Wingdings" panose="05000000000000000000" charset="0"/>
                <a:buChar char="l"/>
              </a:pPr>
              <a:r>
                <a:rPr lang="zh-CN" altLang="en-US" sz="1200" spc="150">
                  <a:solidFill>
                    <a:schemeClr val="dk1"/>
                  </a:solidFill>
                  <a:latin typeface="微软雅黑" panose="020B0503020204020204" charset="-122"/>
                  <a:ea typeface="微软雅黑" panose="020B0503020204020204" charset="-122"/>
                  <a:sym typeface="Arial" panose="020B0604020202020204" pitchFamily="34" charset="0"/>
                </a:rPr>
                <a:t>挤占了土地资源和生存空间；</a:t>
              </a:r>
              <a:endParaRPr lang="zh-CN" altLang="en-US" sz="1200" spc="150">
                <a:solidFill>
                  <a:schemeClr val="dk1"/>
                </a:solidFill>
                <a:latin typeface="微软雅黑" panose="020B0503020204020204" charset="-122"/>
                <a:ea typeface="微软雅黑" panose="020B0503020204020204" charset="-122"/>
                <a:sym typeface="Arial" panose="020B0604020202020204" pitchFamily="34" charset="0"/>
              </a:endParaRPr>
            </a:p>
            <a:p>
              <a:pPr marL="285750" indent="-285750">
                <a:lnSpc>
                  <a:spcPct val="150000"/>
                </a:lnSpc>
                <a:buFont typeface="Wingdings" panose="05000000000000000000" charset="0"/>
                <a:buChar char="l"/>
              </a:pPr>
              <a:r>
                <a:rPr lang="zh-CN" altLang="en-US" sz="1200" spc="150">
                  <a:solidFill>
                    <a:schemeClr val="dk1"/>
                  </a:solidFill>
                  <a:latin typeface="微软雅黑" panose="020B0503020204020204" charset="-122"/>
                  <a:ea typeface="微软雅黑" panose="020B0503020204020204" charset="-122"/>
                  <a:sym typeface="Arial" panose="020B0604020202020204" pitchFamily="34" charset="0"/>
                </a:rPr>
                <a:t>污染土壤，破坏了大自然生态系统平衡。</a:t>
              </a:r>
              <a:endParaRPr lang="zh-CN" altLang="en-US" sz="1200"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56" name="Oval 2"/>
            <p:cNvSpPr/>
            <p:nvPr>
              <p:custDataLst>
                <p:tags r:id="rId10"/>
              </p:custDataLst>
            </p:nvPr>
          </p:nvSpPr>
          <p:spPr>
            <a:xfrm>
              <a:off x="1163" y="4937"/>
              <a:ext cx="1430" cy="1430"/>
            </a:xfrm>
            <a:prstGeom prst="ellipse">
              <a:avLst/>
            </a:prstGeom>
            <a:solidFill>
              <a:schemeClr val="lt1">
                <a:alpha val="31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7" name="Oval 32"/>
            <p:cNvSpPr/>
            <p:nvPr>
              <p:custDataLst>
                <p:tags r:id="rId11"/>
              </p:custDataLst>
            </p:nvPr>
          </p:nvSpPr>
          <p:spPr>
            <a:xfrm>
              <a:off x="1287" y="5061"/>
              <a:ext cx="1182" cy="1182"/>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a:bodyPr>
            <a:lstStyle/>
            <a:p>
              <a:pPr algn="ctr"/>
              <a:r>
                <a:rPr lang="en-US" sz="2400" b="1" dirty="0">
                  <a:solidFill>
                    <a:schemeClr val="lt1"/>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rPr>
                <a:t>01</a:t>
              </a:r>
              <a:endParaRPr lang="en-US" sz="2400" b="1" dirty="0">
                <a:solidFill>
                  <a:schemeClr val="lt1"/>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endParaRPr>
            </a:p>
          </p:txBody>
        </p:sp>
        <p:cxnSp>
          <p:nvCxnSpPr>
            <p:cNvPr id="58" name="直接连接符 57"/>
            <p:cNvCxnSpPr/>
            <p:nvPr>
              <p:custDataLst>
                <p:tags r:id="rId12"/>
              </p:custDataLst>
            </p:nvPr>
          </p:nvCxnSpPr>
          <p:spPr>
            <a:xfrm>
              <a:off x="1146" y="7363"/>
              <a:ext cx="591" cy="0"/>
            </a:xfrm>
            <a:prstGeom prst="line">
              <a:avLst/>
            </a:prstGeom>
            <a:ln w="38100">
              <a:solidFill>
                <a:schemeClr val="accent2"/>
              </a:solidFill>
            </a:ln>
          </p:spPr>
          <p:style>
            <a:lnRef idx="1">
              <a:srgbClr val="1F74AD"/>
            </a:lnRef>
            <a:fillRef idx="0">
              <a:srgbClr val="1F74AD"/>
            </a:fillRef>
            <a:effectRef idx="0">
              <a:srgbClr val="1F74AD"/>
            </a:effectRef>
            <a:fontRef idx="minor">
              <a:srgbClr val="000000"/>
            </a:fontRef>
          </p:style>
        </p:cxnSp>
        <p:pic>
          <p:nvPicPr>
            <p:cNvPr id="60" name="图片 59" descr="C:\Users\Administrator\Desktop\图片2.png图片2"/>
            <p:cNvPicPr/>
            <p:nvPr>
              <p:custDataLst>
                <p:tags r:id="rId13"/>
              </p:custDataLst>
            </p:nvPr>
          </p:nvPicPr>
          <p:blipFill>
            <a:blip r:embed="rId14"/>
            <a:srcRect/>
            <a:stretch>
              <a:fillRect/>
            </a:stretch>
          </p:blipFill>
          <p:spPr>
            <a:xfrm>
              <a:off x="5817" y="3331"/>
              <a:ext cx="3083" cy="2287"/>
            </a:xfrm>
            <a:prstGeom prst="rect">
              <a:avLst/>
            </a:prstGeom>
          </p:spPr>
        </p:pic>
        <p:sp>
          <p:nvSpPr>
            <p:cNvPr id="61" name="Title 1"/>
            <p:cNvSpPr txBox="true"/>
            <p:nvPr>
              <p:custDataLst>
                <p:tags r:id="rId15"/>
              </p:custDataLst>
            </p:nvPr>
          </p:nvSpPr>
          <p:spPr>
            <a:xfrm>
              <a:off x="5695" y="6661"/>
              <a:ext cx="3030" cy="623"/>
            </a:xfrm>
            <a:prstGeom prst="rect">
              <a:avLst/>
            </a:prstGeom>
          </p:spPr>
          <p:txBody>
            <a:bodyPr wrap="square" lIns="0" anchor="ctr">
              <a:normAutofit lnSpcReduction="10000"/>
            </a:bodyPr>
            <a:lstStyle>
              <a:defPPr>
                <a:defRPr lang="zh-CN"/>
              </a:defPPr>
              <a:lvl1pPr fontAlgn="base">
                <a:spcBef>
                  <a:spcPct val="0"/>
                </a:spcBef>
                <a:spcAft>
                  <a:spcPct val="0"/>
                </a:spcAft>
                <a:defRPr b="1" kern="0" spc="150">
                  <a:solidFill>
                    <a:srgbClr val="000000">
                      <a:lumMod val="75000"/>
                      <a:lumOff val="25000"/>
                    </a:srgbClr>
                  </a:solidFill>
                  <a:latin typeface="微软雅黑" panose="020B0503020204020204" charset="-122"/>
                  <a:ea typeface="微软雅黑" panose="020B0503020204020204" charset="-122"/>
                  <a:cs typeface="Open Sans" panose="020B0606030504020204" pitchFamily="34" charset="0"/>
                </a:defRPr>
              </a:lvl1pPr>
              <a:lvl2pPr algn="ctr" fontAlgn="base">
                <a:spcBef>
                  <a:spcPct val="0"/>
                </a:spcBef>
                <a:spcAft>
                  <a:spcPct val="0"/>
                </a:spcAft>
                <a:defRPr sz="4400">
                  <a:latin typeface="Calibri" panose="020F0502020204030204" charset="0"/>
                  <a:ea typeface="ヒラギノ角ゴ ProN W3" charset="0"/>
                  <a:cs typeface="ヒラギノ角ゴ ProN W3" charset="0"/>
                </a:defRPr>
              </a:lvl2pPr>
              <a:lvl3pPr algn="ctr" fontAlgn="base">
                <a:spcBef>
                  <a:spcPct val="0"/>
                </a:spcBef>
                <a:spcAft>
                  <a:spcPct val="0"/>
                </a:spcAft>
                <a:defRPr sz="4400">
                  <a:latin typeface="Calibri" panose="020F0502020204030204" charset="0"/>
                  <a:ea typeface="ヒラギノ角ゴ ProN W3" charset="0"/>
                  <a:cs typeface="ヒラギノ角ゴ ProN W3" charset="0"/>
                </a:defRPr>
              </a:lvl3pPr>
              <a:lvl4pPr algn="ctr" fontAlgn="base">
                <a:spcBef>
                  <a:spcPct val="0"/>
                </a:spcBef>
                <a:spcAft>
                  <a:spcPct val="0"/>
                </a:spcAft>
                <a:defRPr sz="4400">
                  <a:latin typeface="Calibri" panose="020F0502020204030204" charset="0"/>
                  <a:ea typeface="ヒラギノ角ゴ ProN W3" charset="0"/>
                  <a:cs typeface="ヒラギノ角ゴ ProN W3" charset="0"/>
                </a:defRPr>
              </a:lvl4pPr>
              <a:lvl5pPr algn="ctr" fontAlgn="base">
                <a:spcBef>
                  <a:spcPct val="0"/>
                </a:spcBef>
                <a:spcAft>
                  <a:spcPct val="0"/>
                </a:spcAft>
                <a:defRPr sz="4400">
                  <a:latin typeface="Calibri" panose="020F0502020204030204" charset="0"/>
                  <a:ea typeface="ヒラギノ角ゴ ProN W3" charset="0"/>
                  <a:cs typeface="ヒラギノ角ゴ ProN W3" charset="0"/>
                </a:defRPr>
              </a:lvl5pPr>
              <a:lvl6pPr marL="457200" algn="ctr" fontAlgn="base">
                <a:spcBef>
                  <a:spcPct val="0"/>
                </a:spcBef>
                <a:spcAft>
                  <a:spcPct val="0"/>
                </a:spcAft>
                <a:defRPr sz="4400">
                  <a:latin typeface="Calibri" panose="020F0502020204030204" charset="0"/>
                  <a:ea typeface="ヒラギノ角ゴ ProN W3" charset="0"/>
                  <a:cs typeface="ヒラギノ角ゴ ProN W3" charset="0"/>
                </a:defRPr>
              </a:lvl6pPr>
              <a:lvl7pPr marL="914400" algn="ctr" fontAlgn="base">
                <a:spcBef>
                  <a:spcPct val="0"/>
                </a:spcBef>
                <a:spcAft>
                  <a:spcPct val="0"/>
                </a:spcAft>
                <a:defRPr sz="4400">
                  <a:latin typeface="Calibri" panose="020F0502020204030204" charset="0"/>
                  <a:ea typeface="ヒラギノ角ゴ ProN W3" charset="0"/>
                  <a:cs typeface="ヒラギノ角ゴ ProN W3" charset="0"/>
                </a:defRPr>
              </a:lvl7pPr>
              <a:lvl8pPr marL="1371600" algn="ctr" fontAlgn="base">
                <a:spcBef>
                  <a:spcPct val="0"/>
                </a:spcBef>
                <a:spcAft>
                  <a:spcPct val="0"/>
                </a:spcAft>
                <a:defRPr sz="4400">
                  <a:latin typeface="Calibri" panose="020F0502020204030204" charset="0"/>
                  <a:ea typeface="ヒラギノ角ゴ ProN W3" charset="0"/>
                  <a:cs typeface="ヒラギノ角ゴ ProN W3" charset="0"/>
                </a:defRPr>
              </a:lvl8pPr>
              <a:lvl9pPr marL="1828800" algn="ctr" fontAlgn="base">
                <a:spcBef>
                  <a:spcPct val="0"/>
                </a:spcBef>
                <a:spcAft>
                  <a:spcPct val="0"/>
                </a:spcAft>
                <a:defRPr sz="4400">
                  <a:latin typeface="Calibri" panose="020F0502020204030204" charset="0"/>
                  <a:ea typeface="ヒラギノ角ゴ ProN W3" charset="0"/>
                  <a:cs typeface="ヒラギノ角ゴ ProN W3" charset="0"/>
                </a:defRPr>
              </a:lvl9pPr>
            </a:lstStyle>
            <a:p>
              <a:pPr>
                <a:lnSpc>
                  <a:spcPct val="120000"/>
                </a:lnSpc>
              </a:pPr>
              <a:r>
                <a:rPr lang="zh-CN" altLang="en-US">
                  <a:solidFill>
                    <a:schemeClr val="dk1"/>
                  </a:solidFill>
                  <a:sym typeface="Arial" panose="020B0604020202020204" pitchFamily="34" charset="0"/>
                </a:rPr>
                <a:t>污染水源环境</a:t>
              </a:r>
              <a:endParaRPr lang="zh-CN" altLang="en-US">
                <a:solidFill>
                  <a:schemeClr val="dk1"/>
                </a:solidFill>
                <a:sym typeface="Arial" panose="020B0604020202020204" pitchFamily="34" charset="0"/>
              </a:endParaRPr>
            </a:p>
          </p:txBody>
        </p:sp>
        <p:sp>
          <p:nvSpPr>
            <p:cNvPr id="62" name="矩形 61"/>
            <p:cNvSpPr/>
            <p:nvPr>
              <p:custDataLst>
                <p:tags r:id="rId16"/>
              </p:custDataLst>
            </p:nvPr>
          </p:nvSpPr>
          <p:spPr>
            <a:xfrm>
              <a:off x="5695" y="7655"/>
              <a:ext cx="3030" cy="1929"/>
            </a:xfrm>
            <a:prstGeom prst="rect">
              <a:avLst/>
            </a:prstGeom>
          </p:spPr>
          <p:txBody>
            <a:bodyPr wrap="square" lIns="0">
              <a:normAutofit/>
            </a:bodyPr>
            <a:lstStyle/>
            <a:p>
              <a:pPr marL="285750" indent="-285750">
                <a:lnSpc>
                  <a:spcPct val="150000"/>
                </a:lnSpc>
                <a:buFont typeface="Wingdings" panose="05000000000000000000" charset="0"/>
                <a:buChar char="l"/>
              </a:pPr>
              <a:r>
                <a:rPr lang="zh-CN" altLang="en-US" sz="1200" spc="150">
                  <a:solidFill>
                    <a:schemeClr val="dk1"/>
                  </a:solidFill>
                  <a:latin typeface="微软雅黑" panose="020B0503020204020204" charset="-122"/>
                  <a:ea typeface="微软雅黑" panose="020B0503020204020204" charset="-122"/>
                  <a:sym typeface="Arial" panose="020B0604020202020204" pitchFamily="34" charset="0"/>
                </a:rPr>
                <a:t>严重污染地表水和地下水源；</a:t>
              </a:r>
              <a:endParaRPr lang="zh-CN" altLang="en-US" sz="1200" spc="150">
                <a:solidFill>
                  <a:schemeClr val="dk1"/>
                </a:solidFill>
                <a:latin typeface="微软雅黑" panose="020B0503020204020204" charset="-122"/>
                <a:ea typeface="微软雅黑" panose="020B0503020204020204" charset="-122"/>
                <a:sym typeface="Arial" panose="020B0604020202020204" pitchFamily="34" charset="0"/>
              </a:endParaRPr>
            </a:p>
            <a:p>
              <a:pPr marL="285750" indent="-285750">
                <a:lnSpc>
                  <a:spcPct val="150000"/>
                </a:lnSpc>
                <a:buFont typeface="Wingdings" panose="05000000000000000000" charset="0"/>
                <a:buChar char="l"/>
              </a:pPr>
              <a:r>
                <a:rPr lang="zh-CN" altLang="en-US" sz="1200" spc="150">
                  <a:solidFill>
                    <a:schemeClr val="dk1"/>
                  </a:solidFill>
                  <a:latin typeface="微软雅黑" panose="020B0503020204020204" charset="-122"/>
                  <a:ea typeface="微软雅黑" panose="020B0503020204020204" charset="-122"/>
                  <a:sym typeface="Arial" panose="020B0604020202020204" pitchFamily="34" charset="0"/>
                </a:rPr>
                <a:t>影响水生生物的生存和水资源的利用。</a:t>
              </a:r>
              <a:endParaRPr lang="zh-CN" altLang="en-US" sz="1200"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63" name="Oval 2"/>
            <p:cNvSpPr/>
            <p:nvPr>
              <p:custDataLst>
                <p:tags r:id="rId17"/>
              </p:custDataLst>
            </p:nvPr>
          </p:nvSpPr>
          <p:spPr>
            <a:xfrm>
              <a:off x="5643" y="4912"/>
              <a:ext cx="1430" cy="1430"/>
            </a:xfrm>
            <a:prstGeom prst="ellipse">
              <a:avLst/>
            </a:prstGeom>
            <a:solidFill>
              <a:schemeClr val="lt1">
                <a:alpha val="31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4" name="Oval 32"/>
            <p:cNvSpPr/>
            <p:nvPr>
              <p:custDataLst>
                <p:tags r:id="rId18"/>
              </p:custDataLst>
            </p:nvPr>
          </p:nvSpPr>
          <p:spPr>
            <a:xfrm>
              <a:off x="5767" y="5036"/>
              <a:ext cx="1182" cy="1182"/>
            </a:xfrm>
            <a:prstGeom prst="ellipse">
              <a:avLst/>
            </a:prstGeom>
            <a:solidFill>
              <a:schemeClr val="accent3"/>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a:bodyPr>
            <a:lstStyle/>
            <a:p>
              <a:pPr algn="ctr"/>
              <a:r>
                <a:rPr lang="en-US" sz="2400" b="1">
                  <a:solidFill>
                    <a:schemeClr val="lt1"/>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rPr>
                <a:t>02</a:t>
              </a:r>
              <a:endParaRPr lang="en-US" sz="2400" b="1" dirty="0">
                <a:solidFill>
                  <a:schemeClr val="lt1"/>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endParaRPr>
            </a:p>
          </p:txBody>
        </p:sp>
        <p:cxnSp>
          <p:nvCxnSpPr>
            <p:cNvPr id="65" name="直接连接符 64"/>
            <p:cNvCxnSpPr/>
            <p:nvPr>
              <p:custDataLst>
                <p:tags r:id="rId19"/>
              </p:custDataLst>
            </p:nvPr>
          </p:nvCxnSpPr>
          <p:spPr>
            <a:xfrm>
              <a:off x="5686" y="7366"/>
              <a:ext cx="591" cy="0"/>
            </a:xfrm>
            <a:prstGeom prst="line">
              <a:avLst/>
            </a:prstGeom>
            <a:ln w="38100">
              <a:solidFill>
                <a:schemeClr val="accent3"/>
              </a:solidFill>
            </a:ln>
          </p:spPr>
          <p:style>
            <a:lnRef idx="1">
              <a:srgbClr val="1F74AD"/>
            </a:lnRef>
            <a:fillRef idx="0">
              <a:srgbClr val="1F74AD"/>
            </a:fillRef>
            <a:effectRef idx="0">
              <a:srgbClr val="1F74AD"/>
            </a:effectRef>
            <a:fontRef idx="minor">
              <a:srgbClr val="000000"/>
            </a:fontRef>
          </p:style>
        </p:cxnSp>
        <p:pic>
          <p:nvPicPr>
            <p:cNvPr id="66" name="图片 65" descr="C:\Users\Administrator\Desktop\图片3.png图片3"/>
            <p:cNvPicPr/>
            <p:nvPr>
              <p:custDataLst>
                <p:tags r:id="rId20"/>
              </p:custDataLst>
            </p:nvPr>
          </p:nvPicPr>
          <p:blipFill>
            <a:blip r:embed="rId21"/>
            <a:srcRect/>
            <a:stretch>
              <a:fillRect/>
            </a:stretch>
          </p:blipFill>
          <p:spPr>
            <a:xfrm>
              <a:off x="10302" y="3331"/>
              <a:ext cx="3092" cy="2287"/>
            </a:xfrm>
            <a:prstGeom prst="rect">
              <a:avLst/>
            </a:prstGeom>
          </p:spPr>
        </p:pic>
        <p:sp>
          <p:nvSpPr>
            <p:cNvPr id="71" name="Title 1"/>
            <p:cNvSpPr txBox="true"/>
            <p:nvPr>
              <p:custDataLst>
                <p:tags r:id="rId22"/>
              </p:custDataLst>
            </p:nvPr>
          </p:nvSpPr>
          <p:spPr>
            <a:xfrm>
              <a:off x="10136" y="6661"/>
              <a:ext cx="3030" cy="623"/>
            </a:xfrm>
            <a:prstGeom prst="rect">
              <a:avLst/>
            </a:prstGeom>
          </p:spPr>
          <p:txBody>
            <a:bodyPr wrap="square" lIns="0" anchor="ctr">
              <a:normAutofit lnSpcReduction="10000"/>
            </a:bodyPr>
            <a:lstStyle>
              <a:lvl1pPr algn="ctr" rtl="0" fontAlgn="base">
                <a:spcBef>
                  <a:spcPct val="0"/>
                </a:spcBef>
                <a:spcAft>
                  <a:spcPct val="0"/>
                </a:spcAft>
                <a:defRPr lang="en-US" sz="2400" kern="0" smtClean="0">
                  <a:solidFill>
                    <a:srgbClr val="DD2067"/>
                  </a:solidFill>
                  <a:latin typeface="+mj-lt"/>
                  <a:ea typeface="+mj-ea"/>
                  <a:cs typeface="Arial" panose="020B0604020202020204" pitchFamily="34" charset="0"/>
                  <a:sym typeface="Calibri" panose="020F0502020204030204" charset="0"/>
                </a:defRPr>
              </a:lvl1pPr>
              <a:lvl2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2pPr>
              <a:lvl3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3pPr>
              <a:lvl4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4pPr>
              <a:lvl5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5pPr>
              <a:lvl6pPr marL="4572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6pPr>
              <a:lvl7pPr marL="9144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7pPr>
              <a:lvl8pPr marL="13716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8pPr>
              <a:lvl9pPr marL="18288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9pPr>
            </a:lstStyle>
            <a:p>
              <a:pPr algn="l">
                <a:lnSpc>
                  <a:spcPct val="120000"/>
                </a:lnSpc>
              </a:pPr>
              <a:r>
                <a:rPr lang="zh-CN" altLang="en-US" sz="1800" b="1" spc="150">
                  <a:solidFill>
                    <a:schemeClr val="dk1"/>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rPr>
                <a:t>污染大气环境</a:t>
              </a:r>
              <a:endParaRPr lang="zh-CN" altLang="en-US" sz="1800" b="1" spc="150">
                <a:solidFill>
                  <a:schemeClr val="dk1"/>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endParaRPr>
            </a:p>
          </p:txBody>
        </p:sp>
        <p:sp>
          <p:nvSpPr>
            <p:cNvPr id="72" name="矩形 71"/>
            <p:cNvSpPr/>
            <p:nvPr>
              <p:custDataLst>
                <p:tags r:id="rId23"/>
              </p:custDataLst>
            </p:nvPr>
          </p:nvSpPr>
          <p:spPr>
            <a:xfrm>
              <a:off x="10136" y="7655"/>
              <a:ext cx="3030" cy="1929"/>
            </a:xfrm>
            <a:prstGeom prst="rect">
              <a:avLst/>
            </a:prstGeom>
          </p:spPr>
          <p:txBody>
            <a:bodyPr wrap="square" lIns="0">
              <a:normAutofit/>
            </a:bodyPr>
            <a:lstStyle/>
            <a:p>
              <a:pPr marL="171450" indent="-171450">
                <a:lnSpc>
                  <a:spcPct val="150000"/>
                </a:lnSpc>
                <a:buFont typeface="Wingdings" panose="05000000000000000000" charset="0"/>
                <a:buChar char="l"/>
              </a:pPr>
              <a:r>
                <a:rPr lang="zh-CN" altLang="en-US" sz="1200" spc="150">
                  <a:solidFill>
                    <a:schemeClr val="dk1"/>
                  </a:solidFill>
                  <a:latin typeface="微软雅黑" panose="020B0503020204020204" charset="-122"/>
                  <a:ea typeface="微软雅黑" panose="020B0503020204020204" charset="-122"/>
                  <a:sym typeface="Arial" panose="020B0604020202020204" pitchFamily="34" charset="0"/>
                </a:rPr>
                <a:t>细小固体废物会随风飘扬，加重大气污染；</a:t>
              </a:r>
              <a:endParaRPr lang="zh-CN" altLang="en-US" sz="1200" spc="150">
                <a:solidFill>
                  <a:schemeClr val="dk1"/>
                </a:solidFill>
                <a:latin typeface="微软雅黑" panose="020B0503020204020204" charset="-122"/>
                <a:ea typeface="微软雅黑" panose="020B0503020204020204" charset="-122"/>
                <a:sym typeface="Arial" panose="020B0604020202020204" pitchFamily="34" charset="0"/>
              </a:endParaRPr>
            </a:p>
            <a:p>
              <a:pPr marL="171450" indent="-171450">
                <a:lnSpc>
                  <a:spcPct val="150000"/>
                </a:lnSpc>
                <a:buFont typeface="Wingdings" panose="05000000000000000000" charset="0"/>
                <a:buChar char="l"/>
              </a:pPr>
              <a:r>
                <a:rPr lang="zh-CN" altLang="en-US" sz="1200" spc="150">
                  <a:solidFill>
                    <a:schemeClr val="dk1"/>
                  </a:solidFill>
                  <a:latin typeface="微软雅黑" panose="020B0503020204020204" charset="-122"/>
                  <a:ea typeface="微软雅黑" panose="020B0503020204020204" charset="-122"/>
                  <a:sym typeface="Arial" panose="020B0604020202020204" pitchFamily="34" charset="0"/>
                </a:rPr>
                <a:t>挥发致癌致畸物等有毒有害气体。</a:t>
              </a:r>
              <a:endParaRPr lang="zh-CN" altLang="en-US" sz="1200"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73" name="Oval 2"/>
            <p:cNvSpPr/>
            <p:nvPr>
              <p:custDataLst>
                <p:tags r:id="rId24"/>
              </p:custDataLst>
            </p:nvPr>
          </p:nvSpPr>
          <p:spPr>
            <a:xfrm>
              <a:off x="10136" y="4900"/>
              <a:ext cx="1430" cy="1430"/>
            </a:xfrm>
            <a:prstGeom prst="ellipse">
              <a:avLst/>
            </a:prstGeom>
            <a:solidFill>
              <a:schemeClr val="lt1">
                <a:alpha val="31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5" name="Oval 32"/>
            <p:cNvSpPr/>
            <p:nvPr>
              <p:custDataLst>
                <p:tags r:id="rId25"/>
              </p:custDataLst>
            </p:nvPr>
          </p:nvSpPr>
          <p:spPr>
            <a:xfrm>
              <a:off x="10260" y="5024"/>
              <a:ext cx="1182" cy="1182"/>
            </a:xfrm>
            <a:prstGeom prst="ellipse">
              <a:avLst/>
            </a:prstGeom>
            <a:solidFill>
              <a:schemeClr val="accent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a:bodyPr>
            <a:lstStyle/>
            <a:p>
              <a:pPr algn="ctr"/>
              <a:r>
                <a:rPr lang="en-US" sz="2400" b="1" dirty="0">
                  <a:solidFill>
                    <a:schemeClr val="dk1">
                      <a:lumMod val="85000"/>
                      <a:lumOff val="15000"/>
                    </a:schemeClr>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rPr>
                <a:t>03</a:t>
              </a:r>
              <a:endParaRPr lang="en-US" sz="2400" b="1" dirty="0">
                <a:solidFill>
                  <a:schemeClr val="dk1">
                    <a:lumMod val="85000"/>
                    <a:lumOff val="15000"/>
                  </a:schemeClr>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endParaRPr>
            </a:p>
          </p:txBody>
        </p:sp>
        <p:cxnSp>
          <p:nvCxnSpPr>
            <p:cNvPr id="76" name="直接连接符 75"/>
            <p:cNvCxnSpPr/>
            <p:nvPr>
              <p:custDataLst>
                <p:tags r:id="rId26"/>
              </p:custDataLst>
            </p:nvPr>
          </p:nvCxnSpPr>
          <p:spPr>
            <a:xfrm>
              <a:off x="10118" y="7372"/>
              <a:ext cx="591" cy="0"/>
            </a:xfrm>
            <a:prstGeom prst="line">
              <a:avLst/>
            </a:prstGeom>
            <a:ln w="38100">
              <a:solidFill>
                <a:schemeClr val="accent5"/>
              </a:solidFill>
            </a:ln>
          </p:spPr>
          <p:style>
            <a:lnRef idx="1">
              <a:srgbClr val="1F74AD"/>
            </a:lnRef>
            <a:fillRef idx="0">
              <a:srgbClr val="1F74AD"/>
            </a:fillRef>
            <a:effectRef idx="0">
              <a:srgbClr val="1F74AD"/>
            </a:effectRef>
            <a:fontRef idx="minor">
              <a:srgbClr val="000000"/>
            </a:fontRef>
          </p:style>
        </p:cxnSp>
        <p:sp>
          <p:nvSpPr>
            <p:cNvPr id="77" name="Title 1"/>
            <p:cNvSpPr txBox="true"/>
            <p:nvPr>
              <p:custDataLst>
                <p:tags r:id="rId27"/>
              </p:custDataLst>
            </p:nvPr>
          </p:nvSpPr>
          <p:spPr>
            <a:xfrm>
              <a:off x="14625" y="6661"/>
              <a:ext cx="3030" cy="623"/>
            </a:xfrm>
            <a:prstGeom prst="rect">
              <a:avLst/>
            </a:prstGeom>
          </p:spPr>
          <p:txBody>
            <a:bodyPr wrap="square" lIns="0" anchor="ctr">
              <a:normAutofit lnSpcReduction="10000"/>
            </a:bodyPr>
            <a:lstStyle>
              <a:lvl1pPr algn="ctr" rtl="0" fontAlgn="base">
                <a:spcBef>
                  <a:spcPct val="0"/>
                </a:spcBef>
                <a:spcAft>
                  <a:spcPct val="0"/>
                </a:spcAft>
                <a:defRPr lang="en-US" sz="2400" kern="0" smtClean="0">
                  <a:solidFill>
                    <a:srgbClr val="DD2067"/>
                  </a:solidFill>
                  <a:latin typeface="+mj-lt"/>
                  <a:ea typeface="+mj-ea"/>
                  <a:cs typeface="Arial" panose="020B0604020202020204" pitchFamily="34" charset="0"/>
                  <a:sym typeface="Calibri" panose="020F0502020204030204" charset="0"/>
                </a:defRPr>
              </a:lvl1pPr>
              <a:lvl2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2pPr>
              <a:lvl3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3pPr>
              <a:lvl4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4pPr>
              <a:lvl5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5pPr>
              <a:lvl6pPr marL="4572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6pPr>
              <a:lvl7pPr marL="9144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7pPr>
              <a:lvl8pPr marL="13716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8pPr>
              <a:lvl9pPr marL="18288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9pPr>
            </a:lstStyle>
            <a:p>
              <a:pPr algn="l">
                <a:lnSpc>
                  <a:spcPct val="120000"/>
                </a:lnSpc>
              </a:pPr>
              <a:r>
                <a:rPr lang="zh-CN" altLang="en-US" sz="1800" b="1" spc="150">
                  <a:solidFill>
                    <a:schemeClr val="dk1"/>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rPr>
                <a:t>危害人体健康</a:t>
              </a:r>
              <a:endParaRPr lang="zh-CN" altLang="en-US" sz="1800" b="1" spc="150">
                <a:solidFill>
                  <a:schemeClr val="dk1"/>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endParaRPr>
            </a:p>
          </p:txBody>
        </p:sp>
        <p:sp>
          <p:nvSpPr>
            <p:cNvPr id="78" name="矩形 77"/>
            <p:cNvSpPr/>
            <p:nvPr>
              <p:custDataLst>
                <p:tags r:id="rId28"/>
              </p:custDataLst>
            </p:nvPr>
          </p:nvSpPr>
          <p:spPr>
            <a:xfrm>
              <a:off x="14626" y="7655"/>
              <a:ext cx="3030" cy="1929"/>
            </a:xfrm>
            <a:prstGeom prst="rect">
              <a:avLst/>
            </a:prstGeom>
          </p:spPr>
          <p:txBody>
            <a:bodyPr wrap="square" lIns="0">
              <a:normAutofit/>
            </a:bodyPr>
            <a:lstStyle/>
            <a:p>
              <a:pPr marL="285750" indent="-285750">
                <a:lnSpc>
                  <a:spcPct val="150000"/>
                </a:lnSpc>
                <a:buFont typeface="Wingdings" panose="05000000000000000000" charset="0"/>
                <a:buChar char="l"/>
              </a:pPr>
              <a:r>
                <a:rPr lang="zh-CN" altLang="en-US" sz="1200" spc="150">
                  <a:solidFill>
                    <a:schemeClr val="dk1"/>
                  </a:solidFill>
                  <a:latin typeface="微软雅黑" panose="020B0503020204020204" charset="-122"/>
                  <a:ea typeface="微软雅黑" panose="020B0503020204020204" charset="-122"/>
                  <a:sym typeface="Arial" panose="020B0604020202020204" pitchFamily="34" charset="0"/>
                </a:rPr>
                <a:t>滋生蚊虫、鼠疫等，传播疾病；</a:t>
              </a:r>
              <a:endParaRPr lang="zh-CN" altLang="en-US" sz="1200" spc="150">
                <a:solidFill>
                  <a:schemeClr val="dk1"/>
                </a:solidFill>
                <a:latin typeface="微软雅黑" panose="020B0503020204020204" charset="-122"/>
                <a:ea typeface="微软雅黑" panose="020B0503020204020204" charset="-122"/>
                <a:sym typeface="Arial" panose="020B0604020202020204" pitchFamily="34" charset="0"/>
              </a:endParaRPr>
            </a:p>
            <a:p>
              <a:pPr marL="285750" indent="-285750">
                <a:lnSpc>
                  <a:spcPct val="150000"/>
                </a:lnSpc>
                <a:buFont typeface="Wingdings" panose="05000000000000000000" charset="0"/>
                <a:buChar char="l"/>
              </a:pPr>
              <a:r>
                <a:rPr lang="zh-CN" altLang="en-US" sz="1200" spc="150">
                  <a:solidFill>
                    <a:schemeClr val="dk1"/>
                  </a:solidFill>
                  <a:latin typeface="微软雅黑" panose="020B0503020204020204" charset="-122"/>
                  <a:ea typeface="微软雅黑" panose="020B0503020204020204" charset="-122"/>
                  <a:sym typeface="Arial" panose="020B0604020202020204" pitchFamily="34" charset="0"/>
                </a:rPr>
                <a:t>疾病发病率升高，对人体构成致癌隐患。</a:t>
              </a:r>
              <a:endParaRPr lang="zh-CN" altLang="en-US" sz="1200"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79" name="Oval 2"/>
            <p:cNvSpPr/>
            <p:nvPr>
              <p:custDataLst>
                <p:tags r:id="rId29"/>
              </p:custDataLst>
            </p:nvPr>
          </p:nvSpPr>
          <p:spPr>
            <a:xfrm>
              <a:off x="14626" y="4900"/>
              <a:ext cx="1430" cy="1430"/>
            </a:xfrm>
            <a:prstGeom prst="ellipse">
              <a:avLst/>
            </a:prstGeom>
            <a:solidFill>
              <a:schemeClr val="lt1">
                <a:alpha val="31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81" name="Oval 32"/>
            <p:cNvSpPr/>
            <p:nvPr>
              <p:custDataLst>
                <p:tags r:id="rId30"/>
              </p:custDataLst>
            </p:nvPr>
          </p:nvSpPr>
          <p:spPr>
            <a:xfrm>
              <a:off x="14750" y="5024"/>
              <a:ext cx="1182" cy="1182"/>
            </a:xfrm>
            <a:prstGeom prst="ellipse">
              <a:avLst/>
            </a:prstGeom>
            <a:solidFill>
              <a:schemeClr val="accent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a:bodyPr>
            <a:lstStyle/>
            <a:p>
              <a:pPr algn="ctr"/>
              <a:r>
                <a:rPr lang="en-US" sz="2400" b="1" dirty="0">
                  <a:solidFill>
                    <a:schemeClr val="lt1"/>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rPr>
                <a:t>04</a:t>
              </a:r>
              <a:endParaRPr lang="en-US" sz="2400" b="1" dirty="0">
                <a:solidFill>
                  <a:schemeClr val="lt1"/>
                </a:solidFill>
                <a:latin typeface="微软雅黑" panose="020B0503020204020204" charset="-122"/>
                <a:ea typeface="微软雅黑" panose="020B0503020204020204" charset="-122"/>
                <a:cs typeface="Open Sans" panose="020B0606030504020204" pitchFamily="34" charset="0"/>
                <a:sym typeface="Arial" panose="020B0604020202020204" pitchFamily="34" charset="0"/>
              </a:endParaRPr>
            </a:p>
          </p:txBody>
        </p:sp>
        <p:cxnSp>
          <p:nvCxnSpPr>
            <p:cNvPr id="82" name="直接连接符 81"/>
            <p:cNvCxnSpPr/>
            <p:nvPr>
              <p:custDataLst>
                <p:tags r:id="rId31"/>
              </p:custDataLst>
            </p:nvPr>
          </p:nvCxnSpPr>
          <p:spPr>
            <a:xfrm>
              <a:off x="14607" y="7372"/>
              <a:ext cx="591" cy="0"/>
            </a:xfrm>
            <a:prstGeom prst="line">
              <a:avLst/>
            </a:prstGeom>
            <a:ln w="38100">
              <a:solidFill>
                <a:schemeClr val="accent6"/>
              </a:solidFill>
            </a:ln>
          </p:spPr>
          <p:style>
            <a:lnRef idx="1">
              <a:srgbClr val="1F74AD"/>
            </a:lnRef>
            <a:fillRef idx="0">
              <a:srgbClr val="1F74AD"/>
            </a:fillRef>
            <a:effectRef idx="0">
              <a:srgbClr val="1F74AD"/>
            </a:effectRef>
            <a:fontRef idx="minor">
              <a:srgbClr val="000000"/>
            </a:fontRef>
          </p:style>
        </p:cxnSp>
      </p:grpSp>
      <p:sp>
        <p:nvSpPr>
          <p:cNvPr id="12" name="文本框 11"/>
          <p:cNvSpPr txBox="true"/>
          <p:nvPr/>
        </p:nvSpPr>
        <p:spPr>
          <a:xfrm>
            <a:off x="479425" y="172720"/>
            <a:ext cx="1605280" cy="337185"/>
          </a:xfrm>
          <a:prstGeom prst="rect">
            <a:avLst/>
          </a:prstGeom>
          <a:noFill/>
        </p:spPr>
        <p:txBody>
          <a:bodyPr wrap="none" rtlCol="0">
            <a:spAutoFit/>
          </a:bodyPr>
          <a:p>
            <a:pPr algn="l"/>
            <a:r>
              <a:rPr sz="1600" b="1">
                <a:solidFill>
                  <a:schemeClr val="accent1"/>
                </a:solidFill>
                <a:latin typeface="微软雅黑" panose="020B0503020204020204" charset="-122"/>
                <a:ea typeface="微软雅黑" panose="020B0503020204020204" charset="-122"/>
              </a:rPr>
              <a:t>垃圾污染的危害</a:t>
            </a:r>
            <a:endParaRPr lang="zh-CN" altLang="en-US" sz="1600" b="1">
              <a:solidFill>
                <a:schemeClr val="accent1"/>
              </a:solidFill>
              <a:latin typeface="微软雅黑" panose="020B0503020204020204" charset="-122"/>
              <a:ea typeface="微软雅黑" panose="020B0503020204020204" charset="-122"/>
            </a:endParaRPr>
          </a:p>
        </p:txBody>
      </p:sp>
    </p:spTree>
    <p:custDataLst>
      <p:tags r:id="rId3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12192635" cy="11087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lt1"/>
              </a:solidFill>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true"/>
          <p:nvPr>
            <p:custDataLst>
              <p:tags r:id="rId2"/>
            </p:custDataLst>
          </p:nvPr>
        </p:nvSpPr>
        <p:spPr>
          <a:xfrm>
            <a:off x="2020836" y="1737259"/>
            <a:ext cx="3348204" cy="995465"/>
          </a:xfrm>
          <a:prstGeom prst="rect">
            <a:avLst/>
          </a:prstGeom>
          <a:noFill/>
        </p:spPr>
        <p:txBody>
          <a:bodyPr wrap="square" rtlCol="0">
            <a:normAutofit/>
          </a:bodyPr>
          <a:p>
            <a:pPr marL="0" indent="0" algn="just">
              <a:lnSpc>
                <a:spcPct val="150000"/>
              </a:lnSpc>
              <a:spcBef>
                <a:spcPts val="0"/>
              </a:spcBef>
              <a:spcAft>
                <a:spcPts val="2000"/>
              </a:spcAft>
              <a:buSzPct val="100000"/>
              <a:buNone/>
            </a:pPr>
            <a:r>
              <a:rPr lang="zh-CN" altLang="en-US" dirty="0">
                <a:solidFill>
                  <a:schemeClr val="dk1"/>
                </a:solidFill>
                <a:latin typeface="Arial" panose="020B0604020202020204" pitchFamily="34" charset="0"/>
                <a:ea typeface="微软雅黑" panose="020B0503020204020204" charset="-122"/>
              </a:rPr>
              <a:t>政策方针与体制机制</a:t>
            </a:r>
            <a:endParaRPr lang="zh-CN" altLang="en-US" dirty="0">
              <a:solidFill>
                <a:schemeClr val="dk1"/>
              </a:solidFill>
              <a:latin typeface="Arial" panose="020B0604020202020204" pitchFamily="34" charset="0"/>
              <a:ea typeface="微软雅黑" panose="020B0503020204020204" charset="-122"/>
            </a:endParaRPr>
          </a:p>
        </p:txBody>
      </p:sp>
      <p:sp>
        <p:nvSpPr>
          <p:cNvPr id="222" name="文本框 221"/>
          <p:cNvSpPr txBox="true"/>
          <p:nvPr>
            <p:custDataLst>
              <p:tags r:id="rId3"/>
            </p:custDataLst>
          </p:nvPr>
        </p:nvSpPr>
        <p:spPr>
          <a:xfrm>
            <a:off x="1075579" y="1602833"/>
            <a:ext cx="842569" cy="794010"/>
          </a:xfrm>
          <a:prstGeom prst="rect">
            <a:avLst/>
          </a:prstGeom>
          <a:noFill/>
        </p:spPr>
        <p:txBody>
          <a:bodyPr wrap="square" rtlCol="0">
            <a:normAutofit/>
          </a:bodyPr>
          <a:p>
            <a:r>
              <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rPr>
              <a:t>01</a:t>
            </a:r>
            <a:endPar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9" name="直接连接符 8"/>
          <p:cNvCxnSpPr/>
          <p:nvPr>
            <p:custDataLst>
              <p:tags r:id="rId4"/>
            </p:custDataLst>
          </p:nvPr>
        </p:nvCxnSpPr>
        <p:spPr>
          <a:xfrm rot="10800000">
            <a:off x="1203540" y="2378469"/>
            <a:ext cx="1116207" cy="656"/>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24" name="文本框 23"/>
          <p:cNvSpPr txBox="true"/>
          <p:nvPr>
            <p:custDataLst>
              <p:tags r:id="rId5"/>
            </p:custDataLst>
          </p:nvPr>
        </p:nvSpPr>
        <p:spPr>
          <a:xfrm>
            <a:off x="2020570" y="4486275"/>
            <a:ext cx="6118860" cy="633730"/>
          </a:xfrm>
          <a:prstGeom prst="rect">
            <a:avLst/>
          </a:prstGeom>
          <a:noFill/>
        </p:spPr>
        <p:txBody>
          <a:bodyPr wrap="square" rtlCol="0">
            <a:normAutofit/>
          </a:bodyPr>
          <a:p>
            <a:pPr algn="l">
              <a:lnSpc>
                <a:spcPct val="100000"/>
              </a:lnSpc>
              <a:spcBef>
                <a:spcPts val="0"/>
              </a:spcBef>
              <a:spcAft>
                <a:spcPts val="0"/>
              </a:spcAft>
              <a:buClrTx/>
              <a:buSzTx/>
              <a:buFontTx/>
            </a:pPr>
            <a:r>
              <a:rPr lang="zh-CN" altLang="en-US" dirty="0">
                <a:effectLst>
                  <a:outerShdw blurRad="38100" dist="25400" dir="5400000" algn="ctr" rotWithShape="0">
                    <a:srgbClr val="6E747A">
                      <a:alpha val="43000"/>
                    </a:srgbClr>
                  </a:outerShdw>
                </a:effectLst>
                <a:sym typeface="Arial" panose="020B0604020202020204" pitchFamily="34" charset="0"/>
              </a:rPr>
              <a:t>环卫体系参与生活垃圾分类过程中的难点问题</a:t>
            </a:r>
            <a:endParaRPr lang="zh-CN" altLang="en-US" dirty="0">
              <a:effectLst>
                <a:outerShdw blurRad="38100" dist="25400" dir="5400000" algn="ctr" rotWithShape="0">
                  <a:srgbClr val="6E747A">
                    <a:alpha val="43000"/>
                  </a:srgbClr>
                </a:outerShdw>
              </a:effectLst>
              <a:sym typeface="Arial" panose="020B0604020202020204" pitchFamily="34" charset="0"/>
            </a:endParaRPr>
          </a:p>
        </p:txBody>
      </p:sp>
      <p:sp>
        <p:nvSpPr>
          <p:cNvPr id="118" name="文本框 117"/>
          <p:cNvSpPr txBox="true"/>
          <p:nvPr>
            <p:custDataLst>
              <p:tags r:id="rId6"/>
            </p:custDataLst>
          </p:nvPr>
        </p:nvSpPr>
        <p:spPr>
          <a:xfrm>
            <a:off x="1076236" y="2441850"/>
            <a:ext cx="842569" cy="794010"/>
          </a:xfrm>
          <a:prstGeom prst="rect">
            <a:avLst/>
          </a:prstGeom>
          <a:noFill/>
        </p:spPr>
        <p:txBody>
          <a:bodyPr wrap="square" rtlCol="0">
            <a:normAutofit/>
          </a:bodyPr>
          <a:p>
            <a:r>
              <a:rPr lang="en-US" altLang="zh-CN" sz="4400" b="1">
                <a:solidFill>
                  <a:schemeClr val="accent1"/>
                </a:solidFill>
                <a:latin typeface="Arial" panose="020B0604020202020204" pitchFamily="34" charset="0"/>
                <a:ea typeface="微软雅黑" panose="020B0503020204020204" charset="-122"/>
                <a:sym typeface="Arial" panose="020B0604020202020204" pitchFamily="34" charset="0"/>
              </a:rPr>
              <a:t>02</a:t>
            </a:r>
            <a:endParaRPr lang="en-US" altLang="zh-CN" sz="4400" b="1">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125" name="文本框 124"/>
          <p:cNvSpPr txBox="true"/>
          <p:nvPr>
            <p:custDataLst>
              <p:tags r:id="rId7"/>
            </p:custDataLst>
          </p:nvPr>
        </p:nvSpPr>
        <p:spPr>
          <a:xfrm>
            <a:off x="2020836" y="2558174"/>
            <a:ext cx="3348204" cy="995465"/>
          </a:xfrm>
          <a:prstGeom prst="rect">
            <a:avLst/>
          </a:prstGeom>
          <a:noFill/>
        </p:spPr>
        <p:txBody>
          <a:bodyPr wrap="square" rtlCol="0">
            <a:normAutofit/>
          </a:bodyPr>
          <a:p>
            <a:pPr marL="0" indent="0" algn="just">
              <a:lnSpc>
                <a:spcPct val="150000"/>
              </a:lnSpc>
              <a:spcBef>
                <a:spcPts val="0"/>
              </a:spcBef>
              <a:spcAft>
                <a:spcPts val="2000"/>
              </a:spcAft>
              <a:buSzPct val="100000"/>
              <a:buNone/>
            </a:pPr>
            <a:r>
              <a:rPr lang="zh-CN" altLang="en-US" dirty="0">
                <a:solidFill>
                  <a:schemeClr val="dk1"/>
                </a:solidFill>
                <a:latin typeface="Arial" panose="020B0604020202020204" pitchFamily="34" charset="0"/>
                <a:ea typeface="微软雅黑" panose="020B0503020204020204" charset="-122"/>
              </a:rPr>
              <a:t>生活垃圾分类基础知识</a:t>
            </a:r>
            <a:endParaRPr lang="zh-CN" altLang="en-US" dirty="0">
              <a:solidFill>
                <a:schemeClr val="dk1"/>
              </a:solidFill>
              <a:latin typeface="Arial" panose="020B0604020202020204" pitchFamily="34" charset="0"/>
              <a:ea typeface="微软雅黑" panose="020B0503020204020204" charset="-122"/>
            </a:endParaRPr>
          </a:p>
        </p:txBody>
      </p:sp>
      <p:sp>
        <p:nvSpPr>
          <p:cNvPr id="126" name="文本框 125"/>
          <p:cNvSpPr txBox="true"/>
          <p:nvPr>
            <p:custDataLst>
              <p:tags r:id="rId8"/>
            </p:custDataLst>
          </p:nvPr>
        </p:nvSpPr>
        <p:spPr>
          <a:xfrm>
            <a:off x="1076236" y="3357529"/>
            <a:ext cx="842569" cy="794010"/>
          </a:xfrm>
          <a:prstGeom prst="rect">
            <a:avLst/>
          </a:prstGeom>
          <a:noFill/>
        </p:spPr>
        <p:txBody>
          <a:bodyPr wrap="square" rtlCol="0">
            <a:normAutofit/>
          </a:bodyPr>
          <a:p>
            <a:r>
              <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rPr>
              <a:t>03</a:t>
            </a:r>
            <a:endPar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127" name="直接连接符 126"/>
          <p:cNvCxnSpPr/>
          <p:nvPr>
            <p:custDataLst>
              <p:tags r:id="rId9"/>
            </p:custDataLst>
          </p:nvPr>
        </p:nvCxnSpPr>
        <p:spPr>
          <a:xfrm rot="10800000">
            <a:off x="5470195" y="2378469"/>
            <a:ext cx="1116207" cy="656"/>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2" name="文本框 11"/>
          <p:cNvSpPr txBox="true"/>
          <p:nvPr>
            <p:custDataLst>
              <p:tags r:id="rId10"/>
            </p:custDataLst>
          </p:nvPr>
        </p:nvSpPr>
        <p:spPr>
          <a:xfrm>
            <a:off x="755650" y="696595"/>
            <a:ext cx="1880235" cy="695325"/>
          </a:xfrm>
          <a:prstGeom prst="rect">
            <a:avLst/>
          </a:prstGeom>
          <a:solidFill>
            <a:schemeClr val="accent1"/>
          </a:solidFill>
          <a:ln>
            <a:noFill/>
          </a:ln>
          <a:effectLst/>
        </p:spPr>
        <p:txBody>
          <a:bodyPr vert="horz" wrap="square" lIns="91440" tIns="45720" rIns="91440" bIns="45720" rtlCol="0" anchor="ctr" anchorCtr="true">
            <a:normAutofit/>
          </a:bodyPr>
          <a:p>
            <a:pPr algn="ctr"/>
            <a:r>
              <a:rPr lang="zh-CN" altLang="en-US" sz="3200" b="1" spc="800" dirty="0">
                <a:ln>
                  <a:noFill/>
                </a:ln>
                <a:solidFill>
                  <a:schemeClr val="lt1"/>
                </a:solidFill>
                <a:uFillTx/>
                <a:latin typeface="Arial" panose="020B0604020202020204" pitchFamily="34" charset="0"/>
                <a:ea typeface="微软雅黑" panose="020B0503020204020204" charset="-122"/>
                <a:cs typeface="+mj-lt"/>
                <a:sym typeface="Arial" panose="020B0604020202020204" pitchFamily="34" charset="0"/>
              </a:rPr>
              <a:t>目录</a:t>
            </a:r>
            <a:endParaRPr lang="zh-CN" altLang="en-US" sz="3200" b="1" spc="800" dirty="0">
              <a:ln>
                <a:noFill/>
              </a:ln>
              <a:solidFill>
                <a:schemeClr val="lt1"/>
              </a:solid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3" name="文本框 2"/>
          <p:cNvSpPr txBox="true"/>
          <p:nvPr>
            <p:custDataLst>
              <p:tags r:id="rId11"/>
            </p:custDataLst>
          </p:nvPr>
        </p:nvSpPr>
        <p:spPr>
          <a:xfrm>
            <a:off x="1076236" y="4268754"/>
            <a:ext cx="842569" cy="794010"/>
          </a:xfrm>
          <a:prstGeom prst="rect">
            <a:avLst/>
          </a:prstGeom>
          <a:noFill/>
        </p:spPr>
        <p:txBody>
          <a:bodyPr wrap="square" rtlCol="0">
            <a:normAutofit/>
          </a:bodyPr>
          <a:p>
            <a:r>
              <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rPr>
              <a:t>04</a:t>
            </a:r>
            <a:endPar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true"/>
          <p:nvPr>
            <p:custDataLst>
              <p:tags r:id="rId12"/>
            </p:custDataLst>
          </p:nvPr>
        </p:nvSpPr>
        <p:spPr>
          <a:xfrm>
            <a:off x="2020570" y="3463290"/>
            <a:ext cx="3348355" cy="688340"/>
          </a:xfrm>
          <a:prstGeom prst="rect">
            <a:avLst/>
          </a:prstGeom>
          <a:noFill/>
        </p:spPr>
        <p:txBody>
          <a:bodyPr wrap="square" rtlCol="0">
            <a:normAutofit/>
          </a:bodyPr>
          <a:p>
            <a:pPr marL="0" indent="0" algn="just">
              <a:lnSpc>
                <a:spcPct val="150000"/>
              </a:lnSpc>
              <a:spcBef>
                <a:spcPts val="0"/>
              </a:spcBef>
              <a:spcAft>
                <a:spcPts val="2000"/>
              </a:spcAft>
              <a:buSzPct val="100000"/>
              <a:buNone/>
            </a:pPr>
            <a:r>
              <a:rPr lang="zh-CN" altLang="en-US" dirty="0">
                <a:solidFill>
                  <a:schemeClr val="dk1"/>
                </a:solidFill>
                <a:latin typeface="Arial" panose="020B0604020202020204" pitchFamily="34" charset="0"/>
                <a:ea typeface="微软雅黑" panose="020B0503020204020204" charset="-122"/>
              </a:rPr>
              <a:t>生活垃圾分类</a:t>
            </a:r>
            <a:r>
              <a:rPr lang="en-US" altLang="zh-CN" dirty="0">
                <a:solidFill>
                  <a:schemeClr val="dk1"/>
                </a:solidFill>
                <a:latin typeface="Arial" panose="020B0604020202020204" pitchFamily="34" charset="0"/>
                <a:ea typeface="微软雅黑" panose="020B0503020204020204" charset="-122"/>
              </a:rPr>
              <a:t>“</a:t>
            </a:r>
            <a:r>
              <a:rPr lang="zh-CN" altLang="en-US" dirty="0">
                <a:solidFill>
                  <a:schemeClr val="dk1"/>
                </a:solidFill>
                <a:latin typeface="Arial" panose="020B0604020202020204" pitchFamily="34" charset="0"/>
                <a:ea typeface="微软雅黑" panose="020B0503020204020204" charset="-122"/>
              </a:rPr>
              <a:t>全链条体系</a:t>
            </a:r>
            <a:r>
              <a:rPr lang="en-US" altLang="zh-CN" dirty="0">
                <a:solidFill>
                  <a:schemeClr val="dk1"/>
                </a:solidFill>
                <a:latin typeface="Arial" panose="020B0604020202020204" pitchFamily="34" charset="0"/>
                <a:ea typeface="微软雅黑" panose="020B0503020204020204" charset="-122"/>
              </a:rPr>
              <a:t>”</a:t>
            </a:r>
            <a:r>
              <a:rPr lang="zh-CN" altLang="en-US" dirty="0">
                <a:solidFill>
                  <a:schemeClr val="dk1"/>
                </a:solidFill>
                <a:latin typeface="Arial" panose="020B0604020202020204" pitchFamily="34" charset="0"/>
                <a:ea typeface="微软雅黑" panose="020B0503020204020204" charset="-122"/>
              </a:rPr>
              <a:t>建设</a:t>
            </a:r>
            <a:endParaRPr lang="zh-CN" altLang="en-US" dirty="0">
              <a:solidFill>
                <a:schemeClr val="dk1"/>
              </a:solidFill>
              <a:latin typeface="Arial" panose="020B0604020202020204" pitchFamily="34" charset="0"/>
              <a:ea typeface="微软雅黑" panose="020B0503020204020204" charset="-122"/>
            </a:endParaRPr>
          </a:p>
        </p:txBody>
      </p:sp>
    </p:spTree>
    <p:custDataLst>
      <p:tags r:id="rId1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任意多边形 2"/>
          <p:cNvSpPr/>
          <p:nvPr>
            <p:custDataLst>
              <p:tags r:id="rId3"/>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4" name="组合 3"/>
          <p:cNvGrpSpPr/>
          <p:nvPr/>
        </p:nvGrpSpPr>
        <p:grpSpPr>
          <a:xfrm>
            <a:off x="635000" y="1797050"/>
            <a:ext cx="10922000" cy="3263900"/>
            <a:chOff x="711" y="3171"/>
            <a:chExt cx="17200" cy="5140"/>
          </a:xfrm>
        </p:grpSpPr>
        <p:grpSp>
          <p:nvGrpSpPr>
            <p:cNvPr id="5" name="组合 4"/>
            <p:cNvGrpSpPr/>
            <p:nvPr/>
          </p:nvGrpSpPr>
          <p:grpSpPr>
            <a:xfrm>
              <a:off x="711" y="3171"/>
              <a:ext cx="5116" cy="5141"/>
              <a:chOff x="2435" y="2389"/>
              <a:chExt cx="5116" cy="5141"/>
            </a:xfrm>
          </p:grpSpPr>
          <p:grpSp>
            <p:nvGrpSpPr>
              <p:cNvPr id="6" name="组合 5"/>
              <p:cNvGrpSpPr/>
              <p:nvPr/>
            </p:nvGrpSpPr>
            <p:grpSpPr>
              <a:xfrm rot="0">
                <a:off x="2435" y="2782"/>
                <a:ext cx="5116" cy="4749"/>
                <a:chOff x="2435" y="2782"/>
                <a:chExt cx="6837" cy="2409"/>
              </a:xfrm>
            </p:grpSpPr>
            <p:sp>
              <p:nvSpPr>
                <p:cNvPr id="8" name="矩形 7"/>
                <p:cNvSpPr/>
                <p:nvPr>
                  <p:custDataLst>
                    <p:tags r:id="rId4"/>
                  </p:custDataLst>
                </p:nvPr>
              </p:nvSpPr>
              <p:spPr>
                <a:xfrm>
                  <a:off x="2435" y="2782"/>
                  <a:ext cx="6837" cy="2409"/>
                </a:xfrm>
                <a:prstGeom prst="rect">
                  <a:avLst/>
                </a:prstGeom>
                <a:noFill/>
                <a:ln w="12700" cap="flat" cmpd="sng" algn="ctr">
                  <a:solidFill>
                    <a:schemeClr val="lt1"/>
                  </a:solid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true"/>
                <p:nvPr>
                  <p:custDataLst>
                    <p:tags r:id="rId5"/>
                  </p:custDataLst>
                </p:nvPr>
              </p:nvSpPr>
              <p:spPr>
                <a:xfrm>
                  <a:off x="2845" y="3400"/>
                  <a:ext cx="5978" cy="1420"/>
                </a:xfrm>
                <a:prstGeom prst="rect">
                  <a:avLst/>
                </a:prstGeom>
              </p:spPr>
              <p:txBody>
                <a:bodyPr wrap="square" lIns="91440" tIns="45720" rIns="91440" bIns="45720">
                  <a:normAutofit lnSpcReduction="10000"/>
                </a:bodyPr>
                <a:lstStyle>
                  <a:defPPr>
                    <a:defRPr lang="zh-CN"/>
                  </a:defPPr>
                  <a:lvl1pPr>
                    <a:defRPr sz="1400">
                      <a:solidFill>
                        <a:srgbClr val="474546"/>
                      </a:solidFill>
                      <a:latin typeface="Arial" panose="020B0604020202020204" pitchFamily="34" charset="0"/>
                    </a:defRPr>
                  </a:lvl1pPr>
                </a:lstStyle>
                <a:p>
                  <a:pPr algn="l">
                    <a:lnSpc>
                      <a:spcPct val="200000"/>
                    </a:lnSpc>
                  </a:pPr>
                  <a:r>
                    <a:rPr lang="zh-CN" altLang="en-US" spc="150">
                      <a:solidFill>
                        <a:schemeClr val="dk1"/>
                      </a:solidFill>
                      <a:latin typeface="微软雅黑" panose="020B0503020204020204" charset="-122"/>
                      <a:ea typeface="微软雅黑" panose="020B0503020204020204" charset="-122"/>
                      <a:sym typeface="Arial" panose="020B0604020202020204" pitchFamily="34" charset="0"/>
                    </a:rPr>
                    <a:t>资源化是指将垃圾直接做为原料进行利用，或者对垃圾进行再生利用，即采用适当措施实现垃圾资源利用的过程。</a:t>
                  </a:r>
                  <a:endParaRPr lang="zh-CN" altLang="en-US" spc="150">
                    <a:solidFill>
                      <a:schemeClr val="dk1"/>
                    </a:solidFill>
                    <a:latin typeface="微软雅黑" panose="020B0503020204020204" charset="-122"/>
                    <a:ea typeface="微软雅黑" panose="020B0503020204020204" charset="-122"/>
                    <a:sym typeface="Arial" panose="020B0604020202020204" pitchFamily="34" charset="0"/>
                  </a:endParaRPr>
                </a:p>
              </p:txBody>
            </p:sp>
          </p:grpSp>
          <p:grpSp>
            <p:nvGrpSpPr>
              <p:cNvPr id="10" name="组合 9"/>
              <p:cNvGrpSpPr/>
              <p:nvPr/>
            </p:nvGrpSpPr>
            <p:grpSpPr>
              <a:xfrm rot="0">
                <a:off x="3113" y="2389"/>
                <a:ext cx="3759" cy="882"/>
                <a:chOff x="3341" y="2389"/>
                <a:chExt cx="5024" cy="882"/>
              </a:xfrm>
            </p:grpSpPr>
            <p:sp>
              <p:nvSpPr>
                <p:cNvPr id="11" name="矩形 10"/>
                <p:cNvSpPr/>
                <p:nvPr>
                  <p:custDataLst>
                    <p:tags r:id="rId6"/>
                  </p:custDataLst>
                </p:nvPr>
              </p:nvSpPr>
              <p:spPr>
                <a:xfrm>
                  <a:off x="3341" y="2392"/>
                  <a:ext cx="5024" cy="878"/>
                </a:xfrm>
                <a:prstGeom prst="rect">
                  <a:avLst/>
                </a:prstGeom>
                <a:solidFill>
                  <a:schemeClr val="accent1"/>
                </a:solidFill>
                <a:ln w="12700" cap="flat" cmpd="sng" algn="ctr">
                  <a:no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true"/>
                <p:nvPr>
                  <p:custDataLst>
                    <p:tags r:id="rId7"/>
                  </p:custDataLst>
                </p:nvPr>
              </p:nvSpPr>
              <p:spPr>
                <a:xfrm>
                  <a:off x="3439" y="2389"/>
                  <a:ext cx="479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false">
                  <a:normAutofit/>
                </a:bodyPr>
                <a:lstStyle>
                  <a:defPPr>
                    <a:defRPr lang="zh-CN"/>
                  </a:defPPr>
                  <a:lvl1pPr algn="ctr" fontAlgn="base">
                    <a:spcBef>
                      <a:spcPct val="0"/>
                    </a:spcBef>
                    <a:spcAft>
                      <a:spcPct val="0"/>
                    </a:spcAft>
                    <a:defRPr sz="2400">
                      <a:solidFill>
                        <a:prstClr val="white"/>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nSpc>
                      <a:spcPct val="120000"/>
                    </a:lnSpc>
                  </a:pPr>
                  <a:r>
                    <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rPr>
                    <a:t>资</a:t>
                  </a:r>
                  <a:r>
                    <a:rPr lang="en-US" altLang="zh-CN" sz="1600" b="1" spc="300">
                      <a:solidFill>
                        <a:schemeClr val="lt1"/>
                      </a:solidFill>
                      <a:latin typeface="微软雅黑" panose="020B0503020204020204" charset="-122"/>
                      <a:cs typeface="微软雅黑" panose="020B0503020204020204" charset="-122"/>
                      <a:sym typeface="Arial" panose="020B0604020202020204" pitchFamily="34" charset="0"/>
                    </a:rPr>
                    <a:t> </a:t>
                  </a:r>
                  <a:r>
                    <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rPr>
                    <a:t>源</a:t>
                  </a:r>
                  <a:r>
                    <a:rPr lang="en-US" altLang="zh-CN" sz="1600" b="1" spc="300">
                      <a:solidFill>
                        <a:schemeClr val="lt1"/>
                      </a:solidFill>
                      <a:latin typeface="微软雅黑" panose="020B0503020204020204" charset="-122"/>
                      <a:cs typeface="微软雅黑" panose="020B0503020204020204" charset="-122"/>
                      <a:sym typeface="Arial" panose="020B0604020202020204" pitchFamily="34" charset="0"/>
                    </a:rPr>
                    <a:t> </a:t>
                  </a:r>
                  <a:r>
                    <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rPr>
                    <a:t>化</a:t>
                  </a:r>
                  <a:endPar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endParaRPr>
                </a:p>
              </p:txBody>
            </p:sp>
          </p:grpSp>
        </p:grpSp>
        <p:grpSp>
          <p:nvGrpSpPr>
            <p:cNvPr id="13" name="组合 12"/>
            <p:cNvGrpSpPr/>
            <p:nvPr/>
          </p:nvGrpSpPr>
          <p:grpSpPr>
            <a:xfrm>
              <a:off x="6753" y="3171"/>
              <a:ext cx="5116" cy="5141"/>
              <a:chOff x="2435" y="2389"/>
              <a:chExt cx="5116" cy="5141"/>
            </a:xfrm>
          </p:grpSpPr>
          <p:grpSp>
            <p:nvGrpSpPr>
              <p:cNvPr id="14" name="组合 13"/>
              <p:cNvGrpSpPr/>
              <p:nvPr/>
            </p:nvGrpSpPr>
            <p:grpSpPr>
              <a:xfrm rot="0">
                <a:off x="2435" y="2782"/>
                <a:ext cx="5116" cy="4749"/>
                <a:chOff x="2435" y="2782"/>
                <a:chExt cx="6837" cy="2409"/>
              </a:xfrm>
            </p:grpSpPr>
            <p:sp>
              <p:nvSpPr>
                <p:cNvPr id="15" name="矩形 14"/>
                <p:cNvSpPr/>
                <p:nvPr>
                  <p:custDataLst>
                    <p:tags r:id="rId8"/>
                  </p:custDataLst>
                </p:nvPr>
              </p:nvSpPr>
              <p:spPr>
                <a:xfrm>
                  <a:off x="2435" y="2782"/>
                  <a:ext cx="6837" cy="2409"/>
                </a:xfrm>
                <a:prstGeom prst="rect">
                  <a:avLst/>
                </a:prstGeom>
                <a:noFill/>
                <a:ln w="12700" cap="flat" cmpd="sng" algn="ctr">
                  <a:solidFill>
                    <a:schemeClr val="lt1"/>
                  </a:solid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4" name="文本框 23"/>
                <p:cNvSpPr txBox="true"/>
                <p:nvPr>
                  <p:custDataLst>
                    <p:tags r:id="rId9"/>
                  </p:custDataLst>
                </p:nvPr>
              </p:nvSpPr>
              <p:spPr>
                <a:xfrm>
                  <a:off x="2845" y="3192"/>
                  <a:ext cx="5978" cy="1791"/>
                </a:xfrm>
                <a:prstGeom prst="rect">
                  <a:avLst/>
                </a:prstGeom>
              </p:spPr>
              <p:txBody>
                <a:bodyPr wrap="square" lIns="91440" tIns="45720" rIns="91440" bIns="45720"/>
                <a:lstStyle>
                  <a:defPPr>
                    <a:defRPr lang="zh-CN"/>
                  </a:defPPr>
                  <a:lvl1pPr>
                    <a:defRPr sz="1400">
                      <a:solidFill>
                        <a:srgbClr val="474546"/>
                      </a:solidFill>
                      <a:latin typeface="Arial" panose="020B0604020202020204" pitchFamily="34" charset="0"/>
                    </a:defRPr>
                  </a:lvl1pPr>
                </a:lstStyle>
                <a:p>
                  <a:pPr algn="l">
                    <a:lnSpc>
                      <a:spcPct val="200000"/>
                    </a:lnSpc>
                  </a:pPr>
                  <a:r>
                    <a:rPr lang="zh-CN" altLang="en-US" spc="150">
                      <a:solidFill>
                        <a:schemeClr val="dk1"/>
                      </a:solidFill>
                      <a:latin typeface="微软雅黑" panose="020B0503020204020204" charset="-122"/>
                      <a:ea typeface="微软雅黑" panose="020B0503020204020204" charset="-122"/>
                      <a:sym typeface="Arial" panose="020B0604020202020204" pitchFamily="34" charset="0"/>
                    </a:rPr>
                    <a:t>无害化是指在垃圾收集、运输、储存、处理、处置的全过程中，将可回收加以利用，减少或避免对环境和人体健康造成不利影响。</a:t>
                  </a:r>
                  <a:endParaRPr lang="zh-CN" altLang="en-US" spc="150">
                    <a:solidFill>
                      <a:schemeClr val="dk1"/>
                    </a:solidFill>
                    <a:latin typeface="微软雅黑" panose="020B0503020204020204" charset="-122"/>
                    <a:ea typeface="微软雅黑" panose="020B0503020204020204" charset="-122"/>
                    <a:sym typeface="Arial" panose="020B0604020202020204" pitchFamily="34" charset="0"/>
                  </a:endParaRPr>
                </a:p>
              </p:txBody>
            </p:sp>
          </p:grpSp>
          <p:grpSp>
            <p:nvGrpSpPr>
              <p:cNvPr id="25" name="组合 24"/>
              <p:cNvGrpSpPr/>
              <p:nvPr/>
            </p:nvGrpSpPr>
            <p:grpSpPr>
              <a:xfrm rot="0">
                <a:off x="3113" y="2389"/>
                <a:ext cx="3759" cy="882"/>
                <a:chOff x="3341" y="2389"/>
                <a:chExt cx="5024" cy="882"/>
              </a:xfrm>
            </p:grpSpPr>
            <p:sp>
              <p:nvSpPr>
                <p:cNvPr id="26" name="矩形 25"/>
                <p:cNvSpPr/>
                <p:nvPr>
                  <p:custDataLst>
                    <p:tags r:id="rId10"/>
                  </p:custDataLst>
                </p:nvPr>
              </p:nvSpPr>
              <p:spPr>
                <a:xfrm>
                  <a:off x="3341" y="2392"/>
                  <a:ext cx="5024" cy="878"/>
                </a:xfrm>
                <a:prstGeom prst="rect">
                  <a:avLst/>
                </a:prstGeom>
                <a:solidFill>
                  <a:schemeClr val="accent1"/>
                </a:solidFill>
                <a:ln w="12700" cap="flat" cmpd="sng" algn="ctr">
                  <a:no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41" name="文本框 40"/>
                <p:cNvSpPr txBox="true"/>
                <p:nvPr>
                  <p:custDataLst>
                    <p:tags r:id="rId11"/>
                  </p:custDataLst>
                </p:nvPr>
              </p:nvSpPr>
              <p:spPr>
                <a:xfrm>
                  <a:off x="3439" y="2389"/>
                  <a:ext cx="479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false">
                  <a:normAutofit/>
                </a:bodyPr>
                <a:lstStyle>
                  <a:defPPr>
                    <a:defRPr lang="zh-CN"/>
                  </a:defPPr>
                  <a:lvl1pPr algn="ctr" fontAlgn="base">
                    <a:spcBef>
                      <a:spcPct val="0"/>
                    </a:spcBef>
                    <a:spcAft>
                      <a:spcPct val="0"/>
                    </a:spcAft>
                    <a:defRPr sz="2400">
                      <a:solidFill>
                        <a:prstClr val="white"/>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nSpc>
                      <a:spcPct val="120000"/>
                    </a:lnSpc>
                  </a:pPr>
                  <a:r>
                    <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rPr>
                    <a:t>无</a:t>
                  </a:r>
                  <a:r>
                    <a:rPr lang="en-US" altLang="zh-CN" sz="1600" b="1" spc="300">
                      <a:solidFill>
                        <a:schemeClr val="lt1"/>
                      </a:solidFill>
                      <a:latin typeface="微软雅黑" panose="020B0503020204020204" charset="-122"/>
                      <a:cs typeface="微软雅黑" panose="020B0503020204020204" charset="-122"/>
                      <a:sym typeface="Arial" panose="020B0604020202020204" pitchFamily="34" charset="0"/>
                    </a:rPr>
                    <a:t> </a:t>
                  </a:r>
                  <a:r>
                    <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rPr>
                    <a:t>害</a:t>
                  </a:r>
                  <a:r>
                    <a:rPr lang="en-US" altLang="zh-CN" sz="1600" b="1" spc="300">
                      <a:solidFill>
                        <a:schemeClr val="lt1"/>
                      </a:solidFill>
                      <a:latin typeface="微软雅黑" panose="020B0503020204020204" charset="-122"/>
                      <a:cs typeface="微软雅黑" panose="020B0503020204020204" charset="-122"/>
                      <a:sym typeface="Arial" panose="020B0604020202020204" pitchFamily="34" charset="0"/>
                    </a:rPr>
                    <a:t> </a:t>
                  </a:r>
                  <a:r>
                    <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rPr>
                    <a:t>化</a:t>
                  </a:r>
                  <a:endPar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endParaRPr>
                </a:p>
              </p:txBody>
            </p:sp>
          </p:grpSp>
        </p:grpSp>
        <p:grpSp>
          <p:nvGrpSpPr>
            <p:cNvPr id="42" name="组合 41"/>
            <p:cNvGrpSpPr/>
            <p:nvPr/>
          </p:nvGrpSpPr>
          <p:grpSpPr>
            <a:xfrm>
              <a:off x="12795" y="3171"/>
              <a:ext cx="5116" cy="5141"/>
              <a:chOff x="2435" y="2389"/>
              <a:chExt cx="5116" cy="5141"/>
            </a:xfrm>
          </p:grpSpPr>
          <p:grpSp>
            <p:nvGrpSpPr>
              <p:cNvPr id="43" name="组合 42"/>
              <p:cNvGrpSpPr/>
              <p:nvPr/>
            </p:nvGrpSpPr>
            <p:grpSpPr>
              <a:xfrm rot="0">
                <a:off x="2435" y="2782"/>
                <a:ext cx="5116" cy="4749"/>
                <a:chOff x="2435" y="2782"/>
                <a:chExt cx="6837" cy="2409"/>
              </a:xfrm>
            </p:grpSpPr>
            <p:sp>
              <p:nvSpPr>
                <p:cNvPr id="44" name="矩形 43"/>
                <p:cNvSpPr/>
                <p:nvPr>
                  <p:custDataLst>
                    <p:tags r:id="rId12"/>
                  </p:custDataLst>
                </p:nvPr>
              </p:nvSpPr>
              <p:spPr>
                <a:xfrm>
                  <a:off x="2435" y="2782"/>
                  <a:ext cx="6837" cy="2409"/>
                </a:xfrm>
                <a:prstGeom prst="rect">
                  <a:avLst/>
                </a:prstGeom>
                <a:noFill/>
                <a:ln w="12700" cap="flat" cmpd="sng" algn="ctr">
                  <a:solidFill>
                    <a:schemeClr val="lt1"/>
                  </a:solid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45" name="文本框 44"/>
                <p:cNvSpPr txBox="true"/>
                <p:nvPr>
                  <p:custDataLst>
                    <p:tags r:id="rId13"/>
                  </p:custDataLst>
                </p:nvPr>
              </p:nvSpPr>
              <p:spPr>
                <a:xfrm>
                  <a:off x="2845" y="3192"/>
                  <a:ext cx="5978" cy="1791"/>
                </a:xfrm>
                <a:prstGeom prst="rect">
                  <a:avLst/>
                </a:prstGeom>
              </p:spPr>
              <p:txBody>
                <a:bodyPr wrap="square" lIns="91440" tIns="45720" rIns="91440" bIns="45720"/>
                <a:lstStyle>
                  <a:defPPr>
                    <a:defRPr lang="zh-CN"/>
                  </a:defPPr>
                  <a:lvl1pPr>
                    <a:defRPr sz="1400">
                      <a:solidFill>
                        <a:srgbClr val="474546"/>
                      </a:solidFill>
                      <a:latin typeface="Arial" panose="020B0604020202020204" pitchFamily="34" charset="0"/>
                    </a:defRPr>
                  </a:lvl1pPr>
                </a:lstStyle>
                <a:p>
                  <a:pPr algn="l">
                    <a:lnSpc>
                      <a:spcPct val="200000"/>
                    </a:lnSpc>
                  </a:pPr>
                  <a:r>
                    <a:rPr lang="zh-CN" altLang="en-US" spc="150">
                      <a:solidFill>
                        <a:schemeClr val="dk1"/>
                      </a:solidFill>
                      <a:latin typeface="微软雅黑" panose="020B0503020204020204" charset="-122"/>
                      <a:ea typeface="微软雅黑" panose="020B0503020204020204" charset="-122"/>
                      <a:sym typeface="Arial" panose="020B0604020202020204" pitchFamily="34" charset="0"/>
                    </a:rPr>
                    <a:t>减量化是指将避免和减少垃圾产生，并将理念贯穿到产品设计、制造、生产、流通和消费等环节，减少资源消耗和垃圾产生。</a:t>
                  </a:r>
                  <a:endParaRPr lang="zh-CN" altLang="en-US" spc="150">
                    <a:solidFill>
                      <a:schemeClr val="dk1"/>
                    </a:solidFill>
                    <a:latin typeface="微软雅黑" panose="020B0503020204020204" charset="-122"/>
                    <a:ea typeface="微软雅黑" panose="020B0503020204020204" charset="-122"/>
                    <a:sym typeface="Arial" panose="020B0604020202020204" pitchFamily="34" charset="0"/>
                  </a:endParaRPr>
                </a:p>
              </p:txBody>
            </p:sp>
          </p:grpSp>
          <p:grpSp>
            <p:nvGrpSpPr>
              <p:cNvPr id="46" name="组合 45"/>
              <p:cNvGrpSpPr/>
              <p:nvPr/>
            </p:nvGrpSpPr>
            <p:grpSpPr>
              <a:xfrm rot="0">
                <a:off x="3113" y="2389"/>
                <a:ext cx="3759" cy="882"/>
                <a:chOff x="3341" y="2389"/>
                <a:chExt cx="5024" cy="882"/>
              </a:xfrm>
            </p:grpSpPr>
            <p:sp>
              <p:nvSpPr>
                <p:cNvPr id="47" name="矩形 46"/>
                <p:cNvSpPr/>
                <p:nvPr>
                  <p:custDataLst>
                    <p:tags r:id="rId14"/>
                  </p:custDataLst>
                </p:nvPr>
              </p:nvSpPr>
              <p:spPr>
                <a:xfrm>
                  <a:off x="3341" y="2392"/>
                  <a:ext cx="5024" cy="878"/>
                </a:xfrm>
                <a:prstGeom prst="rect">
                  <a:avLst/>
                </a:prstGeom>
                <a:solidFill>
                  <a:schemeClr val="accent1"/>
                </a:solidFill>
                <a:ln w="12700" cap="flat" cmpd="sng" algn="ctr">
                  <a:no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48" name="文本框 47"/>
                <p:cNvSpPr txBox="true"/>
                <p:nvPr>
                  <p:custDataLst>
                    <p:tags r:id="rId15"/>
                  </p:custDataLst>
                </p:nvPr>
              </p:nvSpPr>
              <p:spPr>
                <a:xfrm>
                  <a:off x="3439" y="2389"/>
                  <a:ext cx="479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false">
                  <a:normAutofit/>
                </a:bodyPr>
                <a:lstStyle>
                  <a:defPPr>
                    <a:defRPr lang="zh-CN"/>
                  </a:defPPr>
                  <a:lvl1pPr algn="ctr" fontAlgn="base">
                    <a:spcBef>
                      <a:spcPct val="0"/>
                    </a:spcBef>
                    <a:spcAft>
                      <a:spcPct val="0"/>
                    </a:spcAft>
                    <a:defRPr sz="2400">
                      <a:solidFill>
                        <a:prstClr val="white"/>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nSpc>
                      <a:spcPct val="120000"/>
                    </a:lnSpc>
                  </a:pPr>
                  <a:r>
                    <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rPr>
                    <a:t>减</a:t>
                  </a:r>
                  <a:r>
                    <a:rPr lang="en-US" altLang="zh-CN" sz="1600" b="1" spc="300">
                      <a:solidFill>
                        <a:schemeClr val="lt1"/>
                      </a:solidFill>
                      <a:latin typeface="微软雅黑" panose="020B0503020204020204" charset="-122"/>
                      <a:cs typeface="微软雅黑" panose="020B0503020204020204" charset="-122"/>
                      <a:sym typeface="Arial" panose="020B0604020202020204" pitchFamily="34" charset="0"/>
                    </a:rPr>
                    <a:t> </a:t>
                  </a:r>
                  <a:r>
                    <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rPr>
                    <a:t>量</a:t>
                  </a:r>
                  <a:r>
                    <a:rPr lang="en-US" altLang="zh-CN" sz="1600" b="1" spc="300">
                      <a:solidFill>
                        <a:schemeClr val="lt1"/>
                      </a:solidFill>
                      <a:latin typeface="微软雅黑" panose="020B0503020204020204" charset="-122"/>
                      <a:cs typeface="微软雅黑" panose="020B0503020204020204" charset="-122"/>
                      <a:sym typeface="Arial" panose="020B0604020202020204" pitchFamily="34" charset="0"/>
                    </a:rPr>
                    <a:t> </a:t>
                  </a:r>
                  <a:r>
                    <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rPr>
                    <a:t>化</a:t>
                  </a:r>
                  <a:endParaRPr lang="zh-CN" altLang="en-US" sz="1600" b="1" spc="300">
                    <a:solidFill>
                      <a:schemeClr val="lt1"/>
                    </a:solidFill>
                    <a:latin typeface="微软雅黑" panose="020B0503020204020204" charset="-122"/>
                    <a:cs typeface="微软雅黑" panose="020B0503020204020204" charset="-122"/>
                    <a:sym typeface="Arial" panose="020B0604020202020204" pitchFamily="34" charset="0"/>
                  </a:endParaRPr>
                </a:p>
              </p:txBody>
            </p:sp>
          </p:grpSp>
        </p:grpSp>
      </p:grpSp>
      <p:sp>
        <p:nvSpPr>
          <p:cNvPr id="7" name="文本框 6"/>
          <p:cNvSpPr txBox="true"/>
          <p:nvPr/>
        </p:nvSpPr>
        <p:spPr>
          <a:xfrm>
            <a:off x="479425" y="172720"/>
            <a:ext cx="2583180" cy="337185"/>
          </a:xfrm>
          <a:prstGeom prst="rect">
            <a:avLst/>
          </a:prstGeom>
          <a:noFill/>
        </p:spPr>
        <p:txBody>
          <a:bodyPr wrap="none" rtlCol="0">
            <a:spAutoFit/>
          </a:bodyPr>
          <a:p>
            <a:pPr algn="l"/>
            <a:r>
              <a:rPr lang="en-US" sz="1600" b="1">
                <a:solidFill>
                  <a:schemeClr val="accent1"/>
                </a:solidFill>
                <a:latin typeface="微软雅黑" panose="020B0503020204020204" charset="-122"/>
                <a:ea typeface="微软雅黑" panose="020B0503020204020204" charset="-122"/>
                <a:cs typeface="微软雅黑" panose="020B0503020204020204" charset="-122"/>
              </a:rPr>
              <a:t>2.3 </a:t>
            </a:r>
            <a:r>
              <a:rPr sz="1600" b="1">
                <a:solidFill>
                  <a:schemeClr val="accent1"/>
                </a:solidFill>
                <a:latin typeface="微软雅黑" panose="020B0503020204020204" charset="-122"/>
                <a:ea typeface="微软雅黑" panose="020B0503020204020204" charset="-122"/>
                <a:cs typeface="微软雅黑" panose="020B0503020204020204" charset="-122"/>
              </a:rPr>
              <a:t>垃圾分类的目的和意义</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2"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任意多边形 2"/>
          <p:cNvSpPr/>
          <p:nvPr>
            <p:custDataLst>
              <p:tags r:id="rId3"/>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22" name="组合 21"/>
          <p:cNvGrpSpPr/>
          <p:nvPr/>
        </p:nvGrpSpPr>
        <p:grpSpPr>
          <a:xfrm>
            <a:off x="1699895" y="1422400"/>
            <a:ext cx="9288780" cy="4286250"/>
            <a:chOff x="2802" y="2503"/>
            <a:chExt cx="14628" cy="6750"/>
          </a:xfrm>
        </p:grpSpPr>
        <p:pic>
          <p:nvPicPr>
            <p:cNvPr id="62" name="Picture 2"/>
            <p:cNvPicPr>
              <a:picLocks noChangeAspect="true" noChangeArrowheads="true"/>
            </p:cNvPicPr>
            <p:nvPr/>
          </p:nvPicPr>
          <p:blipFill>
            <a:blip r:embed="rId4"/>
            <a:srcRect/>
            <a:stretch>
              <a:fillRect/>
            </a:stretch>
          </p:blipFill>
          <p:spPr bwMode="auto">
            <a:xfrm>
              <a:off x="2802" y="2503"/>
              <a:ext cx="4315" cy="6750"/>
            </a:xfrm>
            <a:prstGeom prst="rect">
              <a:avLst/>
            </a:prstGeom>
            <a:noFill/>
            <a:ln w="9525">
              <a:noFill/>
              <a:miter lim="800000"/>
              <a:headEnd/>
              <a:tailEnd/>
            </a:ln>
            <a:effectLst/>
          </p:spPr>
        </p:pic>
        <p:grpSp>
          <p:nvGrpSpPr>
            <p:cNvPr id="6" name="组合 5"/>
            <p:cNvGrpSpPr/>
            <p:nvPr/>
          </p:nvGrpSpPr>
          <p:grpSpPr>
            <a:xfrm>
              <a:off x="7158" y="2505"/>
              <a:ext cx="10272" cy="6748"/>
              <a:chOff x="7158" y="2505"/>
              <a:chExt cx="10272" cy="6748"/>
            </a:xfrm>
          </p:grpSpPr>
          <p:sp>
            <p:nvSpPr>
              <p:cNvPr id="8" name="矩形 7"/>
              <p:cNvSpPr/>
              <p:nvPr>
                <p:custDataLst>
                  <p:tags r:id="rId5"/>
                </p:custDataLst>
              </p:nvPr>
            </p:nvSpPr>
            <p:spPr>
              <a:xfrm>
                <a:off x="7158" y="2505"/>
                <a:ext cx="10272" cy="6748"/>
              </a:xfrm>
              <a:prstGeom prst="rect">
                <a:avLst/>
              </a:prstGeom>
              <a:solidFill>
                <a:schemeClr val="lt1"/>
              </a:solidFill>
              <a:ln w="19050">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文本框 8"/>
              <p:cNvSpPr txBox="true"/>
              <p:nvPr>
                <p:custDataLst>
                  <p:tags r:id="rId6"/>
                </p:custDataLst>
              </p:nvPr>
            </p:nvSpPr>
            <p:spPr>
              <a:xfrm>
                <a:off x="7860" y="3771"/>
                <a:ext cx="8867" cy="4215"/>
              </a:xfrm>
              <a:prstGeom prst="rect">
                <a:avLst/>
              </a:prstGeom>
              <a:noFill/>
            </p:spPr>
            <p:txBody>
              <a:bodyPr wrap="square" rtlCol="0" anchor="t">
                <a:spAutoFit/>
              </a:bodyPr>
              <a:lstStyle/>
              <a:p>
                <a:pPr indent="457200" fontAlgn="auto">
                  <a:lnSpc>
                    <a:spcPct val="200000"/>
                  </a:lnSpc>
                </a:pPr>
                <a:r>
                  <a:rPr lang="zh-CN" altLang="en-US" sz="14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2019年11月15日，住房和城乡建设部发布了《生活垃圾分类标志》标准。本次修订主要对生活垃圾分类标志的适用范围、类别构成、图形符号进行了调整。相较于2008版标准，标准的适用范围进一步扩大，生活垃圾类别调整为</a:t>
                </a:r>
                <a:r>
                  <a:rPr lang="zh-CN" altLang="en-US" sz="1400" b="1">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可回收物、有害垃圾、厨余垃圾及其他垃圾4个大类</a:t>
                </a:r>
                <a:r>
                  <a:rPr lang="zh-CN" altLang="en-US" sz="14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和纸类、塑料、金属等11个小类，标志图形符号共删除4个、新增4个、沿用7个、修改4个。</a:t>
                </a:r>
                <a:endParaRPr lang="zh-CN" altLang="en-US" sz="14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sp>
        <p:nvSpPr>
          <p:cNvPr id="12" name="文本框 11"/>
          <p:cNvSpPr txBox="true"/>
          <p:nvPr/>
        </p:nvSpPr>
        <p:spPr>
          <a:xfrm>
            <a:off x="479425" y="172720"/>
            <a:ext cx="2176780" cy="337185"/>
          </a:xfrm>
          <a:prstGeom prst="rect">
            <a:avLst/>
          </a:prstGeom>
          <a:noFill/>
        </p:spPr>
        <p:txBody>
          <a:bodyPr wrap="none" rtlCol="0">
            <a:spAutoFit/>
          </a:bodyPr>
          <a:p>
            <a:pPr algn="l"/>
            <a:r>
              <a:rPr lang="en-US" altLang="zh-CN" sz="1600" b="1">
                <a:solidFill>
                  <a:schemeClr val="accent1"/>
                </a:solidFill>
                <a:latin typeface="微软雅黑" panose="020B0503020204020204" charset="-122"/>
                <a:ea typeface="微软雅黑" panose="020B0503020204020204" charset="-122"/>
                <a:cs typeface="微软雅黑" panose="020B0503020204020204" charset="-122"/>
              </a:rPr>
              <a:t>2.4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生活垃圾分类标准</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9" name="组合 218"/>
          <p:cNvGrpSpPr/>
          <p:nvPr/>
        </p:nvGrpSpPr>
        <p:grpSpPr>
          <a:xfrm>
            <a:off x="4540250" y="2961640"/>
            <a:ext cx="3246755" cy="3222625"/>
            <a:chOff x="3017253" y="1779662"/>
            <a:chExt cx="3247346" cy="3222370"/>
          </a:xfrm>
        </p:grpSpPr>
        <p:sp>
          <p:nvSpPr>
            <p:cNvPr id="220" name="矩形 219"/>
            <p:cNvSpPr/>
            <p:nvPr/>
          </p:nvSpPr>
          <p:spPr>
            <a:xfrm>
              <a:off x="3017253" y="1779662"/>
              <a:ext cx="3240360" cy="2661709"/>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34" name="矩形 220"/>
            <p:cNvSpPr/>
            <p:nvPr/>
          </p:nvSpPr>
          <p:spPr>
            <a:xfrm>
              <a:off x="3144911" y="3974683"/>
              <a:ext cx="2999651" cy="306681"/>
            </a:xfrm>
            <a:prstGeom prst="rect">
              <a:avLst/>
            </a:prstGeom>
            <a:noFill/>
            <a:ln w="9525">
              <a:noFill/>
            </a:ln>
          </p:spPr>
          <p:txBody>
            <a:bodyPr wrap="square">
              <a:spAutoFit/>
            </a:bodyPr>
            <a:p>
              <a:pPr algn="ctr">
                <a:lnSpc>
                  <a:spcPct val="100000"/>
                </a:lnSpc>
                <a:buClrTx/>
                <a:buSzTx/>
                <a:buNone/>
              </a:pPr>
              <a:r>
                <a:rPr lang="zh-CN" altLang="en-US" sz="1400" dirty="0">
                  <a:solidFill>
                    <a:schemeClr val="bg1"/>
                  </a:solidFill>
                  <a:latin typeface="宋体" panose="02010600030101010101" pitchFamily="2" charset="-122"/>
                  <a:cs typeface="宋体" panose="02010600030101010101" pitchFamily="2" charset="-122"/>
                </a:rPr>
                <a:t>投放检查、及时纠错 </a:t>
              </a:r>
              <a:endParaRPr lang="zh-CN" altLang="en-US" sz="1400" dirty="0">
                <a:solidFill>
                  <a:schemeClr val="bg1"/>
                </a:solidFill>
                <a:latin typeface="宋体" panose="02010600030101010101" pitchFamily="2" charset="-122"/>
                <a:cs typeface="宋体" panose="02010600030101010101" pitchFamily="2" charset="-122"/>
              </a:endParaRPr>
            </a:p>
          </p:txBody>
        </p:sp>
        <p:sp>
          <p:nvSpPr>
            <p:cNvPr id="30736" name="矩形 222"/>
            <p:cNvSpPr/>
            <p:nvPr/>
          </p:nvSpPr>
          <p:spPr>
            <a:xfrm>
              <a:off x="3024239" y="1779662"/>
              <a:ext cx="3240360" cy="3222370"/>
            </a:xfrm>
            <a:prstGeom prst="rect">
              <a:avLst/>
            </a:prstGeom>
            <a:noFill/>
            <a:ln w="9525">
              <a:noFill/>
            </a:ln>
          </p:spPr>
          <p:txBody>
            <a:bodyPr wrap="square">
              <a:noAutofit/>
            </a:bodyPr>
            <a:p>
              <a:pPr algn="ctr"/>
              <a:r>
                <a:rPr lang="zh-CN" altLang="en-US" sz="1400" dirty="0">
                  <a:solidFill>
                    <a:srgbClr val="FF0000"/>
                  </a:solidFill>
                  <a:latin typeface="宋体" panose="02010600030101010101" pitchFamily="2" charset="-122"/>
                  <a:cs typeface="宋体" panose="02010600030101010101" pitchFamily="2" charset="-122"/>
                </a:rPr>
                <a:t>定时</a:t>
              </a:r>
              <a:endParaRPr lang="zh-CN" altLang="en-US" sz="1400" dirty="0">
                <a:solidFill>
                  <a:srgbClr val="FF0000"/>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根据社区自身情况总体确定</a:t>
              </a:r>
              <a:endParaRPr lang="zh-CN" altLang="en-US"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一般分上午、下午两个时段</a:t>
              </a:r>
              <a:endParaRPr lang="zh-CN" altLang="en-US" sz="1400" dirty="0">
                <a:solidFill>
                  <a:schemeClr val="bg1"/>
                </a:solidFill>
                <a:latin typeface="宋体" panose="02010600030101010101" pitchFamily="2" charset="-122"/>
                <a:cs typeface="宋体" panose="02010600030101010101" pitchFamily="2" charset="-122"/>
              </a:endParaRPr>
            </a:p>
            <a:p>
              <a:pPr algn="ctr"/>
              <a:endParaRPr lang="zh-CN" altLang="en-US"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rgbClr val="FF0000"/>
                  </a:solidFill>
                  <a:latin typeface="宋体" panose="02010600030101010101" pitchFamily="2" charset="-122"/>
                  <a:cs typeface="宋体" panose="02010600030101010101" pitchFamily="2" charset="-122"/>
                </a:rPr>
                <a:t>定点</a:t>
              </a:r>
              <a:endParaRPr lang="zh-CN" altLang="en-US" sz="1400" dirty="0">
                <a:solidFill>
                  <a:srgbClr val="FF0000"/>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垃圾分类亭</a:t>
              </a:r>
              <a:endParaRPr lang="zh-CN" altLang="en-US"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分类投放点</a:t>
              </a:r>
              <a:endParaRPr lang="zh-CN" altLang="en-US"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分类收集房</a:t>
              </a:r>
              <a:r>
                <a:rPr lang="en-US" altLang="zh-CN" sz="1400" dirty="0">
                  <a:solidFill>
                    <a:schemeClr val="bg1"/>
                  </a:solidFill>
                  <a:latin typeface="宋体" panose="02010600030101010101" pitchFamily="2" charset="-122"/>
                  <a:cs typeface="宋体" panose="02010600030101010101" pitchFamily="2" charset="-122"/>
                </a:rPr>
                <a:t>……</a:t>
              </a:r>
              <a:endParaRPr lang="zh-CN" altLang="en-US" sz="1400" dirty="0">
                <a:solidFill>
                  <a:schemeClr val="bg1"/>
                </a:solidFill>
                <a:latin typeface="宋体" panose="02010600030101010101" pitchFamily="2" charset="-122"/>
                <a:cs typeface="宋体" panose="02010600030101010101" pitchFamily="2" charset="-122"/>
              </a:endParaRPr>
            </a:p>
            <a:p>
              <a:pPr algn="ctr"/>
              <a:endParaRPr lang="zh-CN" altLang="en-US"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rgbClr val="FF0000"/>
                  </a:solidFill>
                  <a:latin typeface="宋体" panose="02010600030101010101" pitchFamily="2" charset="-122"/>
                  <a:cs typeface="宋体" panose="02010600030101010101" pitchFamily="2" charset="-122"/>
                </a:rPr>
                <a:t>定人</a:t>
              </a:r>
              <a:endParaRPr lang="zh-CN" altLang="en-US" sz="1400" dirty="0">
                <a:solidFill>
                  <a:srgbClr val="FF0000"/>
                </a:solidFill>
                <a:latin typeface="宋体" panose="02010600030101010101" pitchFamily="2" charset="-122"/>
                <a:cs typeface="宋体" panose="02010600030101010101" pitchFamily="2" charset="-122"/>
              </a:endParaRPr>
            </a:p>
          </p:txBody>
        </p:sp>
      </p:grpSp>
      <p:sp>
        <p:nvSpPr>
          <p:cNvPr id="224" name="矩形 1"/>
          <p:cNvSpPr/>
          <p:nvPr/>
        </p:nvSpPr>
        <p:spPr>
          <a:xfrm>
            <a:off x="2132330" y="3176270"/>
            <a:ext cx="3046095" cy="2287270"/>
          </a:xfrm>
          <a:custGeom>
            <a:avLst/>
            <a:gdLst/>
            <a:ahLst/>
            <a:cxnLst/>
            <a:rect l="l" t="t" r="r" b="b"/>
            <a:pathLst>
              <a:path w="2223696" h="2664296">
                <a:moveTo>
                  <a:pt x="0" y="0"/>
                </a:moveTo>
                <a:lnTo>
                  <a:pt x="1755644" y="0"/>
                </a:lnTo>
                <a:lnTo>
                  <a:pt x="1755644" y="864096"/>
                </a:lnTo>
                <a:cubicBezTo>
                  <a:pt x="2014142" y="864096"/>
                  <a:pt x="2223696" y="1073650"/>
                  <a:pt x="2223696" y="1332148"/>
                </a:cubicBezTo>
                <a:cubicBezTo>
                  <a:pt x="2223696" y="1590646"/>
                  <a:pt x="2014142" y="1800200"/>
                  <a:pt x="1755644" y="1800200"/>
                </a:cubicBezTo>
                <a:lnTo>
                  <a:pt x="1755644" y="2664296"/>
                </a:lnTo>
                <a:lnTo>
                  <a:pt x="0" y="2664296"/>
                </a:lnTo>
                <a:close/>
              </a:path>
            </a:pathLst>
          </a:custGeom>
          <a:blipFill rotWithShape="true">
            <a:blip r:embed="rId1"/>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5" name="矩形 1"/>
          <p:cNvSpPr/>
          <p:nvPr/>
        </p:nvSpPr>
        <p:spPr>
          <a:xfrm flipH="true">
            <a:off x="7167880" y="3176270"/>
            <a:ext cx="2934335" cy="2232025"/>
          </a:xfrm>
          <a:custGeom>
            <a:avLst/>
            <a:gdLst/>
            <a:ahLst/>
            <a:cxnLst/>
            <a:rect l="l" t="t" r="r" b="b"/>
            <a:pathLst>
              <a:path w="2223696" h="2664296">
                <a:moveTo>
                  <a:pt x="0" y="0"/>
                </a:moveTo>
                <a:lnTo>
                  <a:pt x="1755644" y="0"/>
                </a:lnTo>
                <a:lnTo>
                  <a:pt x="1755644" y="864096"/>
                </a:lnTo>
                <a:cubicBezTo>
                  <a:pt x="2014142" y="864096"/>
                  <a:pt x="2223696" y="1073650"/>
                  <a:pt x="2223696" y="1332148"/>
                </a:cubicBezTo>
                <a:cubicBezTo>
                  <a:pt x="2223696" y="1590646"/>
                  <a:pt x="2014142" y="1800200"/>
                  <a:pt x="1755644" y="1800200"/>
                </a:cubicBezTo>
                <a:lnTo>
                  <a:pt x="1755644" y="2664296"/>
                </a:lnTo>
                <a:lnTo>
                  <a:pt x="0" y="2664296"/>
                </a:lnTo>
                <a:close/>
              </a:path>
            </a:pathLst>
          </a:custGeom>
          <a:blipFill rotWithShape="true">
            <a:blip r:embed="rId2"/>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true"/>
          <p:nvPr/>
        </p:nvSpPr>
        <p:spPr>
          <a:xfrm>
            <a:off x="4765675" y="2301875"/>
            <a:ext cx="2320925" cy="398780"/>
          </a:xfrm>
          <a:prstGeom prst="rect">
            <a:avLst/>
          </a:prstGeom>
          <a:noFill/>
        </p:spPr>
        <p:txBody>
          <a:bodyPr wrap="square" rtlCol="0">
            <a:spAutoFit/>
          </a:bodyPr>
          <a:p>
            <a:pPr algn="ctr"/>
            <a:r>
              <a:rPr lang="zh-CN" altLang="en-US" sz="2000" kern="0" noProof="0" dirty="0" smtClean="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“三定一督”是指</a:t>
            </a:r>
            <a:endParaRPr lang="zh-CN" altLang="en-US" sz="2000" kern="0" noProof="0" dirty="0" smtClean="0">
              <a:ln>
                <a:noFill/>
              </a:ln>
              <a:solidFill>
                <a:sysClr val="windowText" lastClr="000000">
                  <a:lumMod val="65000"/>
                  <a:lumOff val="35000"/>
                </a:sysClr>
              </a:solidFill>
              <a:effectLst/>
              <a:uLnTx/>
              <a:uFillTx/>
              <a:latin typeface="微软雅黑" panose="020B0503020204020204" charset="-122"/>
              <a:ea typeface="微软雅黑" panose="020B0503020204020204" charset="-122"/>
            </a:endParaRPr>
          </a:p>
        </p:txBody>
      </p:sp>
      <p:sp>
        <p:nvSpPr>
          <p:cNvPr id="3" name="文本框 2"/>
          <p:cNvSpPr txBox="true"/>
          <p:nvPr/>
        </p:nvSpPr>
        <p:spPr>
          <a:xfrm>
            <a:off x="817880" y="1423035"/>
            <a:ext cx="7288530" cy="61785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noAutofit/>
          </a:bodyPr>
          <a:p>
            <a:pPr algn="ctr"/>
            <a:r>
              <a:rPr lang="zh-CN" altLang="en-US" sz="2800" kern="0" noProof="0" dirty="0" smtClean="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德阳生活垃圾分类的“三定一督</a:t>
            </a:r>
            <a:r>
              <a:rPr lang="en-US" altLang="zh-CN" sz="2800" kern="0" noProof="0" dirty="0" smtClean="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4+3</a:t>
            </a:r>
            <a:r>
              <a:rPr lang="zh-CN" altLang="en-US" sz="2800" kern="0" noProof="0" dirty="0" smtClean="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”模式</a:t>
            </a:r>
            <a:endParaRPr lang="zh-CN" altLang="en-US" sz="2800" kern="0" noProof="0" dirty="0" smtClean="0">
              <a:ln>
                <a:noFill/>
              </a:ln>
              <a:solidFill>
                <a:sysClr val="windowText" lastClr="000000">
                  <a:lumMod val="65000"/>
                  <a:lumOff val="35000"/>
                </a:sysClr>
              </a:solidFill>
              <a:effectLst/>
              <a:uLnTx/>
              <a:uFillTx/>
              <a:latin typeface="微软雅黑" panose="020B0503020204020204" charset="-122"/>
              <a:ea typeface="微软雅黑" panose="020B050302020402020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fade">
                                      <p:cBhvr>
                                        <p:cTn id="7" dur="700"/>
                                        <p:tgtEl>
                                          <p:spTgt spid="219"/>
                                        </p:tgtEl>
                                      </p:cBhvr>
                                    </p:animEffect>
                                    <p:anim calcmode="lin" valueType="num">
                                      <p:cBhvr>
                                        <p:cTn id="8" dur="700" fill="hold"/>
                                        <p:tgtEl>
                                          <p:spTgt spid="219"/>
                                        </p:tgtEl>
                                        <p:attrNameLst>
                                          <p:attrName>ppt_x</p:attrName>
                                        </p:attrNameLst>
                                      </p:cBhvr>
                                      <p:tavLst>
                                        <p:tav tm="0">
                                          <p:val>
                                            <p:strVal val="#ppt_x"/>
                                          </p:val>
                                        </p:tav>
                                        <p:tav tm="100000">
                                          <p:val>
                                            <p:strVal val="#ppt_x"/>
                                          </p:val>
                                        </p:tav>
                                      </p:tavLst>
                                    </p:anim>
                                    <p:anim calcmode="lin" valueType="num">
                                      <p:cBhvr>
                                        <p:cTn id="9" dur="700" fill="hold"/>
                                        <p:tgtEl>
                                          <p:spTgt spid="219"/>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300"/>
                                  </p:stCondLst>
                                  <p:childTnLst>
                                    <p:set>
                                      <p:cBhvr>
                                        <p:cTn id="11" dur="1" fill="hold">
                                          <p:stCondLst>
                                            <p:cond delay="0"/>
                                          </p:stCondLst>
                                        </p:cTn>
                                        <p:tgtEl>
                                          <p:spTgt spid="225"/>
                                        </p:tgtEl>
                                        <p:attrNameLst>
                                          <p:attrName>style.visibility</p:attrName>
                                        </p:attrNameLst>
                                      </p:cBhvr>
                                      <p:to>
                                        <p:strVal val="visible"/>
                                      </p:to>
                                    </p:set>
                                    <p:anim calcmode="lin" valueType="num">
                                      <p:cBhvr additive="base">
                                        <p:cTn id="12" dur="400" fill="hold"/>
                                        <p:tgtEl>
                                          <p:spTgt spid="225"/>
                                        </p:tgtEl>
                                        <p:attrNameLst>
                                          <p:attrName>ppt_x</p:attrName>
                                        </p:attrNameLst>
                                      </p:cBhvr>
                                      <p:tavLst>
                                        <p:tav tm="0">
                                          <p:val>
                                            <p:strVal val="1+#ppt_w/2"/>
                                          </p:val>
                                        </p:tav>
                                        <p:tav tm="100000">
                                          <p:val>
                                            <p:strVal val="#ppt_x"/>
                                          </p:val>
                                        </p:tav>
                                      </p:tavLst>
                                    </p:anim>
                                    <p:anim calcmode="lin" valueType="num">
                                      <p:cBhvr additive="base">
                                        <p:cTn id="13" dur="400" fill="hold"/>
                                        <p:tgtEl>
                                          <p:spTgt spid="225"/>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300"/>
                                  </p:stCondLst>
                                  <p:childTnLst>
                                    <p:set>
                                      <p:cBhvr>
                                        <p:cTn id="15" dur="1" fill="hold">
                                          <p:stCondLst>
                                            <p:cond delay="0"/>
                                          </p:stCondLst>
                                        </p:cTn>
                                        <p:tgtEl>
                                          <p:spTgt spid="224"/>
                                        </p:tgtEl>
                                        <p:attrNameLst>
                                          <p:attrName>style.visibility</p:attrName>
                                        </p:attrNameLst>
                                      </p:cBhvr>
                                      <p:to>
                                        <p:strVal val="visible"/>
                                      </p:to>
                                    </p:set>
                                    <p:anim calcmode="lin" valueType="num">
                                      <p:cBhvr additive="base">
                                        <p:cTn id="16" dur="400" fill="hold"/>
                                        <p:tgtEl>
                                          <p:spTgt spid="224"/>
                                        </p:tgtEl>
                                        <p:attrNameLst>
                                          <p:attrName>ppt_x</p:attrName>
                                        </p:attrNameLst>
                                      </p:cBhvr>
                                      <p:tavLst>
                                        <p:tav tm="0">
                                          <p:val>
                                            <p:strVal val="0-#ppt_w/2"/>
                                          </p:val>
                                        </p:tav>
                                        <p:tav tm="100000">
                                          <p:val>
                                            <p:strVal val="#ppt_x"/>
                                          </p:val>
                                        </p:tav>
                                      </p:tavLst>
                                    </p:anim>
                                    <p:anim calcmode="lin" valueType="num">
                                      <p:cBhvr additive="base">
                                        <p:cTn id="17" dur="400" fill="hold"/>
                                        <p:tgtEl>
                                          <p:spTgt spid="2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grpSp>
        <p:nvGrpSpPr>
          <p:cNvPr id="2" name="组合 1"/>
          <p:cNvGrpSpPr/>
          <p:nvPr/>
        </p:nvGrpSpPr>
        <p:grpSpPr>
          <a:xfrm>
            <a:off x="3303270" y="3917950"/>
            <a:ext cx="5928360" cy="1887220"/>
            <a:chOff x="1844" y="1834"/>
            <a:chExt cx="15017" cy="4423"/>
          </a:xfrm>
        </p:grpSpPr>
        <p:sp>
          <p:nvSpPr>
            <p:cNvPr id="7" name="矩形 6"/>
            <p:cNvSpPr/>
            <p:nvPr>
              <p:custDataLst>
                <p:tags r:id="rId3"/>
              </p:custDataLst>
            </p:nvPr>
          </p:nvSpPr>
          <p:spPr>
            <a:xfrm>
              <a:off x="1844" y="1834"/>
              <a:ext cx="3551" cy="4423"/>
            </a:xfrm>
            <a:prstGeom prst="rect">
              <a:avLst/>
            </a:prstGeom>
            <a:blipFill dpi="0" rotWithShape="true">
              <a:blip r:embed="rId4">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lvl="0" algn="ctr"/>
              <a:endParaRPr lang="zh-CN" altLang="en-US" b="1">
                <a:solidFill>
                  <a:schemeClr val="lt1"/>
                </a:solidFill>
                <a:latin typeface="微软雅黑" panose="020B0503020204020204" charset="-122"/>
                <a:ea typeface="微软雅黑" panose="020B0503020204020204" charset="-122"/>
              </a:endParaRPr>
            </a:p>
          </p:txBody>
        </p:sp>
        <p:sp>
          <p:nvSpPr>
            <p:cNvPr id="8" name="矩形 7"/>
            <p:cNvSpPr/>
            <p:nvPr>
              <p:custDataLst>
                <p:tags r:id="rId5"/>
              </p:custDataLst>
            </p:nvPr>
          </p:nvSpPr>
          <p:spPr>
            <a:xfrm>
              <a:off x="9488" y="1834"/>
              <a:ext cx="3551" cy="4423"/>
            </a:xfrm>
            <a:prstGeom prst="rect">
              <a:avLst/>
            </a:prstGeom>
            <a:blipFill dpi="0" rotWithShape="true">
              <a:blip r:embed="rId6">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lvl="0" algn="ctr"/>
              <a:endParaRPr lang="zh-CN" altLang="en-US" b="1">
                <a:solidFill>
                  <a:schemeClr val="lt1"/>
                </a:solidFill>
                <a:latin typeface="微软雅黑" panose="020B0503020204020204" charset="-122"/>
                <a:ea typeface="微软雅黑" panose="020B0503020204020204" charset="-122"/>
              </a:endParaRPr>
            </a:p>
          </p:txBody>
        </p:sp>
        <p:sp>
          <p:nvSpPr>
            <p:cNvPr id="9" name="矩形 8"/>
            <p:cNvSpPr/>
            <p:nvPr>
              <p:custDataLst>
                <p:tags r:id="rId7"/>
              </p:custDataLst>
            </p:nvPr>
          </p:nvSpPr>
          <p:spPr>
            <a:xfrm>
              <a:off x="5666" y="1834"/>
              <a:ext cx="3551" cy="4423"/>
            </a:xfrm>
            <a:prstGeom prst="rect">
              <a:avLst/>
            </a:prstGeom>
            <a:blipFill dpi="0" rotWithShape="true">
              <a:blip r:embed="rId8">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lvl="0" algn="ctr"/>
              <a:endParaRPr lang="zh-CN" altLang="en-US" b="1">
                <a:solidFill>
                  <a:schemeClr val="lt1"/>
                </a:solidFill>
                <a:latin typeface="微软雅黑" panose="020B0503020204020204" charset="-122"/>
                <a:ea typeface="微软雅黑" panose="020B0503020204020204" charset="-122"/>
              </a:endParaRPr>
            </a:p>
          </p:txBody>
        </p:sp>
        <p:sp>
          <p:nvSpPr>
            <p:cNvPr id="10" name="矩形 9"/>
            <p:cNvSpPr/>
            <p:nvPr>
              <p:custDataLst>
                <p:tags r:id="rId9"/>
              </p:custDataLst>
            </p:nvPr>
          </p:nvSpPr>
          <p:spPr>
            <a:xfrm>
              <a:off x="13310" y="1834"/>
              <a:ext cx="3551" cy="4423"/>
            </a:xfrm>
            <a:prstGeom prst="rect">
              <a:avLst/>
            </a:prstGeom>
            <a:blipFill dpi="0" rotWithShape="true">
              <a:blip r:embed="rId10">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lvl="0" algn="ctr"/>
              <a:endParaRPr lang="zh-CN" altLang="en-US" b="1">
                <a:solidFill>
                  <a:schemeClr val="lt1"/>
                </a:solidFill>
                <a:latin typeface="微软雅黑" panose="020B0503020204020204" charset="-122"/>
                <a:ea typeface="微软雅黑" panose="020B0503020204020204" charset="-122"/>
              </a:endParaRPr>
            </a:p>
          </p:txBody>
        </p:sp>
      </p:grpSp>
      <p:sp>
        <p:nvSpPr>
          <p:cNvPr id="3" name="文本框 2"/>
          <p:cNvSpPr txBox="true"/>
          <p:nvPr/>
        </p:nvSpPr>
        <p:spPr>
          <a:xfrm>
            <a:off x="3487929" y="5911215"/>
            <a:ext cx="5558790" cy="368300"/>
          </a:xfrm>
          <a:prstGeom prst="rect">
            <a:avLst/>
          </a:prstGeom>
          <a:noFill/>
        </p:spPr>
        <p:txBody>
          <a:bodyPr wrap="square" rtlCol="0">
            <a:spAutoFit/>
          </a:bodyPr>
          <a:lstStyle/>
          <a:p>
            <a:pPr algn="ctr"/>
            <a:r>
              <a:rPr lang="zh-CN" altLang="en-US" b="1">
                <a:solidFill>
                  <a:srgbClr val="000000"/>
                </a:solidFill>
                <a:effectLst/>
                <a:latin typeface="微软雅黑" panose="020B0503020204020204" charset="-122"/>
                <a:ea typeface="微软雅黑" panose="020B0503020204020204" charset="-122"/>
              </a:rPr>
              <a:t>垃圾分类桶的标识、名称应当运用最新国标</a:t>
            </a:r>
            <a:endParaRPr lang="zh-CN" altLang="en-US" b="1">
              <a:solidFill>
                <a:srgbClr val="000000"/>
              </a:solidFill>
              <a:effectLst/>
              <a:latin typeface="微软雅黑" panose="020B0503020204020204" charset="-122"/>
              <a:ea typeface="微软雅黑" panose="020B0503020204020204" charset="-122"/>
            </a:endParaRPr>
          </a:p>
        </p:txBody>
      </p:sp>
      <p:sp>
        <p:nvSpPr>
          <p:cNvPr id="12" name="文本框 11"/>
          <p:cNvSpPr txBox="true"/>
          <p:nvPr/>
        </p:nvSpPr>
        <p:spPr>
          <a:xfrm>
            <a:off x="3303270" y="3474720"/>
            <a:ext cx="1402080" cy="337185"/>
          </a:xfrm>
          <a:prstGeom prst="rect">
            <a:avLst/>
          </a:prstGeom>
          <a:noFill/>
        </p:spPr>
        <p:txBody>
          <a:bodyPr wrap="none" rtlCol="0">
            <a:spAutoFit/>
          </a:bodyPr>
          <a:p>
            <a:pPr algn="l"/>
            <a:r>
              <a:rPr lang="zh-CN" altLang="en-US" sz="1600" b="1">
                <a:solidFill>
                  <a:schemeClr val="accent1"/>
                </a:solidFill>
                <a:latin typeface="微软雅黑" panose="020B0503020204020204" charset="-122"/>
                <a:ea typeface="微软雅黑" panose="020B0503020204020204" charset="-122"/>
              </a:rPr>
              <a:t>基础四分类：</a:t>
            </a:r>
            <a:endParaRPr lang="zh-CN" altLang="en-US" sz="1600" b="1">
              <a:solidFill>
                <a:schemeClr val="accent1"/>
              </a:solidFill>
              <a:latin typeface="微软雅黑" panose="020B0503020204020204" charset="-122"/>
              <a:ea typeface="微软雅黑" panose="020B0503020204020204" charset="-122"/>
            </a:endParaRPr>
          </a:p>
        </p:txBody>
      </p:sp>
      <p:sp>
        <p:nvSpPr>
          <p:cNvPr id="5" name="文本框 4"/>
          <p:cNvSpPr txBox="true"/>
          <p:nvPr/>
        </p:nvSpPr>
        <p:spPr>
          <a:xfrm>
            <a:off x="3535680" y="554355"/>
            <a:ext cx="5463540" cy="41275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noAutofit/>
          </a:bodyPr>
          <a:p>
            <a:pPr algn="l"/>
            <a:r>
              <a:rPr lang="en-US" altLang="zh-CN" sz="2000" b="1">
                <a:solidFill>
                  <a:schemeClr val="accent1"/>
                </a:solidFill>
                <a:latin typeface="微软雅黑" panose="020B0503020204020204" charset="-122"/>
                <a:ea typeface="微软雅黑" panose="020B0503020204020204" charset="-122"/>
              </a:rPr>
              <a:t>”4+3 “ </a:t>
            </a:r>
            <a:r>
              <a:rPr lang="zh-CN" altLang="en-US" sz="2000" b="1">
                <a:solidFill>
                  <a:schemeClr val="accent1"/>
                </a:solidFill>
                <a:latin typeface="微软雅黑" panose="020B0503020204020204" charset="-122"/>
                <a:ea typeface="微软雅黑" panose="020B0503020204020204" charset="-122"/>
              </a:rPr>
              <a:t>是指：基础四分类、专项三分类</a:t>
            </a:r>
            <a:endParaRPr lang="zh-CN" altLang="en-US" sz="2000" b="1">
              <a:solidFill>
                <a:schemeClr val="accent1"/>
              </a:solidFill>
              <a:latin typeface="微软雅黑" panose="020B0503020204020204" charset="-122"/>
              <a:ea typeface="微软雅黑" panose="020B0503020204020204" charset="-122"/>
            </a:endParaRPr>
          </a:p>
        </p:txBody>
      </p:sp>
      <p:sp>
        <p:nvSpPr>
          <p:cNvPr id="18" name="文本框 17"/>
          <p:cNvSpPr txBox="true"/>
          <p:nvPr/>
        </p:nvSpPr>
        <p:spPr>
          <a:xfrm>
            <a:off x="3535680" y="1129030"/>
            <a:ext cx="5463540" cy="193802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sz="1600" b="1">
                <a:latin typeface="Calibri" panose="020F0502020204030204" charset="0"/>
                <a:ea typeface="宋体" panose="02010600030101010101" pitchFamily="2" charset="-122"/>
                <a:sym typeface="+mn-ea"/>
              </a:rPr>
              <a:t>“4”指的是我市垃圾基础四分类，即可回收物、厨余垃圾、有害垃圾、其他垃圾四大类。</a:t>
            </a:r>
            <a:endParaRPr lang="zh-CN" altLang="en-US" sz="1600" b="1">
              <a:latin typeface="Calibri" panose="020F0502020204030204" charset="0"/>
              <a:ea typeface="宋体" panose="02010600030101010101" pitchFamily="2" charset="-122"/>
              <a:sym typeface="+mn-ea"/>
            </a:endParaRPr>
          </a:p>
          <a:p>
            <a:pPr algn="just">
              <a:lnSpc>
                <a:spcPct val="150000"/>
              </a:lnSpc>
              <a:buClrTx/>
              <a:buSzTx/>
              <a:buFontTx/>
            </a:pPr>
            <a:r>
              <a:rPr lang="zh-CN" altLang="en-US" sz="1600" b="1">
                <a:latin typeface="Calibri" panose="020F0502020204030204" charset="0"/>
                <a:ea typeface="宋体" panose="02010600030101010101" pitchFamily="2" charset="-122"/>
                <a:sym typeface="+mn-ea"/>
              </a:rPr>
              <a:t>“3”指的是我市确立的专项垃圾分类，包含3个类别，即建筑（装修）垃圾、大件垃圾、园林绿化垃圾。末端处置时，专项垃圾区别于基础四分类垃圾进行专项处置。</a:t>
            </a:r>
            <a:endParaRPr lang="zh-CN" altLang="en-US" sz="1600" b="1">
              <a:latin typeface="Calibri" panose="020F0502020204030204" charset="0"/>
              <a:ea typeface="宋体" panose="02010600030101010101" pitchFamily="2" charset="-122"/>
              <a:sym typeface="+mn-ea"/>
            </a:endParaRPr>
          </a:p>
        </p:txBody>
      </p:sp>
    </p:spTree>
    <p:custDataLst>
      <p:tags r:id="rId1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2" name="文本框 11"/>
          <p:cNvSpPr txBox="true"/>
          <p:nvPr>
            <p:custDataLst>
              <p:tags r:id="rId3"/>
            </p:custDataLst>
          </p:nvPr>
        </p:nvSpPr>
        <p:spPr>
          <a:xfrm>
            <a:off x="479425" y="172720"/>
            <a:ext cx="995680" cy="337185"/>
          </a:xfrm>
          <a:prstGeom prst="rect">
            <a:avLst/>
          </a:prstGeom>
          <a:noFill/>
        </p:spPr>
        <p:txBody>
          <a:bodyPr wrap="none" rtlCol="0">
            <a:spAutoFit/>
          </a:bodyPr>
          <a:p>
            <a:pPr algn="l"/>
            <a:r>
              <a:rPr lang="zh-CN" altLang="en-US" sz="1600" b="1">
                <a:solidFill>
                  <a:schemeClr val="dk1">
                    <a:lumMod val="85000"/>
                    <a:lumOff val="15000"/>
                  </a:schemeClr>
                </a:solidFill>
                <a:latin typeface="微软雅黑" panose="020B0503020204020204" charset="-122"/>
                <a:ea typeface="微软雅黑" panose="020B0503020204020204" charset="-122"/>
              </a:rPr>
              <a:t>可回收物</a:t>
            </a:r>
            <a:endParaRPr lang="zh-CN" altLang="en-US" sz="1600" b="1">
              <a:solidFill>
                <a:schemeClr val="dk1">
                  <a:lumMod val="85000"/>
                  <a:lumOff val="15000"/>
                </a:schemeClr>
              </a:solidFill>
              <a:latin typeface="微软雅黑" panose="020B0503020204020204" charset="-122"/>
              <a:ea typeface="微软雅黑" panose="020B0503020204020204" charset="-122"/>
            </a:endParaRPr>
          </a:p>
        </p:txBody>
      </p:sp>
      <p:sp>
        <p:nvSpPr>
          <p:cNvPr id="5" name="文本框 4"/>
          <p:cNvSpPr txBox="true"/>
          <p:nvPr>
            <p:custDataLst>
              <p:tags r:id="rId4"/>
            </p:custDataLst>
          </p:nvPr>
        </p:nvSpPr>
        <p:spPr>
          <a:xfrm>
            <a:off x="3369310" y="721360"/>
            <a:ext cx="7210425" cy="953135"/>
          </a:xfrm>
          <a:prstGeom prst="rect">
            <a:avLst/>
          </a:prstGeom>
          <a:noFill/>
        </p:spPr>
        <p:txBody>
          <a:bodyPr wrap="square" rtlCol="0" anchor="t">
            <a:spAutoFit/>
          </a:bodyPr>
          <a:p>
            <a:r>
              <a:rPr lang="zh-CN" altLang="en-US" sz="2800">
                <a:solidFill>
                  <a:schemeClr val="dk1"/>
                </a:solidFill>
                <a:latin typeface="微软雅黑" panose="020B0503020204020204" charset="-122"/>
                <a:ea typeface="微软雅黑" panose="020B0503020204020204" charset="-122"/>
                <a:cs typeface="微软雅黑" panose="020B0503020204020204" charset="-122"/>
              </a:rPr>
              <a:t>表示适宜回收利用的生活垃圾</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2800">
                <a:solidFill>
                  <a:schemeClr val="dk1"/>
                </a:solidFill>
                <a:latin typeface="微软雅黑" panose="020B0503020204020204" charset="-122"/>
                <a:ea typeface="微软雅黑" panose="020B0503020204020204" charset="-122"/>
                <a:cs typeface="微软雅黑" panose="020B0503020204020204" charset="-122"/>
              </a:rPr>
              <a:t>包括玻璃、织物、</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塑料、纸类、金属</a:t>
            </a:r>
            <a:r>
              <a:rPr lang="zh-CN" altLang="en-US" sz="2800">
                <a:solidFill>
                  <a:schemeClr val="dk1"/>
                </a:solidFill>
                <a:latin typeface="微软雅黑" panose="020B0503020204020204" charset="-122"/>
                <a:ea typeface="微软雅黑" panose="020B0503020204020204" charset="-122"/>
                <a:cs typeface="微软雅黑" panose="020B0503020204020204" charset="-122"/>
              </a:rPr>
              <a:t>等</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图片 5" descr="垃圾分类-01"/>
          <p:cNvPicPr>
            <a:picLocks noChangeAspect="true"/>
          </p:cNvPicPr>
          <p:nvPr/>
        </p:nvPicPr>
        <p:blipFill>
          <a:blip r:embed="rId5"/>
          <a:stretch>
            <a:fillRect/>
          </a:stretch>
        </p:blipFill>
        <p:spPr>
          <a:xfrm>
            <a:off x="3234055" y="1543050"/>
            <a:ext cx="1858645" cy="1858645"/>
          </a:xfrm>
          <a:prstGeom prst="rect">
            <a:avLst/>
          </a:prstGeom>
        </p:spPr>
      </p:pic>
      <p:pic>
        <p:nvPicPr>
          <p:cNvPr id="7" name="图片 6" descr="垃圾分类-03"/>
          <p:cNvPicPr>
            <a:picLocks noChangeAspect="true"/>
          </p:cNvPicPr>
          <p:nvPr/>
        </p:nvPicPr>
        <p:blipFill>
          <a:blip r:embed="rId6"/>
          <a:stretch>
            <a:fillRect/>
          </a:stretch>
        </p:blipFill>
        <p:spPr>
          <a:xfrm>
            <a:off x="8289290" y="1546225"/>
            <a:ext cx="1950720" cy="1856105"/>
          </a:xfrm>
          <a:prstGeom prst="rect">
            <a:avLst/>
          </a:prstGeom>
        </p:spPr>
      </p:pic>
      <p:pic>
        <p:nvPicPr>
          <p:cNvPr id="8" name="图片 7" descr="垃圾分类-13"/>
          <p:cNvPicPr>
            <a:picLocks noChangeAspect="true"/>
          </p:cNvPicPr>
          <p:nvPr/>
        </p:nvPicPr>
        <p:blipFill>
          <a:blip r:embed="rId7"/>
          <a:stretch>
            <a:fillRect/>
          </a:stretch>
        </p:blipFill>
        <p:spPr>
          <a:xfrm>
            <a:off x="5092700" y="1577975"/>
            <a:ext cx="1849755" cy="1823720"/>
          </a:xfrm>
          <a:prstGeom prst="rect">
            <a:avLst/>
          </a:prstGeom>
        </p:spPr>
      </p:pic>
      <p:pic>
        <p:nvPicPr>
          <p:cNvPr id="22" name="图片 21" descr="垃圾分类-34"/>
          <p:cNvPicPr>
            <a:picLocks noChangeAspect="true"/>
          </p:cNvPicPr>
          <p:nvPr/>
        </p:nvPicPr>
        <p:blipFill>
          <a:blip r:embed="rId8"/>
          <a:stretch>
            <a:fillRect/>
          </a:stretch>
        </p:blipFill>
        <p:spPr>
          <a:xfrm>
            <a:off x="6670040" y="1543050"/>
            <a:ext cx="1940560" cy="1895475"/>
          </a:xfrm>
          <a:prstGeom prst="rect">
            <a:avLst/>
          </a:prstGeom>
        </p:spPr>
      </p:pic>
      <p:pic>
        <p:nvPicPr>
          <p:cNvPr id="23" name="图片 22" descr="垃圾分类-09"/>
          <p:cNvPicPr>
            <a:picLocks noChangeAspect="true"/>
          </p:cNvPicPr>
          <p:nvPr/>
        </p:nvPicPr>
        <p:blipFill>
          <a:blip r:embed="rId9"/>
          <a:stretch>
            <a:fillRect/>
          </a:stretch>
        </p:blipFill>
        <p:spPr>
          <a:xfrm>
            <a:off x="9722485" y="1490345"/>
            <a:ext cx="1854835" cy="1824355"/>
          </a:xfrm>
          <a:prstGeom prst="rect">
            <a:avLst/>
          </a:prstGeom>
        </p:spPr>
      </p:pic>
      <p:pic>
        <p:nvPicPr>
          <p:cNvPr id="24" name="图片 23"/>
          <p:cNvPicPr>
            <a:picLocks noChangeAspect="true"/>
          </p:cNvPicPr>
          <p:nvPr/>
        </p:nvPicPr>
        <p:blipFill>
          <a:blip r:embed="rId10"/>
          <a:stretch>
            <a:fillRect/>
          </a:stretch>
        </p:blipFill>
        <p:spPr>
          <a:xfrm>
            <a:off x="3454400" y="3314700"/>
            <a:ext cx="4163695" cy="1162050"/>
          </a:xfrm>
          <a:prstGeom prst="rect">
            <a:avLst/>
          </a:prstGeom>
        </p:spPr>
      </p:pic>
      <p:pic>
        <p:nvPicPr>
          <p:cNvPr id="25" name="图片 24"/>
          <p:cNvPicPr>
            <a:picLocks noChangeAspect="true"/>
          </p:cNvPicPr>
          <p:nvPr/>
        </p:nvPicPr>
        <p:blipFill>
          <a:blip r:embed="rId11"/>
          <a:stretch>
            <a:fillRect/>
          </a:stretch>
        </p:blipFill>
        <p:spPr>
          <a:xfrm>
            <a:off x="7507605" y="3291840"/>
            <a:ext cx="3846195" cy="1208405"/>
          </a:xfrm>
          <a:prstGeom prst="rect">
            <a:avLst/>
          </a:prstGeom>
        </p:spPr>
      </p:pic>
      <p:pic>
        <p:nvPicPr>
          <p:cNvPr id="26" name="图片 25"/>
          <p:cNvPicPr>
            <a:picLocks noChangeAspect="true"/>
          </p:cNvPicPr>
          <p:nvPr/>
        </p:nvPicPr>
        <p:blipFill>
          <a:blip r:embed="rId12"/>
          <a:stretch>
            <a:fillRect/>
          </a:stretch>
        </p:blipFill>
        <p:spPr>
          <a:xfrm>
            <a:off x="3468370" y="4476750"/>
            <a:ext cx="5715000" cy="1866900"/>
          </a:xfrm>
          <a:prstGeom prst="rect">
            <a:avLst/>
          </a:prstGeom>
        </p:spPr>
      </p:pic>
      <p:pic>
        <p:nvPicPr>
          <p:cNvPr id="11" name="图片 10"/>
          <p:cNvPicPr>
            <a:picLocks noChangeAspect="true"/>
          </p:cNvPicPr>
          <p:nvPr/>
        </p:nvPicPr>
        <p:blipFill>
          <a:blip r:embed="rId13"/>
          <a:stretch>
            <a:fillRect/>
          </a:stretch>
        </p:blipFill>
        <p:spPr>
          <a:xfrm>
            <a:off x="295275" y="1402080"/>
            <a:ext cx="2837180" cy="3542665"/>
          </a:xfrm>
          <a:prstGeom prst="rect">
            <a:avLst/>
          </a:prstGeom>
        </p:spPr>
      </p:pic>
    </p:spTree>
    <p:custDataLst>
      <p:tags r:id="rId1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2" name="文本框 11"/>
          <p:cNvSpPr txBox="true"/>
          <p:nvPr>
            <p:custDataLst>
              <p:tags r:id="rId3"/>
            </p:custDataLst>
          </p:nvPr>
        </p:nvSpPr>
        <p:spPr>
          <a:xfrm>
            <a:off x="479425" y="172720"/>
            <a:ext cx="995680" cy="337185"/>
          </a:xfrm>
          <a:prstGeom prst="rect">
            <a:avLst/>
          </a:prstGeom>
          <a:noFill/>
        </p:spPr>
        <p:txBody>
          <a:bodyPr wrap="none" rtlCol="0">
            <a:spAutoFit/>
          </a:bodyPr>
          <a:p>
            <a:pPr algn="l"/>
            <a:r>
              <a:rPr lang="zh-CN" altLang="en-US" sz="1600" b="1">
                <a:solidFill>
                  <a:schemeClr val="dk1">
                    <a:lumMod val="85000"/>
                    <a:lumOff val="15000"/>
                  </a:schemeClr>
                </a:solidFill>
                <a:latin typeface="微软雅黑" panose="020B0503020204020204" charset="-122"/>
                <a:ea typeface="微软雅黑" panose="020B0503020204020204" charset="-122"/>
              </a:rPr>
              <a:t>厨余垃圾</a:t>
            </a:r>
            <a:endParaRPr lang="zh-CN" altLang="en-US" sz="1600" b="1">
              <a:solidFill>
                <a:schemeClr val="dk1">
                  <a:lumMod val="85000"/>
                  <a:lumOff val="15000"/>
                </a:schemeClr>
              </a:solidFill>
              <a:latin typeface="微软雅黑" panose="020B0503020204020204" charset="-122"/>
              <a:ea typeface="微软雅黑" panose="020B0503020204020204" charset="-122"/>
            </a:endParaRPr>
          </a:p>
        </p:txBody>
      </p:sp>
      <p:sp>
        <p:nvSpPr>
          <p:cNvPr id="2" name="文本框 1"/>
          <p:cNvSpPr txBox="true"/>
          <p:nvPr>
            <p:custDataLst>
              <p:tags r:id="rId4"/>
            </p:custDataLst>
          </p:nvPr>
        </p:nvSpPr>
        <p:spPr>
          <a:xfrm>
            <a:off x="3318510" y="982980"/>
            <a:ext cx="7717790" cy="953135"/>
          </a:xfrm>
          <a:prstGeom prst="rect">
            <a:avLst/>
          </a:prstGeom>
          <a:noFill/>
        </p:spPr>
        <p:txBody>
          <a:bodyPr wrap="square" rtlCol="0" anchor="t">
            <a:spAutoFit/>
          </a:bodyPr>
          <a:p>
            <a:r>
              <a:rPr lang="zh-CN" altLang="en-US" sz="2800">
                <a:solidFill>
                  <a:schemeClr val="dk1"/>
                </a:solidFill>
                <a:latin typeface="微软雅黑" panose="020B0503020204020204" charset="-122"/>
                <a:ea typeface="微软雅黑" panose="020B0503020204020204" charset="-122"/>
              </a:rPr>
              <a:t>表示易腐烂的、含有机质的生活垃圾</a:t>
            </a:r>
            <a:endParaRPr lang="zh-CN" altLang="en-US" sz="2800">
              <a:solidFill>
                <a:schemeClr val="dk1"/>
              </a:solidFill>
              <a:latin typeface="微软雅黑" panose="020B0503020204020204" charset="-122"/>
              <a:ea typeface="微软雅黑" panose="020B0503020204020204" charset="-122"/>
            </a:endParaRPr>
          </a:p>
          <a:p>
            <a:r>
              <a:rPr lang="zh-CN" altLang="en-US" sz="2800">
                <a:solidFill>
                  <a:schemeClr val="dk1"/>
                </a:solidFill>
                <a:latin typeface="微软雅黑" panose="020B0503020204020204" charset="-122"/>
                <a:ea typeface="微软雅黑" panose="020B0503020204020204" charset="-122"/>
              </a:rPr>
              <a:t>包括家庭厨余垃圾、餐厨垃圾和其他厨余垃圾等</a:t>
            </a:r>
            <a:endParaRPr lang="zh-CN" altLang="en-US" sz="2800">
              <a:solidFill>
                <a:schemeClr val="dk1"/>
              </a:solidFill>
              <a:latin typeface="微软雅黑" panose="020B0503020204020204" charset="-122"/>
              <a:ea typeface="微软雅黑" panose="020B0503020204020204" charset="-122"/>
            </a:endParaRPr>
          </a:p>
        </p:txBody>
      </p:sp>
      <p:pic>
        <p:nvPicPr>
          <p:cNvPr id="9" name="图片 8" descr="垃圾分类-10"/>
          <p:cNvPicPr>
            <a:picLocks noChangeAspect="true"/>
          </p:cNvPicPr>
          <p:nvPr/>
        </p:nvPicPr>
        <p:blipFill>
          <a:blip r:embed="rId5"/>
          <a:stretch>
            <a:fillRect/>
          </a:stretch>
        </p:blipFill>
        <p:spPr>
          <a:xfrm>
            <a:off x="3002280" y="1795145"/>
            <a:ext cx="2061289" cy="1980000"/>
          </a:xfrm>
          <a:prstGeom prst="rect">
            <a:avLst/>
          </a:prstGeom>
        </p:spPr>
      </p:pic>
      <p:pic>
        <p:nvPicPr>
          <p:cNvPr id="10" name="图片 9" descr="垃圾分类-22"/>
          <p:cNvPicPr>
            <a:picLocks noChangeAspect="true"/>
          </p:cNvPicPr>
          <p:nvPr/>
        </p:nvPicPr>
        <p:blipFill>
          <a:blip r:embed="rId6"/>
          <a:stretch>
            <a:fillRect/>
          </a:stretch>
        </p:blipFill>
        <p:spPr>
          <a:xfrm>
            <a:off x="4846955" y="1795145"/>
            <a:ext cx="1942312" cy="1980000"/>
          </a:xfrm>
          <a:prstGeom prst="rect">
            <a:avLst/>
          </a:prstGeom>
        </p:spPr>
      </p:pic>
      <p:pic>
        <p:nvPicPr>
          <p:cNvPr id="11" name="图片 10" descr="垃圾分类-21"/>
          <p:cNvPicPr>
            <a:picLocks noChangeAspect="true"/>
          </p:cNvPicPr>
          <p:nvPr/>
        </p:nvPicPr>
        <p:blipFill>
          <a:blip r:embed="rId7"/>
          <a:stretch>
            <a:fillRect/>
          </a:stretch>
        </p:blipFill>
        <p:spPr>
          <a:xfrm>
            <a:off x="6605270" y="1795145"/>
            <a:ext cx="2005610" cy="1980000"/>
          </a:xfrm>
          <a:prstGeom prst="rect">
            <a:avLst/>
          </a:prstGeom>
        </p:spPr>
      </p:pic>
      <p:pic>
        <p:nvPicPr>
          <p:cNvPr id="13" name="图片 12" descr="垃圾分类-36"/>
          <p:cNvPicPr>
            <a:picLocks noChangeAspect="true"/>
          </p:cNvPicPr>
          <p:nvPr/>
        </p:nvPicPr>
        <p:blipFill>
          <a:blip r:embed="rId8"/>
          <a:stretch>
            <a:fillRect/>
          </a:stretch>
        </p:blipFill>
        <p:spPr>
          <a:xfrm>
            <a:off x="8186420" y="1795145"/>
            <a:ext cx="1965955" cy="1980000"/>
          </a:xfrm>
          <a:prstGeom prst="rect">
            <a:avLst/>
          </a:prstGeom>
        </p:spPr>
      </p:pic>
      <p:pic>
        <p:nvPicPr>
          <p:cNvPr id="20" name="图片 19" descr="垃圾分类-05"/>
          <p:cNvPicPr>
            <a:picLocks noChangeAspect="true"/>
          </p:cNvPicPr>
          <p:nvPr/>
        </p:nvPicPr>
        <p:blipFill>
          <a:blip r:embed="rId9"/>
          <a:stretch>
            <a:fillRect/>
          </a:stretch>
        </p:blipFill>
        <p:spPr>
          <a:xfrm>
            <a:off x="9777095" y="1795145"/>
            <a:ext cx="2039376" cy="1980000"/>
          </a:xfrm>
          <a:prstGeom prst="rect">
            <a:avLst/>
          </a:prstGeom>
        </p:spPr>
      </p:pic>
      <p:pic>
        <p:nvPicPr>
          <p:cNvPr id="17" name="图片 16"/>
          <p:cNvPicPr>
            <a:picLocks noChangeAspect="true"/>
          </p:cNvPicPr>
          <p:nvPr>
            <p:custDataLst>
              <p:tags r:id="rId10"/>
            </p:custDataLst>
          </p:nvPr>
        </p:nvPicPr>
        <p:blipFill>
          <a:blip r:embed="rId11"/>
          <a:stretch>
            <a:fillRect/>
          </a:stretch>
        </p:blipFill>
        <p:spPr>
          <a:xfrm>
            <a:off x="3152775" y="3620135"/>
            <a:ext cx="4619625" cy="1466850"/>
          </a:xfrm>
          <a:prstGeom prst="rect">
            <a:avLst/>
          </a:prstGeom>
        </p:spPr>
      </p:pic>
      <p:pic>
        <p:nvPicPr>
          <p:cNvPr id="18" name="图片 17"/>
          <p:cNvPicPr>
            <a:picLocks noChangeAspect="true"/>
          </p:cNvPicPr>
          <p:nvPr/>
        </p:nvPicPr>
        <p:blipFill>
          <a:blip r:embed="rId12"/>
          <a:stretch>
            <a:fillRect/>
          </a:stretch>
        </p:blipFill>
        <p:spPr>
          <a:xfrm>
            <a:off x="7574915" y="3672840"/>
            <a:ext cx="4419600" cy="1362075"/>
          </a:xfrm>
          <a:prstGeom prst="rect">
            <a:avLst/>
          </a:prstGeom>
        </p:spPr>
      </p:pic>
      <p:pic>
        <p:nvPicPr>
          <p:cNvPr id="19" name="图片 18"/>
          <p:cNvPicPr>
            <a:picLocks noChangeAspect="true"/>
          </p:cNvPicPr>
          <p:nvPr/>
        </p:nvPicPr>
        <p:blipFill>
          <a:blip r:embed="rId13"/>
          <a:stretch>
            <a:fillRect/>
          </a:stretch>
        </p:blipFill>
        <p:spPr>
          <a:xfrm>
            <a:off x="3318510" y="5086985"/>
            <a:ext cx="4940300" cy="1337310"/>
          </a:xfrm>
          <a:prstGeom prst="rect">
            <a:avLst/>
          </a:prstGeom>
        </p:spPr>
      </p:pic>
      <p:pic>
        <p:nvPicPr>
          <p:cNvPr id="7" name="图片 6"/>
          <p:cNvPicPr>
            <a:picLocks noChangeAspect="true"/>
          </p:cNvPicPr>
          <p:nvPr/>
        </p:nvPicPr>
        <p:blipFill>
          <a:blip r:embed="rId14"/>
          <a:stretch>
            <a:fillRect/>
          </a:stretch>
        </p:blipFill>
        <p:spPr>
          <a:xfrm>
            <a:off x="294640" y="1402080"/>
            <a:ext cx="2847975" cy="3556000"/>
          </a:xfrm>
          <a:prstGeom prst="rect">
            <a:avLst/>
          </a:prstGeom>
        </p:spPr>
      </p:pic>
    </p:spTree>
    <p:custDataLst>
      <p:tags r:id="rId15"/>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4"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2" name="文本框 1"/>
          <p:cNvSpPr txBox="true"/>
          <p:nvPr>
            <p:custDataLst>
              <p:tags r:id="rId3"/>
            </p:custDataLst>
          </p:nvPr>
        </p:nvSpPr>
        <p:spPr>
          <a:xfrm>
            <a:off x="479425" y="172720"/>
            <a:ext cx="995680" cy="337185"/>
          </a:xfrm>
          <a:prstGeom prst="rect">
            <a:avLst/>
          </a:prstGeom>
          <a:noFill/>
        </p:spPr>
        <p:txBody>
          <a:bodyPr wrap="none" rtlCol="0">
            <a:spAutoFit/>
          </a:bodyPr>
          <a:p>
            <a:pPr algn="l"/>
            <a:r>
              <a:rPr lang="zh-CN" altLang="en-US" sz="1600" b="1">
                <a:solidFill>
                  <a:schemeClr val="dk1">
                    <a:lumMod val="85000"/>
                    <a:lumOff val="15000"/>
                  </a:schemeClr>
                </a:solidFill>
                <a:latin typeface="微软雅黑" panose="020B0503020204020204" charset="-122"/>
                <a:ea typeface="微软雅黑" panose="020B0503020204020204" charset="-122"/>
              </a:rPr>
              <a:t>有害垃圾</a:t>
            </a:r>
            <a:endParaRPr lang="zh-CN" altLang="en-US" sz="1600" b="1">
              <a:solidFill>
                <a:schemeClr val="dk1">
                  <a:lumMod val="85000"/>
                  <a:lumOff val="15000"/>
                </a:schemeClr>
              </a:solidFill>
              <a:latin typeface="微软雅黑" panose="020B0503020204020204" charset="-122"/>
              <a:ea typeface="微软雅黑" panose="020B0503020204020204" charset="-122"/>
            </a:endParaRPr>
          </a:p>
        </p:txBody>
      </p:sp>
      <p:sp>
        <p:nvSpPr>
          <p:cNvPr id="3" name="文本框 2"/>
          <p:cNvSpPr txBox="true"/>
          <p:nvPr>
            <p:custDataLst>
              <p:tags r:id="rId4"/>
            </p:custDataLst>
          </p:nvPr>
        </p:nvSpPr>
        <p:spPr>
          <a:xfrm>
            <a:off x="3318510" y="906145"/>
            <a:ext cx="7026910" cy="953135"/>
          </a:xfrm>
          <a:prstGeom prst="rect">
            <a:avLst/>
          </a:prstGeom>
          <a:noFill/>
        </p:spPr>
        <p:txBody>
          <a:bodyPr wrap="square" rtlCol="0" anchor="t">
            <a:spAutoFit/>
          </a:bodyPr>
          <a:p>
            <a:r>
              <a:rPr lang="zh-CN" altLang="en-US" sz="2800">
                <a:solidFill>
                  <a:schemeClr val="dk1"/>
                </a:solidFill>
                <a:latin typeface="微软雅黑" panose="020B0503020204020204" charset="-122"/>
                <a:ea typeface="微软雅黑" panose="020B0503020204020204" charset="-122"/>
                <a:cs typeface="微软雅黑" panose="020B0503020204020204" charset="-122"/>
              </a:rPr>
              <a:t>表示《国家危险废物名录》中的家庭源危险废物，包括灯管、家用化学品和电池等</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图片 8" descr="垃圾分类-06"/>
          <p:cNvPicPr>
            <a:picLocks noChangeAspect="true"/>
          </p:cNvPicPr>
          <p:nvPr/>
        </p:nvPicPr>
        <p:blipFill>
          <a:blip r:embed="rId5"/>
          <a:stretch>
            <a:fillRect/>
          </a:stretch>
        </p:blipFill>
        <p:spPr>
          <a:xfrm>
            <a:off x="3034030" y="1859280"/>
            <a:ext cx="2027675" cy="1980000"/>
          </a:xfrm>
          <a:prstGeom prst="rect">
            <a:avLst/>
          </a:prstGeom>
        </p:spPr>
      </p:pic>
      <p:pic>
        <p:nvPicPr>
          <p:cNvPr id="10" name="图片 9" descr="垃圾分类-23"/>
          <p:cNvPicPr>
            <a:picLocks noChangeAspect="true"/>
          </p:cNvPicPr>
          <p:nvPr/>
        </p:nvPicPr>
        <p:blipFill>
          <a:blip r:embed="rId6"/>
          <a:stretch>
            <a:fillRect/>
          </a:stretch>
        </p:blipFill>
        <p:spPr>
          <a:xfrm>
            <a:off x="4700270" y="1859280"/>
            <a:ext cx="1994047" cy="1980000"/>
          </a:xfrm>
          <a:prstGeom prst="rect">
            <a:avLst/>
          </a:prstGeom>
        </p:spPr>
      </p:pic>
      <p:pic>
        <p:nvPicPr>
          <p:cNvPr id="11" name="图片 10" descr="垃圾分类-25"/>
          <p:cNvPicPr>
            <a:picLocks noChangeAspect="true"/>
          </p:cNvPicPr>
          <p:nvPr/>
        </p:nvPicPr>
        <p:blipFill>
          <a:blip r:embed="rId7"/>
          <a:stretch>
            <a:fillRect/>
          </a:stretch>
        </p:blipFill>
        <p:spPr>
          <a:xfrm>
            <a:off x="6381750" y="1859280"/>
            <a:ext cx="2008095" cy="1980000"/>
          </a:xfrm>
          <a:prstGeom prst="rect">
            <a:avLst/>
          </a:prstGeom>
        </p:spPr>
      </p:pic>
      <p:pic>
        <p:nvPicPr>
          <p:cNvPr id="12" name="图片 11" descr="垃圾分类-31"/>
          <p:cNvPicPr>
            <a:picLocks noChangeAspect="true"/>
          </p:cNvPicPr>
          <p:nvPr/>
        </p:nvPicPr>
        <p:blipFill>
          <a:blip r:embed="rId8"/>
          <a:stretch>
            <a:fillRect/>
          </a:stretch>
        </p:blipFill>
        <p:spPr>
          <a:xfrm>
            <a:off x="8012430" y="1927225"/>
            <a:ext cx="2080554" cy="1980000"/>
          </a:xfrm>
          <a:prstGeom prst="rect">
            <a:avLst/>
          </a:prstGeom>
        </p:spPr>
      </p:pic>
      <p:pic>
        <p:nvPicPr>
          <p:cNvPr id="13" name="图片 12" descr="垃圾分类-33"/>
          <p:cNvPicPr>
            <a:picLocks noChangeAspect="true"/>
          </p:cNvPicPr>
          <p:nvPr/>
        </p:nvPicPr>
        <p:blipFill>
          <a:blip r:embed="rId9"/>
          <a:stretch>
            <a:fillRect/>
          </a:stretch>
        </p:blipFill>
        <p:spPr>
          <a:xfrm>
            <a:off x="9824085" y="1927225"/>
            <a:ext cx="2038657" cy="1980000"/>
          </a:xfrm>
          <a:prstGeom prst="rect">
            <a:avLst/>
          </a:prstGeom>
        </p:spPr>
      </p:pic>
      <p:pic>
        <p:nvPicPr>
          <p:cNvPr id="19" name="图片 18"/>
          <p:cNvPicPr>
            <a:picLocks noChangeAspect="true"/>
          </p:cNvPicPr>
          <p:nvPr/>
        </p:nvPicPr>
        <p:blipFill>
          <a:blip r:embed="rId10"/>
          <a:stretch>
            <a:fillRect/>
          </a:stretch>
        </p:blipFill>
        <p:spPr>
          <a:xfrm>
            <a:off x="3318510" y="4958080"/>
            <a:ext cx="4994275" cy="1591945"/>
          </a:xfrm>
          <a:prstGeom prst="rect">
            <a:avLst/>
          </a:prstGeom>
        </p:spPr>
      </p:pic>
      <p:pic>
        <p:nvPicPr>
          <p:cNvPr id="20" name="图片 19"/>
          <p:cNvPicPr>
            <a:picLocks noChangeAspect="true"/>
          </p:cNvPicPr>
          <p:nvPr/>
        </p:nvPicPr>
        <p:blipFill>
          <a:blip r:embed="rId11"/>
          <a:stretch>
            <a:fillRect/>
          </a:stretch>
        </p:blipFill>
        <p:spPr>
          <a:xfrm>
            <a:off x="3468370" y="3717925"/>
            <a:ext cx="3830320" cy="1240155"/>
          </a:xfrm>
          <a:prstGeom prst="rect">
            <a:avLst/>
          </a:prstGeom>
        </p:spPr>
      </p:pic>
      <p:pic>
        <p:nvPicPr>
          <p:cNvPr id="21" name="图片 20"/>
          <p:cNvPicPr>
            <a:picLocks noChangeAspect="true"/>
          </p:cNvPicPr>
          <p:nvPr/>
        </p:nvPicPr>
        <p:blipFill>
          <a:blip r:embed="rId12"/>
          <a:stretch>
            <a:fillRect/>
          </a:stretch>
        </p:blipFill>
        <p:spPr>
          <a:xfrm>
            <a:off x="7298690" y="3770630"/>
            <a:ext cx="3602990" cy="1134745"/>
          </a:xfrm>
          <a:prstGeom prst="rect">
            <a:avLst/>
          </a:prstGeom>
        </p:spPr>
      </p:pic>
      <p:pic>
        <p:nvPicPr>
          <p:cNvPr id="6" name="图片 5"/>
          <p:cNvPicPr>
            <a:picLocks noChangeAspect="true"/>
          </p:cNvPicPr>
          <p:nvPr/>
        </p:nvPicPr>
        <p:blipFill>
          <a:blip r:embed="rId13"/>
          <a:stretch>
            <a:fillRect/>
          </a:stretch>
        </p:blipFill>
        <p:spPr>
          <a:xfrm>
            <a:off x="294640" y="1400810"/>
            <a:ext cx="2848610" cy="3557270"/>
          </a:xfrm>
          <a:prstGeom prst="rect">
            <a:avLst/>
          </a:prstGeom>
        </p:spPr>
      </p:pic>
    </p:spTree>
    <p:custDataLst>
      <p:tags r:id="rId1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4" name="文本框 3"/>
          <p:cNvSpPr txBox="true"/>
          <p:nvPr>
            <p:custDataLst>
              <p:tags r:id="rId3"/>
            </p:custDataLst>
          </p:nvPr>
        </p:nvSpPr>
        <p:spPr>
          <a:xfrm>
            <a:off x="479425" y="172720"/>
            <a:ext cx="995680" cy="337185"/>
          </a:xfrm>
          <a:prstGeom prst="rect">
            <a:avLst/>
          </a:prstGeom>
          <a:noFill/>
        </p:spPr>
        <p:txBody>
          <a:bodyPr wrap="none" rtlCol="0">
            <a:spAutoFit/>
          </a:bodyPr>
          <a:p>
            <a:pPr algn="l"/>
            <a:r>
              <a:rPr lang="zh-CN" altLang="en-US" sz="1600" b="1">
                <a:solidFill>
                  <a:schemeClr val="dk1">
                    <a:lumMod val="85000"/>
                    <a:lumOff val="15000"/>
                  </a:schemeClr>
                </a:solidFill>
                <a:latin typeface="微软雅黑" panose="020B0503020204020204" charset="-122"/>
                <a:ea typeface="微软雅黑" panose="020B0503020204020204" charset="-122"/>
              </a:rPr>
              <a:t>其他垃圾</a:t>
            </a:r>
            <a:endParaRPr lang="zh-CN" altLang="en-US" sz="1600" b="1">
              <a:solidFill>
                <a:schemeClr val="dk1">
                  <a:lumMod val="85000"/>
                  <a:lumOff val="15000"/>
                </a:schemeClr>
              </a:solidFill>
              <a:latin typeface="微软雅黑" panose="020B0503020204020204" charset="-122"/>
              <a:ea typeface="微软雅黑" panose="020B0503020204020204" charset="-122"/>
            </a:endParaRPr>
          </a:p>
        </p:txBody>
      </p:sp>
      <p:sp>
        <p:nvSpPr>
          <p:cNvPr id="3" name="文本框 2"/>
          <p:cNvSpPr txBox="true"/>
          <p:nvPr/>
        </p:nvSpPr>
        <p:spPr>
          <a:xfrm>
            <a:off x="3210560" y="1161415"/>
            <a:ext cx="7181850" cy="953135"/>
          </a:xfrm>
          <a:prstGeom prst="rect">
            <a:avLst/>
          </a:prstGeom>
          <a:noFill/>
        </p:spPr>
        <p:txBody>
          <a:bodyPr wrap="square" rtlCol="0" anchor="t">
            <a:spAutoFit/>
          </a:bodyPr>
          <a:p>
            <a:r>
              <a:rPr lang="zh-CN" altLang="en-US" sz="2800">
                <a:solidFill>
                  <a:schemeClr val="accent1"/>
                </a:solidFill>
                <a:latin typeface="微软雅黑" panose="020B0503020204020204" charset="-122"/>
                <a:ea typeface="微软雅黑" panose="020B0503020204020204" charset="-122"/>
              </a:rPr>
              <a:t>表示除可回收物、有害垃圾、厨余垃圾外的生活垃圾</a:t>
            </a:r>
            <a:endParaRPr lang="zh-CN" altLang="en-US" sz="2800">
              <a:solidFill>
                <a:schemeClr val="accent1"/>
              </a:solidFill>
              <a:latin typeface="微软雅黑" panose="020B0503020204020204" charset="-122"/>
              <a:ea typeface="微软雅黑" panose="020B0503020204020204" charset="-122"/>
            </a:endParaRPr>
          </a:p>
        </p:txBody>
      </p:sp>
      <p:pic>
        <p:nvPicPr>
          <p:cNvPr id="9" name="图片 8"/>
          <p:cNvPicPr>
            <a:picLocks noChangeAspect="true"/>
          </p:cNvPicPr>
          <p:nvPr/>
        </p:nvPicPr>
        <p:blipFill>
          <a:blip r:embed="rId4"/>
          <a:stretch>
            <a:fillRect/>
          </a:stretch>
        </p:blipFill>
        <p:spPr>
          <a:xfrm>
            <a:off x="2914015" y="2114550"/>
            <a:ext cx="4981575" cy="1428750"/>
          </a:xfrm>
          <a:prstGeom prst="rect">
            <a:avLst/>
          </a:prstGeom>
        </p:spPr>
      </p:pic>
      <p:pic>
        <p:nvPicPr>
          <p:cNvPr id="10" name="图片 9"/>
          <p:cNvPicPr>
            <a:picLocks noChangeAspect="true"/>
          </p:cNvPicPr>
          <p:nvPr/>
        </p:nvPicPr>
        <p:blipFill>
          <a:blip r:embed="rId5"/>
          <a:srcRect l="4568"/>
          <a:stretch>
            <a:fillRect/>
          </a:stretch>
        </p:blipFill>
        <p:spPr>
          <a:xfrm>
            <a:off x="7568565" y="2162175"/>
            <a:ext cx="4417695" cy="1381125"/>
          </a:xfrm>
          <a:prstGeom prst="rect">
            <a:avLst/>
          </a:prstGeom>
        </p:spPr>
      </p:pic>
      <p:pic>
        <p:nvPicPr>
          <p:cNvPr id="8" name="图片 7"/>
          <p:cNvPicPr>
            <a:picLocks noChangeAspect="true"/>
          </p:cNvPicPr>
          <p:nvPr/>
        </p:nvPicPr>
        <p:blipFill>
          <a:blip r:embed="rId6"/>
          <a:stretch>
            <a:fillRect/>
          </a:stretch>
        </p:blipFill>
        <p:spPr>
          <a:xfrm>
            <a:off x="3210560" y="3943350"/>
            <a:ext cx="5867400" cy="1485900"/>
          </a:xfrm>
          <a:prstGeom prst="rect">
            <a:avLst/>
          </a:prstGeom>
        </p:spPr>
      </p:pic>
      <p:pic>
        <p:nvPicPr>
          <p:cNvPr id="2" name="图片 1"/>
          <p:cNvPicPr>
            <a:picLocks noChangeAspect="true"/>
          </p:cNvPicPr>
          <p:nvPr/>
        </p:nvPicPr>
        <p:blipFill>
          <a:blip r:embed="rId7"/>
          <a:stretch>
            <a:fillRect/>
          </a:stretch>
        </p:blipFill>
        <p:spPr>
          <a:xfrm>
            <a:off x="295275" y="1401445"/>
            <a:ext cx="2847975" cy="3556635"/>
          </a:xfrm>
          <a:prstGeom prst="rect">
            <a:avLst/>
          </a:prstGeom>
        </p:spPr>
      </p:pic>
    </p:spTree>
    <p:custDataLst>
      <p:tags r:id="rId8"/>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 name="文本框 171"/>
          <p:cNvSpPr txBox="true"/>
          <p:nvPr/>
        </p:nvSpPr>
        <p:spPr>
          <a:xfrm>
            <a:off x="1631950" y="1364615"/>
            <a:ext cx="2442210" cy="419735"/>
          </a:xfrm>
          <a:prstGeom prst="rect">
            <a:avLst/>
          </a:prstGeom>
          <a:noFill/>
        </p:spPr>
        <p:txBody>
          <a:bodyPr wrap="square" rtlCol="0">
            <a:noAutofit/>
          </a:bodyPr>
          <a:p>
            <a:pPr algn="l"/>
            <a:r>
              <a:rPr lang="zh-CN" altLang="en-US" b="1">
                <a:solidFill>
                  <a:schemeClr val="accent1"/>
                </a:solidFill>
                <a:latin typeface="微软雅黑" panose="020B0503020204020204" charset="-122"/>
                <a:ea typeface="微软雅黑" panose="020B0503020204020204" charset="-122"/>
                <a:sym typeface="+mn-ea"/>
              </a:rPr>
              <a:t>专项三分类</a:t>
            </a:r>
            <a:endParaRPr lang="zh-CN" altLang="en-US" b="1">
              <a:solidFill>
                <a:schemeClr val="accent1"/>
              </a:solidFill>
              <a:latin typeface="微软雅黑" panose="020B0503020204020204" charset="-122"/>
              <a:ea typeface="微软雅黑" panose="020B0503020204020204" charset="-122"/>
              <a:sym typeface="+mn-ea"/>
            </a:endParaRPr>
          </a:p>
        </p:txBody>
      </p:sp>
      <p:graphicFrame>
        <p:nvGraphicFramePr>
          <p:cNvPr id="5" name="表格 4"/>
          <p:cNvGraphicFramePr>
            <a:graphicFrameLocks noGrp="true"/>
          </p:cNvGraphicFramePr>
          <p:nvPr>
            <p:custDataLst>
              <p:tags r:id="rId1"/>
            </p:custDataLst>
          </p:nvPr>
        </p:nvGraphicFramePr>
        <p:xfrm>
          <a:off x="1631950" y="1964690"/>
          <a:ext cx="8769985" cy="2711450"/>
        </p:xfrm>
        <a:graphic>
          <a:graphicData uri="http://schemas.openxmlformats.org/drawingml/2006/table">
            <a:tbl>
              <a:tblPr firstRow="true" bandRow="true">
                <a:tableStyleId>{073A0DAA-6AF3-43AB-8588-CEC1D06C72B9}</a:tableStyleId>
              </a:tblPr>
              <a:tblGrid>
                <a:gridCol w="2132965"/>
                <a:gridCol w="6637020"/>
              </a:tblGrid>
              <a:tr h="509270">
                <a:tc>
                  <a:txBody>
                    <a:bodyPr/>
                    <a:p>
                      <a:r>
                        <a:rPr lang="zh-CN" altLang="en-US" sz="1600" dirty="0">
                          <a:latin typeface="思源宋体 CN Heavy" panose="02020900000000000000" pitchFamily="18" charset="-122"/>
                          <a:ea typeface="思源宋体 CN Heavy" panose="02020900000000000000" pitchFamily="18" charset="-122"/>
                        </a:rPr>
                        <a:t>类别</a:t>
                      </a:r>
                      <a:endParaRPr lang="zh-CN" altLang="en-US" sz="1600" dirty="0">
                        <a:latin typeface="思源宋体 CN Heavy" panose="02020900000000000000" pitchFamily="18" charset="-122"/>
                        <a:ea typeface="思源宋体 CN Heavy" panose="02020900000000000000" pitchFamily="18" charset="-122"/>
                      </a:endParaRPr>
                    </a:p>
                  </a:txBody>
                  <a:tcPr>
                    <a:solidFill>
                      <a:schemeClr val="accent2">
                        <a:lumMod val="75000"/>
                      </a:schemeClr>
                    </a:solidFill>
                  </a:tcPr>
                </a:tc>
                <a:tc>
                  <a:txBody>
                    <a:bodyPr/>
                    <a:p>
                      <a:r>
                        <a:rPr lang="zh-CN" altLang="en-US" sz="1600" dirty="0">
                          <a:latin typeface="思源宋体 CN Heavy" panose="02020900000000000000" pitchFamily="18" charset="-122"/>
                          <a:ea typeface="思源宋体 CN Heavy" panose="02020900000000000000" pitchFamily="18" charset="-122"/>
                        </a:rPr>
                        <a:t>明细目录</a:t>
                      </a:r>
                      <a:endParaRPr lang="zh-CN" altLang="en-US" sz="1600" dirty="0">
                        <a:latin typeface="思源宋体 CN Heavy" panose="02020900000000000000" pitchFamily="18" charset="-122"/>
                        <a:ea typeface="思源宋体 CN Heavy" panose="02020900000000000000" pitchFamily="18" charset="-122"/>
                      </a:endParaRPr>
                    </a:p>
                  </a:txBody>
                  <a:tcPr>
                    <a:solidFill>
                      <a:schemeClr val="accent2">
                        <a:lumMod val="75000"/>
                      </a:schemeClr>
                    </a:solidFill>
                  </a:tcPr>
                </a:tc>
              </a:tr>
              <a:tr h="788670">
                <a:tc>
                  <a:txBody>
                    <a:bodyPr/>
                    <a:p>
                      <a:r>
                        <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rPr>
                        <a:t>大件垃圾</a:t>
                      </a:r>
                      <a:endPar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endParaRPr>
                    </a:p>
                  </a:txBody>
                  <a:tcPr>
                    <a:solidFill>
                      <a:schemeClr val="accent2">
                        <a:lumMod val="60000"/>
                        <a:lumOff val="40000"/>
                      </a:schemeClr>
                    </a:solidFill>
                  </a:tcPr>
                </a:tc>
                <a:tc>
                  <a:txBody>
                    <a:bodyPr/>
                    <a:p>
                      <a:r>
                        <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rPr>
                        <a:t>沙发、衣柜、桌椅等家具，轮胎、摩托、自行车等，在家庭内不能完成拆解的大件垃圾，可在家中拆解后送到指定地点。</a:t>
                      </a:r>
                      <a:endPar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endParaRPr>
                    </a:p>
                  </a:txBody>
                  <a:tcPr>
                    <a:solidFill>
                      <a:schemeClr val="accent2">
                        <a:lumMod val="60000"/>
                        <a:lumOff val="40000"/>
                      </a:schemeClr>
                    </a:solidFill>
                  </a:tcPr>
                </a:tc>
              </a:tr>
              <a:tr h="626110">
                <a:tc>
                  <a:txBody>
                    <a:bodyPr/>
                    <a:p>
                      <a:r>
                        <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rPr>
                        <a:t>园林垃圾</a:t>
                      </a:r>
                      <a:endPar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endParaRPr>
                    </a:p>
                  </a:txBody>
                  <a:tcPr>
                    <a:solidFill>
                      <a:schemeClr val="accent2">
                        <a:lumMod val="40000"/>
                        <a:lumOff val="60000"/>
                      </a:schemeClr>
                    </a:solidFill>
                  </a:tcPr>
                </a:tc>
                <a:tc>
                  <a:txBody>
                    <a:bodyPr/>
                    <a:p>
                      <a:pPr>
                        <a:lnSpc>
                          <a:spcPct val="150000"/>
                        </a:lnSpc>
                      </a:pPr>
                      <a:r>
                        <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rPr>
                        <a:t>烂树叶、凋落花朵、细小枯枝、鲜切花等</a:t>
                      </a:r>
                      <a:endParaRPr lang="zh-CN" altLang="en-US" sz="1400" kern="1200" dirty="0">
                        <a:solidFill>
                          <a:srgbClr val="FF0000"/>
                        </a:solidFill>
                        <a:latin typeface="思源宋体 CN Light" panose="02020300000000000000" pitchFamily="18" charset="-122"/>
                        <a:ea typeface="思源宋体 CN Light" panose="02020300000000000000" pitchFamily="18" charset="-122"/>
                        <a:cs typeface="+mn-cs"/>
                      </a:endParaRPr>
                    </a:p>
                  </a:txBody>
                  <a:tcPr>
                    <a:solidFill>
                      <a:schemeClr val="accent2">
                        <a:lumMod val="40000"/>
                        <a:lumOff val="60000"/>
                      </a:schemeClr>
                    </a:solidFill>
                  </a:tcPr>
                </a:tc>
              </a:tr>
              <a:tr h="787400">
                <a:tc>
                  <a:txBody>
                    <a:bodyPr/>
                    <a:p>
                      <a:r>
                        <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rPr>
                        <a:t>建筑</a:t>
                      </a:r>
                      <a:r>
                        <a:rPr lang="en-US" altLang="zh-CN" sz="1400" kern="1200" dirty="0">
                          <a:solidFill>
                            <a:schemeClr val="tx1"/>
                          </a:solidFill>
                          <a:latin typeface="思源宋体 CN Light" panose="02020300000000000000" pitchFamily="18" charset="-122"/>
                          <a:ea typeface="思源宋体 CN Light" panose="02020300000000000000" pitchFamily="18" charset="-122"/>
                          <a:cs typeface="+mn-cs"/>
                        </a:rPr>
                        <a:t>(</a:t>
                      </a:r>
                      <a:r>
                        <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rPr>
                        <a:t>装修）垃圾</a:t>
                      </a:r>
                      <a:endPar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endParaRPr>
                    </a:p>
                  </a:txBody>
                  <a:tcPr>
                    <a:solidFill>
                      <a:schemeClr val="accent2">
                        <a:lumMod val="60000"/>
                        <a:lumOff val="40000"/>
                      </a:schemeClr>
                    </a:solidFill>
                  </a:tcPr>
                </a:tc>
                <a:tc>
                  <a:txBody>
                    <a:bodyPr/>
                    <a:p>
                      <a:r>
                        <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rPr>
                        <a:t>废砖头、碎瓷片、废木料、窗玻璃等家庭内装修破拆产生的垃圾，清运到小区统一指定堆放处，避免扬尘污染、抛洒漏滴。</a:t>
                      </a:r>
                      <a:endParaRPr lang="zh-CN" altLang="en-US" sz="1400" kern="1200" dirty="0">
                        <a:solidFill>
                          <a:schemeClr val="tx1"/>
                        </a:solidFill>
                        <a:latin typeface="思源宋体 CN Light" panose="02020300000000000000" pitchFamily="18" charset="-122"/>
                        <a:ea typeface="思源宋体 CN Light" panose="02020300000000000000" pitchFamily="18" charset="-122"/>
                        <a:cs typeface="+mn-cs"/>
                      </a:endParaRPr>
                    </a:p>
                  </a:txBody>
                  <a:tcPr>
                    <a:solidFill>
                      <a:schemeClr val="accent2">
                        <a:lumMod val="60000"/>
                        <a:lumOff val="40000"/>
                      </a:schemeClr>
                    </a:solidFill>
                  </a:tcPr>
                </a:tc>
              </a:tr>
            </a:tbl>
          </a:graphicData>
        </a:graphic>
      </p:graphicFrame>
      <p:sp>
        <p:nvSpPr>
          <p:cNvPr id="4" name="矩形 3"/>
          <p:cNvSpPr/>
          <p:nvPr/>
        </p:nvSpPr>
        <p:spPr>
          <a:xfrm>
            <a:off x="1550035" y="4813935"/>
            <a:ext cx="8795385" cy="713740"/>
          </a:xfrm>
          <a:prstGeom prst="rect">
            <a:avLst/>
          </a:prstGeom>
        </p:spPr>
        <p:txBody>
          <a:bodyPr wrap="square">
            <a:noAutofit/>
          </a:bodyPr>
          <a:p>
            <a:r>
              <a:rPr lang="zh-CN" altLang="en-US" sz="1400" b="1" dirty="0">
                <a:solidFill>
                  <a:srgbClr val="FF0000"/>
                </a:solidFill>
                <a:latin typeface="宋体" panose="02010600030101010101" pitchFamily="2" charset="-122"/>
              </a:rPr>
              <a:t>注：园艺</a:t>
            </a:r>
            <a:r>
              <a:rPr lang="zh-CN" altLang="en-US" sz="1400" b="1" dirty="0">
                <a:solidFill>
                  <a:srgbClr val="FF0000"/>
                </a:solidFill>
                <a:latin typeface="思源宋体 CN Light" panose="02020300000000000000" pitchFamily="18" charset="-122"/>
                <a:ea typeface="思源宋体 CN Light" panose="02020300000000000000" pitchFamily="18" charset="-122"/>
                <a:sym typeface="+mn-ea"/>
              </a:rPr>
              <a:t>泥土是其他垃圾。</a:t>
            </a:r>
            <a:endParaRPr lang="zh-CN" altLang="en-US" sz="1400" b="1" dirty="0">
              <a:solidFill>
                <a:srgbClr val="FF0000"/>
              </a:solidFill>
              <a:latin typeface="宋体" panose="02010600030101010101" pitchFamily="2" charset="-122"/>
            </a:endParaRPr>
          </a:p>
          <a:p>
            <a:r>
              <a:rPr lang="zh-CN" altLang="en-US" sz="1400" b="1" dirty="0">
                <a:solidFill>
                  <a:srgbClr val="FF0000"/>
                </a:solidFill>
                <a:latin typeface="宋体" panose="02010600030101010101" pitchFamily="2" charset="-122"/>
              </a:rPr>
              <a:t> </a:t>
            </a:r>
            <a:r>
              <a:rPr lang="en-US" altLang="zh-CN" sz="1400" b="1" dirty="0">
                <a:solidFill>
                  <a:srgbClr val="FF0000"/>
                </a:solidFill>
                <a:latin typeface="宋体" panose="02010600030101010101" pitchFamily="2" charset="-122"/>
              </a:rPr>
              <a:t>   </a:t>
            </a:r>
            <a:r>
              <a:rPr lang="zh-CN" altLang="en-US" sz="1400" b="1" dirty="0">
                <a:solidFill>
                  <a:srgbClr val="FF0000"/>
                </a:solidFill>
                <a:latin typeface="宋体" panose="02010600030101010101" pitchFamily="2" charset="-122"/>
              </a:rPr>
              <a:t>不得将这几项垃圾混合投放，各类垃圾统一堆放到相应的集中堆放处。</a:t>
            </a:r>
            <a:endParaRPr lang="zh-CN" altLang="en-US" sz="1400" b="1" dirty="0">
              <a:solidFill>
                <a:srgbClr val="FF0000"/>
              </a:solidFill>
              <a:latin typeface="宋体" panose="02010600030101010101" pitchFamily="2" charset="-122"/>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2" name="组合 61"/>
          <p:cNvGrpSpPr/>
          <p:nvPr/>
        </p:nvGrpSpPr>
        <p:grpSpPr>
          <a:xfrm>
            <a:off x="2790190" y="1636395"/>
            <a:ext cx="1485900" cy="1342390"/>
            <a:chOff x="1528614" y="2355726"/>
            <a:chExt cx="864096" cy="864096"/>
          </a:xfrm>
        </p:grpSpPr>
        <p:grpSp>
          <p:nvGrpSpPr>
            <p:cNvPr id="14376" name="组合 62"/>
            <p:cNvGrpSpPr/>
            <p:nvPr/>
          </p:nvGrpSpPr>
          <p:grpSpPr>
            <a:xfrm>
              <a:off x="1528614" y="2355726"/>
              <a:ext cx="864096" cy="864096"/>
              <a:chOff x="1547664" y="2499742"/>
              <a:chExt cx="864096" cy="864096"/>
            </a:xfrm>
          </p:grpSpPr>
          <p:sp>
            <p:nvSpPr>
              <p:cNvPr id="65" name="椭圆 64"/>
              <p:cNvSpPr/>
              <p:nvPr/>
            </p:nvSpPr>
            <p:spPr>
              <a:xfrm>
                <a:off x="1547664" y="2499742"/>
                <a:ext cx="864096" cy="864096"/>
              </a:xfrm>
              <a:prstGeom prst="ellipse">
                <a:avLst/>
              </a:prstGeom>
              <a:solidFill>
                <a:schemeClr val="tx2"/>
              </a:solidFill>
              <a:ln>
                <a:noFill/>
              </a:ln>
              <a:effectLst>
                <a:outerShdw blurRad="50800" dist="38100" dir="1122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6" name="椭圆 65"/>
              <p:cNvSpPr/>
              <p:nvPr/>
            </p:nvSpPr>
            <p:spPr>
              <a:xfrm>
                <a:off x="1619701" y="2562147"/>
                <a:ext cx="655913" cy="697268"/>
              </a:xfrm>
              <a:prstGeom prst="ellipse">
                <a:avLst/>
              </a:prstGeom>
              <a:gradFill flip="none" rotWithShape="true">
                <a:gsLst>
                  <a:gs pos="0">
                    <a:schemeClr val="bg1"/>
                  </a:gs>
                  <a:gs pos="100000">
                    <a:schemeClr val="bg1">
                      <a:lumMod val="85000"/>
                    </a:schemeClr>
                  </a:gs>
                </a:gsLst>
                <a:lin ang="18900000" scaled="true"/>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14377" name="TextBox 63"/>
            <p:cNvSpPr txBox="true"/>
            <p:nvPr/>
          </p:nvSpPr>
          <p:spPr>
            <a:xfrm>
              <a:off x="1712895" y="2648378"/>
              <a:ext cx="431186" cy="237075"/>
            </a:xfrm>
            <a:prstGeom prst="rect">
              <a:avLst/>
            </a:prstGeom>
            <a:noFill/>
            <a:ln w="9525">
              <a:noFill/>
            </a:ln>
          </p:spPr>
          <p:txBody>
            <a:bodyPr wrap="square">
              <a:spAutoFit/>
            </a:bodyPr>
            <a:p>
              <a:pPr algn="l"/>
              <a:r>
                <a:rPr lang="zh-CN" altLang="en-US" dirty="0">
                  <a:latin typeface="宋体" panose="02010600030101010101" pitchFamily="2" charset="-122"/>
                </a:rPr>
                <a:t>两桶</a:t>
              </a:r>
              <a:endParaRPr lang="zh-CN" altLang="en-US" dirty="0">
                <a:latin typeface="宋体" panose="02010600030101010101" pitchFamily="2" charset="-122"/>
              </a:endParaRPr>
            </a:p>
          </p:txBody>
        </p:sp>
      </p:grpSp>
      <p:sp>
        <p:nvSpPr>
          <p:cNvPr id="76" name="矩形 1"/>
          <p:cNvSpPr>
            <a:spLocks noChangeArrowheads="true"/>
          </p:cNvSpPr>
          <p:nvPr/>
        </p:nvSpPr>
        <p:spPr bwMode="auto">
          <a:xfrm>
            <a:off x="1475740" y="3341370"/>
            <a:ext cx="45720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cs typeface="+mn-cs"/>
              </a:rPr>
              <a:t>在家准备两类垃圾桶：</a:t>
            </a:r>
            <a:r>
              <a:rPr kumimoji="0" lang="zh-CN" altLang="en-US" sz="1800" b="1" i="0" u="none" strike="noStrike" kern="0" cap="none" spc="0" normalizeH="0" baseline="0" noProof="0" dirty="0" smtClean="0">
                <a:solidFill>
                  <a:srgbClr val="FF0000"/>
                </a:solidFill>
                <a:effectLst>
                  <a:outerShdw blurRad="38100" dist="25400" dir="5400000" algn="ctr" rotWithShape="0">
                    <a:srgbClr val="6E747A">
                      <a:alpha val="43000"/>
                    </a:srgbClr>
                  </a:outerShdw>
                </a:effectLst>
                <a:uLnTx/>
                <a:uFillTx/>
                <a:latin typeface="宋体" panose="02010600030101010101" pitchFamily="2" charset="-122"/>
                <a:cs typeface="+mn-cs"/>
              </a:rPr>
              <a:t>厨余垃圾桶、其他垃圾桶</a:t>
            </a:r>
            <a:r>
              <a:rPr kumimoji="0" lang="zh-CN" altLang="en-US" sz="1800" b="0"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cs typeface="+mn-cs"/>
              </a:rPr>
              <a:t>，在家按垃圾属性将垃圾分装。</a:t>
            </a:r>
            <a:endParaRPr kumimoji="0" lang="zh-CN" altLang="en-US" sz="1800" b="0"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cs typeface="+mn-cs"/>
            </a:endParaRPr>
          </a:p>
        </p:txBody>
      </p:sp>
      <p:sp>
        <p:nvSpPr>
          <p:cNvPr id="77" name="矩形 1"/>
          <p:cNvSpPr>
            <a:spLocks noChangeArrowheads="true"/>
          </p:cNvSpPr>
          <p:nvPr/>
        </p:nvSpPr>
        <p:spPr bwMode="auto">
          <a:xfrm>
            <a:off x="6555740" y="3341370"/>
            <a:ext cx="3362325"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ysClr val="windowText" lastClr="000000">
                    <a:lumMod val="65000"/>
                    <a:lumOff val="35000"/>
                  </a:sysClr>
                </a:solidFill>
                <a:effectLst/>
                <a:uLnTx/>
                <a:uFillTx/>
                <a:latin typeface="宋体" panose="02010600030101010101" pitchFamily="2" charset="-122"/>
                <a:cs typeface="+mn-cs"/>
              </a:rPr>
              <a:t>将产生的可回收物、有害垃圾及时分类带出家门</a:t>
            </a:r>
            <a:endParaRPr kumimoji="0" lang="zh-CN" altLang="en-US" sz="1600" b="1" i="0" u="none" strike="noStrike" kern="0" cap="none" spc="0" normalizeH="0" baseline="0" noProof="0" dirty="0" smtClean="0">
              <a:ln>
                <a:noFill/>
              </a:ln>
              <a:solidFill>
                <a:sysClr val="windowText" lastClr="000000">
                  <a:lumMod val="65000"/>
                  <a:lumOff val="35000"/>
                </a:sysClr>
              </a:solidFill>
              <a:effectLst/>
              <a:uLnTx/>
              <a:uFillTx/>
              <a:latin typeface="宋体" panose="02010600030101010101" pitchFamily="2" charset="-122"/>
              <a:cs typeface="+mn-cs"/>
            </a:endParaRPr>
          </a:p>
        </p:txBody>
      </p:sp>
      <p:grpSp>
        <p:nvGrpSpPr>
          <p:cNvPr id="78" name="组合 77"/>
          <p:cNvGrpSpPr/>
          <p:nvPr/>
        </p:nvGrpSpPr>
        <p:grpSpPr>
          <a:xfrm>
            <a:off x="7589520" y="1731645"/>
            <a:ext cx="1295400" cy="1295400"/>
            <a:chOff x="-51003" y="1531446"/>
            <a:chExt cx="864151" cy="864096"/>
          </a:xfrm>
        </p:grpSpPr>
        <p:grpSp>
          <p:nvGrpSpPr>
            <p:cNvPr id="14369" name="组合 78"/>
            <p:cNvGrpSpPr/>
            <p:nvPr/>
          </p:nvGrpSpPr>
          <p:grpSpPr>
            <a:xfrm>
              <a:off x="-51003" y="1531446"/>
              <a:ext cx="864096" cy="864096"/>
              <a:chOff x="-31953" y="1675462"/>
              <a:chExt cx="864096" cy="864096"/>
            </a:xfrm>
          </p:grpSpPr>
          <p:sp>
            <p:nvSpPr>
              <p:cNvPr id="81" name="椭圆 80"/>
              <p:cNvSpPr/>
              <p:nvPr/>
            </p:nvSpPr>
            <p:spPr>
              <a:xfrm>
                <a:off x="-31953" y="1675462"/>
                <a:ext cx="864096" cy="864096"/>
              </a:xfrm>
              <a:prstGeom prst="ellipse">
                <a:avLst/>
              </a:prstGeom>
              <a:solidFill>
                <a:schemeClr val="tx2"/>
              </a:solidFill>
              <a:ln>
                <a:noFill/>
              </a:ln>
              <a:effectLst>
                <a:outerShdw blurRad="50800" dist="38100" dir="1122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2" name="椭圆 81"/>
              <p:cNvSpPr/>
              <p:nvPr/>
            </p:nvSpPr>
            <p:spPr>
              <a:xfrm>
                <a:off x="41240" y="1737945"/>
                <a:ext cx="720080" cy="720080"/>
              </a:xfrm>
              <a:prstGeom prst="ellipse">
                <a:avLst/>
              </a:prstGeom>
              <a:gradFill flip="none" rotWithShape="true">
                <a:gsLst>
                  <a:gs pos="0">
                    <a:schemeClr val="bg1"/>
                  </a:gs>
                  <a:gs pos="100000">
                    <a:schemeClr val="bg1">
                      <a:lumMod val="85000"/>
                    </a:schemeClr>
                  </a:gs>
                </a:gsLst>
                <a:lin ang="18900000" scaled="true"/>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14370" name="TextBox 79"/>
            <p:cNvSpPr txBox="true"/>
            <p:nvPr/>
          </p:nvSpPr>
          <p:spPr>
            <a:xfrm>
              <a:off x="172700" y="1831548"/>
              <a:ext cx="640448" cy="245674"/>
            </a:xfrm>
            <a:prstGeom prst="rect">
              <a:avLst/>
            </a:prstGeom>
            <a:noFill/>
            <a:ln w="9525">
              <a:noFill/>
            </a:ln>
          </p:spPr>
          <p:txBody>
            <a:bodyPr wrap="square">
              <a:spAutoFit/>
            </a:bodyPr>
            <a:p>
              <a:pPr algn="l"/>
              <a:r>
                <a:rPr lang="zh-CN" altLang="en-US" b="1" dirty="0">
                  <a:latin typeface="Impact" panose="020B0806030902050204" pitchFamily="34" charset="0"/>
                  <a:ea typeface="宋体" panose="02010600030101010101" pitchFamily="2" charset="-122"/>
                </a:rPr>
                <a:t>一带</a:t>
              </a:r>
              <a:endParaRPr lang="zh-CN" altLang="en-US" b="1" dirty="0">
                <a:latin typeface="Impact" panose="020B0806030902050204" pitchFamily="34" charset="0"/>
                <a:ea typeface="宋体" panose="02010600030101010101" pitchFamily="2" charset="-122"/>
              </a:endParaRPr>
            </a:p>
          </p:txBody>
        </p:sp>
      </p:grpSp>
      <p:sp>
        <p:nvSpPr>
          <p:cNvPr id="2" name="文本框 1"/>
          <p:cNvSpPr txBox="true"/>
          <p:nvPr/>
        </p:nvSpPr>
        <p:spPr>
          <a:xfrm>
            <a:off x="3237865" y="1111885"/>
            <a:ext cx="4277995" cy="608965"/>
          </a:xfrm>
          <a:prstGeom prst="rect">
            <a:avLst/>
          </a:prstGeom>
          <a:noFill/>
        </p:spPr>
        <p:txBody>
          <a:bodyPr wrap="square" rtlCol="0">
            <a:noAutofit/>
          </a:bodyPr>
          <a:p>
            <a:pPr algn="ctr"/>
            <a:r>
              <a:rPr lang="zh-CN" altLang="en-US" sz="2000" b="1" kern="0" noProof="0" dirty="0" smtClean="0">
                <a:solidFill>
                  <a:schemeClr val="accent1"/>
                </a:solidFill>
                <a:effectLst>
                  <a:outerShdw blurRad="38100" dist="25400" dir="5400000" algn="ctr" rotWithShape="0">
                    <a:srgbClr val="6E747A">
                      <a:alpha val="43000"/>
                    </a:srgbClr>
                  </a:outerShdw>
                </a:effectLst>
                <a:uLnTx/>
                <a:uFillTx/>
                <a:latin typeface="宋体" panose="02010600030101010101" pitchFamily="2" charset="-122"/>
                <a:cs typeface="宋体" panose="02010600030101010101" pitchFamily="2" charset="-122"/>
              </a:rPr>
              <a:t>“两桶一带”原则</a:t>
            </a:r>
            <a:endParaRPr lang="zh-CN" altLang="en-US" sz="2000" b="1" kern="0" noProof="0" dirty="0" smtClean="0">
              <a:solidFill>
                <a:schemeClr val="accent1"/>
              </a:solidFill>
              <a:effectLst>
                <a:outerShdw blurRad="38100" dist="25400" dir="5400000" algn="ctr" rotWithShape="0">
                  <a:srgbClr val="6E747A">
                    <a:alpha val="43000"/>
                  </a:srgbClr>
                </a:outerShdw>
              </a:effectLst>
              <a:uLnTx/>
              <a:uFillTx/>
              <a:latin typeface="宋体" panose="02010600030101010101" pitchFamily="2" charset="-122"/>
              <a:cs typeface="宋体" panose="02010600030101010101" pitchFamily="2" charset="-122"/>
            </a:endParaRPr>
          </a:p>
        </p:txBody>
      </p:sp>
      <p:sp>
        <p:nvSpPr>
          <p:cNvPr id="3" name="文本框 2"/>
          <p:cNvSpPr txBox="true"/>
          <p:nvPr/>
        </p:nvSpPr>
        <p:spPr>
          <a:xfrm>
            <a:off x="1475740" y="4075430"/>
            <a:ext cx="4572000" cy="985520"/>
          </a:xfrm>
          <a:prstGeom prst="rect">
            <a:avLst/>
          </a:prstGeom>
          <a:noFill/>
        </p:spPr>
        <p:txBody>
          <a:bodyPr wrap="square" rtlCol="0">
            <a:noAutofit/>
          </a:bodyPr>
          <a:p>
            <a:r>
              <a:rPr lang="zh-CN" altLang="en-US" b="1">
                <a:solidFill>
                  <a:schemeClr val="accent1"/>
                </a:solidFill>
                <a:effectLst>
                  <a:outerShdw blurRad="38100" dist="25400" dir="5400000" algn="ctr" rotWithShape="0">
                    <a:srgbClr val="6E747A">
                      <a:alpha val="43000"/>
                    </a:srgbClr>
                  </a:outerShdw>
                </a:effectLst>
              </a:rPr>
              <a:t>核心：增加</a:t>
            </a:r>
            <a:r>
              <a:rPr lang="en-US" altLang="zh-CN" b="1">
                <a:solidFill>
                  <a:schemeClr val="accent1"/>
                </a:solidFill>
                <a:effectLst>
                  <a:outerShdw blurRad="38100" dist="25400" dir="5400000" algn="ctr" rotWithShape="0">
                    <a:srgbClr val="6E747A">
                      <a:alpha val="43000"/>
                    </a:srgbClr>
                  </a:outerShdw>
                </a:effectLst>
              </a:rPr>
              <a:t>“</a:t>
            </a:r>
            <a:r>
              <a:rPr lang="zh-CN" altLang="en-US" b="1">
                <a:solidFill>
                  <a:schemeClr val="accent1"/>
                </a:solidFill>
                <a:effectLst>
                  <a:outerShdw blurRad="38100" dist="25400" dir="5400000" algn="ctr" rotWithShape="0">
                    <a:srgbClr val="6E747A">
                      <a:alpha val="43000"/>
                    </a:srgbClr>
                  </a:outerShdw>
                </a:effectLst>
              </a:rPr>
              <a:t>厨余垃圾</a:t>
            </a:r>
            <a:r>
              <a:rPr lang="en-US" altLang="zh-CN" b="1">
                <a:solidFill>
                  <a:schemeClr val="accent1"/>
                </a:solidFill>
                <a:effectLst>
                  <a:outerShdw blurRad="38100" dist="25400" dir="5400000" algn="ctr" rotWithShape="0">
                    <a:srgbClr val="6E747A">
                      <a:alpha val="43000"/>
                    </a:srgbClr>
                  </a:outerShdw>
                </a:effectLst>
              </a:rPr>
              <a:t>”</a:t>
            </a:r>
            <a:r>
              <a:rPr lang="zh-CN" altLang="en-US" b="1">
                <a:solidFill>
                  <a:schemeClr val="accent1"/>
                </a:solidFill>
                <a:effectLst>
                  <a:outerShdw blurRad="38100" dist="25400" dir="5400000" algn="ctr" rotWithShape="0">
                    <a:srgbClr val="6E747A">
                      <a:alpha val="43000"/>
                    </a:srgbClr>
                  </a:outerShdw>
                </a:effectLst>
              </a:rPr>
              <a:t>的分出率，将厨余垃圾和其他垃圾分开。</a:t>
            </a:r>
            <a:endParaRPr lang="zh-CN" altLang="en-US" b="1">
              <a:solidFill>
                <a:schemeClr val="accent1"/>
              </a:solidFill>
              <a:effectLst>
                <a:outerShdw blurRad="38100" dist="25400" dir="5400000" algn="ctr" rotWithShape="0">
                  <a:srgbClr val="6E747A">
                    <a:alpha val="43000"/>
                  </a:srgbClr>
                </a:outerShdw>
              </a:effectLs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200" fill="hold"/>
                                        <p:tgtEl>
                                          <p:spTgt spid="62"/>
                                        </p:tgtEl>
                                        <p:attrNameLst>
                                          <p:attrName>ppt_w</p:attrName>
                                        </p:attrNameLst>
                                      </p:cBhvr>
                                      <p:tavLst>
                                        <p:tav tm="0">
                                          <p:val>
                                            <p:fltVal val="0.000000"/>
                                          </p:val>
                                        </p:tav>
                                        <p:tav tm="100000">
                                          <p:val>
                                            <p:strVal val="#ppt_w"/>
                                          </p:val>
                                        </p:tav>
                                      </p:tavLst>
                                    </p:anim>
                                    <p:anim calcmode="lin" valueType="num">
                                      <p:cBhvr>
                                        <p:cTn id="8" dur="200" fill="hold"/>
                                        <p:tgtEl>
                                          <p:spTgt spid="62"/>
                                        </p:tgtEl>
                                        <p:attrNameLst>
                                          <p:attrName>ppt_h</p:attrName>
                                        </p:attrNameLst>
                                      </p:cBhvr>
                                      <p:tavLst>
                                        <p:tav tm="0">
                                          <p:val>
                                            <p:fltVal val="0.000000"/>
                                          </p:val>
                                        </p:tav>
                                        <p:tav tm="100000">
                                          <p:val>
                                            <p:strVal val="#ppt_h"/>
                                          </p:val>
                                        </p:tav>
                                      </p:tavLst>
                                    </p:anim>
                                    <p:animEffect transition="in" filter="fade">
                                      <p:cBhvr>
                                        <p:cTn id="9" dur="200"/>
                                        <p:tgtEl>
                                          <p:spTgt spid="62"/>
                                        </p:tgtEl>
                                      </p:cBhvr>
                                    </p:animEffect>
                                  </p:childTnLst>
                                </p:cTn>
                              </p:par>
                              <p:par>
                                <p:cTn id="10" presetID="6" presetClass="emph" presetSubtype="0" autoRev="1" fill="hold" nodeType="withEffect">
                                  <p:stCondLst>
                                    <p:cond delay="150"/>
                                  </p:stCondLst>
                                  <p:childTnLst>
                                    <p:animScale>
                                      <p:cBhvr>
                                        <p:cTn id="11" dur="100" fill="hold"/>
                                        <p:tgtEl>
                                          <p:spTgt spid="62"/>
                                        </p:tgtEl>
                                      </p:cBhvr>
                                      <p:by x="130000" y="130000"/>
                                    </p:animScale>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300" fill="hold"/>
                                        <p:tgtEl>
                                          <p:spTgt spid="76"/>
                                        </p:tgtEl>
                                        <p:attrNameLst>
                                          <p:attrName>ppt_x</p:attrName>
                                        </p:attrNameLst>
                                      </p:cBhvr>
                                      <p:tavLst>
                                        <p:tav tm="0">
                                          <p:val>
                                            <p:strVal val="0-#ppt_w/2"/>
                                          </p:val>
                                        </p:tav>
                                        <p:tav tm="100000">
                                          <p:val>
                                            <p:strVal val="#ppt_x"/>
                                          </p:val>
                                        </p:tav>
                                      </p:tavLst>
                                    </p:anim>
                                    <p:anim calcmode="lin" valueType="num">
                                      <p:cBhvr additive="base">
                                        <p:cTn id="16" dur="300" fill="hold"/>
                                        <p:tgtEl>
                                          <p:spTgt spid="7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78"/>
                                        </p:tgtEl>
                                        <p:attrNameLst>
                                          <p:attrName>style.visibility</p:attrName>
                                        </p:attrNameLst>
                                      </p:cBhvr>
                                      <p:to>
                                        <p:strVal val="visible"/>
                                      </p:to>
                                    </p:set>
                                    <p:anim calcmode="lin" valueType="num">
                                      <p:cBhvr>
                                        <p:cTn id="20" dur="200" fill="hold"/>
                                        <p:tgtEl>
                                          <p:spTgt spid="78"/>
                                        </p:tgtEl>
                                        <p:attrNameLst>
                                          <p:attrName>ppt_w</p:attrName>
                                        </p:attrNameLst>
                                      </p:cBhvr>
                                      <p:tavLst>
                                        <p:tav tm="0">
                                          <p:val>
                                            <p:fltVal val="0.000000"/>
                                          </p:val>
                                        </p:tav>
                                        <p:tav tm="100000">
                                          <p:val>
                                            <p:strVal val="#ppt_w"/>
                                          </p:val>
                                        </p:tav>
                                      </p:tavLst>
                                    </p:anim>
                                    <p:anim calcmode="lin" valueType="num">
                                      <p:cBhvr>
                                        <p:cTn id="21" dur="200" fill="hold"/>
                                        <p:tgtEl>
                                          <p:spTgt spid="78"/>
                                        </p:tgtEl>
                                        <p:attrNameLst>
                                          <p:attrName>ppt_h</p:attrName>
                                        </p:attrNameLst>
                                      </p:cBhvr>
                                      <p:tavLst>
                                        <p:tav tm="0">
                                          <p:val>
                                            <p:fltVal val="0.000000"/>
                                          </p:val>
                                        </p:tav>
                                        <p:tav tm="100000">
                                          <p:val>
                                            <p:strVal val="#ppt_h"/>
                                          </p:val>
                                        </p:tav>
                                      </p:tavLst>
                                    </p:anim>
                                    <p:animEffect transition="in" filter="fade">
                                      <p:cBhvr>
                                        <p:cTn id="22" dur="200"/>
                                        <p:tgtEl>
                                          <p:spTgt spid="78"/>
                                        </p:tgtEl>
                                      </p:cBhvr>
                                    </p:animEffect>
                                  </p:childTnLst>
                                </p:cTn>
                              </p:par>
                              <p:par>
                                <p:cTn id="23" presetID="6" presetClass="emph" presetSubtype="0" autoRev="1" fill="hold" nodeType="withEffect">
                                  <p:stCondLst>
                                    <p:cond delay="150"/>
                                  </p:stCondLst>
                                  <p:childTnLst>
                                    <p:animScale>
                                      <p:cBhvr>
                                        <p:cTn id="24" dur="100" fill="hold"/>
                                        <p:tgtEl>
                                          <p:spTgt spid="78"/>
                                        </p:tgtEl>
                                      </p:cBhvr>
                                      <p:by x="130000" y="130000"/>
                                    </p:animScale>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 calcmode="lin" valueType="num">
                                      <p:cBhvr additive="base">
                                        <p:cTn id="28" dur="300" fill="hold"/>
                                        <p:tgtEl>
                                          <p:spTgt spid="77"/>
                                        </p:tgtEl>
                                        <p:attrNameLst>
                                          <p:attrName>ppt_x</p:attrName>
                                        </p:attrNameLst>
                                      </p:cBhvr>
                                      <p:tavLst>
                                        <p:tav tm="0">
                                          <p:val>
                                            <p:strVal val="0-#ppt_w/2"/>
                                          </p:val>
                                        </p:tav>
                                        <p:tav tm="100000">
                                          <p:val>
                                            <p:strVal val="#ppt_x"/>
                                          </p:val>
                                        </p:tav>
                                      </p:tavLst>
                                    </p:anim>
                                    <p:anim calcmode="lin" valueType="num">
                                      <p:cBhvr additive="base">
                                        <p:cTn id="29" dur="3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true"/>
          <p:nvPr>
            <p:custDataLst>
              <p:tags r:id="rId1"/>
            </p:custDataLst>
          </p:nvPr>
        </p:nvSpPr>
        <p:spPr>
          <a:xfrm>
            <a:off x="1134110" y="1323975"/>
            <a:ext cx="3341370" cy="3486150"/>
          </a:xfrm>
          <a:prstGeom prst="rect">
            <a:avLst/>
          </a:prstGeom>
          <a:noFill/>
          <a:ln>
            <a:noFill/>
          </a:ln>
          <a:effectLst/>
        </p:spPr>
        <p:txBody>
          <a:bodyPr vert="horz" wrap="square" rtlCol="0" anchor="ctr" anchorCtr="false">
            <a:normAutofit/>
          </a:bodyPr>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01</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true"/>
          </p:cNvSpPr>
          <p:nvPr>
            <p:ph type="title"/>
            <p:custDataLst>
              <p:tags r:id="rId2"/>
            </p:custDataLst>
          </p:nvPr>
        </p:nvSpPr>
        <p:spPr>
          <a:xfrm>
            <a:off x="4386580" y="2605857"/>
            <a:ext cx="6243774" cy="922021"/>
          </a:xfrm>
        </p:spPr>
        <p:txBody>
          <a:bodyPr>
            <a:normAutofit/>
          </a:bodyPr>
          <a:p>
            <a:pPr marL="0" indent="0" algn="l">
              <a:lnSpc>
                <a:spcPct val="100000"/>
              </a:lnSpc>
              <a:spcBef>
                <a:spcPts val="0"/>
              </a:spcBef>
              <a:spcAft>
                <a:spcPts val="0"/>
              </a:spcAft>
              <a:buSzPct val="100000"/>
              <a:buNone/>
            </a:pPr>
            <a:r>
              <a:rPr lang="zh-CN" altLang="en-US" sz="4900" dirty="0">
                <a:solidFill>
                  <a:schemeClr val="dk1"/>
                </a:solidFill>
                <a:sym typeface="+mn-ea"/>
              </a:rPr>
              <a:t>政策方针与体制机制</a:t>
            </a:r>
            <a:endParaRPr lang="zh-CN" altLang="en-US" sz="4900">
              <a:solidFill>
                <a:schemeClr val="accent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true"/>
          <p:nvPr>
            <p:custDataLst>
              <p:tags r:id="rId1"/>
            </p:custDataLst>
          </p:nvPr>
        </p:nvSpPr>
        <p:spPr>
          <a:xfrm>
            <a:off x="1134110" y="1323975"/>
            <a:ext cx="3341370" cy="3486150"/>
          </a:xfrm>
          <a:prstGeom prst="rect">
            <a:avLst/>
          </a:prstGeom>
          <a:noFill/>
          <a:ln>
            <a:noFill/>
          </a:ln>
          <a:effectLst/>
        </p:spPr>
        <p:txBody>
          <a:bodyPr vert="horz" wrap="square" rtlCol="0" anchor="ctr" anchorCtr="false">
            <a:normAutofit/>
          </a:bodyPr>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03</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true"/>
          </p:cNvSpPr>
          <p:nvPr>
            <p:ph type="title"/>
            <p:custDataLst>
              <p:tags r:id="rId2"/>
            </p:custDataLst>
          </p:nvPr>
        </p:nvSpPr>
        <p:spPr>
          <a:xfrm>
            <a:off x="4676775" y="2458720"/>
            <a:ext cx="6243955" cy="1383665"/>
          </a:xfrm>
        </p:spPr>
        <p:txBody>
          <a:bodyPr>
            <a:normAutofit fontScale="90000"/>
          </a:bodyPr>
          <a:p>
            <a:pPr marL="0" indent="0" algn="l">
              <a:lnSpc>
                <a:spcPct val="100000"/>
              </a:lnSpc>
              <a:spcBef>
                <a:spcPts val="0"/>
              </a:spcBef>
              <a:spcAft>
                <a:spcPts val="0"/>
              </a:spcAft>
              <a:buSzPct val="100000"/>
              <a:buNone/>
            </a:pPr>
            <a:r>
              <a:rPr lang="zh-CN" altLang="en-US" sz="4900">
                <a:solidFill>
                  <a:schemeClr val="accent1"/>
                </a:solidFill>
              </a:rPr>
              <a:t>生活垃圾分类</a:t>
            </a:r>
            <a:r>
              <a:rPr lang="en-US" altLang="zh-CN" sz="4900">
                <a:solidFill>
                  <a:schemeClr val="accent1"/>
                </a:solidFill>
              </a:rPr>
              <a:t>“</a:t>
            </a:r>
            <a:r>
              <a:rPr lang="zh-CN" altLang="en-US" sz="4900">
                <a:solidFill>
                  <a:schemeClr val="accent1"/>
                </a:solidFill>
              </a:rPr>
              <a:t>全链条体系</a:t>
            </a:r>
            <a:r>
              <a:rPr lang="en-US" altLang="zh-CN" sz="4900">
                <a:solidFill>
                  <a:schemeClr val="accent1"/>
                </a:solidFill>
              </a:rPr>
              <a:t>”</a:t>
            </a:r>
            <a:r>
              <a:rPr lang="zh-CN" altLang="en-US" sz="4900">
                <a:solidFill>
                  <a:schemeClr val="accent1"/>
                </a:solidFill>
              </a:rPr>
              <a:t>建设</a:t>
            </a:r>
            <a:endParaRPr lang="zh-CN" altLang="en-US" sz="4900">
              <a:solidFill>
                <a:schemeClr val="accent1"/>
              </a:solidFill>
            </a:endParaRPr>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9" name="圆角矩形 8"/>
          <p:cNvSpPr/>
          <p:nvPr/>
        </p:nvSpPr>
        <p:spPr>
          <a:xfrm>
            <a:off x="1944370" y="3742055"/>
            <a:ext cx="8432800" cy="88265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grpSp>
        <p:nvGrpSpPr>
          <p:cNvPr id="18" name="组合 17"/>
          <p:cNvGrpSpPr/>
          <p:nvPr/>
        </p:nvGrpSpPr>
        <p:grpSpPr>
          <a:xfrm>
            <a:off x="2582359" y="2392843"/>
            <a:ext cx="7026140" cy="2072477"/>
            <a:chOff x="1288097" y="1076296"/>
            <a:chExt cx="6556375" cy="1771015"/>
          </a:xfrm>
        </p:grpSpPr>
        <p:grpSp>
          <p:nvGrpSpPr>
            <p:cNvPr id="19" name="组合 18"/>
            <p:cNvGrpSpPr/>
            <p:nvPr/>
          </p:nvGrpSpPr>
          <p:grpSpPr>
            <a:xfrm>
              <a:off x="1288097" y="1076296"/>
              <a:ext cx="6556375" cy="1771015"/>
              <a:chOff x="2029" y="2641"/>
              <a:chExt cx="10325" cy="2789"/>
            </a:xfrm>
          </p:grpSpPr>
          <p:sp>
            <p:nvSpPr>
              <p:cNvPr id="21" name="文本框 20"/>
              <p:cNvSpPr txBox="true"/>
              <p:nvPr>
                <p:custDataLst>
                  <p:tags r:id="rId3"/>
                </p:custDataLst>
              </p:nvPr>
            </p:nvSpPr>
            <p:spPr>
              <a:xfrm>
                <a:off x="5304" y="2641"/>
                <a:ext cx="3747" cy="496"/>
              </a:xfrm>
              <a:prstGeom prst="rect">
                <a:avLst/>
              </a:prstGeom>
              <a:noFill/>
            </p:spPr>
            <p:txBody>
              <a:bodyPr wrap="square" rtlCol="0">
                <a:spAutoFit/>
              </a:bodyPr>
              <a:p>
                <a:pPr algn="ctr"/>
                <a:r>
                  <a:rPr lang="zh-CN" altLang="en-US"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能</a:t>
                </a:r>
                <a:r>
                  <a:rPr lang="en-US" altLang="zh-CN"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 </a:t>
                </a:r>
                <a:r>
                  <a:rPr lang="zh-CN" altLang="en-US"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力</a:t>
                </a:r>
                <a:r>
                  <a:rPr lang="en-US" altLang="zh-CN"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 </a:t>
                </a:r>
                <a:r>
                  <a:rPr lang="zh-CN" altLang="en-US"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体</a:t>
                </a:r>
                <a:r>
                  <a:rPr lang="en-US" altLang="zh-CN"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 </a:t>
                </a:r>
                <a:r>
                  <a:rPr lang="zh-CN" altLang="en-US"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系</a:t>
                </a:r>
                <a:r>
                  <a:rPr lang="en-US" altLang="zh-CN"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 </a:t>
                </a:r>
                <a:r>
                  <a:rPr lang="zh-CN" altLang="en-US"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建</a:t>
                </a:r>
                <a:r>
                  <a:rPr lang="en-US" altLang="zh-CN"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 </a:t>
                </a:r>
                <a:r>
                  <a:rPr lang="zh-CN" altLang="en-US"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设</a:t>
                </a:r>
                <a:endParaRPr lang="zh-CN" altLang="en-US" b="1"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nvGrpSpPr>
              <p:cNvPr id="23" name="组合 22"/>
              <p:cNvGrpSpPr/>
              <p:nvPr/>
            </p:nvGrpSpPr>
            <p:grpSpPr>
              <a:xfrm>
                <a:off x="2029" y="3603"/>
                <a:ext cx="10325" cy="1827"/>
                <a:chOff x="2385" y="3547"/>
                <a:chExt cx="10325" cy="1827"/>
              </a:xfrm>
            </p:grpSpPr>
            <p:sp>
              <p:nvSpPr>
                <p:cNvPr id="203817" name="任意多边形 99"/>
                <p:cNvSpPr/>
                <p:nvPr/>
              </p:nvSpPr>
              <p:spPr>
                <a:xfrm>
                  <a:off x="3320" y="3547"/>
                  <a:ext cx="8426" cy="695"/>
                </a:xfrm>
                <a:custGeom>
                  <a:avLst/>
                  <a:gdLst>
                    <a:gd name="txL" fmla="*/ 0 w 2491740"/>
                    <a:gd name="txT" fmla="*/ 0 h 441960"/>
                    <a:gd name="txR" fmla="*/ 2491740 w 2491740"/>
                    <a:gd name="txB" fmla="*/ 441960 h 441960"/>
                  </a:gdLst>
                  <a:ahLst/>
                  <a:cxnLst>
                    <a:cxn ang="0">
                      <a:pos x="0" y="441960"/>
                    </a:cxn>
                    <a:cxn ang="0">
                      <a:pos x="0" y="0"/>
                    </a:cxn>
                    <a:cxn ang="0">
                      <a:pos x="2491740" y="0"/>
                    </a:cxn>
                    <a:cxn ang="0">
                      <a:pos x="2491740" y="441960"/>
                    </a:cxn>
                  </a:cxnLst>
                  <a:rect l="txL" t="txT" r="txR" b="txB"/>
                  <a:pathLst>
                    <a:path w="2491740" h="441960">
                      <a:moveTo>
                        <a:pt x="0" y="441960"/>
                      </a:moveTo>
                      <a:lnTo>
                        <a:pt x="0" y="0"/>
                      </a:lnTo>
                      <a:lnTo>
                        <a:pt x="2491740" y="0"/>
                      </a:lnTo>
                      <a:lnTo>
                        <a:pt x="2491740" y="441960"/>
                      </a:lnTo>
                    </a:path>
                  </a:pathLst>
                </a:custGeom>
                <a:noFill/>
                <a:ln w="25400" cap="flat" cmpd="sng">
                  <a:solidFill>
                    <a:srgbClr val="7F7F7F"/>
                  </a:solidFill>
                  <a:prstDash val="dash"/>
                  <a:bevel/>
                  <a:headEnd type="none" w="med" len="med"/>
                  <a:tailEnd type="none" w="med" len="med"/>
                </a:ln>
              </p:spPr>
              <p:txBody>
                <a:bodyPr anchor="ctr"/>
                <a:p>
                  <a:pPr algn="ctr"/>
                  <a:endParaRPr>
                    <a:solidFill>
                      <a:srgbClr val="FFFFFF"/>
                    </a:solidFill>
                    <a:latin typeface="微软雅黑" panose="020B0503020204020204" charset="-122"/>
                    <a:ea typeface="微软雅黑" panose="020B0503020204020204" charset="-122"/>
                    <a:sym typeface="宋体" panose="02010600030101010101" pitchFamily="2" charset="-122"/>
                  </a:endParaRPr>
                </a:p>
              </p:txBody>
            </p:sp>
            <p:grpSp>
              <p:nvGrpSpPr>
                <p:cNvPr id="24" name="组合 23"/>
                <p:cNvGrpSpPr/>
                <p:nvPr/>
              </p:nvGrpSpPr>
              <p:grpSpPr>
                <a:xfrm>
                  <a:off x="2385" y="4588"/>
                  <a:ext cx="1993" cy="785"/>
                  <a:chOff x="2385" y="4588"/>
                  <a:chExt cx="1993" cy="785"/>
                </a:xfrm>
              </p:grpSpPr>
              <p:sp>
                <p:nvSpPr>
                  <p:cNvPr id="25618" name="Rectangle 631"/>
                  <p:cNvSpPr/>
                  <p:nvPr/>
                </p:nvSpPr>
                <p:spPr>
                  <a:xfrm>
                    <a:off x="2417" y="4588"/>
                    <a:ext cx="1961" cy="785"/>
                  </a:xfrm>
                  <a:prstGeom prst="rect">
                    <a:avLst/>
                  </a:prstGeom>
                  <a:solidFill>
                    <a:srgbClr val="4CAB27"/>
                  </a:solidFill>
                  <a:ln w="9525">
                    <a:noFill/>
                  </a:ln>
                </p:spPr>
                <p:txBody>
                  <a:bodyPr vert="horz" wrap="square" anchor="t"/>
                  <a:p>
                    <a:endParaRPr>
                      <a:solidFill>
                        <a:srgbClr val="000000"/>
                      </a:solidFill>
                      <a:latin typeface="微软雅黑" panose="020B0503020204020204" charset="-122"/>
                      <a:ea typeface="微软雅黑" panose="020B0503020204020204" charset="-122"/>
                      <a:sym typeface="宋体" panose="02010600030101010101" pitchFamily="2" charset="-122"/>
                    </a:endParaRPr>
                  </a:p>
                </p:txBody>
              </p:sp>
              <p:sp>
                <p:nvSpPr>
                  <p:cNvPr id="25" name="文本框 24"/>
                  <p:cNvSpPr txBox="true"/>
                  <p:nvPr>
                    <p:custDataLst>
                      <p:tags r:id="rId4"/>
                    </p:custDataLst>
                  </p:nvPr>
                </p:nvSpPr>
                <p:spPr>
                  <a:xfrm>
                    <a:off x="2385" y="4720"/>
                    <a:ext cx="1961" cy="454"/>
                  </a:xfrm>
                  <a:prstGeom prst="rect">
                    <a:avLst/>
                  </a:prstGeom>
                  <a:noFill/>
                </p:spPr>
                <p:txBody>
                  <a:bodyPr wrap="square" rtlCol="0">
                    <a:spAutoFit/>
                  </a:bodyPr>
                  <a:p>
                    <a:pPr algn="ctr"/>
                    <a:r>
                      <a:rPr lang="zh-CN" altLang="en-US" sz="1600" b="1" dirty="0">
                        <a:solidFill>
                          <a:schemeClr val="lt1"/>
                        </a:solidFill>
                        <a:latin typeface="微软雅黑" panose="020B0503020204020204" charset="-122"/>
                        <a:ea typeface="微软雅黑" panose="020B0503020204020204" charset="-122"/>
                      </a:rPr>
                      <a:t>分类投放</a:t>
                    </a:r>
                    <a:endParaRPr lang="zh-CN" altLang="en-US" sz="1600" b="1" dirty="0">
                      <a:solidFill>
                        <a:schemeClr val="lt1"/>
                      </a:solidFill>
                      <a:latin typeface="微软雅黑" panose="020B0503020204020204" charset="-122"/>
                      <a:ea typeface="微软雅黑" panose="020B0503020204020204" charset="-122"/>
                    </a:endParaRPr>
                  </a:p>
                </p:txBody>
              </p:sp>
            </p:grpSp>
            <p:grpSp>
              <p:nvGrpSpPr>
                <p:cNvPr id="26" name="组合 25"/>
                <p:cNvGrpSpPr/>
                <p:nvPr/>
              </p:nvGrpSpPr>
              <p:grpSpPr>
                <a:xfrm>
                  <a:off x="5196" y="4588"/>
                  <a:ext cx="1962" cy="785"/>
                  <a:chOff x="5196" y="4588"/>
                  <a:chExt cx="1962" cy="785"/>
                </a:xfrm>
              </p:grpSpPr>
              <p:sp>
                <p:nvSpPr>
                  <p:cNvPr id="25619" name="Rectangle 632"/>
                  <p:cNvSpPr/>
                  <p:nvPr/>
                </p:nvSpPr>
                <p:spPr>
                  <a:xfrm>
                    <a:off x="5197" y="4588"/>
                    <a:ext cx="1961" cy="785"/>
                  </a:xfrm>
                  <a:prstGeom prst="rect">
                    <a:avLst/>
                  </a:prstGeom>
                  <a:solidFill>
                    <a:srgbClr val="E39508"/>
                  </a:solidFill>
                  <a:ln w="9525">
                    <a:noFill/>
                  </a:ln>
                </p:spPr>
                <p:txBody>
                  <a:bodyPr vert="horz" wrap="square" anchor="t"/>
                  <a:p>
                    <a:endParaRPr>
                      <a:solidFill>
                        <a:srgbClr val="000000"/>
                      </a:solidFill>
                      <a:latin typeface="微软雅黑" panose="020B0503020204020204" charset="-122"/>
                      <a:ea typeface="微软雅黑" panose="020B0503020204020204" charset="-122"/>
                      <a:sym typeface="宋体" panose="02010600030101010101" pitchFamily="2" charset="-122"/>
                    </a:endParaRPr>
                  </a:p>
                </p:txBody>
              </p:sp>
              <p:sp>
                <p:nvSpPr>
                  <p:cNvPr id="33" name="文本框 32"/>
                  <p:cNvSpPr txBox="true"/>
                  <p:nvPr>
                    <p:custDataLst>
                      <p:tags r:id="rId5"/>
                    </p:custDataLst>
                  </p:nvPr>
                </p:nvSpPr>
                <p:spPr>
                  <a:xfrm>
                    <a:off x="5196" y="4721"/>
                    <a:ext cx="1960" cy="454"/>
                  </a:xfrm>
                  <a:prstGeom prst="rect">
                    <a:avLst/>
                  </a:prstGeom>
                  <a:noFill/>
                </p:spPr>
                <p:txBody>
                  <a:bodyPr wrap="square" rtlCol="0">
                    <a:spAutoFit/>
                  </a:bodyPr>
                  <a:p>
                    <a:pPr algn="ctr"/>
                    <a:r>
                      <a:rPr lang="zh-CN" altLang="en-US" sz="1600" b="1" dirty="0">
                        <a:solidFill>
                          <a:schemeClr val="lt1"/>
                        </a:solidFill>
                        <a:latin typeface="微软雅黑" panose="020B0503020204020204" charset="-122"/>
                        <a:ea typeface="微软雅黑" panose="020B0503020204020204" charset="-122"/>
                      </a:rPr>
                      <a:t>分类收集</a:t>
                    </a:r>
                    <a:endParaRPr lang="zh-CN" altLang="en-US" sz="1600" b="1" dirty="0">
                      <a:solidFill>
                        <a:schemeClr val="lt1"/>
                      </a:solidFill>
                      <a:latin typeface="微软雅黑" panose="020B0503020204020204" charset="-122"/>
                      <a:ea typeface="微软雅黑" panose="020B0503020204020204" charset="-122"/>
                    </a:endParaRPr>
                  </a:p>
                </p:txBody>
              </p:sp>
            </p:grpSp>
            <p:grpSp>
              <p:nvGrpSpPr>
                <p:cNvPr id="34" name="组合 33"/>
                <p:cNvGrpSpPr/>
                <p:nvPr/>
              </p:nvGrpSpPr>
              <p:grpSpPr>
                <a:xfrm>
                  <a:off x="7965" y="4589"/>
                  <a:ext cx="1969" cy="785"/>
                  <a:chOff x="2409" y="4588"/>
                  <a:chExt cx="1969" cy="785"/>
                </a:xfrm>
              </p:grpSpPr>
              <p:sp>
                <p:nvSpPr>
                  <p:cNvPr id="35" name="Rectangle 631"/>
                  <p:cNvSpPr/>
                  <p:nvPr/>
                </p:nvSpPr>
                <p:spPr>
                  <a:xfrm>
                    <a:off x="2417" y="4588"/>
                    <a:ext cx="1961" cy="785"/>
                  </a:xfrm>
                  <a:prstGeom prst="rect">
                    <a:avLst/>
                  </a:prstGeom>
                  <a:solidFill>
                    <a:srgbClr val="4CAB27"/>
                  </a:solidFill>
                  <a:ln w="9525">
                    <a:noFill/>
                  </a:ln>
                </p:spPr>
                <p:txBody>
                  <a:bodyPr vert="horz" wrap="square" anchor="t"/>
                  <a:p>
                    <a:endParaRPr>
                      <a:solidFill>
                        <a:srgbClr val="000000"/>
                      </a:solidFill>
                      <a:latin typeface="微软雅黑" panose="020B0503020204020204" charset="-122"/>
                      <a:ea typeface="微软雅黑" panose="020B0503020204020204" charset="-122"/>
                      <a:sym typeface="宋体" panose="02010600030101010101" pitchFamily="2" charset="-122"/>
                    </a:endParaRPr>
                  </a:p>
                </p:txBody>
              </p:sp>
              <p:sp>
                <p:nvSpPr>
                  <p:cNvPr id="36" name="文本框 35"/>
                  <p:cNvSpPr txBox="true"/>
                  <p:nvPr>
                    <p:custDataLst>
                      <p:tags r:id="rId6"/>
                    </p:custDataLst>
                  </p:nvPr>
                </p:nvSpPr>
                <p:spPr>
                  <a:xfrm>
                    <a:off x="2409" y="4707"/>
                    <a:ext cx="1961" cy="454"/>
                  </a:xfrm>
                  <a:prstGeom prst="rect">
                    <a:avLst/>
                  </a:prstGeom>
                  <a:noFill/>
                </p:spPr>
                <p:txBody>
                  <a:bodyPr wrap="square" rtlCol="0">
                    <a:spAutoFit/>
                  </a:bodyPr>
                  <a:p>
                    <a:pPr algn="ctr"/>
                    <a:r>
                      <a:rPr lang="zh-CN" altLang="en-US" sz="1600" b="1">
                        <a:solidFill>
                          <a:schemeClr val="lt1"/>
                        </a:solidFill>
                        <a:latin typeface="微软雅黑" panose="020B0503020204020204" charset="-122"/>
                        <a:ea typeface="微软雅黑" panose="020B0503020204020204" charset="-122"/>
                      </a:rPr>
                      <a:t>分类运输</a:t>
                    </a:r>
                    <a:endParaRPr lang="zh-CN" altLang="en-US" sz="1600" b="1">
                      <a:solidFill>
                        <a:schemeClr val="lt1"/>
                      </a:solidFill>
                      <a:latin typeface="微软雅黑" panose="020B0503020204020204" charset="-122"/>
                      <a:ea typeface="微软雅黑" panose="020B0503020204020204" charset="-122"/>
                    </a:endParaRPr>
                  </a:p>
                </p:txBody>
              </p:sp>
            </p:grpSp>
            <p:grpSp>
              <p:nvGrpSpPr>
                <p:cNvPr id="37" name="组合 36"/>
                <p:cNvGrpSpPr/>
                <p:nvPr/>
              </p:nvGrpSpPr>
              <p:grpSpPr>
                <a:xfrm>
                  <a:off x="10735" y="4588"/>
                  <a:ext cx="1975" cy="785"/>
                  <a:chOff x="5197" y="4588"/>
                  <a:chExt cx="1975" cy="785"/>
                </a:xfrm>
              </p:grpSpPr>
              <p:sp>
                <p:nvSpPr>
                  <p:cNvPr id="38" name="Rectangle 632"/>
                  <p:cNvSpPr/>
                  <p:nvPr/>
                </p:nvSpPr>
                <p:spPr>
                  <a:xfrm>
                    <a:off x="5197" y="4588"/>
                    <a:ext cx="1961" cy="785"/>
                  </a:xfrm>
                  <a:prstGeom prst="rect">
                    <a:avLst/>
                  </a:prstGeom>
                  <a:solidFill>
                    <a:srgbClr val="E39508"/>
                  </a:solidFill>
                  <a:ln w="9525">
                    <a:noFill/>
                  </a:ln>
                </p:spPr>
                <p:txBody>
                  <a:bodyPr vert="horz" wrap="square" anchor="t"/>
                  <a:p>
                    <a:endParaRPr>
                      <a:solidFill>
                        <a:srgbClr val="000000"/>
                      </a:solidFill>
                      <a:latin typeface="微软雅黑" panose="020B0503020204020204" charset="-122"/>
                      <a:ea typeface="微软雅黑" panose="020B0503020204020204" charset="-122"/>
                      <a:sym typeface="宋体" panose="02010600030101010101" pitchFamily="2" charset="-122"/>
                    </a:endParaRPr>
                  </a:p>
                </p:txBody>
              </p:sp>
              <p:sp>
                <p:nvSpPr>
                  <p:cNvPr id="39" name="文本框 38"/>
                  <p:cNvSpPr txBox="true"/>
                  <p:nvPr>
                    <p:custDataLst>
                      <p:tags r:id="rId7"/>
                    </p:custDataLst>
                  </p:nvPr>
                </p:nvSpPr>
                <p:spPr>
                  <a:xfrm>
                    <a:off x="5212" y="4708"/>
                    <a:ext cx="1960" cy="454"/>
                  </a:xfrm>
                  <a:prstGeom prst="rect">
                    <a:avLst/>
                  </a:prstGeom>
                  <a:noFill/>
                </p:spPr>
                <p:txBody>
                  <a:bodyPr wrap="square" rtlCol="0">
                    <a:spAutoFit/>
                  </a:bodyPr>
                  <a:p>
                    <a:pPr algn="ctr"/>
                    <a:r>
                      <a:rPr lang="zh-CN" altLang="en-US" sz="1600" b="1">
                        <a:solidFill>
                          <a:schemeClr val="lt1"/>
                        </a:solidFill>
                        <a:latin typeface="微软雅黑" panose="020B0503020204020204" charset="-122"/>
                        <a:ea typeface="微软雅黑" panose="020B0503020204020204" charset="-122"/>
                      </a:rPr>
                      <a:t>分类处置</a:t>
                    </a:r>
                    <a:endParaRPr lang="zh-CN" altLang="en-US" sz="1600" b="1">
                      <a:solidFill>
                        <a:schemeClr val="lt1"/>
                      </a:solidFill>
                      <a:latin typeface="微软雅黑" panose="020B0503020204020204" charset="-122"/>
                      <a:ea typeface="微软雅黑" panose="020B0503020204020204" charset="-122"/>
                    </a:endParaRPr>
                  </a:p>
                </p:txBody>
              </p:sp>
            </p:grpSp>
          </p:grpSp>
        </p:grpSp>
        <p:pic>
          <p:nvPicPr>
            <p:cNvPr id="40" name="图片 39"/>
            <p:cNvPicPr>
              <a:picLocks noChangeAspect="true"/>
            </p:cNvPicPr>
            <p:nvPr/>
          </p:nvPicPr>
          <p:blipFill>
            <a:blip r:embed="rId8">
              <a:clrChange>
                <a:clrFrom>
                  <a:srgbClr val="F2F2F2">
                    <a:alpha val="100000"/>
                  </a:srgbClr>
                </a:clrFrom>
                <a:clrTo>
                  <a:srgbClr val="F2F2F2">
                    <a:alpha val="100000"/>
                    <a:alpha val="0"/>
                  </a:srgbClr>
                </a:clrTo>
              </a:clrChange>
              <a:extLst>
                <a:ext uri="{28A0092B-C50C-407E-A947-70E740481C1C}">
                  <a14:useLocalDpi xmlns:a14="http://schemas.microsoft.com/office/drawing/2010/main" val="false"/>
                </a:ext>
              </a:extLst>
            </a:blip>
            <a:stretch>
              <a:fillRect/>
            </a:stretch>
          </p:blipFill>
          <p:spPr>
            <a:xfrm>
              <a:off x="5326369" y="1709692"/>
              <a:ext cx="245136" cy="496557"/>
            </a:xfrm>
            <a:prstGeom prst="rect">
              <a:avLst/>
            </a:prstGeom>
          </p:spPr>
        </p:pic>
        <p:pic>
          <p:nvPicPr>
            <p:cNvPr id="41" name="图片 40"/>
            <p:cNvPicPr>
              <a:picLocks noChangeAspect="true"/>
            </p:cNvPicPr>
            <p:nvPr/>
          </p:nvPicPr>
          <p:blipFill>
            <a:blip r:embed="rId8">
              <a:clrChange>
                <a:clrFrom>
                  <a:srgbClr val="F2F2F2">
                    <a:alpha val="100000"/>
                  </a:srgbClr>
                </a:clrFrom>
                <a:clrTo>
                  <a:srgbClr val="F2F2F2">
                    <a:alpha val="100000"/>
                    <a:alpha val="0"/>
                  </a:srgbClr>
                </a:clrTo>
              </a:clrChange>
              <a:extLst>
                <a:ext uri="{28A0092B-C50C-407E-A947-70E740481C1C}">
                  <a14:useLocalDpi xmlns:a14="http://schemas.microsoft.com/office/drawing/2010/main" val="false"/>
                </a:ext>
              </a:extLst>
            </a:blip>
            <a:stretch>
              <a:fillRect/>
            </a:stretch>
          </p:blipFill>
          <p:spPr>
            <a:xfrm>
              <a:off x="3572497" y="1693275"/>
              <a:ext cx="245136" cy="496557"/>
            </a:xfrm>
            <a:prstGeom prst="rect">
              <a:avLst/>
            </a:prstGeom>
          </p:spPr>
        </p:pic>
      </p:grpSp>
      <p:grpSp>
        <p:nvGrpSpPr>
          <p:cNvPr id="3" name="组合 2" descr="7b0a202020202274657874626f78223a20227b5c2263617465676f72795f69645c223a31303431302c5c2269645c223a32303334373039387d220a7d0a"/>
          <p:cNvGrpSpPr/>
          <p:nvPr/>
        </p:nvGrpSpPr>
        <p:grpSpPr>
          <a:xfrm>
            <a:off x="6633210" y="306705"/>
            <a:ext cx="5105400" cy="2800985"/>
            <a:chOff x="3968" y="2616"/>
            <a:chExt cx="11136" cy="5568"/>
          </a:xfrm>
        </p:grpSpPr>
        <p:pic>
          <p:nvPicPr>
            <p:cNvPr id="4" name="图片 3" descr="横版-党政风政务线框05-汉仪中宋简"/>
            <p:cNvPicPr>
              <a:picLocks noChangeAspect="true"/>
            </p:cNvPicPr>
            <p:nvPr/>
          </p:nvPicPr>
          <p:blipFill>
            <a:blip r:embed="rId9">
              <a:extLst>
                <a:ext uri="{96DAC541-7B7A-43D3-8B79-37D633B846F1}">
                  <asvg:svgBlip xmlns:asvg="http://schemas.microsoft.com/office/drawing/2016/SVG/main" r:embed="rId10"/>
                </a:ext>
              </a:extLst>
            </a:blip>
            <a:stretch>
              <a:fillRect/>
            </a:stretch>
          </p:blipFill>
          <p:spPr>
            <a:xfrm>
              <a:off x="3968" y="2616"/>
              <a:ext cx="11136" cy="5568"/>
            </a:xfrm>
            <a:prstGeom prst="rect">
              <a:avLst/>
            </a:prstGeom>
          </p:spPr>
        </p:pic>
        <p:sp>
          <p:nvSpPr>
            <p:cNvPr id="5" name="文本框 4"/>
            <p:cNvSpPr txBox="true"/>
            <p:nvPr/>
          </p:nvSpPr>
          <p:spPr>
            <a:xfrm>
              <a:off x="6519" y="4344"/>
              <a:ext cx="6682" cy="2741"/>
            </a:xfrm>
            <a:prstGeom prst="rect">
              <a:avLst/>
            </a:prstGeom>
            <a:noFill/>
          </p:spPr>
          <p:txBody>
            <a:bodyPr wrap="square" rtlCol="0" anchor="ctr" anchorCtr="true">
              <a:noAutofit/>
            </a:bodyPr>
            <a:lstStyle/>
            <a:p>
              <a:pPr>
                <a:lnSpc>
                  <a:spcPct val="180000"/>
                </a:lnSpc>
              </a:pPr>
              <a:r>
                <a:rPr lang="zh-CN" altLang="en-US" sz="1600">
                  <a:solidFill>
                    <a:srgbClr val="C00000"/>
                  </a:solidFill>
                  <a:latin typeface="汉仪中宋简" panose="02010600000101010101" charset="-128"/>
                  <a:ea typeface="汉仪中宋简" panose="02010600000101010101" charset="-128"/>
                  <a:cs typeface="汉仪中宋简" panose="02010600000101010101" charset="-128"/>
                </a:rPr>
                <a:t>环卫体系建设贯穿生活垃圾分类能力建设各项环节始终，十分重要，缺一不可。</a:t>
              </a:r>
              <a:endParaRPr lang="zh-CN" altLang="en-US" sz="1600">
                <a:solidFill>
                  <a:srgbClr val="C00000"/>
                </a:solidFill>
                <a:latin typeface="汉仪中宋简" panose="02010600000101010101" charset="-128"/>
                <a:ea typeface="汉仪中宋简" panose="02010600000101010101" charset="-128"/>
                <a:cs typeface="汉仪中宋简" panose="02010600000101010101" charset="-128"/>
              </a:endParaRPr>
            </a:p>
          </p:txBody>
        </p:sp>
      </p:grpSp>
      <p:sp>
        <p:nvSpPr>
          <p:cNvPr id="8" name="文本框 7"/>
          <p:cNvSpPr txBox="true"/>
          <p:nvPr/>
        </p:nvSpPr>
        <p:spPr>
          <a:xfrm>
            <a:off x="416560" y="3989705"/>
            <a:ext cx="1883410" cy="368300"/>
          </a:xfrm>
          <a:prstGeom prst="rect">
            <a:avLst/>
          </a:prstGeom>
          <a:noFill/>
        </p:spPr>
        <p:txBody>
          <a:bodyPr wrap="square" rtlCol="0">
            <a:spAutoFit/>
          </a:bodyPr>
          <a:p>
            <a:r>
              <a:rPr lang="en-US" altLang="zh-CN"/>
              <a:t>“</a:t>
            </a:r>
            <a:r>
              <a:rPr lang="zh-CN" altLang="en-US"/>
              <a:t>全链条体系建设</a:t>
            </a:r>
            <a:r>
              <a:rPr lang="en-US" altLang="zh-CN"/>
              <a:t>”</a:t>
            </a:r>
            <a:endParaRPr lang="en-US" altLang="zh-CN"/>
          </a:p>
        </p:txBody>
      </p:sp>
    </p:spTree>
    <p:custDataLst>
      <p:tags r:id="rId1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5"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8" name="文本框 7"/>
          <p:cNvSpPr txBox="true"/>
          <p:nvPr/>
        </p:nvSpPr>
        <p:spPr>
          <a:xfrm>
            <a:off x="2632710" y="775970"/>
            <a:ext cx="6630035" cy="337185"/>
          </a:xfrm>
          <a:prstGeom prst="rect">
            <a:avLst/>
          </a:prstGeom>
          <a:noFill/>
        </p:spPr>
        <p:txBody>
          <a:bodyPr wrap="square" rtlCol="0">
            <a:spAutoFit/>
          </a:bodyPr>
          <a:p>
            <a:pPr algn="ctr">
              <a:lnSpc>
                <a:spcPct val="100000"/>
              </a:lnSpc>
            </a:pPr>
            <a:r>
              <a:rPr lang="zh-CN" altLang="en-US" sz="1600">
                <a:solidFill>
                  <a:srgbClr val="000000"/>
                </a:solidFill>
                <a:latin typeface="微软雅黑" panose="020B0503020204020204" charset="-122"/>
                <a:ea typeface="微软雅黑" panose="020B0503020204020204" charset="-122"/>
                <a:cs typeface="微软雅黑" panose="020B0503020204020204" charset="-122"/>
              </a:rPr>
              <a:t>全市一盘棋，上中下游一起抓，前中末端齐发力，逐步完善分类体系。</a:t>
            </a:r>
            <a:endParaRPr lang="zh-CN" altLang="en-US" sz="1600">
              <a:solidFill>
                <a:srgbClr val="000000"/>
              </a:solidFill>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rot="0">
            <a:off x="972820" y="1637665"/>
            <a:ext cx="4685030" cy="3036570"/>
            <a:chOff x="-447" y="3141"/>
            <a:chExt cx="7378" cy="4782"/>
          </a:xfrm>
        </p:grpSpPr>
        <p:sp>
          <p:nvSpPr>
            <p:cNvPr id="6" name="文本框 5"/>
            <p:cNvSpPr txBox="true"/>
            <p:nvPr>
              <p:custDataLst>
                <p:tags r:id="rId3"/>
              </p:custDataLst>
            </p:nvPr>
          </p:nvSpPr>
          <p:spPr>
            <a:xfrm>
              <a:off x="-447" y="4677"/>
              <a:ext cx="7378" cy="3246"/>
            </a:xfrm>
            <a:prstGeom prst="rect">
              <a:avLst/>
            </a:prstGeom>
            <a:noFill/>
          </p:spPr>
          <p:txBody>
            <a:bodyPr wrap="square" rtlCol="0">
              <a:spAutoFit/>
            </a:bodyPr>
            <a:p>
              <a:pPr marL="285750" indent="-285750" algn="l">
                <a:lnSpc>
                  <a:spcPct val="200000"/>
                </a:lnSpc>
                <a:buFont typeface="Wingdings" panose="05000000000000000000" charset="0"/>
                <a:buChar char="l"/>
              </a:pPr>
              <a:r>
                <a:rPr sz="16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在主城区公共机构</a:t>
              </a:r>
              <a:r>
                <a:rPr lang="zh-CN" sz="16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r>
                <a:rPr sz="16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公共场所和具备条件的居民小区配备分类设施设备，覆盖率100%全覆盖。</a:t>
              </a:r>
              <a:endParaRPr sz="16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6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其他市县设施覆盖90%以上。</a:t>
              </a:r>
              <a:endParaRPr sz="16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6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坚持科技</a:t>
              </a:r>
              <a:r>
                <a:rPr lang="zh-CN" sz="16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助力</a:t>
              </a:r>
              <a:r>
                <a:rPr sz="16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垃圾分类。</a:t>
              </a:r>
              <a:endParaRPr sz="16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圆角矩形 6"/>
            <p:cNvSpPr/>
            <p:nvPr>
              <p:custDataLst>
                <p:tags r:id="rId4"/>
              </p:custDataLst>
            </p:nvPr>
          </p:nvSpPr>
          <p:spPr>
            <a:xfrm>
              <a:off x="1330" y="3141"/>
              <a:ext cx="3824" cy="836"/>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a:solidFill>
                    <a:schemeClr val="lt1"/>
                  </a:solidFill>
                  <a:latin typeface="微软雅黑" panose="020B0503020204020204" charset="-122"/>
                  <a:ea typeface="微软雅黑" panose="020B0503020204020204" charset="-122"/>
                  <a:cs typeface="微软雅黑" panose="020B0503020204020204" charset="-122"/>
                </a:rPr>
                <a:t>前</a:t>
              </a:r>
              <a:r>
                <a:rPr lang="en-US" altLang="zh-CN" sz="1600" b="1">
                  <a:solidFill>
                    <a:schemeClr val="lt1"/>
                  </a:solidFill>
                  <a:latin typeface="微软雅黑" panose="020B0503020204020204" charset="-122"/>
                  <a:ea typeface="微软雅黑" panose="020B0503020204020204" charset="-122"/>
                  <a:cs typeface="微软雅黑" panose="020B0503020204020204" charset="-122"/>
                </a:rPr>
                <a:t> </a:t>
              </a:r>
              <a:r>
                <a:rPr lang="zh-CN" altLang="en-US" sz="1600" b="1">
                  <a:solidFill>
                    <a:schemeClr val="lt1"/>
                  </a:solidFill>
                  <a:latin typeface="微软雅黑" panose="020B0503020204020204" charset="-122"/>
                  <a:ea typeface="微软雅黑" panose="020B0503020204020204" charset="-122"/>
                  <a:cs typeface="微软雅黑" panose="020B0503020204020204" charset="-122"/>
                </a:rPr>
                <a:t>端</a:t>
              </a:r>
              <a:r>
                <a:rPr lang="en-US" altLang="zh-CN" sz="1600" b="1">
                  <a:solidFill>
                    <a:schemeClr val="lt1"/>
                  </a:solidFill>
                  <a:latin typeface="微软雅黑" panose="020B0503020204020204" charset="-122"/>
                  <a:ea typeface="微软雅黑" panose="020B0503020204020204" charset="-122"/>
                  <a:cs typeface="微软雅黑" panose="020B0503020204020204" charset="-122"/>
                </a:rPr>
                <a:t> </a:t>
              </a:r>
              <a:r>
                <a:rPr lang="zh-CN" altLang="en-US" sz="1600" b="1">
                  <a:solidFill>
                    <a:schemeClr val="lt1"/>
                  </a:solidFill>
                  <a:latin typeface="微软雅黑" panose="020B0503020204020204" charset="-122"/>
                  <a:ea typeface="微软雅黑" panose="020B0503020204020204" charset="-122"/>
                  <a:cs typeface="微软雅黑" panose="020B0503020204020204" charset="-122"/>
                </a:rPr>
                <a:t>投</a:t>
              </a:r>
              <a:r>
                <a:rPr lang="en-US" altLang="zh-CN" sz="1600" b="1">
                  <a:solidFill>
                    <a:schemeClr val="lt1"/>
                  </a:solidFill>
                  <a:latin typeface="微软雅黑" panose="020B0503020204020204" charset="-122"/>
                  <a:ea typeface="微软雅黑" panose="020B0503020204020204" charset="-122"/>
                  <a:cs typeface="微软雅黑" panose="020B0503020204020204" charset="-122"/>
                </a:rPr>
                <a:t> </a:t>
              </a:r>
              <a:r>
                <a:rPr lang="zh-CN" altLang="en-US" sz="1600" b="1">
                  <a:solidFill>
                    <a:schemeClr val="lt1"/>
                  </a:solidFill>
                  <a:latin typeface="微软雅黑" panose="020B0503020204020204" charset="-122"/>
                  <a:ea typeface="微软雅黑" panose="020B0503020204020204" charset="-122"/>
                  <a:cs typeface="微软雅黑" panose="020B0503020204020204" charset="-122"/>
                </a:rPr>
                <a:t>放</a:t>
              </a:r>
              <a:r>
                <a:rPr lang="en-US" altLang="zh-CN" sz="1600" b="1">
                  <a:solidFill>
                    <a:schemeClr val="lt1"/>
                  </a:solidFill>
                  <a:latin typeface="微软雅黑" panose="020B0503020204020204" charset="-122"/>
                  <a:ea typeface="微软雅黑" panose="020B0503020204020204" charset="-122"/>
                  <a:cs typeface="微软雅黑" panose="020B0503020204020204" charset="-122"/>
                </a:rPr>
                <a:t> </a:t>
              </a:r>
              <a:r>
                <a:rPr lang="zh-CN" altLang="en-US" sz="1600" b="1">
                  <a:solidFill>
                    <a:schemeClr val="lt1"/>
                  </a:solidFill>
                  <a:latin typeface="微软雅黑" panose="020B0503020204020204" charset="-122"/>
                  <a:ea typeface="微软雅黑" panose="020B0503020204020204" charset="-122"/>
                  <a:cs typeface="微软雅黑" panose="020B0503020204020204" charset="-122"/>
                </a:rPr>
                <a:t>环</a:t>
              </a:r>
              <a:r>
                <a:rPr lang="en-US" altLang="zh-CN" sz="1600" b="1">
                  <a:solidFill>
                    <a:schemeClr val="lt1"/>
                  </a:solidFill>
                  <a:latin typeface="微软雅黑" panose="020B0503020204020204" charset="-122"/>
                  <a:ea typeface="微软雅黑" panose="020B0503020204020204" charset="-122"/>
                  <a:cs typeface="微软雅黑" panose="020B0503020204020204" charset="-122"/>
                </a:rPr>
                <a:t> </a:t>
              </a:r>
              <a:r>
                <a:rPr lang="zh-CN" altLang="en-US" sz="1600" b="1">
                  <a:solidFill>
                    <a:schemeClr val="lt1"/>
                  </a:solidFill>
                  <a:latin typeface="微软雅黑" panose="020B0503020204020204" charset="-122"/>
                  <a:ea typeface="微软雅黑" panose="020B0503020204020204" charset="-122"/>
                  <a:cs typeface="微软雅黑" panose="020B0503020204020204" charset="-122"/>
                </a:rPr>
                <a:t>节</a:t>
              </a:r>
              <a:endParaRPr lang="zh-CN" altLang="en-US" sz="1600" b="1">
                <a:solidFill>
                  <a:schemeClr val="lt1"/>
                </a:solidFill>
                <a:latin typeface="微软雅黑" panose="020B0503020204020204" charset="-122"/>
                <a:ea typeface="微软雅黑" panose="020B0503020204020204" charset="-122"/>
                <a:cs typeface="微软雅黑" panose="020B0503020204020204" charset="-122"/>
              </a:endParaRPr>
            </a:p>
          </p:txBody>
        </p:sp>
      </p:grpSp>
      <p:pic>
        <p:nvPicPr>
          <p:cNvPr id="3" name="图片 2"/>
          <p:cNvPicPr>
            <a:picLocks noChangeAspect="true"/>
          </p:cNvPicPr>
          <p:nvPr/>
        </p:nvPicPr>
        <p:blipFill>
          <a:blip r:embed="rId5"/>
          <a:stretch>
            <a:fillRect/>
          </a:stretch>
        </p:blipFill>
        <p:spPr>
          <a:xfrm>
            <a:off x="6199505" y="1637665"/>
            <a:ext cx="4047490" cy="3036570"/>
          </a:xfrm>
          <a:prstGeom prst="rect">
            <a:avLst/>
          </a:prstGeom>
        </p:spPr>
      </p:pic>
      <p:sp>
        <p:nvSpPr>
          <p:cNvPr id="10" name="文本框 9"/>
          <p:cNvSpPr txBox="true"/>
          <p:nvPr/>
        </p:nvSpPr>
        <p:spPr>
          <a:xfrm>
            <a:off x="479425" y="172720"/>
            <a:ext cx="4076700" cy="337185"/>
          </a:xfrm>
          <a:prstGeom prst="rect">
            <a:avLst/>
          </a:prstGeom>
          <a:noFill/>
        </p:spPr>
        <p:txBody>
          <a:bodyPr wrap="none" rtlCol="0">
            <a:spAutoFit/>
          </a:bodyPr>
          <a:p>
            <a:pPr algn="l"/>
            <a:r>
              <a:rPr lang="zh-CN" sz="1600" b="1">
                <a:solidFill>
                  <a:schemeClr val="accent1"/>
                </a:solidFill>
                <a:latin typeface="微软雅黑" panose="020B0503020204020204" charset="-122"/>
                <a:ea typeface="微软雅黑" panose="020B0503020204020204" charset="-122"/>
                <a:cs typeface="微软雅黑" panose="020B0503020204020204" charset="-122"/>
              </a:rPr>
              <a:t>生活</a:t>
            </a:r>
            <a:r>
              <a:rPr sz="1600" b="1">
                <a:solidFill>
                  <a:schemeClr val="accent1"/>
                </a:solidFill>
                <a:latin typeface="微软雅黑" panose="020B0503020204020204" charset="-122"/>
                <a:ea typeface="微软雅黑" panose="020B0503020204020204" charset="-122"/>
                <a:cs typeface="微软雅黑" panose="020B0503020204020204" charset="-122"/>
              </a:rPr>
              <a:t>垃圾分类</a:t>
            </a:r>
            <a:r>
              <a:rPr lang="zh-CN" sz="1600" b="1">
                <a:solidFill>
                  <a:schemeClr val="accent1"/>
                </a:solidFill>
                <a:latin typeface="微软雅黑" panose="020B0503020204020204" charset="-122"/>
                <a:ea typeface="微软雅黑" panose="020B0503020204020204" charset="-122"/>
                <a:cs typeface="微软雅黑" panose="020B0503020204020204" charset="-122"/>
              </a:rPr>
              <a:t>全链条体系</a:t>
            </a:r>
            <a:r>
              <a:rPr sz="1600" b="1">
                <a:solidFill>
                  <a:schemeClr val="accent1"/>
                </a:solidFill>
                <a:latin typeface="微软雅黑" panose="020B0503020204020204" charset="-122"/>
                <a:ea typeface="微软雅黑" panose="020B0503020204020204" charset="-122"/>
                <a:cs typeface="微软雅黑" panose="020B0503020204020204" charset="-122"/>
              </a:rPr>
              <a:t>建设</a:t>
            </a:r>
            <a:r>
              <a:rPr lang="en-US" sz="1600" b="1">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分类投放</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1" name="圆角矩形 10"/>
          <p:cNvSpPr/>
          <p:nvPr>
            <p:custDataLst>
              <p:tags r:id="rId6"/>
            </p:custDataLst>
          </p:nvPr>
        </p:nvSpPr>
        <p:spPr>
          <a:xfrm>
            <a:off x="1784350" y="5198745"/>
            <a:ext cx="8622665" cy="53086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1600" b="1">
                <a:solidFill>
                  <a:schemeClr val="lt1"/>
                </a:solidFill>
                <a:latin typeface="微软雅黑" panose="020B0503020204020204" charset="-122"/>
                <a:ea typeface="微软雅黑" panose="020B0503020204020204" charset="-122"/>
                <a:cs typeface="微软雅黑" panose="020B0503020204020204" charset="-122"/>
              </a:rPr>
              <a:t>宣传、动员全体市民自觉在家中、工作场所等处</a:t>
            </a:r>
            <a:r>
              <a:rPr lang="zh-CN" altLang="en-US" sz="1600" b="1">
                <a:latin typeface="微软雅黑" panose="020B0503020204020204" charset="-122"/>
                <a:ea typeface="微软雅黑" panose="020B0503020204020204" charset="-122"/>
                <a:cs typeface="微软雅黑" panose="020B0503020204020204" charset="-122"/>
                <a:sym typeface="+mn-ea"/>
              </a:rPr>
              <a:t>积极主动参与、</a:t>
            </a:r>
            <a:r>
              <a:rPr lang="zh-CN" altLang="en-US" sz="1600" b="1">
                <a:solidFill>
                  <a:schemeClr val="lt1"/>
                </a:solidFill>
                <a:latin typeface="微软雅黑" panose="020B0503020204020204" charset="-122"/>
                <a:ea typeface="微软雅黑" panose="020B0503020204020204" charset="-122"/>
                <a:cs typeface="微软雅黑" panose="020B0503020204020204" charset="-122"/>
              </a:rPr>
              <a:t>做好垃圾分类。</a:t>
            </a:r>
            <a:endParaRPr lang="zh-CN" altLang="en-US" sz="1600" b="1">
              <a:solidFill>
                <a:schemeClr val="lt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9"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grpSp>
        <p:nvGrpSpPr>
          <p:cNvPr id="5" name="组合 4"/>
          <p:cNvGrpSpPr/>
          <p:nvPr/>
        </p:nvGrpSpPr>
        <p:grpSpPr>
          <a:xfrm rot="0">
            <a:off x="1096010" y="1562100"/>
            <a:ext cx="9999980" cy="3969385"/>
            <a:chOff x="1408" y="2275"/>
            <a:chExt cx="15748" cy="6251"/>
          </a:xfrm>
        </p:grpSpPr>
        <p:sp>
          <p:nvSpPr>
            <p:cNvPr id="3" name="文本框 2"/>
            <p:cNvSpPr txBox="true"/>
            <p:nvPr/>
          </p:nvSpPr>
          <p:spPr>
            <a:xfrm>
              <a:off x="1408" y="2275"/>
              <a:ext cx="8258" cy="6251"/>
            </a:xfrm>
            <a:prstGeom prst="rect">
              <a:avLst/>
            </a:prstGeom>
            <a:noFill/>
            <a:ln w="9525">
              <a:noFill/>
            </a:ln>
          </p:spPr>
          <p:txBody>
            <a:bodyPr wrap="square" anchor="t">
              <a:spAutoFit/>
            </a:bodyPr>
            <a:p>
              <a:pPr indent="0" algn="ctr" fontAlgn="auto">
                <a:lnSpc>
                  <a:spcPct val="200000"/>
                </a:lnSpc>
                <a:buFont typeface="Wingdings" panose="05000000000000000000" charset="0"/>
                <a:buNone/>
              </a:pPr>
              <a:r>
                <a:rPr lang="zh-CN" altLang="zh-CN" sz="1600" b="1" dirty="0">
                  <a:solidFill>
                    <a:srgbClr val="000000"/>
                  </a:solidFill>
                  <a:latin typeface="微软雅黑" panose="020B0503020204020204" charset="-122"/>
                  <a:ea typeface="微软雅黑" panose="020B0503020204020204" charset="-122"/>
                </a:rPr>
                <a:t>设置环境友好的分类收集站点</a:t>
              </a:r>
              <a:endParaRPr lang="zh-CN" altLang="zh-CN" sz="1600" b="1" dirty="0">
                <a:solidFill>
                  <a:srgbClr val="000000"/>
                </a:solidFill>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zh-CN" sz="1600" dirty="0">
                <a:solidFill>
                  <a:srgbClr val="000000"/>
                </a:solidFill>
                <a:latin typeface="微软雅黑" panose="020B0503020204020204" charset="-122"/>
                <a:ea typeface="微软雅黑" panose="020B0503020204020204" charset="-122"/>
              </a:endParaRPr>
            </a:p>
            <a:p>
              <a:pPr marL="285750" indent="-285750" fontAlgn="auto">
                <a:lnSpc>
                  <a:spcPct val="200000"/>
                </a:lnSpc>
                <a:buFont typeface="Wingdings" panose="05000000000000000000" charset="0"/>
                <a:buChar char="l"/>
              </a:pPr>
              <a:r>
                <a:rPr lang="zh-CN" altLang="zh-CN" sz="1400" dirty="0">
                  <a:solidFill>
                    <a:srgbClr val="000000"/>
                  </a:solidFill>
                  <a:latin typeface="微软雅黑" panose="020B0503020204020204" charset="-122"/>
                  <a:ea typeface="微软雅黑" panose="020B0503020204020204" charset="-122"/>
                </a:rPr>
                <a:t>实施生活垃圾分类的单位、社区要优化布局，合理设置垃圾箱房、垃圾桶站等生活垃圾分类收集站点。生活垃圾分类收集容器、箱房、桶站应喷涂统一、规范、清晰的标志和标识，功能完善，干净无味。</a:t>
              </a:r>
              <a:endParaRPr lang="zh-CN" altLang="zh-CN" sz="1400" dirty="0">
                <a:solidFill>
                  <a:srgbClr val="000000"/>
                </a:solidFill>
                <a:latin typeface="微软雅黑" panose="020B0503020204020204" charset="-122"/>
                <a:ea typeface="微软雅黑" panose="020B0503020204020204" charset="-122"/>
              </a:endParaRPr>
            </a:p>
            <a:p>
              <a:pPr marL="285750" indent="-285750" fontAlgn="auto">
                <a:lnSpc>
                  <a:spcPct val="200000"/>
                </a:lnSpc>
                <a:buFont typeface="Wingdings" panose="05000000000000000000" charset="0"/>
                <a:buChar char="l"/>
              </a:pPr>
              <a:r>
                <a:rPr lang="zh-CN" altLang="zh-CN" sz="1400" dirty="0">
                  <a:solidFill>
                    <a:srgbClr val="000000"/>
                  </a:solidFill>
                  <a:latin typeface="微软雅黑" panose="020B0503020204020204" charset="-122"/>
                  <a:ea typeface="微软雅黑" panose="020B0503020204020204" charset="-122"/>
                </a:rPr>
                <a:t>有关单位、社区应同步公示生活垃圾分类收集点的分布、开放时间，以及各类生活垃圾的收集、运输、处置责任单位、收运频率、收运时间和处置去向等信息。</a:t>
              </a:r>
              <a:endParaRPr lang="zh-CN" altLang="zh-CN" sz="1400" dirty="0">
                <a:solidFill>
                  <a:srgbClr val="000000"/>
                </a:solidFill>
                <a:latin typeface="微软雅黑" panose="020B0503020204020204" charset="-122"/>
                <a:ea typeface="微软雅黑" panose="020B0503020204020204" charset="-122"/>
              </a:endParaRPr>
            </a:p>
          </p:txBody>
        </p:sp>
        <p:grpSp>
          <p:nvGrpSpPr>
            <p:cNvPr id="4" name="组合 3"/>
            <p:cNvGrpSpPr/>
            <p:nvPr/>
          </p:nvGrpSpPr>
          <p:grpSpPr>
            <a:xfrm>
              <a:off x="13139" y="2464"/>
              <a:ext cx="4017" cy="5922"/>
              <a:chOff x="10243" y="1565"/>
              <a:chExt cx="3713" cy="5474"/>
            </a:xfrm>
          </p:grpSpPr>
          <p:sp>
            <p:nvSpPr>
              <p:cNvPr id="27" name="文本框 26"/>
              <p:cNvSpPr txBox="true"/>
              <p:nvPr>
                <p:custDataLst>
                  <p:tags r:id="rId3"/>
                </p:custDataLst>
              </p:nvPr>
            </p:nvSpPr>
            <p:spPr>
              <a:xfrm>
                <a:off x="10243" y="1565"/>
                <a:ext cx="2663" cy="446"/>
              </a:xfrm>
              <a:prstGeom prst="rect">
                <a:avLst/>
              </a:prstGeom>
              <a:noFill/>
            </p:spPr>
            <p:txBody>
              <a:bodyPr wrap="square" rtlCol="0">
                <a:spAutoFit/>
              </a:bodyPr>
              <a:p>
                <a:r>
                  <a:rPr lang="zh-CN" altLang="en-US" sz="1400">
                    <a:solidFill>
                      <a:schemeClr val="dk1">
                        <a:lumMod val="85000"/>
                        <a:lumOff val="15000"/>
                      </a:schemeClr>
                    </a:solidFill>
                    <a:latin typeface="微软雅黑" panose="020B0503020204020204" charset="-122"/>
                    <a:ea typeface="微软雅黑" panose="020B0503020204020204" charset="-122"/>
                  </a:rPr>
                  <a:t>收集点位垃圾桶</a:t>
                </a:r>
                <a:endParaRPr lang="zh-CN" altLang="en-US" sz="1400">
                  <a:solidFill>
                    <a:schemeClr val="dk1">
                      <a:lumMod val="85000"/>
                      <a:lumOff val="15000"/>
                    </a:schemeClr>
                  </a:solidFill>
                  <a:latin typeface="微软雅黑" panose="020B0503020204020204" charset="-122"/>
                  <a:ea typeface="微软雅黑" panose="020B0503020204020204" charset="-122"/>
                </a:endParaRPr>
              </a:p>
            </p:txBody>
          </p:sp>
          <p:sp>
            <p:nvSpPr>
              <p:cNvPr id="28" name="文本框 27"/>
              <p:cNvSpPr txBox="true"/>
              <p:nvPr>
                <p:custDataLst>
                  <p:tags r:id="rId4"/>
                </p:custDataLst>
              </p:nvPr>
            </p:nvSpPr>
            <p:spPr>
              <a:xfrm>
                <a:off x="10243" y="3228"/>
                <a:ext cx="2663" cy="446"/>
              </a:xfrm>
              <a:prstGeom prst="rect">
                <a:avLst/>
              </a:prstGeom>
              <a:noFill/>
            </p:spPr>
            <p:txBody>
              <a:bodyPr wrap="square" rtlCol="0">
                <a:spAutoFit/>
              </a:bodyPr>
              <a:p>
                <a:r>
                  <a:rPr lang="zh-CN" altLang="en-US" sz="1400">
                    <a:solidFill>
                      <a:schemeClr val="dk1">
                        <a:lumMod val="85000"/>
                        <a:lumOff val="15000"/>
                      </a:schemeClr>
                    </a:solidFill>
                    <a:latin typeface="微软雅黑" panose="020B0503020204020204" charset="-122"/>
                    <a:ea typeface="微软雅黑" panose="020B0503020204020204" charset="-122"/>
                  </a:rPr>
                  <a:t>定时定点回收房</a:t>
                </a:r>
                <a:endParaRPr lang="zh-CN" altLang="en-US" sz="1400">
                  <a:solidFill>
                    <a:schemeClr val="dk1">
                      <a:lumMod val="85000"/>
                      <a:lumOff val="15000"/>
                    </a:schemeClr>
                  </a:solidFill>
                  <a:latin typeface="微软雅黑" panose="020B0503020204020204" charset="-122"/>
                  <a:ea typeface="微软雅黑" panose="020B0503020204020204" charset="-122"/>
                </a:endParaRPr>
              </a:p>
            </p:txBody>
          </p:sp>
          <p:sp>
            <p:nvSpPr>
              <p:cNvPr id="29" name="文本框 28"/>
              <p:cNvSpPr txBox="true"/>
              <p:nvPr>
                <p:custDataLst>
                  <p:tags r:id="rId5"/>
                </p:custDataLst>
              </p:nvPr>
            </p:nvSpPr>
            <p:spPr>
              <a:xfrm>
                <a:off x="10243" y="4852"/>
                <a:ext cx="3713" cy="446"/>
              </a:xfrm>
              <a:prstGeom prst="rect">
                <a:avLst/>
              </a:prstGeom>
              <a:noFill/>
            </p:spPr>
            <p:txBody>
              <a:bodyPr wrap="square" rtlCol="0">
                <a:spAutoFit/>
              </a:bodyPr>
              <a:p>
                <a:r>
                  <a:rPr lang="zh-CN" altLang="en-US" sz="1400">
                    <a:solidFill>
                      <a:schemeClr val="dk1">
                        <a:lumMod val="85000"/>
                        <a:lumOff val="15000"/>
                      </a:schemeClr>
                    </a:solidFill>
                    <a:latin typeface="微软雅黑" panose="020B0503020204020204" charset="-122"/>
                    <a:ea typeface="微软雅黑" panose="020B0503020204020204" charset="-122"/>
                  </a:rPr>
                  <a:t>智能可回收箱＋有毒有害箱</a:t>
                </a:r>
                <a:endParaRPr lang="zh-CN" altLang="en-US" sz="1400">
                  <a:solidFill>
                    <a:schemeClr val="dk1">
                      <a:lumMod val="85000"/>
                      <a:lumOff val="15000"/>
                    </a:schemeClr>
                  </a:solidFill>
                  <a:latin typeface="微软雅黑" panose="020B0503020204020204" charset="-122"/>
                  <a:ea typeface="微软雅黑" panose="020B0503020204020204" charset="-122"/>
                </a:endParaRPr>
              </a:p>
            </p:txBody>
          </p:sp>
          <p:sp>
            <p:nvSpPr>
              <p:cNvPr id="30" name="文本框 29"/>
              <p:cNvSpPr txBox="true"/>
              <p:nvPr>
                <p:custDataLst>
                  <p:tags r:id="rId6"/>
                </p:custDataLst>
              </p:nvPr>
            </p:nvSpPr>
            <p:spPr>
              <a:xfrm>
                <a:off x="10243" y="6593"/>
                <a:ext cx="2419" cy="446"/>
              </a:xfrm>
              <a:prstGeom prst="rect">
                <a:avLst/>
              </a:prstGeom>
              <a:noFill/>
            </p:spPr>
            <p:txBody>
              <a:bodyPr wrap="square" rtlCol="0">
                <a:spAutoFit/>
              </a:bodyPr>
              <a:p>
                <a:r>
                  <a:rPr lang="zh-CN" altLang="en-US" sz="1400">
                    <a:solidFill>
                      <a:schemeClr val="dk1">
                        <a:lumMod val="85000"/>
                        <a:lumOff val="15000"/>
                      </a:schemeClr>
                    </a:solidFill>
                    <a:latin typeface="微软雅黑" panose="020B0503020204020204" charset="-122"/>
                    <a:ea typeface="微软雅黑" panose="020B0503020204020204" charset="-122"/>
                  </a:rPr>
                  <a:t>大件垃圾处置中心</a:t>
                </a:r>
                <a:endParaRPr lang="zh-CN" altLang="en-US" sz="1400">
                  <a:solidFill>
                    <a:schemeClr val="dk1">
                      <a:lumMod val="85000"/>
                      <a:lumOff val="15000"/>
                    </a:schemeClr>
                  </a:solidFill>
                  <a:latin typeface="微软雅黑" panose="020B0503020204020204" charset="-122"/>
                  <a:ea typeface="微软雅黑" panose="020B0503020204020204" charset="-122"/>
                </a:endParaRPr>
              </a:p>
            </p:txBody>
          </p:sp>
        </p:grpSp>
      </p:grpSp>
      <p:pic>
        <p:nvPicPr>
          <p:cNvPr id="8" name="图片 7"/>
          <p:cNvPicPr>
            <a:picLocks noChangeAspect="true"/>
          </p:cNvPicPr>
          <p:nvPr/>
        </p:nvPicPr>
        <p:blipFill>
          <a:blip r:embed="rId7"/>
          <a:stretch>
            <a:fillRect/>
          </a:stretch>
        </p:blipFill>
        <p:spPr>
          <a:xfrm>
            <a:off x="6852285" y="2477770"/>
            <a:ext cx="1600200" cy="1000125"/>
          </a:xfrm>
          <a:prstGeom prst="rect">
            <a:avLst/>
          </a:prstGeom>
        </p:spPr>
      </p:pic>
      <p:pic>
        <p:nvPicPr>
          <p:cNvPr id="12" name="图片 11"/>
          <p:cNvPicPr>
            <a:picLocks noChangeAspect="true"/>
          </p:cNvPicPr>
          <p:nvPr/>
        </p:nvPicPr>
        <p:blipFill>
          <a:blip r:embed="rId8"/>
          <a:stretch>
            <a:fillRect/>
          </a:stretch>
        </p:blipFill>
        <p:spPr>
          <a:xfrm>
            <a:off x="6842760" y="3737610"/>
            <a:ext cx="1599565" cy="905510"/>
          </a:xfrm>
          <a:prstGeom prst="rect">
            <a:avLst/>
          </a:prstGeom>
        </p:spPr>
      </p:pic>
      <p:pic>
        <p:nvPicPr>
          <p:cNvPr id="13" name="图片 12" descr="大件垃圾处置中心外景"/>
          <p:cNvPicPr>
            <a:picLocks noChangeAspect="true"/>
          </p:cNvPicPr>
          <p:nvPr>
            <p:custDataLst>
              <p:tags r:id="rId9"/>
            </p:custDataLst>
          </p:nvPr>
        </p:nvPicPr>
        <p:blipFill>
          <a:blip r:embed="rId10"/>
          <a:stretch>
            <a:fillRect/>
          </a:stretch>
        </p:blipFill>
        <p:spPr>
          <a:xfrm>
            <a:off x="6852285" y="4902835"/>
            <a:ext cx="1600835" cy="1097915"/>
          </a:xfrm>
          <a:prstGeom prst="rect">
            <a:avLst/>
          </a:prstGeom>
        </p:spPr>
      </p:pic>
      <p:sp>
        <p:nvSpPr>
          <p:cNvPr id="10" name="文本框 9"/>
          <p:cNvSpPr txBox="true"/>
          <p:nvPr/>
        </p:nvSpPr>
        <p:spPr>
          <a:xfrm>
            <a:off x="479425" y="172720"/>
            <a:ext cx="4076700" cy="337185"/>
          </a:xfrm>
          <a:prstGeom prst="rect">
            <a:avLst/>
          </a:prstGeom>
          <a:noFill/>
        </p:spPr>
        <p:txBody>
          <a:bodyPr wrap="none" rtlCol="0">
            <a:spAutoFit/>
          </a:bodyPr>
          <a:p>
            <a:pPr algn="l"/>
            <a:r>
              <a:rPr lang="zh-CN" sz="1600" b="1">
                <a:solidFill>
                  <a:schemeClr val="accent1"/>
                </a:solidFill>
                <a:latin typeface="微软雅黑" panose="020B0503020204020204" charset="-122"/>
                <a:ea typeface="微软雅黑" panose="020B0503020204020204" charset="-122"/>
                <a:cs typeface="微软雅黑" panose="020B0503020204020204" charset="-122"/>
              </a:rPr>
              <a:t>生活</a:t>
            </a:r>
            <a:r>
              <a:rPr sz="1600" b="1">
                <a:solidFill>
                  <a:schemeClr val="accent1"/>
                </a:solidFill>
                <a:latin typeface="微软雅黑" panose="020B0503020204020204" charset="-122"/>
                <a:ea typeface="微软雅黑" panose="020B0503020204020204" charset="-122"/>
                <a:cs typeface="微软雅黑" panose="020B0503020204020204" charset="-122"/>
              </a:rPr>
              <a:t>垃圾分类</a:t>
            </a:r>
            <a:r>
              <a:rPr lang="zh-CN" sz="1600" b="1">
                <a:solidFill>
                  <a:schemeClr val="accent1"/>
                </a:solidFill>
                <a:latin typeface="微软雅黑" panose="020B0503020204020204" charset="-122"/>
                <a:ea typeface="微软雅黑" panose="020B0503020204020204" charset="-122"/>
                <a:cs typeface="微软雅黑" panose="020B0503020204020204" charset="-122"/>
              </a:rPr>
              <a:t>全链条体系</a:t>
            </a:r>
            <a:r>
              <a:rPr sz="1600" b="1">
                <a:solidFill>
                  <a:schemeClr val="accent1"/>
                </a:solidFill>
                <a:latin typeface="微软雅黑" panose="020B0503020204020204" charset="-122"/>
                <a:ea typeface="微软雅黑" panose="020B0503020204020204" charset="-122"/>
                <a:cs typeface="微软雅黑" panose="020B0503020204020204" charset="-122"/>
              </a:rPr>
              <a:t>建设</a:t>
            </a:r>
            <a:r>
              <a:rPr lang="en-US" sz="1600" b="1">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分类收集</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pic>
        <p:nvPicPr>
          <p:cNvPr id="11" name="图片 10"/>
          <p:cNvPicPr>
            <a:picLocks noChangeAspect="true"/>
          </p:cNvPicPr>
          <p:nvPr/>
        </p:nvPicPr>
        <p:blipFill>
          <a:blip r:embed="rId11"/>
          <a:stretch>
            <a:fillRect/>
          </a:stretch>
        </p:blipFill>
        <p:spPr>
          <a:xfrm>
            <a:off x="6842760" y="1097280"/>
            <a:ext cx="1610995" cy="1209040"/>
          </a:xfrm>
          <a:prstGeom prst="rect">
            <a:avLst/>
          </a:prstGeom>
        </p:spPr>
      </p:pic>
    </p:spTree>
    <p:custDataLst>
      <p:tags r:id="rId1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文本框 2"/>
          <p:cNvSpPr txBox="true"/>
          <p:nvPr/>
        </p:nvSpPr>
        <p:spPr>
          <a:xfrm>
            <a:off x="1322070" y="956310"/>
            <a:ext cx="9547860" cy="3291840"/>
          </a:xfrm>
          <a:prstGeom prst="rect">
            <a:avLst/>
          </a:prstGeom>
          <a:noFill/>
          <a:ln w="9525">
            <a:noFill/>
          </a:ln>
        </p:spPr>
        <p:txBody>
          <a:bodyPr wrap="square" anchor="t">
            <a:spAutoFit/>
          </a:bodyPr>
          <a:p>
            <a:pPr indent="0" algn="ctr" fontAlgn="auto">
              <a:lnSpc>
                <a:spcPct val="200000"/>
              </a:lnSpc>
              <a:buFont typeface="Wingdings" panose="05000000000000000000" charset="0"/>
              <a:buNone/>
            </a:pPr>
            <a:r>
              <a:rPr lang="zh-CN" altLang="zh-CN" sz="1600" b="1" dirty="0">
                <a:solidFill>
                  <a:srgbClr val="000000"/>
                </a:solidFill>
                <a:latin typeface="微软雅黑" panose="020B0503020204020204" charset="-122"/>
                <a:ea typeface="微软雅黑" panose="020B0503020204020204" charset="-122"/>
                <a:cs typeface="微软雅黑" panose="020B0503020204020204" charset="-122"/>
              </a:rPr>
              <a:t>分类运输环节</a:t>
            </a:r>
            <a:r>
              <a:rPr lang="zh-CN" altLang="zh-CN" sz="20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防止“先分后混”</a:t>
            </a:r>
            <a:endParaRPr lang="zh-CN" altLang="zh-CN" dirty="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buFont typeface="Wingdings" panose="05000000000000000000" charset="0"/>
              <a:buChar char="l"/>
            </a:pPr>
            <a:r>
              <a:rPr lang="zh-CN" altLang="zh-CN" sz="1400" dirty="0">
                <a:solidFill>
                  <a:srgbClr val="000000"/>
                </a:solidFill>
                <a:latin typeface="微软雅黑" panose="020B0503020204020204" charset="-122"/>
                <a:ea typeface="微软雅黑" panose="020B0503020204020204" charset="-122"/>
                <a:cs typeface="微软雅黑" panose="020B0503020204020204" charset="-122"/>
              </a:rPr>
              <a:t>以确保全程分类为目标，建立和完善分类后各类生活垃圾的分类运输系统。</a:t>
            </a:r>
            <a:endParaRPr lang="zh-CN" altLang="zh-CN" sz="1400" dirty="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buFont typeface="Wingdings" panose="05000000000000000000" charset="0"/>
              <a:buChar char="l"/>
            </a:pPr>
            <a:r>
              <a:rPr lang="zh-CN" altLang="zh-CN" sz="1400" dirty="0">
                <a:solidFill>
                  <a:srgbClr val="000000"/>
                </a:solidFill>
                <a:latin typeface="微软雅黑" panose="020B0503020204020204" charset="-122"/>
                <a:ea typeface="微软雅黑" panose="020B0503020204020204" charset="-122"/>
                <a:cs typeface="微软雅黑" panose="020B0503020204020204" charset="-122"/>
              </a:rPr>
              <a:t>按照区域内各类生活垃圾的产生量，合理确定收运频次、收运时间和运输线路，配足、配齐分类运输车辆。对生活垃圾分类运输车辆，应喷涂统一、规范、清晰的标志和标识，明示所承运的生活垃圾种类。</a:t>
            </a:r>
            <a:endParaRPr lang="zh-CN" altLang="zh-CN" sz="1400" dirty="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buFont typeface="Wingdings" panose="05000000000000000000" charset="0"/>
              <a:buChar char="l"/>
            </a:pPr>
            <a:r>
              <a:rPr lang="zh-CN" altLang="zh-CN" sz="1400" dirty="0">
                <a:solidFill>
                  <a:srgbClr val="000000"/>
                </a:solidFill>
                <a:latin typeface="微软雅黑" panose="020B0503020204020204" charset="-122"/>
                <a:ea typeface="微软雅黑" panose="020B0503020204020204" charset="-122"/>
                <a:cs typeface="微软雅黑" panose="020B0503020204020204" charset="-122"/>
              </a:rPr>
              <a:t>有中转需要的，中转站点应满足分类运输、暂存条件，符合密闭、环保、高效的要求。</a:t>
            </a:r>
            <a:endParaRPr lang="zh-CN" altLang="zh-CN" sz="1400" dirty="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buFont typeface="Wingdings" panose="05000000000000000000" charset="0"/>
              <a:buChar char="l"/>
            </a:pPr>
            <a:r>
              <a:rPr lang="zh-CN" altLang="zh-CN" sz="1400" dirty="0">
                <a:solidFill>
                  <a:srgbClr val="000000"/>
                </a:solidFill>
                <a:latin typeface="微软雅黑" panose="020B0503020204020204" charset="-122"/>
                <a:ea typeface="微软雅黑" panose="020B0503020204020204" charset="-122"/>
                <a:cs typeface="微软雅黑" panose="020B0503020204020204" charset="-122"/>
              </a:rPr>
              <a:t>加大运输环节管理力度，有物业管理的小区，做好物业部门和环境卫生部门的衔接，防止生活垃圾“先分后混”“混装混运”。要加强有害垃圾运输过程的污染控制，确保环境安全。</a:t>
            </a:r>
            <a:endParaRPr lang="zh-CN" altLang="zh-CN" sz="14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true"/>
          </p:cNvPicPr>
          <p:nvPr>
            <p:custDataLst>
              <p:tags r:id="rId3"/>
            </p:custDataLst>
          </p:nvPr>
        </p:nvPicPr>
        <p:blipFill>
          <a:blip r:embed="rId4"/>
          <a:stretch>
            <a:fillRect/>
          </a:stretch>
        </p:blipFill>
        <p:spPr>
          <a:xfrm>
            <a:off x="9005570" y="4643120"/>
            <a:ext cx="2326005" cy="1423670"/>
          </a:xfrm>
          <a:prstGeom prst="rect">
            <a:avLst/>
          </a:prstGeom>
        </p:spPr>
      </p:pic>
      <p:pic>
        <p:nvPicPr>
          <p:cNvPr id="14" name="图片 13" descr="垃圾分类清运车01"/>
          <p:cNvPicPr>
            <a:picLocks noChangeAspect="true"/>
          </p:cNvPicPr>
          <p:nvPr>
            <p:custDataLst>
              <p:tags r:id="rId5"/>
            </p:custDataLst>
          </p:nvPr>
        </p:nvPicPr>
        <p:blipFill>
          <a:blip r:embed="rId6"/>
          <a:stretch>
            <a:fillRect/>
          </a:stretch>
        </p:blipFill>
        <p:spPr>
          <a:xfrm>
            <a:off x="6427470" y="4643755"/>
            <a:ext cx="2418715" cy="1423035"/>
          </a:xfrm>
          <a:prstGeom prst="rect">
            <a:avLst/>
          </a:prstGeom>
        </p:spPr>
      </p:pic>
      <p:pic>
        <p:nvPicPr>
          <p:cNvPr id="22" name="图片 21" descr="有害垃圾收运车02"/>
          <p:cNvPicPr>
            <a:picLocks noChangeAspect="true"/>
          </p:cNvPicPr>
          <p:nvPr>
            <p:custDataLst>
              <p:tags r:id="rId7"/>
            </p:custDataLst>
          </p:nvPr>
        </p:nvPicPr>
        <p:blipFill>
          <a:blip r:embed="rId8"/>
          <a:stretch>
            <a:fillRect/>
          </a:stretch>
        </p:blipFill>
        <p:spPr>
          <a:xfrm>
            <a:off x="1175385" y="4643755"/>
            <a:ext cx="2419985" cy="1424305"/>
          </a:xfrm>
          <a:prstGeom prst="rect">
            <a:avLst/>
          </a:prstGeom>
        </p:spPr>
      </p:pic>
      <p:pic>
        <p:nvPicPr>
          <p:cNvPr id="23" name="图片 22" descr="其他垃圾末端处置进入电厂"/>
          <p:cNvPicPr>
            <a:picLocks noChangeAspect="true"/>
          </p:cNvPicPr>
          <p:nvPr>
            <p:custDataLst>
              <p:tags r:id="rId9"/>
            </p:custDataLst>
          </p:nvPr>
        </p:nvPicPr>
        <p:blipFill>
          <a:blip r:embed="rId10"/>
          <a:srcRect l="36654" t="19907" b="33552"/>
          <a:stretch>
            <a:fillRect/>
          </a:stretch>
        </p:blipFill>
        <p:spPr>
          <a:xfrm>
            <a:off x="3779520" y="4643755"/>
            <a:ext cx="2418715" cy="1424305"/>
          </a:xfrm>
          <a:prstGeom prst="rect">
            <a:avLst/>
          </a:prstGeom>
        </p:spPr>
      </p:pic>
      <p:sp>
        <p:nvSpPr>
          <p:cNvPr id="5" name="文本框 4"/>
          <p:cNvSpPr txBox="true"/>
          <p:nvPr/>
        </p:nvSpPr>
        <p:spPr>
          <a:xfrm>
            <a:off x="479425" y="172720"/>
            <a:ext cx="4076700" cy="337185"/>
          </a:xfrm>
          <a:prstGeom prst="rect">
            <a:avLst/>
          </a:prstGeom>
          <a:noFill/>
        </p:spPr>
        <p:txBody>
          <a:bodyPr wrap="none" rtlCol="0">
            <a:spAutoFit/>
          </a:bodyPr>
          <a:p>
            <a:pPr algn="l"/>
            <a:r>
              <a:rPr lang="zh-CN" sz="1600" b="1">
                <a:solidFill>
                  <a:schemeClr val="accent1"/>
                </a:solidFill>
                <a:latin typeface="微软雅黑" panose="020B0503020204020204" charset="-122"/>
                <a:ea typeface="微软雅黑" panose="020B0503020204020204" charset="-122"/>
                <a:cs typeface="微软雅黑" panose="020B0503020204020204" charset="-122"/>
              </a:rPr>
              <a:t>生活</a:t>
            </a:r>
            <a:r>
              <a:rPr sz="1600" b="1">
                <a:solidFill>
                  <a:schemeClr val="accent1"/>
                </a:solidFill>
                <a:latin typeface="微软雅黑" panose="020B0503020204020204" charset="-122"/>
                <a:ea typeface="微软雅黑" panose="020B0503020204020204" charset="-122"/>
                <a:cs typeface="微软雅黑" panose="020B0503020204020204" charset="-122"/>
              </a:rPr>
              <a:t>垃圾分类</a:t>
            </a:r>
            <a:r>
              <a:rPr lang="zh-CN" sz="1600" b="1">
                <a:solidFill>
                  <a:schemeClr val="accent1"/>
                </a:solidFill>
                <a:latin typeface="微软雅黑" panose="020B0503020204020204" charset="-122"/>
                <a:ea typeface="微软雅黑" panose="020B0503020204020204" charset="-122"/>
                <a:cs typeface="微软雅黑" panose="020B0503020204020204" charset="-122"/>
              </a:rPr>
              <a:t>全链条体系</a:t>
            </a:r>
            <a:r>
              <a:rPr sz="1600" b="1">
                <a:solidFill>
                  <a:schemeClr val="accent1"/>
                </a:solidFill>
                <a:latin typeface="微软雅黑" panose="020B0503020204020204" charset="-122"/>
                <a:ea typeface="微软雅黑" panose="020B0503020204020204" charset="-122"/>
                <a:cs typeface="微软雅黑" panose="020B0503020204020204" charset="-122"/>
              </a:rPr>
              <a:t>建设</a:t>
            </a:r>
            <a:r>
              <a:rPr lang="en-US" sz="1600" b="1">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分类运输</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5" name="文本框 4"/>
          <p:cNvSpPr txBox="true"/>
          <p:nvPr/>
        </p:nvSpPr>
        <p:spPr>
          <a:xfrm>
            <a:off x="685800" y="509905"/>
            <a:ext cx="4348480" cy="5899785"/>
          </a:xfrm>
          <a:prstGeom prst="rect">
            <a:avLst/>
          </a:prstGeom>
          <a:noFill/>
          <a:ln w="9525">
            <a:noFill/>
          </a:ln>
        </p:spPr>
        <p:txBody>
          <a:bodyPr wrap="square" anchor="t">
            <a:noAutofit/>
          </a:bodyPr>
          <a:p>
            <a:pPr indent="0" algn="ctr" fontAlgn="auto">
              <a:lnSpc>
                <a:spcPct val="200000"/>
              </a:lnSpc>
              <a:buFont typeface="Wingdings" panose="05000000000000000000" charset="0"/>
              <a:buNone/>
            </a:pPr>
            <a:r>
              <a:rPr lang="zh-CN" altLang="zh-CN" sz="1600" b="1" dirty="0">
                <a:solidFill>
                  <a:srgbClr val="000000"/>
                </a:solidFill>
                <a:latin typeface="微软雅黑" panose="020B0503020204020204" charset="-122"/>
                <a:ea typeface="微软雅黑" panose="020B0503020204020204" charset="-122"/>
                <a:cs typeface="微软雅黑" panose="020B0503020204020204" charset="-122"/>
              </a:rPr>
              <a:t>加快提高与前端分类相匹配的处理能力</a:t>
            </a:r>
            <a:endParaRPr lang="zh-CN" altLang="zh-CN" sz="1600" b="1" dirty="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buFont typeface="Wingdings" panose="05000000000000000000" charset="0"/>
              <a:buChar char="l"/>
            </a:pPr>
            <a:r>
              <a:rPr lang="zh-CN" altLang="zh-CN" sz="1400" dirty="0">
                <a:solidFill>
                  <a:srgbClr val="000000"/>
                </a:solidFill>
                <a:latin typeface="微软雅黑" panose="020B0503020204020204" charset="-122"/>
                <a:ea typeface="微软雅黑" panose="020B0503020204020204" charset="-122"/>
                <a:cs typeface="微软雅黑" panose="020B0503020204020204" charset="-122"/>
              </a:rPr>
              <a:t>分类收集后的有害垃圾，属于危险废物的，应按照危险废物进行管理，确保环境安全。</a:t>
            </a:r>
            <a:endParaRPr lang="zh-CN" altLang="zh-CN" sz="1400" dirty="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buFont typeface="Wingdings" panose="05000000000000000000" charset="0"/>
              <a:buChar char="l"/>
            </a:pPr>
            <a:r>
              <a:rPr lang="zh-CN" altLang="zh-CN" sz="1400" dirty="0">
                <a:solidFill>
                  <a:srgbClr val="000000"/>
                </a:solidFill>
                <a:latin typeface="微软雅黑" panose="020B0503020204020204" charset="-122"/>
                <a:ea typeface="微软雅黑" panose="020B0503020204020204" charset="-122"/>
                <a:cs typeface="微软雅黑" panose="020B0503020204020204" charset="-122"/>
              </a:rPr>
              <a:t>根据分类后的其他垃圾产生量及其趋势，主要采用填埋和焚烧的方法。“宜烧则烧”“宜埋则埋”，加快以焚烧为主的生活垃圾处理设施建设，切实做好垃圾焚烧飞灰处理处置工作。</a:t>
            </a:r>
            <a:endParaRPr lang="zh-CN" altLang="zh-CN" sz="1400" dirty="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buFont typeface="Wingdings" panose="05000000000000000000" charset="0"/>
              <a:buChar char="l"/>
            </a:pPr>
            <a:r>
              <a:rPr lang="zh-CN" altLang="zh-CN" sz="1400" dirty="0">
                <a:solidFill>
                  <a:srgbClr val="000000"/>
                </a:solidFill>
                <a:latin typeface="微软雅黑" panose="020B0503020204020204" charset="-122"/>
                <a:ea typeface="微软雅黑" panose="020B0503020204020204" charset="-122"/>
                <a:cs typeface="微软雅黑" panose="020B0503020204020204" charset="-122"/>
              </a:rPr>
              <a:t>对于厨余垃圾，主要采用堆肥和发电的处理方法。采取长期布局和过渡安排相结合的方式，加快厨余垃圾处理设施建设和改造，统筹解决餐厨垃圾、农贸市场垃圾等餐厨垃圾处理问题。</a:t>
            </a:r>
            <a:endParaRPr lang="zh-CN" altLang="zh-CN" sz="1400" dirty="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buFont typeface="Wingdings" panose="05000000000000000000" charset="0"/>
              <a:buChar char="l"/>
            </a:pPr>
            <a:r>
              <a:rPr lang="zh-CN" altLang="zh-CN" sz="1400" dirty="0">
                <a:solidFill>
                  <a:srgbClr val="000000"/>
                </a:solidFill>
                <a:latin typeface="微软雅黑" panose="020B0503020204020204" charset="-122"/>
                <a:ea typeface="微软雅黑" panose="020B0503020204020204" charset="-122"/>
                <a:cs typeface="微软雅黑" panose="020B0503020204020204" charset="-122"/>
              </a:rPr>
              <a:t>对于可回收物，要加快生活垃圾清运和再生资源回收利用体系建设，推动再生资源规范化、专业化处理，促进循环利用。</a:t>
            </a:r>
            <a:endParaRPr lang="zh-CN" altLang="zh-CN" sz="1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true"/>
          <p:nvPr/>
        </p:nvSpPr>
        <p:spPr>
          <a:xfrm>
            <a:off x="479425" y="172720"/>
            <a:ext cx="4076700" cy="337185"/>
          </a:xfrm>
          <a:prstGeom prst="rect">
            <a:avLst/>
          </a:prstGeom>
          <a:noFill/>
        </p:spPr>
        <p:txBody>
          <a:bodyPr wrap="none" rtlCol="0">
            <a:spAutoFit/>
          </a:bodyPr>
          <a:p>
            <a:pPr algn="l"/>
            <a:r>
              <a:rPr lang="zh-CN" sz="1600" b="1">
                <a:solidFill>
                  <a:schemeClr val="accent1"/>
                </a:solidFill>
                <a:latin typeface="微软雅黑" panose="020B0503020204020204" charset="-122"/>
                <a:ea typeface="微软雅黑" panose="020B0503020204020204" charset="-122"/>
                <a:cs typeface="微软雅黑" panose="020B0503020204020204" charset="-122"/>
              </a:rPr>
              <a:t>生活</a:t>
            </a:r>
            <a:r>
              <a:rPr sz="1600" b="1">
                <a:solidFill>
                  <a:schemeClr val="accent1"/>
                </a:solidFill>
                <a:latin typeface="微软雅黑" panose="020B0503020204020204" charset="-122"/>
                <a:ea typeface="微软雅黑" panose="020B0503020204020204" charset="-122"/>
                <a:cs typeface="微软雅黑" panose="020B0503020204020204" charset="-122"/>
              </a:rPr>
              <a:t>垃圾分类</a:t>
            </a:r>
            <a:r>
              <a:rPr lang="zh-CN" sz="1600" b="1">
                <a:solidFill>
                  <a:schemeClr val="accent1"/>
                </a:solidFill>
                <a:latin typeface="微软雅黑" panose="020B0503020204020204" charset="-122"/>
                <a:ea typeface="微软雅黑" panose="020B0503020204020204" charset="-122"/>
                <a:cs typeface="微软雅黑" panose="020B0503020204020204" charset="-122"/>
              </a:rPr>
              <a:t>全链条体系</a:t>
            </a:r>
            <a:r>
              <a:rPr sz="1600" b="1">
                <a:solidFill>
                  <a:schemeClr val="accent1"/>
                </a:solidFill>
                <a:latin typeface="微软雅黑" panose="020B0503020204020204" charset="-122"/>
                <a:ea typeface="微软雅黑" panose="020B0503020204020204" charset="-122"/>
                <a:cs typeface="微软雅黑" panose="020B0503020204020204" charset="-122"/>
              </a:rPr>
              <a:t>建设</a:t>
            </a:r>
            <a:r>
              <a:rPr lang="en-US" sz="1600" b="1">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分类处置</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true"/>
          <p:nvPr/>
        </p:nvSpPr>
        <p:spPr>
          <a:xfrm>
            <a:off x="6207760" y="875665"/>
            <a:ext cx="4613275" cy="368300"/>
          </a:xfrm>
          <a:prstGeom prst="rect">
            <a:avLst/>
          </a:prstGeom>
          <a:noFill/>
        </p:spPr>
        <p:txBody>
          <a:bodyPr wrap="square" rtlCol="0">
            <a:spAutoFit/>
          </a:bodyPr>
          <a:p>
            <a:r>
              <a:rPr lang="zh-CN" altLang="en-US">
                <a:gradFill>
                  <a:gsLst>
                    <a:gs pos="0">
                      <a:srgbClr val="E30000"/>
                    </a:gs>
                    <a:gs pos="100000">
                      <a:srgbClr val="760303"/>
                    </a:gs>
                  </a:gsLst>
                  <a:lin scaled="false"/>
                </a:gradFill>
              </a:rPr>
              <a:t>德阳市生活垃圾处置</a:t>
            </a:r>
            <a:r>
              <a:rPr lang="en-US" altLang="zh-CN">
                <a:gradFill>
                  <a:gsLst>
                    <a:gs pos="0">
                      <a:srgbClr val="E30000"/>
                    </a:gs>
                    <a:gs pos="100000">
                      <a:srgbClr val="760303"/>
                    </a:gs>
                  </a:gsLst>
                  <a:lin scaled="false"/>
                </a:gradFill>
              </a:rPr>
              <a:t>“</a:t>
            </a:r>
            <a:r>
              <a:rPr lang="zh-CN" altLang="en-US">
                <a:gradFill>
                  <a:gsLst>
                    <a:gs pos="0">
                      <a:srgbClr val="E30000"/>
                    </a:gs>
                    <a:gs pos="100000">
                      <a:srgbClr val="760303"/>
                    </a:gs>
                  </a:gsLst>
                  <a:lin scaled="false"/>
                </a:gradFill>
              </a:rPr>
              <a:t>循环产业园</a:t>
            </a:r>
            <a:r>
              <a:rPr lang="en-US" altLang="zh-CN">
                <a:gradFill>
                  <a:gsLst>
                    <a:gs pos="0">
                      <a:srgbClr val="E30000"/>
                    </a:gs>
                    <a:gs pos="100000">
                      <a:srgbClr val="760303"/>
                    </a:gs>
                  </a:gsLst>
                  <a:lin scaled="false"/>
                </a:gradFill>
              </a:rPr>
              <a:t>”</a:t>
            </a:r>
            <a:endParaRPr lang="en-US" altLang="zh-CN">
              <a:gradFill>
                <a:gsLst>
                  <a:gs pos="0">
                    <a:srgbClr val="E30000"/>
                  </a:gs>
                  <a:gs pos="100000">
                    <a:srgbClr val="760303"/>
                  </a:gs>
                </a:gsLst>
                <a:lin scaled="false"/>
              </a:gradFill>
            </a:endParaRPr>
          </a:p>
        </p:txBody>
      </p:sp>
      <p:pic>
        <p:nvPicPr>
          <p:cNvPr id="12" name="图片 11" descr="处置循环产业链"/>
          <p:cNvPicPr>
            <a:picLocks noChangeAspect="true"/>
          </p:cNvPicPr>
          <p:nvPr/>
        </p:nvPicPr>
        <p:blipFill>
          <a:blip r:embed="rId3"/>
          <a:stretch>
            <a:fillRect/>
          </a:stretch>
        </p:blipFill>
        <p:spPr>
          <a:xfrm>
            <a:off x="5255895" y="1384300"/>
            <a:ext cx="6746875" cy="4771390"/>
          </a:xfrm>
          <a:prstGeom prst="rect">
            <a:avLst/>
          </a:prstGeom>
          <a:ln>
            <a:solidFill>
              <a:schemeClr val="accent1">
                <a:lumMod val="40000"/>
                <a:lumOff val="60000"/>
              </a:schemeClr>
            </a:solidFill>
          </a:ln>
        </p:spPr>
      </p:pic>
    </p:spTree>
    <p:custDataLst>
      <p:tags r:id="rId4"/>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true"/>
          <p:nvPr/>
        </p:nvSpPr>
        <p:spPr>
          <a:xfrm>
            <a:off x="351790" y="320675"/>
            <a:ext cx="6120765" cy="147637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p>
            <a:pPr indent="0">
              <a:lnSpc>
                <a:spcPct val="150000"/>
              </a:lnSpc>
            </a:pPr>
            <a:r>
              <a:rPr lang="zh-CN" sz="2000" b="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仿宋_GB2312" panose="02010609030101010101" charset="-122"/>
              </a:rPr>
              <a:t>德阳市循环产业园以</a:t>
            </a:r>
            <a:r>
              <a:rPr lang="zh-CN" sz="2000" b="0">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仿宋_GB2312" panose="02010609030101010101" charset="-122"/>
              </a:rPr>
              <a:t>生活垃圾焚烧发电厂</a:t>
            </a:r>
            <a:r>
              <a:rPr lang="zh-CN" sz="2000" b="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仿宋_GB2312" panose="02010609030101010101" charset="-122"/>
              </a:rPr>
              <a:t>为核心，将固废的处理设施设备集中在一个区域内，并进行就地处理和消纳。</a:t>
            </a:r>
            <a:endParaRPr lang="zh-CN" altLang="en-US" sz="2000" b="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仿宋_GB2312" panose="02010609030101010101" charset="-122"/>
            </a:endParaRPr>
          </a:p>
        </p:txBody>
      </p:sp>
      <p:sp>
        <p:nvSpPr>
          <p:cNvPr id="2" name="文本框 1"/>
          <p:cNvSpPr txBox="true"/>
          <p:nvPr/>
        </p:nvSpPr>
        <p:spPr>
          <a:xfrm>
            <a:off x="558800" y="1845945"/>
            <a:ext cx="6120765" cy="4831080"/>
          </a:xfrm>
          <a:prstGeom prst="rect">
            <a:avLst/>
          </a:prstGeom>
          <a:noFill/>
          <a:ln w="9525">
            <a:noFill/>
          </a:ln>
        </p:spPr>
        <p:txBody>
          <a:bodyPr>
            <a:noAutofit/>
          </a:bodyPr>
          <a:p>
            <a:pPr indent="406400">
              <a:lnSpc>
                <a:spcPct val="150000"/>
              </a:lnSpc>
            </a:pPr>
            <a:r>
              <a:rPr lang="zh-CN" b="0">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仿宋_GB2312" panose="02010609030101010101" charset="-122"/>
              </a:rPr>
              <a:t>目前已建成投产项目：</a:t>
            </a:r>
            <a:r>
              <a:rPr lang="zh-CN" b="0">
                <a:latin typeface="楷体" panose="02010609060101010101" charset="-122"/>
                <a:ea typeface="楷体" panose="02010609060101010101" charset="-122"/>
                <a:cs typeface="仿宋_GB2312" panose="02010609030101010101" charset="-122"/>
              </a:rPr>
              <a:t>德阳市生活垃圾填埋场、德阳市医疗废物集中处置中心、大件垃圾处置中心（含生活源有害垃圾暂存间）、餐厨垃圾与市政污泥协同处置项目、生活垃圾固化飞灰填埋区、德阳市生活垃圾焚烧发电项目。</a:t>
            </a:r>
            <a:endParaRPr lang="zh-CN" b="0">
              <a:latin typeface="楷体" panose="02010609060101010101" charset="-122"/>
              <a:ea typeface="楷体" panose="02010609060101010101" charset="-122"/>
              <a:cs typeface="仿宋_GB2312" panose="02010609030101010101" charset="-122"/>
            </a:endParaRPr>
          </a:p>
          <a:p>
            <a:pPr indent="406400">
              <a:lnSpc>
                <a:spcPct val="150000"/>
              </a:lnSpc>
            </a:pPr>
            <a:r>
              <a:rPr lang="zh-CN" b="0">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仿宋_GB2312" panose="02010609030101010101" charset="-122"/>
              </a:rPr>
              <a:t>后续拟新建项目：</a:t>
            </a:r>
            <a:r>
              <a:rPr lang="zh-CN" b="0">
                <a:latin typeface="楷体" panose="02010609060101010101" charset="-122"/>
                <a:ea typeface="楷体" panose="02010609060101010101" charset="-122"/>
                <a:cs typeface="仿宋_GB2312" panose="02010609030101010101" charset="-122"/>
              </a:rPr>
              <a:t>生活垃圾焚烧发电扩建项目、德阳市生活垃圾应急填埋及固化飞灰填埋场、厨余垃圾处理项目、建筑及装修垃圾处置利用项目、一般工业固废处置利用项目、再生资源回收利用项目、德阳市污泥处置项目（一期）、报废机动车拆解项目、废旧轮胎综合利用项目、医疗废物处置扩建项目、环保教育中心。</a:t>
            </a:r>
            <a:endParaRPr lang="zh-CN" altLang="en-US" b="0">
              <a:latin typeface="楷体" panose="02010609060101010101" charset="-122"/>
              <a:ea typeface="楷体" panose="02010609060101010101" charset="-122"/>
              <a:cs typeface="仿宋_GB2312" panose="02010609030101010101" charset="-122"/>
            </a:endParaRPr>
          </a:p>
        </p:txBody>
      </p:sp>
      <p:pic>
        <p:nvPicPr>
          <p:cNvPr id="3" name="图片 2" descr="IMG_20220426_105607"/>
          <p:cNvPicPr>
            <a:picLocks noChangeAspect="true"/>
          </p:cNvPicPr>
          <p:nvPr/>
        </p:nvPicPr>
        <p:blipFill>
          <a:blip r:embed="rId1"/>
          <a:stretch>
            <a:fillRect/>
          </a:stretch>
        </p:blipFill>
        <p:spPr>
          <a:xfrm>
            <a:off x="7574280" y="320675"/>
            <a:ext cx="3332480" cy="2499995"/>
          </a:xfrm>
          <a:prstGeom prst="rect">
            <a:avLst/>
          </a:prstGeom>
        </p:spPr>
      </p:pic>
      <p:pic>
        <p:nvPicPr>
          <p:cNvPr id="4" name="图片 3" descr="d9e3594a9630675d8f95d245dd30ebc"/>
          <p:cNvPicPr>
            <a:picLocks noChangeAspect="true"/>
          </p:cNvPicPr>
          <p:nvPr/>
        </p:nvPicPr>
        <p:blipFill>
          <a:blip r:embed="rId2"/>
          <a:stretch>
            <a:fillRect/>
          </a:stretch>
        </p:blipFill>
        <p:spPr>
          <a:xfrm>
            <a:off x="7573645" y="3569335"/>
            <a:ext cx="3333115" cy="2220595"/>
          </a:xfrm>
          <a:prstGeom prst="rect">
            <a:avLst/>
          </a:prstGeom>
        </p:spPr>
      </p:pic>
      <p:sp>
        <p:nvSpPr>
          <p:cNvPr id="5" name="文本框 4"/>
          <p:cNvSpPr txBox="true"/>
          <p:nvPr/>
        </p:nvSpPr>
        <p:spPr>
          <a:xfrm>
            <a:off x="7573645" y="2865755"/>
            <a:ext cx="3789680" cy="275590"/>
          </a:xfrm>
          <a:prstGeom prst="rect">
            <a:avLst/>
          </a:prstGeom>
          <a:noFill/>
        </p:spPr>
        <p:txBody>
          <a:bodyPr wrap="square" rtlCol="0">
            <a:spAutoFit/>
          </a:bodyPr>
          <a:p>
            <a:r>
              <a:rPr lang="zh-CN" altLang="en-US" sz="1200">
                <a:latin typeface="楷体" panose="02010609060101010101" charset="-122"/>
                <a:ea typeface="楷体" panose="02010609060101010101" charset="-122"/>
              </a:rPr>
              <a:t>和新环保发电厂（焚烧电厂）厂区内景</a:t>
            </a:r>
            <a:endParaRPr lang="zh-CN" altLang="en-US" sz="1200">
              <a:latin typeface="楷体" panose="02010609060101010101" charset="-122"/>
              <a:ea typeface="楷体" panose="02010609060101010101" charset="-122"/>
            </a:endParaRPr>
          </a:p>
        </p:txBody>
      </p:sp>
      <p:sp>
        <p:nvSpPr>
          <p:cNvPr id="6" name="文本框 5"/>
          <p:cNvSpPr txBox="true"/>
          <p:nvPr/>
        </p:nvSpPr>
        <p:spPr>
          <a:xfrm>
            <a:off x="7574280" y="5829300"/>
            <a:ext cx="3789680" cy="275590"/>
          </a:xfrm>
          <a:prstGeom prst="rect">
            <a:avLst/>
          </a:prstGeom>
          <a:noFill/>
        </p:spPr>
        <p:txBody>
          <a:bodyPr wrap="square" rtlCol="0">
            <a:spAutoFit/>
          </a:bodyPr>
          <a:p>
            <a:r>
              <a:rPr lang="zh-CN" altLang="en-US" sz="1200">
                <a:latin typeface="楷体" panose="02010609060101010101" charset="-122"/>
                <a:ea typeface="楷体" panose="02010609060101010101" charset="-122"/>
              </a:rPr>
              <a:t>德阳市有机质处置中心厂区内景</a:t>
            </a:r>
            <a:endParaRPr lang="zh-CN" altLang="en-US" sz="1200">
              <a:latin typeface="楷体" panose="02010609060101010101" charset="-122"/>
              <a:ea typeface="楷体" panose="02010609060101010101" charset="-122"/>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true"/>
          </p:cNvPicPr>
          <p:nvPr>
            <p:custDataLst>
              <p:tags r:id="rId1"/>
            </p:custDataLst>
          </p:nvPr>
        </p:nvPicPr>
        <p:blipFill>
          <a:blip r:embed="rId2"/>
          <a:stretch>
            <a:fillRect/>
          </a:stretch>
        </p:blipFill>
        <p:spPr>
          <a:xfrm>
            <a:off x="0" y="246380"/>
            <a:ext cx="6477635" cy="2802890"/>
          </a:xfrm>
          <a:prstGeom prst="rect">
            <a:avLst/>
          </a:prstGeom>
        </p:spPr>
      </p:pic>
      <p:sp>
        <p:nvSpPr>
          <p:cNvPr id="3" name="矩形 2"/>
          <p:cNvSpPr/>
          <p:nvPr/>
        </p:nvSpPr>
        <p:spPr>
          <a:xfrm>
            <a:off x="327025" y="176530"/>
            <a:ext cx="2374900" cy="162306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4" name="文本框 3"/>
          <p:cNvSpPr txBox="true"/>
          <p:nvPr/>
        </p:nvSpPr>
        <p:spPr>
          <a:xfrm>
            <a:off x="392430" y="803910"/>
            <a:ext cx="2515235" cy="368300"/>
          </a:xfrm>
          <a:prstGeom prst="rect">
            <a:avLst/>
          </a:prstGeom>
          <a:noFill/>
        </p:spPr>
        <p:txBody>
          <a:bodyPr wrap="square" rtlCol="0">
            <a:spAutoFit/>
          </a:bodyPr>
          <a:p>
            <a:r>
              <a:rPr lang="zh-CN" altLang="en-US" sz="1600"/>
              <a:t>基础四分类</a:t>
            </a:r>
            <a:r>
              <a:rPr lang="en-US" altLang="zh-CN" sz="1600"/>
              <a:t>  </a:t>
            </a:r>
            <a:r>
              <a:rPr lang="zh-CN" altLang="en-US" sz="1600"/>
              <a:t>循环体系</a:t>
            </a:r>
            <a:r>
              <a:rPr lang="zh-CN" altLang="en-US"/>
              <a:t>：</a:t>
            </a:r>
            <a:endParaRPr lang="zh-CN" altLang="en-US"/>
          </a:p>
        </p:txBody>
      </p:sp>
      <p:pic>
        <p:nvPicPr>
          <p:cNvPr id="6" name="图片 5"/>
          <p:cNvPicPr>
            <a:picLocks noChangeAspect="true"/>
          </p:cNvPicPr>
          <p:nvPr/>
        </p:nvPicPr>
        <p:blipFill>
          <a:blip r:embed="rId3"/>
          <a:stretch>
            <a:fillRect/>
          </a:stretch>
        </p:blipFill>
        <p:spPr>
          <a:xfrm>
            <a:off x="6123940" y="176530"/>
            <a:ext cx="5832475" cy="2720340"/>
          </a:xfrm>
          <a:prstGeom prst="rect">
            <a:avLst/>
          </a:prstGeom>
        </p:spPr>
      </p:pic>
      <p:pic>
        <p:nvPicPr>
          <p:cNvPr id="7" name="内容占位符 4"/>
          <p:cNvPicPr>
            <a:picLocks noChangeAspect="true"/>
          </p:cNvPicPr>
          <p:nvPr/>
        </p:nvPicPr>
        <p:blipFill>
          <a:blip r:embed="rId4"/>
          <a:stretch>
            <a:fillRect/>
          </a:stretch>
        </p:blipFill>
        <p:spPr>
          <a:xfrm>
            <a:off x="869315" y="4582795"/>
            <a:ext cx="4926330" cy="1938655"/>
          </a:xfrm>
          <a:prstGeom prst="rect">
            <a:avLst/>
          </a:prstGeom>
          <a:noFill/>
          <a:ln w="9525">
            <a:noFill/>
          </a:ln>
        </p:spPr>
      </p:pic>
      <p:pic>
        <p:nvPicPr>
          <p:cNvPr id="8" name="图片 7"/>
          <p:cNvPicPr>
            <a:picLocks noChangeAspect="true"/>
          </p:cNvPicPr>
          <p:nvPr/>
        </p:nvPicPr>
        <p:blipFill>
          <a:blip r:embed="rId5"/>
          <a:stretch>
            <a:fillRect/>
          </a:stretch>
        </p:blipFill>
        <p:spPr>
          <a:xfrm>
            <a:off x="467995" y="3228340"/>
            <a:ext cx="5463540" cy="1175385"/>
          </a:xfrm>
          <a:prstGeom prst="rect">
            <a:avLst/>
          </a:prstGeom>
        </p:spPr>
      </p:pic>
      <p:pic>
        <p:nvPicPr>
          <p:cNvPr id="9" name="图片 8"/>
          <p:cNvPicPr>
            <a:picLocks noChangeAspect="true"/>
          </p:cNvPicPr>
          <p:nvPr/>
        </p:nvPicPr>
        <p:blipFill>
          <a:blip r:embed="rId6"/>
          <a:stretch>
            <a:fillRect/>
          </a:stretch>
        </p:blipFill>
        <p:spPr>
          <a:xfrm>
            <a:off x="6356350" y="3228340"/>
            <a:ext cx="5711190" cy="2712085"/>
          </a:xfrm>
          <a:prstGeom prst="rect">
            <a:avLst/>
          </a:prstGeom>
        </p:spPr>
      </p:pic>
      <p:cxnSp>
        <p:nvCxnSpPr>
          <p:cNvPr id="10" name="直接连接符 9"/>
          <p:cNvCxnSpPr/>
          <p:nvPr/>
        </p:nvCxnSpPr>
        <p:spPr>
          <a:xfrm>
            <a:off x="6127750" y="176530"/>
            <a:ext cx="0" cy="6621145"/>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直接连接符 10"/>
          <p:cNvCxnSpPr/>
          <p:nvPr/>
        </p:nvCxnSpPr>
        <p:spPr>
          <a:xfrm>
            <a:off x="697230" y="3049270"/>
            <a:ext cx="11198860" cy="0"/>
          </a:xfrm>
          <a:prstGeom prst="line">
            <a:avLst/>
          </a:prstGeom>
        </p:spPr>
        <p:style>
          <a:lnRef idx="3">
            <a:schemeClr val="accent1"/>
          </a:lnRef>
          <a:fillRef idx="0">
            <a:schemeClr val="accent1"/>
          </a:fillRef>
          <a:effectRef idx="2">
            <a:schemeClr val="accent1"/>
          </a:effectRef>
          <a:fontRef idx="minor">
            <a:schemeClr val="tx1"/>
          </a:fontRef>
        </p:style>
      </p:cxnSp>
    </p:spTree>
    <p:custDataLst>
      <p:tags r:id="rId7"/>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68630" y="365760"/>
            <a:ext cx="2428240" cy="62738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4" name="文本框 3"/>
          <p:cNvSpPr txBox="true"/>
          <p:nvPr/>
        </p:nvSpPr>
        <p:spPr>
          <a:xfrm>
            <a:off x="600075" y="495300"/>
            <a:ext cx="2515235" cy="368300"/>
          </a:xfrm>
          <a:prstGeom prst="rect">
            <a:avLst/>
          </a:prstGeom>
          <a:noFill/>
        </p:spPr>
        <p:txBody>
          <a:bodyPr wrap="square" rtlCol="0">
            <a:spAutoFit/>
          </a:bodyPr>
          <a:p>
            <a:r>
              <a:rPr lang="zh-CN" altLang="en-US" sz="1600"/>
              <a:t>大件垃圾</a:t>
            </a:r>
            <a:r>
              <a:rPr lang="en-US" altLang="zh-CN" sz="1600"/>
              <a:t>  </a:t>
            </a:r>
            <a:r>
              <a:rPr lang="zh-CN" altLang="en-US" sz="1600"/>
              <a:t>循环体系</a:t>
            </a:r>
            <a:r>
              <a:rPr lang="zh-CN" altLang="en-US"/>
              <a:t>：</a:t>
            </a:r>
            <a:endParaRPr lang="zh-CN" altLang="en-US"/>
          </a:p>
        </p:txBody>
      </p:sp>
      <p:sp>
        <p:nvSpPr>
          <p:cNvPr id="100" name="文本框 99"/>
          <p:cNvSpPr txBox="true"/>
          <p:nvPr/>
        </p:nvSpPr>
        <p:spPr>
          <a:xfrm>
            <a:off x="1242695" y="1512570"/>
            <a:ext cx="3966845" cy="645160"/>
          </a:xfrm>
          <a:prstGeom prst="rect">
            <a:avLst/>
          </a:prstGeom>
          <a:noFill/>
          <a:ln w="9525">
            <a:noFill/>
          </a:ln>
        </p:spPr>
        <p:txBody>
          <a:bodyPr wrap="square">
            <a:spAutoFit/>
          </a:bodyPr>
          <a:p>
            <a:pPr indent="0" algn="just"/>
            <a:r>
              <a:rPr lang="zh-CN" b="0">
                <a:ea typeface="宋体" panose="02010600030101010101" pitchFamily="2" charset="-122"/>
              </a:rPr>
              <a:t>居民联系物业或社区，自行将大件垃圾投放至集中投放点。</a:t>
            </a:r>
            <a:endParaRPr lang="zh-CN" altLang="en-US" b="0">
              <a:ea typeface="宋体" panose="02010600030101010101" pitchFamily="2" charset="-122"/>
            </a:endParaRPr>
          </a:p>
        </p:txBody>
      </p:sp>
      <p:sp>
        <p:nvSpPr>
          <p:cNvPr id="6" name="文本框 5"/>
          <p:cNvSpPr txBox="true"/>
          <p:nvPr/>
        </p:nvSpPr>
        <p:spPr>
          <a:xfrm>
            <a:off x="1277620" y="4777105"/>
            <a:ext cx="3966845" cy="1198880"/>
          </a:xfrm>
          <a:prstGeom prst="rect">
            <a:avLst/>
          </a:prstGeom>
          <a:noFill/>
          <a:ln w="9525">
            <a:noFill/>
          </a:ln>
        </p:spPr>
        <p:txBody>
          <a:bodyPr wrap="square">
            <a:spAutoFit/>
          </a:bodyPr>
          <a:p>
            <a:pPr indent="0" algn="just"/>
            <a:r>
              <a:rPr lang="zh-CN" b="0">
                <a:ea typeface="宋体" panose="02010600030101010101" pitchFamily="2" charset="-122"/>
              </a:rPr>
              <a:t>收运单位根据暂存量将大件垃圾转运至大件垃圾处置中心集中暂存。大件垃圾处置中心进行专业化拆解、破碎、回收利用，无害化处置。</a:t>
            </a:r>
            <a:endParaRPr lang="zh-CN" altLang="en-US" b="0">
              <a:ea typeface="宋体" panose="02010600030101010101" pitchFamily="2" charset="-122"/>
            </a:endParaRPr>
          </a:p>
        </p:txBody>
      </p:sp>
      <p:pic>
        <p:nvPicPr>
          <p:cNvPr id="14" name="图片 13" descr="大件垃圾处置中心外景"/>
          <p:cNvPicPr>
            <a:picLocks noChangeAspect="true"/>
          </p:cNvPicPr>
          <p:nvPr/>
        </p:nvPicPr>
        <p:blipFill>
          <a:blip r:embed="rId1"/>
          <a:stretch>
            <a:fillRect/>
          </a:stretch>
        </p:blipFill>
        <p:spPr>
          <a:xfrm>
            <a:off x="5964555" y="4777105"/>
            <a:ext cx="2306955" cy="1538605"/>
          </a:xfrm>
          <a:prstGeom prst="rect">
            <a:avLst/>
          </a:prstGeom>
        </p:spPr>
      </p:pic>
      <p:pic>
        <p:nvPicPr>
          <p:cNvPr id="15" name="图片 14" descr="大件垃圾收运02"/>
          <p:cNvPicPr>
            <a:picLocks noChangeAspect="true"/>
          </p:cNvPicPr>
          <p:nvPr/>
        </p:nvPicPr>
        <p:blipFill>
          <a:blip r:embed="rId2"/>
          <a:stretch>
            <a:fillRect/>
          </a:stretch>
        </p:blipFill>
        <p:spPr>
          <a:xfrm>
            <a:off x="5964555" y="2690495"/>
            <a:ext cx="2283460" cy="1713865"/>
          </a:xfrm>
          <a:prstGeom prst="rect">
            <a:avLst/>
          </a:prstGeom>
        </p:spPr>
      </p:pic>
      <p:sp>
        <p:nvSpPr>
          <p:cNvPr id="16" name="文本框 15"/>
          <p:cNvSpPr txBox="true"/>
          <p:nvPr/>
        </p:nvSpPr>
        <p:spPr>
          <a:xfrm>
            <a:off x="1242695" y="2967990"/>
            <a:ext cx="3966845" cy="922020"/>
          </a:xfrm>
          <a:prstGeom prst="rect">
            <a:avLst/>
          </a:prstGeom>
          <a:noFill/>
          <a:ln w="9525">
            <a:noFill/>
          </a:ln>
        </p:spPr>
        <p:txBody>
          <a:bodyPr wrap="square">
            <a:spAutoFit/>
          </a:bodyPr>
          <a:p>
            <a:pPr indent="0" algn="just"/>
            <a:r>
              <a:rPr lang="zh-CN" b="0">
                <a:ea typeface="宋体" panose="02010600030101010101" pitchFamily="2" charset="-122"/>
              </a:rPr>
              <a:t>物业或社区根据垃圾堆放情况，预约收运单位。收运单位专人专车在24小时内上门收运至临时暂存点。</a:t>
            </a:r>
            <a:endParaRPr lang="zh-CN" altLang="en-US" b="0">
              <a:ea typeface="宋体" panose="02010600030101010101" pitchFamily="2" charset="-122"/>
            </a:endParaRPr>
          </a:p>
        </p:txBody>
      </p:sp>
      <p:pic>
        <p:nvPicPr>
          <p:cNvPr id="17" name="图片 16" descr="分类收集房01"/>
          <p:cNvPicPr>
            <a:picLocks noChangeAspect="true"/>
          </p:cNvPicPr>
          <p:nvPr/>
        </p:nvPicPr>
        <p:blipFill>
          <a:blip r:embed="rId3"/>
          <a:stretch>
            <a:fillRect/>
          </a:stretch>
        </p:blipFill>
        <p:spPr>
          <a:xfrm>
            <a:off x="5964555" y="665480"/>
            <a:ext cx="2282825" cy="1870710"/>
          </a:xfrm>
          <a:prstGeom prst="rect">
            <a:avLst/>
          </a:prstGeom>
        </p:spPr>
      </p:pic>
      <p:sp>
        <p:nvSpPr>
          <p:cNvPr id="25" name="下箭头 24"/>
          <p:cNvSpPr/>
          <p:nvPr/>
        </p:nvSpPr>
        <p:spPr>
          <a:xfrm>
            <a:off x="3163570" y="2249805"/>
            <a:ext cx="260985" cy="40830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下箭头 25"/>
          <p:cNvSpPr/>
          <p:nvPr/>
        </p:nvSpPr>
        <p:spPr>
          <a:xfrm>
            <a:off x="3163570" y="4199890"/>
            <a:ext cx="260985" cy="40830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7" name="直接连接符 26"/>
          <p:cNvCxnSpPr>
            <a:stCxn id="15" idx="3"/>
          </p:cNvCxnSpPr>
          <p:nvPr/>
        </p:nvCxnSpPr>
        <p:spPr>
          <a:xfrm>
            <a:off x="8248015" y="3547745"/>
            <a:ext cx="826135" cy="0"/>
          </a:xfrm>
          <a:prstGeom prst="line">
            <a:avLst/>
          </a:prstGeom>
        </p:spPr>
        <p:style>
          <a:lnRef idx="3">
            <a:schemeClr val="accent1"/>
          </a:lnRef>
          <a:fillRef idx="0">
            <a:schemeClr val="accent1"/>
          </a:fillRef>
          <a:effectRef idx="2">
            <a:schemeClr val="accent1"/>
          </a:effectRef>
          <a:fontRef idx="minor">
            <a:schemeClr val="tx1"/>
          </a:fontRef>
        </p:style>
      </p:cxnSp>
      <p:pic>
        <p:nvPicPr>
          <p:cNvPr id="28" name="图片 27"/>
          <p:cNvPicPr>
            <a:picLocks noChangeAspect="true"/>
          </p:cNvPicPr>
          <p:nvPr/>
        </p:nvPicPr>
        <p:blipFill>
          <a:blip r:embed="rId4"/>
          <a:stretch>
            <a:fillRect/>
          </a:stretch>
        </p:blipFill>
        <p:spPr>
          <a:xfrm>
            <a:off x="9290685" y="1165860"/>
            <a:ext cx="2197100" cy="4762500"/>
          </a:xfrm>
          <a:prstGeom prst="rect">
            <a:avLst/>
          </a:prstGeom>
        </p:spPr>
      </p:pic>
      <p:sp>
        <p:nvSpPr>
          <p:cNvPr id="30" name="圆角矩形 29"/>
          <p:cNvSpPr/>
          <p:nvPr/>
        </p:nvSpPr>
        <p:spPr>
          <a:xfrm>
            <a:off x="10370820" y="3699510"/>
            <a:ext cx="580390" cy="704850"/>
          </a:xfrm>
          <a:prstGeom prst="roundRect">
            <a:avLst/>
          </a:prstGeom>
          <a:noFill/>
          <a:ln w="57150">
            <a:gradFill>
              <a:gsLst>
                <a:gs pos="0">
                  <a:srgbClr val="E30000"/>
                </a:gs>
                <a:gs pos="100000">
                  <a:srgbClr val="760303"/>
                </a:gs>
              </a:gsLst>
            </a:gra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pic>
        <p:nvPicPr>
          <p:cNvPr id="31" name="图片 30"/>
          <p:cNvPicPr>
            <a:picLocks noChangeAspect="true"/>
          </p:cNvPicPr>
          <p:nvPr/>
        </p:nvPicPr>
        <p:blipFill>
          <a:blip r:embed="rId5"/>
          <a:stretch>
            <a:fillRect/>
          </a:stretch>
        </p:blipFill>
        <p:spPr>
          <a:xfrm>
            <a:off x="5588000" y="294640"/>
            <a:ext cx="2965450" cy="6428740"/>
          </a:xfrm>
          <a:prstGeom prst="rect">
            <a:avLst/>
          </a:prstGeom>
        </p:spPr>
      </p:pic>
      <p:pic>
        <p:nvPicPr>
          <p:cNvPr id="32" name="图片 31"/>
          <p:cNvPicPr>
            <a:picLocks noChangeAspect="true"/>
          </p:cNvPicPr>
          <p:nvPr/>
        </p:nvPicPr>
        <p:blipFill>
          <a:blip r:embed="rId6"/>
          <a:stretch>
            <a:fillRect/>
          </a:stretch>
        </p:blipFill>
        <p:spPr>
          <a:xfrm>
            <a:off x="3636010" y="294640"/>
            <a:ext cx="2966085" cy="6428740"/>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ox(in)">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linds(horizontal)">
                                      <p:cBhvr>
                                        <p:cTn id="1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true"/>
          <p:nvPr>
            <p:custDataLst>
              <p:tags r:id="rId1"/>
            </p:custDataLst>
          </p:nvPr>
        </p:nvSpPr>
        <p:spPr>
          <a:xfrm>
            <a:off x="1134110" y="1323975"/>
            <a:ext cx="3341370" cy="3486150"/>
          </a:xfrm>
          <a:prstGeom prst="rect">
            <a:avLst/>
          </a:prstGeom>
          <a:noFill/>
          <a:ln>
            <a:noFill/>
          </a:ln>
          <a:effectLst/>
        </p:spPr>
        <p:txBody>
          <a:bodyPr vert="horz" wrap="square" rtlCol="0" anchor="ctr" anchorCtr="false">
            <a:normAutofit/>
          </a:bodyPr>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04</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true"/>
          </p:cNvSpPr>
          <p:nvPr>
            <p:ph type="title"/>
            <p:custDataLst>
              <p:tags r:id="rId2"/>
            </p:custDataLst>
          </p:nvPr>
        </p:nvSpPr>
        <p:spPr>
          <a:xfrm>
            <a:off x="4653280" y="2884622"/>
            <a:ext cx="6243774" cy="922021"/>
          </a:xfrm>
        </p:spPr>
        <p:txBody>
          <a:bodyPr>
            <a:normAutofit fontScale="90000"/>
          </a:bodyPr>
          <a:p>
            <a:pPr marL="0" indent="0" algn="l">
              <a:lnSpc>
                <a:spcPct val="100000"/>
              </a:lnSpc>
              <a:spcBef>
                <a:spcPts val="0"/>
              </a:spcBef>
              <a:spcAft>
                <a:spcPts val="0"/>
              </a:spcAft>
              <a:buSzPct val="100000"/>
              <a:buNone/>
            </a:pPr>
            <a:r>
              <a:rPr lang="zh-CN" altLang="en-US" sz="4900" dirty="0">
                <a:solidFill>
                  <a:schemeClr val="accent1"/>
                </a:solidFill>
                <a:effectLst>
                  <a:outerShdw blurRad="38100" dist="25400" dir="5400000" algn="ctr" rotWithShape="0">
                    <a:srgbClr val="6E747A">
                      <a:alpha val="43000"/>
                    </a:srgbClr>
                  </a:outerShdw>
                </a:effectLst>
                <a:sym typeface="Arial" panose="020B0604020202020204" pitchFamily="34" charset="0"/>
              </a:rPr>
              <a:t>环卫体系参与</a:t>
            </a:r>
            <a:r>
              <a:rPr lang="zh-CN" altLang="en-US" sz="4900" dirty="0">
                <a:effectLst>
                  <a:outerShdw blurRad="38100" dist="25400" dir="5400000" algn="ctr" rotWithShape="0">
                    <a:srgbClr val="6E747A">
                      <a:alpha val="43000"/>
                    </a:srgbClr>
                  </a:outerShdw>
                </a:effectLst>
                <a:sym typeface="Arial" panose="020B0604020202020204" pitchFamily="34" charset="0"/>
              </a:rPr>
              <a:t>生活垃圾分类</a:t>
            </a:r>
            <a:r>
              <a:rPr lang="zh-CN" altLang="en-US" sz="4900" dirty="0">
                <a:solidFill>
                  <a:schemeClr val="accent1"/>
                </a:solidFill>
                <a:effectLst>
                  <a:outerShdw blurRad="38100" dist="25400" dir="5400000" algn="ctr" rotWithShape="0">
                    <a:srgbClr val="6E747A">
                      <a:alpha val="43000"/>
                    </a:srgbClr>
                  </a:outerShdw>
                </a:effectLst>
                <a:sym typeface="Arial" panose="020B0604020202020204" pitchFamily="34" charset="0"/>
              </a:rPr>
              <a:t>过程中的难点问题</a:t>
            </a:r>
            <a:endParaRPr lang="zh-CN" altLang="en-US" sz="4900" dirty="0">
              <a:solidFill>
                <a:schemeClr val="accent1"/>
              </a:solidFill>
              <a:effectLst>
                <a:outerShdw blurRad="38100" dist="25400" dir="5400000" algn="ctr" rotWithShape="0">
                  <a:srgbClr val="6E747A">
                    <a:alpha val="43000"/>
                  </a:srgbClr>
                </a:outerShdw>
              </a:effectLst>
              <a:sym typeface="Arial" panose="020B0604020202020204" pitchFamily="34" charset="0"/>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2" name="文本框 11"/>
          <p:cNvSpPr txBox="true"/>
          <p:nvPr/>
        </p:nvSpPr>
        <p:spPr>
          <a:xfrm>
            <a:off x="479425" y="172720"/>
            <a:ext cx="1830705" cy="337185"/>
          </a:xfrm>
          <a:prstGeom prst="rect">
            <a:avLst/>
          </a:prstGeom>
          <a:noFill/>
        </p:spPr>
        <p:txBody>
          <a:bodyPr wrap="none" rtlCol="0">
            <a:spAutoFit/>
          </a:bodyPr>
          <a:p>
            <a:pPr algn="l"/>
            <a:r>
              <a:rPr lang="en-US" altLang="zh-CN" sz="1600" b="1">
                <a:solidFill>
                  <a:schemeClr val="accent1"/>
                </a:solidFill>
                <a:latin typeface="微软雅黑" panose="020B0503020204020204" charset="-122"/>
                <a:ea typeface="微软雅黑" panose="020B0503020204020204" charset="-122"/>
                <a:cs typeface="微软雅黑" panose="020B0503020204020204" charset="-122"/>
              </a:rPr>
              <a:t>1.1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国家政策历程</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195580" y="1309370"/>
            <a:ext cx="11800840" cy="5091430"/>
            <a:chOff x="222" y="2257"/>
            <a:chExt cx="18584" cy="6784"/>
          </a:xfrm>
        </p:grpSpPr>
        <p:cxnSp>
          <p:nvCxnSpPr>
            <p:cNvPr id="4" name="直接连接符 3"/>
            <p:cNvCxnSpPr/>
            <p:nvPr>
              <p:custDataLst>
                <p:tags r:id="rId3"/>
              </p:custDataLst>
            </p:nvPr>
          </p:nvCxnSpPr>
          <p:spPr>
            <a:xfrm flipH="true">
              <a:off x="222" y="7388"/>
              <a:ext cx="18584" cy="0"/>
            </a:xfrm>
            <a:prstGeom prst="line">
              <a:avLst/>
            </a:prstGeom>
            <a:ln w="19050">
              <a:solidFill>
                <a:schemeClr val="dk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743" y="2257"/>
              <a:ext cx="17542" cy="6784"/>
              <a:chOff x="640" y="2257"/>
              <a:chExt cx="17542" cy="6784"/>
            </a:xfrm>
          </p:grpSpPr>
          <p:grpSp>
            <p:nvGrpSpPr>
              <p:cNvPr id="13" name="组合 12"/>
              <p:cNvGrpSpPr/>
              <p:nvPr/>
            </p:nvGrpSpPr>
            <p:grpSpPr>
              <a:xfrm>
                <a:off x="640" y="2257"/>
                <a:ext cx="3158" cy="6784"/>
                <a:chOff x="640" y="2257"/>
                <a:chExt cx="3158" cy="6784"/>
              </a:xfrm>
            </p:grpSpPr>
            <p:sp>
              <p:nvSpPr>
                <p:cNvPr id="6" name="圆角矩形 5"/>
                <p:cNvSpPr/>
                <p:nvPr>
                  <p:custDataLst>
                    <p:tags r:id="rId4"/>
                  </p:custDataLst>
                </p:nvPr>
              </p:nvSpPr>
              <p:spPr>
                <a:xfrm>
                  <a:off x="915" y="2257"/>
                  <a:ext cx="2608" cy="4187"/>
                </a:xfrm>
                <a:prstGeom prst="roundRect">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《关于公布生活垃圾分类收集试点城市的通知》，正式启动了垃圾分类工作。</a:t>
                  </a:r>
                  <a:endPar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8" name="泪滴形 7"/>
                <p:cNvSpPr/>
                <p:nvPr>
                  <p:custDataLst>
                    <p:tags r:id="rId5"/>
                  </p:custDataLst>
                </p:nvPr>
              </p:nvSpPr>
              <p:spPr>
                <a:xfrm rot="8100000">
                  <a:off x="1798" y="6012"/>
                  <a:ext cx="867" cy="867"/>
                </a:xfrm>
                <a:prstGeom prst="teardrop">
                  <a:avLst>
                    <a:gd name="adj" fmla="val 125412"/>
                  </a:avLst>
                </a:prstGeom>
                <a:solidFill>
                  <a:schemeClr val="accent1"/>
                </a:solidFill>
                <a:ln w="381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1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9" name="椭圆 8"/>
                <p:cNvSpPr/>
                <p:nvPr>
                  <p:custDataLst>
                    <p:tags r:id="rId6"/>
                  </p:custDataLst>
                </p:nvPr>
              </p:nvSpPr>
              <p:spPr>
                <a:xfrm rot="8100000">
                  <a:off x="1999" y="6213"/>
                  <a:ext cx="451" cy="451"/>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0" name="椭圆 9"/>
                <p:cNvSpPr/>
                <p:nvPr>
                  <p:custDataLst>
                    <p:tags r:id="rId7"/>
                  </p:custDataLst>
                </p:nvPr>
              </p:nvSpPr>
              <p:spPr>
                <a:xfrm>
                  <a:off x="2143" y="7299"/>
                  <a:ext cx="177" cy="177"/>
                </a:xfrm>
                <a:prstGeom prst="ellipse">
                  <a:avLst/>
                </a:prstGeom>
                <a:solidFill>
                  <a:schemeClr val="lt1">
                    <a:lumMod val="95000"/>
                  </a:schemeClr>
                </a:solidFill>
                <a:ln w="38100">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true"/>
                <p:nvPr>
                  <p:custDataLst>
                    <p:tags r:id="rId8"/>
                  </p:custDataLst>
                </p:nvPr>
              </p:nvSpPr>
              <p:spPr>
                <a:xfrm>
                  <a:off x="640"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2000</a:t>
                  </a:r>
                  <a:r>
                    <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14" name="组合 13"/>
              <p:cNvGrpSpPr/>
              <p:nvPr/>
            </p:nvGrpSpPr>
            <p:grpSpPr>
              <a:xfrm>
                <a:off x="4162" y="2257"/>
                <a:ext cx="3454" cy="6784"/>
                <a:chOff x="4046" y="2257"/>
                <a:chExt cx="3454" cy="6784"/>
              </a:xfrm>
            </p:grpSpPr>
            <p:sp>
              <p:nvSpPr>
                <p:cNvPr id="3" name="圆角矩形 2"/>
                <p:cNvSpPr/>
                <p:nvPr>
                  <p:custDataLst>
                    <p:tags r:id="rId9"/>
                  </p:custDataLst>
                </p:nvPr>
              </p:nvSpPr>
              <p:spPr>
                <a:xfrm>
                  <a:off x="4046" y="2257"/>
                  <a:ext cx="3454" cy="4187"/>
                </a:xfrm>
                <a:prstGeom prst="round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《关于进一步加强城市生活垃圾处理意见的通知》和《关于印发“十二五”全国城镇生活垃圾无害化处理设施建设规划的通知》的出台，又一次掀起了生活垃圾分类的热潮。</a:t>
                  </a:r>
                  <a:endPar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泪滴形 14"/>
                <p:cNvSpPr/>
                <p:nvPr>
                  <p:custDataLst>
                    <p:tags r:id="rId10"/>
                  </p:custDataLst>
                </p:nvPr>
              </p:nvSpPr>
              <p:spPr>
                <a:xfrm rot="8100000">
                  <a:off x="5339" y="6012"/>
                  <a:ext cx="867" cy="867"/>
                </a:xfrm>
                <a:prstGeom prst="teardrop">
                  <a:avLst>
                    <a:gd name="adj" fmla="val 125412"/>
                  </a:avLst>
                </a:prstGeom>
                <a:solidFill>
                  <a:schemeClr val="accent2"/>
                </a:solidFill>
                <a:ln w="381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4" name="椭圆 23"/>
                <p:cNvSpPr/>
                <p:nvPr>
                  <p:custDataLst>
                    <p:tags r:id="rId11"/>
                  </p:custDataLst>
                </p:nvPr>
              </p:nvSpPr>
              <p:spPr>
                <a:xfrm rot="8100000">
                  <a:off x="5540" y="6213"/>
                  <a:ext cx="451" cy="451"/>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5" name="椭圆 24"/>
                <p:cNvSpPr/>
                <p:nvPr>
                  <p:custDataLst>
                    <p:tags r:id="rId12"/>
                  </p:custDataLst>
                </p:nvPr>
              </p:nvSpPr>
              <p:spPr>
                <a:xfrm>
                  <a:off x="5685" y="7299"/>
                  <a:ext cx="177" cy="177"/>
                </a:xfrm>
                <a:prstGeom prst="ellipse">
                  <a:avLst/>
                </a:prstGeom>
                <a:solidFill>
                  <a:schemeClr val="lt1">
                    <a:lumMod val="95000"/>
                  </a:schemeClr>
                </a:solidFill>
                <a:ln w="38100">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true"/>
                <p:nvPr>
                  <p:custDataLst>
                    <p:tags r:id="rId13"/>
                  </p:custDataLst>
                </p:nvPr>
              </p:nvSpPr>
              <p:spPr>
                <a:xfrm>
                  <a:off x="4186"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2011</a:t>
                  </a:r>
                  <a:r>
                    <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41" name="组合 40"/>
              <p:cNvGrpSpPr/>
              <p:nvPr/>
            </p:nvGrpSpPr>
            <p:grpSpPr>
              <a:xfrm>
                <a:off x="7980" y="2257"/>
                <a:ext cx="3158" cy="6784"/>
                <a:chOff x="7732" y="2257"/>
                <a:chExt cx="3158" cy="6784"/>
              </a:xfrm>
            </p:grpSpPr>
            <p:sp>
              <p:nvSpPr>
                <p:cNvPr id="42" name="圆角矩形 41"/>
                <p:cNvSpPr/>
                <p:nvPr>
                  <p:custDataLst>
                    <p:tags r:id="rId14"/>
                  </p:custDataLst>
                </p:nvPr>
              </p:nvSpPr>
              <p:spPr>
                <a:xfrm>
                  <a:off x="7845" y="2257"/>
                  <a:ext cx="2937" cy="4187"/>
                </a:xfrm>
                <a:prstGeom prst="roundRect">
                  <a:avLst/>
                </a:prstGeom>
                <a:solidFill>
                  <a:schemeClr val="accent3">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《关于开展生活垃圾分类示范城市（区）工作的通知》，要求各地积极申报生活垃圾分类示范城市（区）。</a:t>
                  </a:r>
                  <a:endPar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3" name="泪滴形 42"/>
                <p:cNvSpPr/>
                <p:nvPr>
                  <p:custDataLst>
                    <p:tags r:id="rId15"/>
                  </p:custDataLst>
                </p:nvPr>
              </p:nvSpPr>
              <p:spPr>
                <a:xfrm rot="8100000">
                  <a:off x="8881" y="6012"/>
                  <a:ext cx="867" cy="867"/>
                </a:xfrm>
                <a:prstGeom prst="teardrop">
                  <a:avLst>
                    <a:gd name="adj" fmla="val 125412"/>
                  </a:avLst>
                </a:prstGeom>
                <a:solidFill>
                  <a:schemeClr val="accent3"/>
                </a:solidFill>
                <a:ln w="381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4" name="椭圆 43"/>
                <p:cNvSpPr/>
                <p:nvPr>
                  <p:custDataLst>
                    <p:tags r:id="rId16"/>
                  </p:custDataLst>
                </p:nvPr>
              </p:nvSpPr>
              <p:spPr>
                <a:xfrm rot="8100000">
                  <a:off x="9082" y="6213"/>
                  <a:ext cx="451" cy="451"/>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5" name="椭圆 44"/>
                <p:cNvSpPr/>
                <p:nvPr>
                  <p:custDataLst>
                    <p:tags r:id="rId17"/>
                  </p:custDataLst>
                </p:nvPr>
              </p:nvSpPr>
              <p:spPr>
                <a:xfrm>
                  <a:off x="9226" y="7299"/>
                  <a:ext cx="177" cy="177"/>
                </a:xfrm>
                <a:prstGeom prst="ellipse">
                  <a:avLst/>
                </a:prstGeom>
                <a:solidFill>
                  <a:schemeClr val="lt1">
                    <a:lumMod val="95000"/>
                  </a:schemeClr>
                </a:solidFill>
                <a:ln w="38100">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6" name="文本框 45"/>
                <p:cNvSpPr txBox="true"/>
                <p:nvPr>
                  <p:custDataLst>
                    <p:tags r:id="rId18"/>
                  </p:custDataLst>
                </p:nvPr>
              </p:nvSpPr>
              <p:spPr>
                <a:xfrm>
                  <a:off x="7732"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2014</a:t>
                  </a:r>
                  <a:r>
                    <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47" name="组合 46"/>
              <p:cNvGrpSpPr/>
              <p:nvPr/>
            </p:nvGrpSpPr>
            <p:grpSpPr>
              <a:xfrm>
                <a:off x="11502" y="2257"/>
                <a:ext cx="3158" cy="6784"/>
                <a:chOff x="11279" y="2257"/>
                <a:chExt cx="3158" cy="6784"/>
              </a:xfrm>
            </p:grpSpPr>
            <p:sp>
              <p:nvSpPr>
                <p:cNvPr id="48" name="圆角矩形 47"/>
                <p:cNvSpPr/>
                <p:nvPr>
                  <p:custDataLst>
                    <p:tags r:id="rId19"/>
                  </p:custDataLst>
                </p:nvPr>
              </p:nvSpPr>
              <p:spPr>
                <a:xfrm>
                  <a:off x="11485" y="2257"/>
                  <a:ext cx="2720" cy="4187"/>
                </a:xfrm>
                <a:prstGeom prst="roundRect">
                  <a:avLst/>
                </a:prstGeom>
                <a:solidFill>
                  <a:schemeClr val="accent4">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住房城乡建设部等五部委发文，确定了将26个城市（区）作为第一批示范城市（区）。</a:t>
                  </a:r>
                  <a:endPar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9" name="泪滴形 48"/>
                <p:cNvSpPr/>
                <p:nvPr>
                  <p:custDataLst>
                    <p:tags r:id="rId20"/>
                  </p:custDataLst>
                </p:nvPr>
              </p:nvSpPr>
              <p:spPr>
                <a:xfrm rot="8100000">
                  <a:off x="12422" y="6012"/>
                  <a:ext cx="867" cy="867"/>
                </a:xfrm>
                <a:prstGeom prst="teardrop">
                  <a:avLst>
                    <a:gd name="adj" fmla="val 125412"/>
                  </a:avLst>
                </a:prstGeom>
                <a:solidFill>
                  <a:schemeClr val="accent4"/>
                </a:solidFill>
                <a:ln w="381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0" name="椭圆 49"/>
                <p:cNvSpPr/>
                <p:nvPr>
                  <p:custDataLst>
                    <p:tags r:id="rId21"/>
                  </p:custDataLst>
                </p:nvPr>
              </p:nvSpPr>
              <p:spPr>
                <a:xfrm rot="8100000">
                  <a:off x="12623" y="6213"/>
                  <a:ext cx="451" cy="451"/>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1" name="椭圆 50"/>
                <p:cNvSpPr/>
                <p:nvPr>
                  <p:custDataLst>
                    <p:tags r:id="rId22"/>
                  </p:custDataLst>
                </p:nvPr>
              </p:nvSpPr>
              <p:spPr>
                <a:xfrm>
                  <a:off x="12767" y="7299"/>
                  <a:ext cx="177" cy="177"/>
                </a:xfrm>
                <a:prstGeom prst="ellipse">
                  <a:avLst/>
                </a:prstGeom>
                <a:solidFill>
                  <a:schemeClr val="lt1">
                    <a:lumMod val="95000"/>
                  </a:schemeClr>
                </a:solidFill>
                <a:ln w="38100">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true"/>
                <p:nvPr>
                  <p:custDataLst>
                    <p:tags r:id="rId23"/>
                  </p:custDataLst>
                </p:nvPr>
              </p:nvSpPr>
              <p:spPr>
                <a:xfrm>
                  <a:off x="11279"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2015</a:t>
                  </a:r>
                  <a:r>
                    <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53" name="组合 52"/>
              <p:cNvGrpSpPr/>
              <p:nvPr/>
            </p:nvGrpSpPr>
            <p:grpSpPr>
              <a:xfrm>
                <a:off x="15024" y="2257"/>
                <a:ext cx="3158" cy="6784"/>
                <a:chOff x="14825" y="2257"/>
                <a:chExt cx="3158" cy="6784"/>
              </a:xfrm>
            </p:grpSpPr>
            <p:sp>
              <p:nvSpPr>
                <p:cNvPr id="54" name="圆角矩形 53"/>
                <p:cNvSpPr/>
                <p:nvPr>
                  <p:custDataLst>
                    <p:tags r:id="rId24"/>
                  </p:custDataLst>
                </p:nvPr>
              </p:nvSpPr>
              <p:spPr>
                <a:xfrm>
                  <a:off x="15019" y="2257"/>
                  <a:ext cx="2720" cy="4187"/>
                </a:xfrm>
                <a:prstGeom prst="round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l">
                    <a:lnSpc>
                      <a:spcPct val="150000"/>
                    </a:lnSpc>
                  </a:pPr>
                  <a:r>
                    <a:rPr lang="zh-CN" altLang="en-US" sz="1200" spc="150" dirty="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rPr>
                    <a:t>习近平总书记主持中央财经工作领导小组会议。</a:t>
                  </a:r>
                  <a:endParaRPr lang="zh-CN" altLang="en-US" sz="1200" spc="150" dirty="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55" name="泪滴形 54"/>
                <p:cNvSpPr/>
                <p:nvPr>
                  <p:custDataLst>
                    <p:tags r:id="rId25"/>
                  </p:custDataLst>
                </p:nvPr>
              </p:nvSpPr>
              <p:spPr>
                <a:xfrm rot="8100000">
                  <a:off x="15963" y="6012"/>
                  <a:ext cx="867" cy="867"/>
                </a:xfrm>
                <a:prstGeom prst="teardrop">
                  <a:avLst>
                    <a:gd name="adj" fmla="val 125412"/>
                  </a:avLst>
                </a:prstGeom>
                <a:solidFill>
                  <a:schemeClr val="accent5"/>
                </a:solidFill>
                <a:ln w="381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6" name="椭圆 55"/>
                <p:cNvSpPr/>
                <p:nvPr>
                  <p:custDataLst>
                    <p:tags r:id="rId26"/>
                  </p:custDataLst>
                </p:nvPr>
              </p:nvSpPr>
              <p:spPr>
                <a:xfrm rot="8100000">
                  <a:off x="16165" y="6213"/>
                  <a:ext cx="451" cy="451"/>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7" name="椭圆 56"/>
                <p:cNvSpPr/>
                <p:nvPr>
                  <p:custDataLst>
                    <p:tags r:id="rId27"/>
                  </p:custDataLst>
                </p:nvPr>
              </p:nvSpPr>
              <p:spPr>
                <a:xfrm>
                  <a:off x="16309" y="7299"/>
                  <a:ext cx="177" cy="177"/>
                </a:xfrm>
                <a:prstGeom prst="ellipse">
                  <a:avLst/>
                </a:prstGeom>
                <a:solidFill>
                  <a:schemeClr val="lt1">
                    <a:lumMod val="95000"/>
                  </a:schemeClr>
                </a:solidFill>
                <a:ln w="38100">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true"/>
                <p:nvPr>
                  <p:custDataLst>
                    <p:tags r:id="rId28"/>
                  </p:custDataLst>
                </p:nvPr>
              </p:nvSpPr>
              <p:spPr>
                <a:xfrm>
                  <a:off x="14825" y="7727"/>
                  <a:ext cx="3159" cy="1314"/>
                </a:xfrm>
                <a:prstGeom prst="rect">
                  <a:avLst/>
                </a:prstGeom>
                <a:noFill/>
              </p:spPr>
              <p:txBody>
                <a:bodyPr wrap="square" rtlCol="0">
                  <a:normAutofit/>
                </a:bodyPr>
                <a:p>
                  <a:pPr algn="ctr">
                    <a:lnSpc>
                      <a:spcPct val="120000"/>
                    </a:lnSpc>
                  </a:pPr>
                  <a:r>
                    <a:rPr lang="en-US" altLang="zh-CN"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2016</a:t>
                  </a:r>
                  <a:r>
                    <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grpSp>
    </p:spTree>
    <p:custDataLst>
      <p:tags r:id="rId29"/>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true"/>
          </p:cNvSpPr>
          <p:nvPr>
            <p:ph type="title"/>
          </p:nvPr>
        </p:nvSpPr>
        <p:spPr>
          <a:xfrm>
            <a:off x="442595" y="253365"/>
            <a:ext cx="6243955" cy="478155"/>
          </a:xfrm>
        </p:spPr>
        <p:txBody>
          <a:bodyPr>
            <a:normAutofit fontScale="90000"/>
          </a:bodyPr>
          <a:p>
            <a:r>
              <a:rPr lang="en-US" altLang="zh-CN" sz="2800"/>
              <a:t>1</a:t>
            </a:r>
            <a:r>
              <a:rPr lang="zh-CN" altLang="en-US" sz="2800"/>
              <a:t>、如何提高民众参与度？</a:t>
            </a:r>
            <a:endParaRPr lang="zh-CN" altLang="en-US" sz="2800"/>
          </a:p>
        </p:txBody>
      </p:sp>
      <p:sp>
        <p:nvSpPr>
          <p:cNvPr id="10" name="文本框 9"/>
          <p:cNvSpPr txBox="true"/>
          <p:nvPr>
            <p:custDataLst>
              <p:tags r:id="rId1"/>
            </p:custDataLst>
          </p:nvPr>
        </p:nvSpPr>
        <p:spPr>
          <a:xfrm>
            <a:off x="442595" y="1647190"/>
            <a:ext cx="4850130" cy="2784475"/>
          </a:xfrm>
          <a:prstGeom prst="rect">
            <a:avLst/>
          </a:prstGeom>
          <a:noFill/>
        </p:spPr>
        <p:txBody>
          <a:bodyPr wrap="square" rtlCol="0">
            <a:noAutofit/>
          </a:bodyPr>
          <a:p>
            <a:pPr marL="285750" indent="-285750">
              <a:lnSpc>
                <a:spcPct val="180000"/>
              </a:lnSpc>
              <a:buFont typeface="Wingdings" panose="05000000000000000000" charset="0"/>
              <a:buChar char="l"/>
            </a:pP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岗位职责：</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负责小区内垃圾分类知识的宣传、宣贯、引导，保障所属项目居民能够了解垃圾分类深远意义并付之行动。</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750" indent="-285750">
              <a:lnSpc>
                <a:spcPct val="180000"/>
              </a:lnSpc>
              <a:buFont typeface="+mj-lt"/>
              <a:buAutoNum type="romanUcPeriod"/>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负责日常宣传推广工作的引导、保障、执行及问题反馈                   </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750" indent="-285750">
              <a:lnSpc>
                <a:spcPct val="180000"/>
              </a:lnSpc>
              <a:buFont typeface="+mj-lt"/>
              <a:buAutoNum type="romanUcPeriod"/>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执行宣传活动，包含但不限于地推宣传、上门入户、资源回收等</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750" indent="-285750">
              <a:lnSpc>
                <a:spcPct val="180000"/>
              </a:lnSpc>
              <a:buFont typeface="+mj-lt"/>
              <a:buAutoNum type="romanUcPeriod"/>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执行大型活动分工范围内职责及工作需求，协调筹备及撤场           </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750" indent="-285750">
              <a:lnSpc>
                <a:spcPct val="180000"/>
              </a:lnSpc>
              <a:buFont typeface="+mj-lt"/>
              <a:buAutoNum type="romanUcPeriod"/>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及时提交所要求的宣传活动资料，如现场照片、总结表等</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750" indent="-285750">
              <a:lnSpc>
                <a:spcPct val="180000"/>
              </a:lnSpc>
              <a:buFont typeface="+mj-lt"/>
              <a:buAutoNum type="romanUcPeriod"/>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跟进宣传包装相关物料的时效性及准确性，破损等进行反馈</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750" indent="-285750">
              <a:lnSpc>
                <a:spcPct val="180000"/>
              </a:lnSpc>
              <a:buFont typeface="+mj-lt"/>
              <a:buAutoNum type="romanUcPeriod"/>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熟练掌握宣传工具、掌握宣传用语及工作流程，了解宣发常识</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true"/>
          <p:nvPr/>
        </p:nvSpPr>
        <p:spPr>
          <a:xfrm>
            <a:off x="363220" y="930275"/>
            <a:ext cx="4653280" cy="553085"/>
          </a:xfrm>
          <a:prstGeom prst="rect">
            <a:avLst/>
          </a:prstGeom>
          <a:noFill/>
        </p:spPr>
        <p:txBody>
          <a:bodyPr wrap="none" rtlCol="0">
            <a:spAutoFit/>
          </a:bodyPr>
          <a:p>
            <a:pPr algn="l">
              <a:lnSpc>
                <a:spcPct val="150000"/>
              </a:lnSpc>
              <a:buClrTx/>
              <a:buSzTx/>
              <a:buFontTx/>
            </a:pPr>
            <a:r>
              <a:rPr lang="en-US" sz="2000" b="1">
                <a:solidFill>
                  <a:srgbClr val="FF0000"/>
                </a:solidFill>
                <a:effectLst>
                  <a:outerShdw blurRad="38100" dist="38100" dir="2700000" algn="tl">
                    <a:srgbClr val="000000">
                      <a:alpha val="43137"/>
                    </a:srgbClr>
                  </a:outerShdw>
                </a:effectLst>
                <a:latin typeface="Calibri" panose="020F0502020204030204" charset="0"/>
                <a:ea typeface="微软雅黑" panose="020B0503020204020204" charset="-122"/>
                <a:cs typeface="微软雅黑" panose="020B0503020204020204" charset="-122"/>
              </a:rPr>
              <a:t>①</a:t>
            </a:r>
            <a:r>
              <a:rPr lang="en-US"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a:t>
            </a:r>
            <a:r>
              <a:rPr lang="zh-CN" altLang="en-US"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人人都可以是宣传员</a:t>
            </a:r>
            <a:r>
              <a:rPr lang="en-US" altLang="zh-CN"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垃圾分类宣传员</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pic>
        <p:nvPicPr>
          <p:cNvPr id="6" name="图片 5" descr="021bc47a-e0fb-4e09-95b7-1e17827e4ec8"/>
          <p:cNvPicPr>
            <a:picLocks noChangeAspect="true"/>
          </p:cNvPicPr>
          <p:nvPr/>
        </p:nvPicPr>
        <p:blipFill>
          <a:blip r:embed="rId2"/>
          <a:srcRect t="14207"/>
          <a:stretch>
            <a:fillRect/>
          </a:stretch>
        </p:blipFill>
        <p:spPr>
          <a:xfrm>
            <a:off x="1410335" y="4472940"/>
            <a:ext cx="2965450" cy="1774190"/>
          </a:xfrm>
          <a:prstGeom prst="rect">
            <a:avLst/>
          </a:prstGeom>
        </p:spPr>
      </p:pic>
      <p:sp>
        <p:nvSpPr>
          <p:cNvPr id="11" name="文本框 10"/>
          <p:cNvSpPr txBox="true"/>
          <p:nvPr/>
        </p:nvSpPr>
        <p:spPr>
          <a:xfrm>
            <a:off x="5292725" y="1118235"/>
            <a:ext cx="2210435" cy="447675"/>
          </a:xfrm>
          <a:prstGeom prst="rect">
            <a:avLst/>
          </a:prstGeom>
          <a:noFill/>
        </p:spPr>
        <p:txBody>
          <a:bodyPr wrap="none" rtlCol="0">
            <a:noAutofit/>
          </a:bodyPr>
          <a:p>
            <a:pPr>
              <a:buClrTx/>
              <a:buSzTx/>
              <a:buFontTx/>
            </a:pPr>
            <a:r>
              <a:rPr lang="zh-CN" altLang="en-US" sz="1600" b="1">
                <a:solidFill>
                  <a:schemeClr val="accent1"/>
                </a:solidFill>
                <a:latin typeface="Calibri" panose="020F0502020204030204" charset="0"/>
                <a:ea typeface="微软雅黑" panose="020B0503020204020204" charset="-122"/>
                <a:cs typeface="微软雅黑" panose="020B0503020204020204" charset="-122"/>
              </a:rPr>
              <a:t>②</a:t>
            </a:r>
            <a:r>
              <a:rPr lang="en-US" altLang="zh-CN" sz="1600" b="1">
                <a:solidFill>
                  <a:schemeClr val="accent1"/>
                </a:solidFill>
                <a:latin typeface="Calibri" panose="020F0502020204030204" charset="0"/>
                <a:ea typeface="微软雅黑" panose="020B0503020204020204" charset="-122"/>
                <a:cs typeface="微软雅黑" panose="020B0503020204020204" charset="-122"/>
              </a:rPr>
              <a:t>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垃圾分类巡检员</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5293008" y="1647139"/>
            <a:ext cx="4268523" cy="4606189"/>
            <a:chOff x="-5786" y="-378"/>
            <a:chExt cx="13452" cy="9484"/>
          </a:xfrm>
        </p:grpSpPr>
        <p:sp>
          <p:nvSpPr>
            <p:cNvPr id="16" name="文本框 15"/>
            <p:cNvSpPr txBox="true"/>
            <p:nvPr>
              <p:custDataLst>
                <p:tags r:id="rId3"/>
              </p:custDataLst>
            </p:nvPr>
          </p:nvSpPr>
          <p:spPr>
            <a:xfrm>
              <a:off x="-5786" y="-378"/>
              <a:ext cx="9922" cy="4192"/>
            </a:xfrm>
            <a:prstGeom prst="rect">
              <a:avLst/>
            </a:prstGeom>
            <a:noFill/>
          </p:spPr>
          <p:txBody>
            <a:bodyPr wrap="square" rtlCol="0">
              <a:noAutofit/>
            </a:bodyPr>
            <a:p>
              <a:pPr marL="171450" indent="-171450" algn="l">
                <a:lnSpc>
                  <a:spcPct val="180000"/>
                </a:lnSpc>
                <a:buClrTx/>
                <a:buSzTx/>
                <a:buFont typeface="Wingdings" panose="05000000000000000000" charset="0"/>
                <a:buChar char="l"/>
              </a:pPr>
              <a:r>
                <a:rPr lang="zh-CN" altLang="en-US" sz="12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岗位职责：</a:t>
              </a: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负责区域内进行检查</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180000"/>
                </a:lnSpc>
                <a:buClrTx/>
                <a:buSzTx/>
                <a:buFont typeface="+mj-lt"/>
                <a:buAutoNum type="romanUcPeriod"/>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检查垃圾桶内投放的垃圾是够正确</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180000"/>
                </a:lnSpc>
                <a:buClrTx/>
                <a:buSzTx/>
                <a:buFont typeface="+mj-lt"/>
                <a:buAutoNum type="romanUcPeriod"/>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发现错误投放的垃圾清理到正确的垃圾桶内</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180000"/>
                </a:lnSpc>
                <a:buClrTx/>
                <a:buSzTx/>
                <a:buFont typeface="+mj-lt"/>
                <a:buAutoNum type="romanUcPeriod"/>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保持垃圾桶的桶效好，周边卫生清洁</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180000"/>
                </a:lnSpc>
                <a:buClrTx/>
                <a:buSzTx/>
                <a:buFont typeface="+mj-lt"/>
                <a:buAutoNum type="romanUcPeriod"/>
              </a:pPr>
              <a:r>
                <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配合社区、物业做好垃圾分类红黑榜的登记、使用。</a:t>
              </a:r>
              <a:endParaRPr lang="zh-CN" altLang="en-US" sz="12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grpSp>
          <p:nvGrpSpPr>
            <p:cNvPr id="21" name="组合 20"/>
            <p:cNvGrpSpPr/>
            <p:nvPr/>
          </p:nvGrpSpPr>
          <p:grpSpPr>
            <a:xfrm>
              <a:off x="-5053" y="4542"/>
              <a:ext cx="12719" cy="4564"/>
              <a:chOff x="-6456" y="3395"/>
              <a:chExt cx="12719" cy="4564"/>
            </a:xfrm>
          </p:grpSpPr>
          <p:pic>
            <p:nvPicPr>
              <p:cNvPr id="22" name="图片 21"/>
              <p:cNvPicPr/>
              <p:nvPr/>
            </p:nvPicPr>
            <p:blipFill>
              <a:blip r:embed="rId4"/>
              <a:srcRect l="11005" r="23852"/>
              <a:stretch>
                <a:fillRect/>
              </a:stretch>
            </p:blipFill>
            <p:spPr>
              <a:xfrm>
                <a:off x="-6456" y="3528"/>
                <a:ext cx="7278" cy="4431"/>
              </a:xfrm>
              <a:prstGeom prst="rect">
                <a:avLst/>
              </a:prstGeom>
              <a:noFill/>
              <a:ln w="9525">
                <a:noFill/>
              </a:ln>
            </p:spPr>
          </p:pic>
          <p:grpSp>
            <p:nvGrpSpPr>
              <p:cNvPr id="23" name="组合 22"/>
              <p:cNvGrpSpPr/>
              <p:nvPr/>
            </p:nvGrpSpPr>
            <p:grpSpPr>
              <a:xfrm>
                <a:off x="-800" y="3395"/>
                <a:ext cx="7063" cy="2808"/>
                <a:chOff x="-1867" y="4318"/>
                <a:chExt cx="7063" cy="2808"/>
              </a:xfrm>
            </p:grpSpPr>
            <p:cxnSp>
              <p:nvCxnSpPr>
                <p:cNvPr id="24" name="肘形连接符 23"/>
                <p:cNvCxnSpPr/>
                <p:nvPr>
                  <p:custDataLst>
                    <p:tags r:id="rId5"/>
                  </p:custDataLst>
                </p:nvPr>
              </p:nvCxnSpPr>
              <p:spPr>
                <a:xfrm flipV="true">
                  <a:off x="-1867" y="5664"/>
                  <a:ext cx="2357" cy="1462"/>
                </a:xfrm>
                <a:prstGeom prst="bentConnector3">
                  <a:avLst>
                    <a:gd name="adj1" fmla="val 50068"/>
                  </a:avLst>
                </a:prstGeom>
                <a:ln>
                  <a:solidFill>
                    <a:schemeClr val="accent1"/>
                  </a:solidFill>
                  <a:tailEnd type="triangle"/>
                </a:ln>
              </p:spPr>
              <p:style>
                <a:lnRef idx="3">
                  <a:schemeClr val="accent3"/>
                </a:lnRef>
                <a:fillRef idx="0">
                  <a:schemeClr val="accent3"/>
                </a:fillRef>
                <a:effectRef idx="2">
                  <a:schemeClr val="accent3"/>
                </a:effectRef>
                <a:fontRef idx="minor">
                  <a:schemeClr val="tx1"/>
                </a:fontRef>
              </p:style>
            </p:cxnSp>
            <p:sp>
              <p:nvSpPr>
                <p:cNvPr id="25" name="文本框 24"/>
                <p:cNvSpPr txBox="true"/>
                <p:nvPr>
                  <p:custDataLst>
                    <p:tags r:id="rId6"/>
                  </p:custDataLst>
                </p:nvPr>
              </p:nvSpPr>
              <p:spPr>
                <a:xfrm>
                  <a:off x="491" y="4318"/>
                  <a:ext cx="4705" cy="1043"/>
                </a:xfrm>
                <a:prstGeom prst="rect">
                  <a:avLst/>
                </a:prstGeom>
                <a:noFill/>
              </p:spPr>
              <p:txBody>
                <a:bodyPr wrap="square" rtlCol="0">
                  <a:spAutoFit/>
                </a:bodyPr>
                <a:p>
                  <a:pPr algn="l">
                    <a:lnSpc>
                      <a:spcPct val="150000"/>
                    </a:lnSpc>
                    <a:buClrTx/>
                    <a:buSzTx/>
                    <a:buNone/>
                  </a:pPr>
                  <a:r>
                    <a:rPr lang="zh-CN" altLang="en-US" sz="900" dirty="0">
                      <a:solidFill>
                        <a:schemeClr val="dk1">
                          <a:lumMod val="75000"/>
                          <a:lumOff val="25000"/>
                        </a:schemeClr>
                      </a:solidFill>
                      <a:latin typeface="微软雅黑" panose="020B0503020204020204" charset="-122"/>
                      <a:ea typeface="微软雅黑" panose="020B0503020204020204" charset="-122"/>
                      <a:cs typeface="+mn-ea"/>
                    </a:rPr>
                    <a:t>垃圾钳</a:t>
                  </a:r>
                  <a:endParaRPr lang="zh-CN" altLang="en-US" sz="900" dirty="0">
                    <a:solidFill>
                      <a:schemeClr val="dk1">
                        <a:lumMod val="75000"/>
                        <a:lumOff val="25000"/>
                      </a:schemeClr>
                    </a:solidFill>
                    <a:latin typeface="微软雅黑" panose="020B0503020204020204" charset="-122"/>
                    <a:ea typeface="微软雅黑" panose="020B0503020204020204" charset="-122"/>
                    <a:cs typeface="+mn-ea"/>
                  </a:endParaRPr>
                </a:p>
                <a:p>
                  <a:pPr algn="l">
                    <a:lnSpc>
                      <a:spcPct val="150000"/>
                    </a:lnSpc>
                    <a:buClrTx/>
                    <a:buSzTx/>
                    <a:buNone/>
                  </a:pPr>
                  <a:r>
                    <a:rPr lang="zh-CN" altLang="en-US" sz="900" dirty="0">
                      <a:solidFill>
                        <a:schemeClr val="dk1">
                          <a:lumMod val="75000"/>
                          <a:lumOff val="25000"/>
                        </a:schemeClr>
                      </a:solidFill>
                      <a:latin typeface="微软雅黑" panose="020B0503020204020204" charset="-122"/>
                      <a:ea typeface="微软雅黑" panose="020B0503020204020204" charset="-122"/>
                      <a:cs typeface="+mn-ea"/>
                    </a:rPr>
                    <a:t>清扫工具</a:t>
                  </a:r>
                  <a:endParaRPr lang="zh-CN" altLang="en-US" sz="900" dirty="0">
                    <a:solidFill>
                      <a:schemeClr val="dk1">
                        <a:lumMod val="75000"/>
                        <a:lumOff val="25000"/>
                      </a:schemeClr>
                    </a:solidFill>
                    <a:latin typeface="微软雅黑" panose="020B0503020204020204" charset="-122"/>
                    <a:ea typeface="微软雅黑" panose="020B0503020204020204" charset="-122"/>
                    <a:cs typeface="+mn-ea"/>
                  </a:endParaRPr>
                </a:p>
              </p:txBody>
            </p:sp>
            <p:sp>
              <p:nvSpPr>
                <p:cNvPr id="28" name="文本框 27"/>
                <p:cNvSpPr txBox="true"/>
                <p:nvPr>
                  <p:custDataLst>
                    <p:tags r:id="rId7"/>
                  </p:custDataLst>
                </p:nvPr>
              </p:nvSpPr>
              <p:spPr>
                <a:xfrm>
                  <a:off x="491" y="5362"/>
                  <a:ext cx="4276" cy="1043"/>
                </a:xfrm>
                <a:prstGeom prst="rect">
                  <a:avLst/>
                </a:prstGeom>
                <a:noFill/>
              </p:spPr>
              <p:txBody>
                <a:bodyPr wrap="square" rtlCol="0">
                  <a:spAutoFit/>
                </a:bodyPr>
                <a:p>
                  <a:pPr algn="l">
                    <a:lnSpc>
                      <a:spcPct val="150000"/>
                    </a:lnSpc>
                    <a:buClrTx/>
                    <a:buSzTx/>
                    <a:buNone/>
                  </a:pPr>
                  <a:r>
                    <a:rPr lang="zh-CN" altLang="en-US" sz="900" dirty="0">
                      <a:solidFill>
                        <a:schemeClr val="dk1">
                          <a:lumMod val="75000"/>
                          <a:lumOff val="25000"/>
                        </a:schemeClr>
                      </a:solidFill>
                      <a:latin typeface="微软雅黑" panose="020B0503020204020204" charset="-122"/>
                      <a:ea typeface="微软雅黑" panose="020B0503020204020204" charset="-122"/>
                      <a:cs typeface="+mn-ea"/>
                    </a:rPr>
                    <a:t>防护用具</a:t>
                  </a:r>
                  <a:endParaRPr lang="zh-CN" altLang="en-US" sz="900" dirty="0">
                    <a:solidFill>
                      <a:schemeClr val="dk1">
                        <a:lumMod val="75000"/>
                        <a:lumOff val="25000"/>
                      </a:schemeClr>
                    </a:solidFill>
                    <a:latin typeface="微软雅黑" panose="020B0503020204020204" charset="-122"/>
                    <a:ea typeface="微软雅黑" panose="020B0503020204020204" charset="-122"/>
                    <a:cs typeface="+mn-ea"/>
                  </a:endParaRPr>
                </a:p>
                <a:p>
                  <a:pPr algn="l">
                    <a:lnSpc>
                      <a:spcPct val="150000"/>
                    </a:lnSpc>
                    <a:buClrTx/>
                    <a:buSzTx/>
                    <a:buNone/>
                  </a:pPr>
                  <a:r>
                    <a:rPr lang="zh-CN" altLang="en-US" sz="900" dirty="0">
                      <a:solidFill>
                        <a:schemeClr val="dk1">
                          <a:lumMod val="75000"/>
                          <a:lumOff val="25000"/>
                        </a:schemeClr>
                      </a:solidFill>
                      <a:latin typeface="微软雅黑" panose="020B0503020204020204" charset="-122"/>
                      <a:ea typeface="微软雅黑" panose="020B0503020204020204" charset="-122"/>
                      <a:cs typeface="+mn-ea"/>
                    </a:rPr>
                    <a:t>工作服</a:t>
                  </a:r>
                  <a:endParaRPr lang="zh-CN" altLang="en-US" sz="900" dirty="0">
                    <a:solidFill>
                      <a:schemeClr val="dk1">
                        <a:lumMod val="75000"/>
                        <a:lumOff val="25000"/>
                      </a:schemeClr>
                    </a:solidFill>
                    <a:latin typeface="微软雅黑" panose="020B0503020204020204" charset="-122"/>
                    <a:ea typeface="微软雅黑" panose="020B0503020204020204" charset="-122"/>
                    <a:cs typeface="+mn-ea"/>
                  </a:endParaRPr>
                </a:p>
              </p:txBody>
            </p:sp>
          </p:grpSp>
        </p:grpSp>
      </p:grpSp>
      <p:sp>
        <p:nvSpPr>
          <p:cNvPr id="7" name="文本框 6"/>
          <p:cNvSpPr txBox="true"/>
          <p:nvPr/>
        </p:nvSpPr>
        <p:spPr>
          <a:xfrm>
            <a:off x="8985250" y="1118235"/>
            <a:ext cx="2210435" cy="447675"/>
          </a:xfrm>
          <a:prstGeom prst="rect">
            <a:avLst/>
          </a:prstGeom>
          <a:noFill/>
        </p:spPr>
        <p:txBody>
          <a:bodyPr wrap="none" rtlCol="0">
            <a:noAutofit/>
          </a:bodyPr>
          <a:p>
            <a:pPr>
              <a:buClrTx/>
              <a:buSzTx/>
              <a:buFontTx/>
            </a:pPr>
            <a:r>
              <a:rPr lang="en-US" altLang="zh-CN" sz="1600" b="1">
                <a:solidFill>
                  <a:schemeClr val="accent1"/>
                </a:solidFill>
                <a:latin typeface="Calibri" panose="020F0502020204030204" charset="0"/>
                <a:ea typeface="微软雅黑" panose="020B0503020204020204" charset="-122"/>
                <a:cs typeface="微软雅黑" panose="020B0503020204020204" charset="-122"/>
              </a:rPr>
              <a:t>③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垃圾分类督导员</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32" name="文本框 31"/>
          <p:cNvSpPr txBox="true"/>
          <p:nvPr>
            <p:custDataLst>
              <p:tags r:id="rId8"/>
            </p:custDataLst>
          </p:nvPr>
        </p:nvSpPr>
        <p:spPr>
          <a:xfrm>
            <a:off x="8985250" y="1647190"/>
            <a:ext cx="2798445" cy="2158365"/>
          </a:xfrm>
          <a:prstGeom prst="rect">
            <a:avLst/>
          </a:prstGeom>
          <a:noFill/>
        </p:spPr>
        <p:txBody>
          <a:bodyPr wrap="square" rtlCol="0">
            <a:spAutoFit/>
          </a:bodyPr>
          <a:p>
            <a:pPr marL="171450" indent="-171450" fontAlgn="auto">
              <a:lnSpc>
                <a:spcPct val="140000"/>
              </a:lnSpc>
              <a:buFont typeface="Wingdings" panose="05000000000000000000" charset="0"/>
              <a:buChar char="l"/>
            </a:pPr>
            <a:r>
              <a:rPr lang="zh-CN" altLang="en-US" sz="1200" b="1" dirty="0">
                <a:solidFill>
                  <a:schemeClr val="dk1">
                    <a:lumMod val="85000"/>
                    <a:lumOff val="15000"/>
                  </a:schemeClr>
                </a:solidFill>
                <a:latin typeface="微软雅黑" panose="020B0503020204020204" charset="-122"/>
                <a:ea typeface="微软雅黑" panose="020B0503020204020204" charset="-122"/>
                <a:cs typeface="+mn-ea"/>
              </a:rPr>
              <a:t>岗位职责：</a:t>
            </a:r>
            <a:r>
              <a:rPr lang="zh-CN" altLang="en-US" sz="1200" dirty="0">
                <a:solidFill>
                  <a:schemeClr val="dk1">
                    <a:lumMod val="85000"/>
                    <a:lumOff val="15000"/>
                  </a:schemeClr>
                </a:solidFill>
                <a:latin typeface="微软雅黑" panose="020B0503020204020204" charset="-122"/>
                <a:ea typeface="微软雅黑" panose="020B0503020204020204" charset="-122"/>
                <a:cs typeface="+mn-ea"/>
              </a:rPr>
              <a:t>定时定点定人，在垃圾投放点进行督导工作：</a:t>
            </a:r>
            <a:endParaRPr lang="zh-CN" altLang="en-US" sz="1200" dirty="0">
              <a:solidFill>
                <a:schemeClr val="dk1">
                  <a:lumMod val="85000"/>
                  <a:lumOff val="15000"/>
                </a:schemeClr>
              </a:solidFill>
              <a:latin typeface="微软雅黑" panose="020B0503020204020204" charset="-122"/>
              <a:ea typeface="微软雅黑" panose="020B0503020204020204" charset="-122"/>
              <a:cs typeface="+mn-ea"/>
            </a:endParaRPr>
          </a:p>
          <a:p>
            <a:pPr marL="400050" indent="-400050" fontAlgn="auto">
              <a:lnSpc>
                <a:spcPct val="140000"/>
              </a:lnSpc>
              <a:buFont typeface="+mj-lt"/>
              <a:buAutoNum type="romanUcPeriod"/>
            </a:pPr>
            <a:r>
              <a:rPr lang="zh-CN" altLang="en-US" sz="1200" dirty="0">
                <a:solidFill>
                  <a:schemeClr val="dk1">
                    <a:lumMod val="85000"/>
                    <a:lumOff val="15000"/>
                  </a:schemeClr>
                </a:solidFill>
                <a:latin typeface="微软雅黑" panose="020B0503020204020204" charset="-122"/>
                <a:ea typeface="微软雅黑" panose="020B0503020204020204" charset="-122"/>
                <a:cs typeface="+mn-ea"/>
              </a:rPr>
              <a:t>指导居民进行垃圾分类投放</a:t>
            </a:r>
            <a:endParaRPr lang="zh-CN" altLang="en-US" sz="1200" dirty="0">
              <a:solidFill>
                <a:schemeClr val="dk1">
                  <a:lumMod val="85000"/>
                  <a:lumOff val="15000"/>
                </a:schemeClr>
              </a:solidFill>
              <a:latin typeface="微软雅黑" panose="020B0503020204020204" charset="-122"/>
              <a:ea typeface="微软雅黑" panose="020B0503020204020204" charset="-122"/>
              <a:cs typeface="+mn-ea"/>
            </a:endParaRPr>
          </a:p>
          <a:p>
            <a:pPr marL="400050" indent="-400050" fontAlgn="auto">
              <a:lnSpc>
                <a:spcPct val="140000"/>
              </a:lnSpc>
              <a:buFont typeface="+mj-lt"/>
              <a:buAutoNum type="romanUcPeriod"/>
            </a:pPr>
            <a:r>
              <a:rPr lang="zh-CN" altLang="en-US" sz="1200" dirty="0">
                <a:solidFill>
                  <a:schemeClr val="dk1">
                    <a:lumMod val="85000"/>
                    <a:lumOff val="15000"/>
                  </a:schemeClr>
                </a:solidFill>
                <a:latin typeface="微软雅黑" panose="020B0503020204020204" charset="-122"/>
                <a:ea typeface="微软雅黑" panose="020B0503020204020204" charset="-122"/>
                <a:cs typeface="+mn-ea"/>
              </a:rPr>
              <a:t>检查居民垃圾分类情况</a:t>
            </a:r>
            <a:endParaRPr lang="zh-CN" altLang="en-US" sz="1200" dirty="0">
              <a:solidFill>
                <a:schemeClr val="dk1">
                  <a:lumMod val="85000"/>
                  <a:lumOff val="15000"/>
                </a:schemeClr>
              </a:solidFill>
              <a:latin typeface="微软雅黑" panose="020B0503020204020204" charset="-122"/>
              <a:ea typeface="微软雅黑" panose="020B0503020204020204" charset="-122"/>
              <a:cs typeface="+mn-ea"/>
            </a:endParaRPr>
          </a:p>
          <a:p>
            <a:pPr marL="400050" indent="-400050" fontAlgn="auto">
              <a:lnSpc>
                <a:spcPct val="140000"/>
              </a:lnSpc>
              <a:buFont typeface="+mj-lt"/>
              <a:buAutoNum type="romanUcPeriod"/>
            </a:pPr>
            <a:r>
              <a:rPr lang="zh-CN" altLang="en-US" sz="1200" dirty="0">
                <a:solidFill>
                  <a:schemeClr val="dk1">
                    <a:lumMod val="85000"/>
                    <a:lumOff val="15000"/>
                  </a:schemeClr>
                </a:solidFill>
                <a:latin typeface="微软雅黑" panose="020B0503020204020204" charset="-122"/>
                <a:ea typeface="微软雅黑" panose="020B0503020204020204" charset="-122"/>
                <a:cs typeface="+mn-ea"/>
              </a:rPr>
              <a:t>主动对分类投放有误的业主进行指导</a:t>
            </a:r>
            <a:endParaRPr lang="zh-CN" altLang="en-US" sz="1200" dirty="0">
              <a:solidFill>
                <a:schemeClr val="dk1">
                  <a:lumMod val="85000"/>
                  <a:lumOff val="15000"/>
                </a:schemeClr>
              </a:solidFill>
              <a:latin typeface="微软雅黑" panose="020B0503020204020204" charset="-122"/>
              <a:ea typeface="微软雅黑" panose="020B0503020204020204" charset="-122"/>
              <a:cs typeface="+mn-ea"/>
            </a:endParaRPr>
          </a:p>
          <a:p>
            <a:pPr marL="400050" indent="-400050" fontAlgn="auto">
              <a:lnSpc>
                <a:spcPct val="140000"/>
              </a:lnSpc>
              <a:buFont typeface="+mj-lt"/>
              <a:buAutoNum type="romanUcPeriod"/>
            </a:pPr>
            <a:r>
              <a:rPr lang="zh-CN" altLang="en-US" sz="1200" dirty="0">
                <a:solidFill>
                  <a:schemeClr val="dk1">
                    <a:lumMod val="85000"/>
                    <a:lumOff val="15000"/>
                  </a:schemeClr>
                </a:solidFill>
                <a:latin typeface="微软雅黑" panose="020B0503020204020204" charset="-122"/>
                <a:ea typeface="微软雅黑" panose="020B0503020204020204" charset="-122"/>
                <a:cs typeface="+mn-ea"/>
              </a:rPr>
              <a:t>负责管辖区域的设施设备检查及卫生清洁</a:t>
            </a:r>
            <a:endParaRPr lang="zh-CN" altLang="en-US" sz="1200" dirty="0">
              <a:solidFill>
                <a:schemeClr val="dk1">
                  <a:lumMod val="85000"/>
                  <a:lumOff val="15000"/>
                </a:schemeClr>
              </a:solidFill>
              <a:latin typeface="微软雅黑" panose="020B0503020204020204" charset="-122"/>
              <a:ea typeface="微软雅黑" panose="020B0503020204020204" charset="-122"/>
              <a:cs typeface="+mn-ea"/>
            </a:endParaRPr>
          </a:p>
        </p:txBody>
      </p:sp>
      <p:pic>
        <p:nvPicPr>
          <p:cNvPr id="34" name="图片 33"/>
          <p:cNvPicPr>
            <a:picLocks noChangeAspect="true"/>
          </p:cNvPicPr>
          <p:nvPr/>
        </p:nvPicPr>
        <p:blipFill>
          <a:blip r:embed="rId9"/>
          <a:stretch>
            <a:fillRect/>
          </a:stretch>
        </p:blipFill>
        <p:spPr>
          <a:xfrm>
            <a:off x="8985250" y="4036695"/>
            <a:ext cx="2953385" cy="2216785"/>
          </a:xfrm>
          <a:prstGeom prst="rect">
            <a:avLst/>
          </a:prstGeom>
        </p:spPr>
      </p:pic>
    </p:spTree>
    <p:custDataLst>
      <p:tags r:id="rId10"/>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true"/>
          </p:cNvSpPr>
          <p:nvPr/>
        </p:nvSpPr>
        <p:spPr>
          <a:xfrm>
            <a:off x="442595" y="253365"/>
            <a:ext cx="7800975" cy="478155"/>
          </a:xfrm>
          <a:prstGeom prst="rect">
            <a:avLst/>
          </a:prstGeom>
        </p:spPr>
        <p:txBody>
          <a:bodyPr vert="horz" lIns="91440" tIns="45720" rIns="91440" bIns="0" rtlCol="0" anchor="b" anchorCtr="false">
            <a:normAutofit fontScale="80000"/>
          </a:bodyPr>
          <a:lstStyle>
            <a:lvl1pPr algn="l" defTabSz="914400" rtl="0" eaLnBrk="1" fontAlgn="auto" latinLnBrk="0" hangingPunct="1">
              <a:lnSpc>
                <a:spcPct val="100000"/>
              </a:lnSpc>
              <a:spcBef>
                <a:spcPct val="0"/>
              </a:spcBef>
              <a:buNone/>
              <a:defRPr sz="5400" b="1" u="none" strike="noStrike" kern="1200" cap="none" spc="300" normalizeH="0" baseline="0">
                <a:solidFill>
                  <a:schemeClr val="accent1"/>
                </a:solidFill>
                <a:uFillTx/>
                <a:latin typeface="Arial" panose="020B0604020202020204" pitchFamily="34" charset="0"/>
                <a:ea typeface="微软雅黑" panose="020B0503020204020204" charset="-122"/>
                <a:cs typeface="+mj-cs"/>
              </a:defRPr>
            </a:lvl1pPr>
          </a:lstStyle>
          <a:p>
            <a:r>
              <a:rPr lang="en-US" altLang="zh-CN" sz="2800"/>
              <a:t>2</a:t>
            </a:r>
            <a:r>
              <a:rPr lang="zh-CN" altLang="en-US" sz="2800"/>
              <a:t>、在清扫、收运垃圾时发现不规范投放情况该如何做？</a:t>
            </a:r>
            <a:endParaRPr lang="zh-CN" altLang="en-US" sz="2800"/>
          </a:p>
        </p:txBody>
      </p:sp>
      <p:sp>
        <p:nvSpPr>
          <p:cNvPr id="6" name="文本框 5"/>
          <p:cNvSpPr txBox="true"/>
          <p:nvPr/>
        </p:nvSpPr>
        <p:spPr>
          <a:xfrm>
            <a:off x="6724650" y="1014095"/>
            <a:ext cx="4973955" cy="5015865"/>
          </a:xfrm>
          <a:prstGeom prst="rect">
            <a:avLst/>
          </a:prstGeom>
          <a:noFill/>
        </p:spPr>
        <p:txBody>
          <a:bodyPr wrap="square" rtlCol="0" anchor="t">
            <a:spAutoFit/>
          </a:bodyPr>
          <a:p>
            <a:pPr indent="0">
              <a:lnSpc>
                <a:spcPct val="200000"/>
              </a:lnSpc>
              <a:buFont typeface="Wingdings" panose="05000000000000000000" charset="0"/>
              <a:buNone/>
            </a:pPr>
            <a:r>
              <a:rPr lang="zh-CN" altLang="en-US"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小贴士：</a:t>
            </a:r>
            <a:endParaRPr lang="zh-CN" altLang="en-US"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u"/>
            </a:pPr>
            <a:r>
              <a:rPr lang="zh-CN" altLang="en-US" sz="1400" b="1">
                <a:solidFill>
                  <a:srgbClr val="000000"/>
                </a:solidFill>
                <a:latin typeface="微软雅黑" panose="020B0503020204020204" charset="-122"/>
                <a:ea typeface="微软雅黑" panose="020B0503020204020204" charset="-122"/>
                <a:cs typeface="微软雅黑" panose="020B0503020204020204" charset="-122"/>
              </a:rPr>
              <a:t>按门铃礼仪</a:t>
            </a:r>
            <a:r>
              <a:rPr lang="en-US" altLang="zh-CN" sz="14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a:solidFill>
                  <a:srgbClr val="000000"/>
                </a:solidFill>
                <a:latin typeface="微软雅黑" panose="020B0503020204020204" charset="-122"/>
                <a:ea typeface="微软雅黑" panose="020B0503020204020204" charset="-122"/>
                <a:cs typeface="微软雅黑" panose="020B0503020204020204" charset="-122"/>
              </a:rPr>
              <a:t>现代家庭大都安装有门铃，在按门铃时也要有礼貌，正确的做法是慢慢地按一下，隔一会儿再按一下。按门铃时千万别性急，“叮叮当当”乱按一气，十分不礼貌。</a:t>
            </a:r>
            <a:endParaRPr lang="zh-CN" altLang="en-US" sz="12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u"/>
            </a:pPr>
            <a:r>
              <a:rPr lang="zh-CN" altLang="en-US" sz="1400" b="1">
                <a:solidFill>
                  <a:srgbClr val="000000"/>
                </a:solidFill>
                <a:latin typeface="微软雅黑" panose="020B0503020204020204" charset="-122"/>
                <a:ea typeface="微软雅黑" panose="020B0503020204020204" charset="-122"/>
                <a:cs typeface="微软雅黑" panose="020B0503020204020204" charset="-122"/>
              </a:rPr>
              <a:t>敲门礼仪</a:t>
            </a:r>
            <a:r>
              <a:rPr lang="en-US" altLang="zh-CN" sz="14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a:solidFill>
                  <a:srgbClr val="000000"/>
                </a:solidFill>
                <a:latin typeface="微软雅黑" panose="020B0503020204020204" charset="-122"/>
                <a:ea typeface="微软雅黑" panose="020B0503020204020204" charset="-122"/>
                <a:cs typeface="微软雅黑" panose="020B0503020204020204" charset="-122"/>
              </a:rPr>
              <a:t>①敲门，最礼貌的做法是先有节奏地用指节敲三下（切忌急促、过于用力地砸门等情况），隔一小会儿，再敲几下。②敲门时绝对不能用拳捶、手拍，更不能用脚踢，不要“嘭嘭”乱敲一气。如果遇到门是虚掩着的，也应当先敲门，得到主人的允许才能进入。</a:t>
            </a:r>
            <a:endParaRPr lang="zh-CN" altLang="en-US" sz="12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u"/>
            </a:pPr>
            <a:r>
              <a:rPr lang="zh-CN" altLang="en-US" sz="1400" b="1">
                <a:solidFill>
                  <a:srgbClr val="000000"/>
                </a:solidFill>
                <a:latin typeface="微软雅黑" panose="020B0503020204020204" charset="-122"/>
                <a:ea typeface="微软雅黑" panose="020B0503020204020204" charset="-122"/>
                <a:cs typeface="微软雅黑" panose="020B0503020204020204" charset="-122"/>
              </a:rPr>
              <a:t>多使用礼貌用语</a:t>
            </a:r>
            <a:r>
              <a:rPr lang="en-US" altLang="zh-CN" sz="12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a:solidFill>
                  <a:srgbClr val="000000"/>
                </a:solidFill>
                <a:latin typeface="微软雅黑" panose="020B0503020204020204" charset="-122"/>
                <a:ea typeface="微软雅黑" panose="020B0503020204020204" charset="-122"/>
                <a:cs typeface="微软雅黑" panose="020B0503020204020204" charset="-122"/>
              </a:rPr>
              <a:t>比如</a:t>
            </a:r>
            <a:r>
              <a:rPr lang="en-US" altLang="zh-CN" sz="12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a:solidFill>
                  <a:srgbClr val="000000"/>
                </a:solidFill>
                <a:latin typeface="微软雅黑" panose="020B0503020204020204" charset="-122"/>
                <a:ea typeface="微软雅黑" panose="020B0503020204020204" charset="-122"/>
                <a:cs typeface="微软雅黑" panose="020B0503020204020204" charset="-122"/>
              </a:rPr>
              <a:t>请</a:t>
            </a:r>
            <a:r>
              <a:rPr lang="en-US" altLang="zh-CN" sz="12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a:solidFill>
                  <a:srgbClr val="000000"/>
                </a:solidFill>
                <a:latin typeface="微软雅黑" panose="020B0503020204020204" charset="-122"/>
                <a:ea typeface="微软雅黑" panose="020B0503020204020204" charset="-122"/>
                <a:cs typeface="微软雅黑" panose="020B0503020204020204" charset="-122"/>
              </a:rPr>
              <a:t>你好</a:t>
            </a:r>
            <a:r>
              <a:rPr lang="en-US" altLang="zh-CN" sz="12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a:solidFill>
                  <a:srgbClr val="000000"/>
                </a:solidFill>
                <a:latin typeface="微软雅黑" panose="020B0503020204020204" charset="-122"/>
                <a:ea typeface="微软雅黑" panose="020B0503020204020204" charset="-122"/>
                <a:cs typeface="微软雅黑" panose="020B0503020204020204" charset="-122"/>
              </a:rPr>
              <a:t>谢谢</a:t>
            </a:r>
            <a:r>
              <a:rPr lang="en-US" altLang="zh-CN" sz="12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a:solidFill>
                  <a:srgbClr val="000000"/>
                </a:solidFill>
                <a:latin typeface="微软雅黑" panose="020B0503020204020204" charset="-122"/>
                <a:ea typeface="微软雅黑" panose="020B0503020204020204" charset="-122"/>
                <a:cs typeface="微软雅黑" panose="020B0503020204020204" charset="-122"/>
              </a:rPr>
              <a:t>再见</a:t>
            </a:r>
            <a:r>
              <a:rPr lang="en-US" altLang="zh-CN" sz="12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a:solidFill>
                  <a:srgbClr val="000000"/>
                </a:solidFill>
                <a:latin typeface="微软雅黑" panose="020B0503020204020204" charset="-122"/>
                <a:ea typeface="微软雅黑" panose="020B0503020204020204" charset="-122"/>
                <a:cs typeface="微软雅黑" panose="020B0503020204020204" charset="-122"/>
              </a:rPr>
              <a:t>等</a:t>
            </a:r>
            <a:endParaRPr lang="zh-CN" altLang="en-US" sz="12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u"/>
            </a:pPr>
            <a:endParaRPr lang="zh-CN" altLang="en-US" sz="12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200000"/>
              </a:lnSpc>
              <a:buFont typeface="Wingdings" panose="05000000000000000000" charset="0"/>
              <a:buNone/>
            </a:pPr>
            <a:r>
              <a:rPr lang="zh-CN" altLang="en-US" sz="16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收运时</a:t>
            </a:r>
            <a:r>
              <a:rPr lang="en-US" altLang="zh-CN" sz="16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  </a:t>
            </a:r>
            <a:r>
              <a:rPr lang="zh-CN" altLang="en-US" sz="16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场景再现</a:t>
            </a:r>
            <a:r>
              <a:rPr lang="en-US" altLang="zh-CN" sz="16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a:t>
            </a:r>
            <a:endParaRPr lang="en-US" altLang="zh-CN" sz="16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2" name="文本框 1"/>
          <p:cNvSpPr txBox="true"/>
          <p:nvPr/>
        </p:nvSpPr>
        <p:spPr>
          <a:xfrm>
            <a:off x="601980" y="1159510"/>
            <a:ext cx="5723255" cy="5169535"/>
          </a:xfrm>
          <a:prstGeom prst="rect">
            <a:avLst/>
          </a:prstGeom>
          <a:noFill/>
        </p:spPr>
        <p:txBody>
          <a:bodyPr wrap="square" rtlCol="0">
            <a:spAutoFit/>
          </a:bodyPr>
          <a:p>
            <a:r>
              <a:rPr lang="zh-CN" altLang="en-US">
                <a:solidFill>
                  <a:srgbClr val="C00000"/>
                </a:solidFill>
                <a:effectLst>
                  <a:outerShdw blurRad="38100" dist="38100" dir="2700000" algn="tl">
                    <a:srgbClr val="000000">
                      <a:alpha val="43137"/>
                    </a:srgbClr>
                  </a:outerShdw>
                </a:effectLst>
              </a:rPr>
              <a:t>1、从自身做起</a:t>
            </a:r>
            <a:endParaRPr lang="zh-CN" altLang="en-US"/>
          </a:p>
          <a:p>
            <a:pPr>
              <a:lnSpc>
                <a:spcPct val="150000"/>
              </a:lnSpc>
            </a:pPr>
            <a:r>
              <a:rPr lang="en-US" altLang="zh-CN" sz="12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a:solidFill>
                  <a:srgbClr val="000000"/>
                </a:solidFill>
                <a:latin typeface="微软雅黑" panose="020B0503020204020204" charset="-122"/>
                <a:ea typeface="微软雅黑" panose="020B0503020204020204" charset="-122"/>
                <a:cs typeface="微软雅黑" panose="020B0503020204020204" charset="-122"/>
              </a:rPr>
              <a:t>我市生活垃圾分类的处罚是依据《中华人民共和国固体废物污染环境防治法》《城市生活垃圾管理办法》《城市建筑垃圾管理规定》《四川省城乡环境综合治理条例》《德阳市城市管理条例》《德阳市物业管理条例》《德阳市生活垃圾分类管理办法》等法律法规。</a:t>
            </a:r>
            <a:endParaRPr lang="zh-CN" altLang="en-US"/>
          </a:p>
          <a:p>
            <a:pPr algn="l">
              <a:lnSpc>
                <a:spcPct val="200000"/>
              </a:lnSpc>
              <a:buClrTx/>
              <a:buSzTx/>
              <a:buFontTx/>
            </a:pPr>
            <a:r>
              <a:rPr lang="en-US" altLang="zh-CN" sz="14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对负责从事生活垃圾收集、运输的企业，进行混合收集、混合运输的，处</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五千元以上二万元以下</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的罚款。以上行为由城市管理主管部门责令停止违法行为，限期改正。</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a:p>
            <a:endParaRPr lang="zh-CN" altLang="en-US"/>
          </a:p>
          <a:p>
            <a:r>
              <a:rPr lang="zh-CN" altLang="en-US"/>
              <a:t>严禁</a:t>
            </a:r>
            <a:r>
              <a:rPr lang="zh-CN" altLang="en-US">
                <a:solidFill>
                  <a:srgbClr val="C00000"/>
                </a:solidFill>
                <a:effectLst>
                  <a:outerShdw blurRad="38100" dist="38100" dir="2700000" algn="tl">
                    <a:srgbClr val="000000">
                      <a:alpha val="43137"/>
                    </a:srgbClr>
                  </a:outerShdw>
                </a:effectLst>
              </a:rPr>
              <a:t>“抛洒滴漏”“混收混运”</a:t>
            </a:r>
            <a:endParaRPr lang="zh-CN" altLang="en-US">
              <a:solidFill>
                <a:srgbClr val="C00000"/>
              </a:solidFill>
              <a:effectLst>
                <a:outerShdw blurRad="38100" dist="38100" dir="2700000" algn="tl">
                  <a:srgbClr val="000000">
                    <a:alpha val="43137"/>
                  </a:srgbClr>
                </a:outerShdw>
              </a:effectLst>
            </a:endParaRPr>
          </a:p>
          <a:p>
            <a:endParaRPr lang="zh-CN" altLang="en-US">
              <a:solidFill>
                <a:srgbClr val="C00000"/>
              </a:solidFill>
              <a:effectLst>
                <a:outerShdw blurRad="38100" dist="38100" dir="2700000" algn="tl">
                  <a:srgbClr val="000000">
                    <a:alpha val="43137"/>
                  </a:srgbClr>
                </a:outerShdw>
              </a:effectLst>
            </a:endParaRPr>
          </a:p>
          <a:p>
            <a:r>
              <a:rPr lang="en-US" altLang="zh-CN">
                <a:solidFill>
                  <a:srgbClr val="C00000"/>
                </a:solidFill>
                <a:effectLst>
                  <a:outerShdw blurRad="38100" dist="38100" dir="2700000" algn="tl">
                    <a:srgbClr val="000000">
                      <a:alpha val="43137"/>
                    </a:srgbClr>
                  </a:outerShdw>
                </a:effectLst>
              </a:rPr>
              <a:t>2</a:t>
            </a:r>
            <a:r>
              <a:rPr lang="zh-CN" altLang="en-US">
                <a:solidFill>
                  <a:srgbClr val="C00000"/>
                </a:solidFill>
                <a:effectLst>
                  <a:outerShdw blurRad="38100" dist="38100" dir="2700000" algn="tl">
                    <a:srgbClr val="000000">
                      <a:alpha val="43137"/>
                    </a:srgbClr>
                  </a:outerShdw>
                </a:effectLst>
              </a:rPr>
              <a:t>、主动进行劝导</a:t>
            </a:r>
            <a:endParaRPr lang="zh-CN" altLang="en-US">
              <a:solidFill>
                <a:srgbClr val="C00000"/>
              </a:solidFill>
              <a:effectLst>
                <a:outerShdw blurRad="38100" dist="38100" dir="2700000" algn="tl">
                  <a:srgbClr val="000000">
                    <a:alpha val="43137"/>
                  </a:srgbClr>
                </a:outerShdw>
              </a:effectLst>
            </a:endParaRPr>
          </a:p>
          <a:p>
            <a:pPr algn="l">
              <a:lnSpc>
                <a:spcPct val="200000"/>
              </a:lnSpc>
              <a:buClrTx/>
              <a:buSzTx/>
              <a:buFontTx/>
            </a:pPr>
            <a:r>
              <a:rPr lang="en-US" altLang="zh-CN" sz="14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对清扫、收运过程中发现市民、物业、社区等主体的不规范、不正确分类投放应第一时间给予劝导。劝导时多用礼貌用语，避免发生争吵冲突。可以为社区、物业红黑榜考核提供依据。</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true"/>
          </p:cNvSpPr>
          <p:nvPr/>
        </p:nvSpPr>
        <p:spPr>
          <a:xfrm>
            <a:off x="442595" y="253365"/>
            <a:ext cx="7800975" cy="478155"/>
          </a:xfrm>
          <a:prstGeom prst="rect">
            <a:avLst/>
          </a:prstGeom>
        </p:spPr>
        <p:txBody>
          <a:bodyPr vert="horz" lIns="91440" tIns="45720" rIns="91440" bIns="0" rtlCol="0" anchor="b" anchorCtr="false">
            <a:normAutofit fontScale="90000"/>
          </a:bodyPr>
          <a:lstStyle>
            <a:lvl1pPr algn="l" defTabSz="914400" rtl="0" eaLnBrk="1" fontAlgn="auto" latinLnBrk="0" hangingPunct="1">
              <a:lnSpc>
                <a:spcPct val="100000"/>
              </a:lnSpc>
              <a:spcBef>
                <a:spcPct val="0"/>
              </a:spcBef>
              <a:buNone/>
              <a:defRPr sz="5400" b="1" u="none" strike="noStrike" kern="1200" cap="none" spc="300" normalizeH="0" baseline="0">
                <a:solidFill>
                  <a:schemeClr val="accent1"/>
                </a:solidFill>
                <a:uFillTx/>
                <a:latin typeface="Arial" panose="020B0604020202020204" pitchFamily="34" charset="0"/>
                <a:ea typeface="微软雅黑" panose="020B0503020204020204" charset="-122"/>
                <a:cs typeface="+mj-cs"/>
              </a:defRPr>
            </a:lvl1pPr>
          </a:lstStyle>
          <a:p>
            <a:r>
              <a:rPr lang="en-US" altLang="zh-CN" sz="2800"/>
              <a:t>3</a:t>
            </a:r>
            <a:r>
              <a:rPr lang="zh-CN" altLang="en-US" sz="2800"/>
              <a:t>、如何配合垃圾分类执法工作？</a:t>
            </a:r>
            <a:endParaRPr lang="zh-CN" altLang="en-US" sz="2800"/>
          </a:p>
        </p:txBody>
      </p:sp>
      <p:sp>
        <p:nvSpPr>
          <p:cNvPr id="2" name="文本框 1"/>
          <p:cNvSpPr txBox="true"/>
          <p:nvPr/>
        </p:nvSpPr>
        <p:spPr>
          <a:xfrm>
            <a:off x="515620" y="995680"/>
            <a:ext cx="6907530" cy="5077460"/>
          </a:xfrm>
          <a:prstGeom prst="rect">
            <a:avLst/>
          </a:prstGeom>
          <a:noFill/>
        </p:spPr>
        <p:txBody>
          <a:bodyPr wrap="square" rtlCol="0">
            <a:spAutoFit/>
          </a:bodyPr>
          <a:p>
            <a:r>
              <a:rPr lang="zh-CN" altLang="en-US">
                <a:solidFill>
                  <a:srgbClr val="C00000"/>
                </a:solidFill>
                <a:effectLst>
                  <a:outerShdw blurRad="38100" dist="38100" dir="2700000" algn="tl">
                    <a:srgbClr val="000000">
                      <a:alpha val="43137"/>
                    </a:srgbClr>
                  </a:outerShdw>
                </a:effectLst>
              </a:rPr>
              <a:t>1、我们是基层第一线，树立责任意识：</a:t>
            </a:r>
            <a:endParaRPr lang="zh-CN" altLang="en-US"/>
          </a:p>
          <a:p>
            <a:pPr algn="l">
              <a:lnSpc>
                <a:spcPct val="200000"/>
              </a:lnSpc>
              <a:buClrTx/>
              <a:buSzTx/>
              <a:buFontTx/>
            </a:pPr>
            <a:r>
              <a:rPr lang="en-US" altLang="zh-CN" sz="12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   在工作中，我们是基层第一线，经常会遇见、发现很多分类投放的问题，比如：厨余垃圾混入其他垃圾、医疗废物混入生活垃圾、大件垃圾没有投放入指定地点，以及部分同事将垃圾“混收混运”“抛洒滴漏”的现象。我们应有一定的责任心，不要存在“面子”心理、“门前雪”意识，这样非常不对，应在第一时间提出劝导，给出一定的建议。</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a:p>
            <a:endParaRPr lang="zh-CN" altLang="en-US">
              <a:solidFill>
                <a:srgbClr val="C00000"/>
              </a:solidFill>
              <a:effectLst>
                <a:outerShdw blurRad="38100" dist="38100" dir="2700000" algn="tl">
                  <a:srgbClr val="000000">
                    <a:alpha val="43137"/>
                  </a:srgbClr>
                </a:outerShdw>
              </a:effectLst>
            </a:endParaRPr>
          </a:p>
          <a:p>
            <a:endParaRPr lang="zh-CN" altLang="en-US">
              <a:solidFill>
                <a:srgbClr val="C00000"/>
              </a:solidFill>
              <a:effectLst>
                <a:outerShdw blurRad="38100" dist="38100" dir="2700000" algn="tl">
                  <a:srgbClr val="000000">
                    <a:alpha val="43137"/>
                  </a:srgbClr>
                </a:outerShdw>
              </a:effectLst>
            </a:endParaRPr>
          </a:p>
          <a:p>
            <a:r>
              <a:rPr lang="en-US" altLang="zh-CN">
                <a:solidFill>
                  <a:srgbClr val="C00000"/>
                </a:solidFill>
                <a:effectLst>
                  <a:outerShdw blurRad="38100" dist="38100" dir="2700000" algn="tl">
                    <a:srgbClr val="000000">
                      <a:alpha val="43137"/>
                    </a:srgbClr>
                  </a:outerShdw>
                </a:effectLst>
              </a:rPr>
              <a:t>2</a:t>
            </a:r>
            <a:r>
              <a:rPr lang="zh-CN" altLang="en-US">
                <a:solidFill>
                  <a:srgbClr val="C00000"/>
                </a:solidFill>
                <a:effectLst>
                  <a:outerShdw blurRad="38100" dist="38100" dir="2700000" algn="tl">
                    <a:srgbClr val="000000">
                      <a:alpha val="43137"/>
                    </a:srgbClr>
                  </a:outerShdw>
                </a:effectLst>
              </a:rPr>
              <a:t>、对于顽固型、严重造成污染的行为，第一时间拍照记录取证：</a:t>
            </a:r>
            <a:endParaRPr lang="zh-CN" altLang="en-US">
              <a:solidFill>
                <a:srgbClr val="C00000"/>
              </a:solidFill>
              <a:effectLst>
                <a:outerShdw blurRad="38100" dist="38100" dir="2700000" algn="tl">
                  <a:srgbClr val="000000">
                    <a:alpha val="43137"/>
                  </a:srgbClr>
                </a:outerShdw>
              </a:effectLst>
            </a:endParaRPr>
          </a:p>
          <a:p>
            <a:pPr algn="l">
              <a:lnSpc>
                <a:spcPct val="200000"/>
              </a:lnSpc>
              <a:buClrTx/>
              <a:buSzTx/>
              <a:buFontTx/>
            </a:pPr>
            <a:r>
              <a:rPr lang="en-US" altLang="zh-CN" sz="14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  我们应发挥“第一道屏障”的作用，在工作时间内发现的严重造成环境污染、城市顽疾的情形，对屡教不改的情形应第一时间进行拍照取证，并上报相关部门（进行监督）。</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a:p>
            <a:pPr algn="l">
              <a:lnSpc>
                <a:spcPct val="200000"/>
              </a:lnSpc>
              <a:buClrTx/>
              <a:buSzTx/>
              <a:buFontTx/>
            </a:pP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true"/>
          <p:nvPr/>
        </p:nvSpPr>
        <p:spPr>
          <a:xfrm>
            <a:off x="7604125" y="814705"/>
            <a:ext cx="4054475" cy="4954270"/>
          </a:xfrm>
          <a:prstGeom prst="rect">
            <a:avLst/>
          </a:prstGeom>
          <a:noFill/>
        </p:spPr>
        <p:txBody>
          <a:bodyPr wrap="square" rtlCol="0">
            <a:spAutoFit/>
          </a:bodyPr>
          <a:p>
            <a:pPr algn="l">
              <a:lnSpc>
                <a:spcPct val="200000"/>
              </a:lnSpc>
              <a:buClrTx/>
              <a:buSzTx/>
              <a:buFontTx/>
            </a:pPr>
            <a:r>
              <a:rPr lang="zh-CN" altLang="en-US"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小贴士：相关法律法规：</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a:p>
            <a:pPr algn="l">
              <a:lnSpc>
                <a:spcPct val="200000"/>
              </a:lnSpc>
              <a:buClrTx/>
              <a:buSzTx/>
              <a:buFontTx/>
            </a:pPr>
            <a:r>
              <a:rPr lang="zh-CN" altLang="en-US" sz="1400">
                <a:solidFill>
                  <a:srgbClr val="000000"/>
                </a:solidFill>
                <a:latin typeface="微软雅黑" panose="020B0503020204020204" charset="-122"/>
                <a:ea typeface="微软雅黑" panose="020B0503020204020204" charset="-122"/>
                <a:cs typeface="微软雅黑" panose="020B0503020204020204" charset="-122"/>
              </a:rPr>
              <a:t>根据《德阳市城市管理条例》对</a:t>
            </a:r>
            <a:r>
              <a:rPr lang="zh-CN" altLang="en-US" sz="1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个人</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随意倾倒、抛洒、堆放城市生活垃圾的行为，</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处二百元以下</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的罚款；对</a:t>
            </a:r>
            <a:r>
              <a:rPr lang="zh-CN" altLang="en-US" sz="1400">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单位</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处</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五千元以上二万元以下</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的罚款；情节严重或者造成严重后果的，处</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二万元以上五万元以下</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的罚款。</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a:p>
            <a:pPr algn="l">
              <a:lnSpc>
                <a:spcPct val="200000"/>
              </a:lnSpc>
              <a:buClrTx/>
              <a:buSzTx/>
              <a:buFontTx/>
            </a:pPr>
            <a:r>
              <a:rPr lang="zh-CN" altLang="en-US" sz="1400">
                <a:solidFill>
                  <a:srgbClr val="000000"/>
                </a:solidFill>
                <a:latin typeface="微软雅黑" panose="020B0503020204020204" charset="-122"/>
                <a:ea typeface="微软雅黑" panose="020B0503020204020204" charset="-122"/>
                <a:cs typeface="微软雅黑" panose="020B0503020204020204" charset="-122"/>
              </a:rPr>
              <a:t>对</a:t>
            </a:r>
            <a:r>
              <a:rPr lang="zh-CN" altLang="en-US" sz="1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餐饮服务业经营者</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将餐厨垃圾交由不符合要求的城市生活垃圾收集、运输企业或者个人收集、运输、处置的，对个人是处</a:t>
            </a:r>
            <a:r>
              <a:rPr lang="zh-CN" altLang="en-US" sz="1400">
                <a:solidFill>
                  <a:srgbClr val="C00000"/>
                </a:solidFill>
                <a:effectLst/>
                <a:latin typeface="微软雅黑" panose="020B0503020204020204" charset="-122"/>
                <a:ea typeface="微软雅黑" panose="020B0503020204020204" charset="-122"/>
                <a:cs typeface="微软雅黑" panose="020B0503020204020204" charset="-122"/>
              </a:rPr>
              <a:t>二百元以上一千元以下</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的罚款，对</a:t>
            </a:r>
            <a:r>
              <a:rPr lang="zh-CN" altLang="en-US" sz="1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单位</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是处</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二千元以上一万元以下</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的罚款。</a:t>
            </a:r>
            <a:endParaRPr lang="zh-CN" altLang="en-US" sz="140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true"/>
          </p:cNvSpPr>
          <p:nvPr>
            <p:ph type="title"/>
          </p:nvPr>
        </p:nvSpPr>
        <p:spPr>
          <a:xfrm>
            <a:off x="8680450" y="4754245"/>
            <a:ext cx="2583815" cy="922020"/>
          </a:xfrm>
        </p:spPr>
        <p:txBody>
          <a:bodyPr>
            <a:normAutofit fontScale="90000"/>
          </a:bodyPr>
          <a:p>
            <a:r>
              <a:rPr lang="zh-CN" altLang="en-US"/>
              <a:t>谢</a:t>
            </a:r>
            <a:r>
              <a:rPr lang="en-US" altLang="zh-CN"/>
              <a:t>  </a:t>
            </a:r>
            <a:r>
              <a:rPr lang="zh-CN" altLang="en-US"/>
              <a:t>谢！</a:t>
            </a:r>
            <a:endParaRPr lang="zh-CN" altLang="en-US"/>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2" name="文本框 11"/>
          <p:cNvSpPr txBox="true"/>
          <p:nvPr/>
        </p:nvSpPr>
        <p:spPr>
          <a:xfrm>
            <a:off x="479425" y="172720"/>
            <a:ext cx="1830705" cy="337185"/>
          </a:xfrm>
          <a:prstGeom prst="rect">
            <a:avLst/>
          </a:prstGeom>
          <a:noFill/>
        </p:spPr>
        <p:txBody>
          <a:bodyPr wrap="none" rtlCol="0">
            <a:spAutoFit/>
          </a:bodyPr>
          <a:p>
            <a:pPr algn="l"/>
            <a:r>
              <a:rPr lang="en-US" altLang="zh-CN" sz="1600" b="1">
                <a:solidFill>
                  <a:schemeClr val="accent1"/>
                </a:solidFill>
                <a:latin typeface="微软雅黑" panose="020B0503020204020204" charset="-122"/>
                <a:ea typeface="微软雅黑" panose="020B0503020204020204" charset="-122"/>
                <a:cs typeface="微软雅黑" panose="020B0503020204020204" charset="-122"/>
              </a:rPr>
              <a:t>1.1  </a:t>
            </a:r>
            <a:r>
              <a:rPr lang="zh-CN" altLang="en-US" sz="1600" b="1">
                <a:solidFill>
                  <a:schemeClr val="accent1"/>
                </a:solidFill>
                <a:latin typeface="微软雅黑" panose="020B0503020204020204" charset="-122"/>
                <a:ea typeface="微软雅黑" panose="020B0503020204020204" charset="-122"/>
                <a:cs typeface="微软雅黑" panose="020B0503020204020204" charset="-122"/>
              </a:rPr>
              <a:t>国家政策历程</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cxnSp>
        <p:nvCxnSpPr>
          <p:cNvPr id="7" name="直接连接符 6"/>
          <p:cNvCxnSpPr/>
          <p:nvPr>
            <p:custDataLst>
              <p:tags r:id="rId3"/>
            </p:custDataLst>
          </p:nvPr>
        </p:nvCxnSpPr>
        <p:spPr>
          <a:xfrm flipH="true">
            <a:off x="195580" y="5292725"/>
            <a:ext cx="11800840" cy="0"/>
          </a:xfrm>
          <a:prstGeom prst="line">
            <a:avLst/>
          </a:prstGeom>
          <a:ln w="19050">
            <a:solidFill>
              <a:schemeClr val="dk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526415" y="1166495"/>
            <a:ext cx="11142345" cy="5175885"/>
            <a:chOff x="829" y="2789"/>
            <a:chExt cx="17547" cy="6784"/>
          </a:xfrm>
        </p:grpSpPr>
        <p:grpSp>
          <p:nvGrpSpPr>
            <p:cNvPr id="17" name="组合 16"/>
            <p:cNvGrpSpPr/>
            <p:nvPr/>
          </p:nvGrpSpPr>
          <p:grpSpPr>
            <a:xfrm>
              <a:off x="829" y="2789"/>
              <a:ext cx="3158" cy="6784"/>
              <a:chOff x="640" y="2257"/>
              <a:chExt cx="3158" cy="6784"/>
            </a:xfrm>
          </p:grpSpPr>
          <p:sp>
            <p:nvSpPr>
              <p:cNvPr id="18" name="圆角矩形 17"/>
              <p:cNvSpPr/>
              <p:nvPr>
                <p:custDataLst>
                  <p:tags r:id="rId4"/>
                </p:custDataLst>
              </p:nvPr>
            </p:nvSpPr>
            <p:spPr>
              <a:xfrm>
                <a:off x="915" y="2257"/>
                <a:ext cx="2608" cy="4187"/>
              </a:xfrm>
              <a:prstGeom prst="roundRect">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2017年03月18日，国务院办公厅颁布《生活垃圾分类制度实施方案》，标志着中国生活垃圾分类进程正式启动。</a:t>
                </a:r>
                <a:endPar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泪滴形 18"/>
              <p:cNvSpPr/>
              <p:nvPr>
                <p:custDataLst>
                  <p:tags r:id="rId5"/>
                </p:custDataLst>
              </p:nvPr>
            </p:nvSpPr>
            <p:spPr>
              <a:xfrm rot="8100000">
                <a:off x="1798" y="6012"/>
                <a:ext cx="867" cy="867"/>
              </a:xfrm>
              <a:prstGeom prst="teardrop">
                <a:avLst>
                  <a:gd name="adj" fmla="val 125412"/>
                </a:avLst>
              </a:prstGeom>
              <a:solidFill>
                <a:schemeClr val="accent1"/>
              </a:solidFill>
              <a:ln w="381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1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0" name="椭圆 19"/>
              <p:cNvSpPr/>
              <p:nvPr>
                <p:custDataLst>
                  <p:tags r:id="rId6"/>
                </p:custDataLst>
              </p:nvPr>
            </p:nvSpPr>
            <p:spPr>
              <a:xfrm rot="8100000">
                <a:off x="1999" y="6213"/>
                <a:ext cx="451" cy="451"/>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1" name="椭圆 20"/>
              <p:cNvSpPr/>
              <p:nvPr>
                <p:custDataLst>
                  <p:tags r:id="rId7"/>
                </p:custDataLst>
              </p:nvPr>
            </p:nvSpPr>
            <p:spPr>
              <a:xfrm>
                <a:off x="2143" y="7299"/>
                <a:ext cx="177" cy="177"/>
              </a:xfrm>
              <a:prstGeom prst="ellipse">
                <a:avLst/>
              </a:prstGeom>
              <a:solidFill>
                <a:schemeClr val="lt1">
                  <a:lumMod val="95000"/>
                </a:schemeClr>
              </a:solidFill>
              <a:ln w="38100">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7" name="文本框 26"/>
              <p:cNvSpPr txBox="true"/>
              <p:nvPr>
                <p:custDataLst>
                  <p:tags r:id="rId8"/>
                </p:custDataLst>
              </p:nvPr>
            </p:nvSpPr>
            <p:spPr>
              <a:xfrm>
                <a:off x="640"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2017</a:t>
                </a:r>
                <a:r>
                  <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22" name="组合 21"/>
            <p:cNvGrpSpPr/>
            <p:nvPr/>
          </p:nvGrpSpPr>
          <p:grpSpPr>
            <a:xfrm>
              <a:off x="4476" y="2789"/>
              <a:ext cx="2357" cy="6784"/>
              <a:chOff x="4594" y="2257"/>
              <a:chExt cx="2357" cy="6784"/>
            </a:xfrm>
          </p:grpSpPr>
          <p:sp>
            <p:nvSpPr>
              <p:cNvPr id="23" name="圆角矩形 22"/>
              <p:cNvSpPr/>
              <p:nvPr>
                <p:custDataLst>
                  <p:tags r:id="rId9"/>
                </p:custDataLst>
              </p:nvPr>
            </p:nvSpPr>
            <p:spPr>
              <a:xfrm>
                <a:off x="4611" y="2257"/>
                <a:ext cx="2340" cy="4187"/>
              </a:xfrm>
              <a:prstGeom prst="round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“垃圾分类工作就是新时尚”</a:t>
                </a:r>
                <a:endPar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8" name="泪滴形 27"/>
              <p:cNvSpPr/>
              <p:nvPr>
                <p:custDataLst>
                  <p:tags r:id="rId10"/>
                </p:custDataLst>
              </p:nvPr>
            </p:nvSpPr>
            <p:spPr>
              <a:xfrm rot="8100000">
                <a:off x="5339" y="6012"/>
                <a:ext cx="867" cy="867"/>
              </a:xfrm>
              <a:prstGeom prst="teardrop">
                <a:avLst>
                  <a:gd name="adj" fmla="val 125412"/>
                </a:avLst>
              </a:prstGeom>
              <a:solidFill>
                <a:schemeClr val="accent2"/>
              </a:solidFill>
              <a:ln w="381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9" name="椭圆 28"/>
              <p:cNvSpPr/>
              <p:nvPr>
                <p:custDataLst>
                  <p:tags r:id="rId11"/>
                </p:custDataLst>
              </p:nvPr>
            </p:nvSpPr>
            <p:spPr>
              <a:xfrm rot="8100000">
                <a:off x="5540" y="6213"/>
                <a:ext cx="451" cy="451"/>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0" name="椭圆 29"/>
              <p:cNvSpPr/>
              <p:nvPr>
                <p:custDataLst>
                  <p:tags r:id="rId12"/>
                </p:custDataLst>
              </p:nvPr>
            </p:nvSpPr>
            <p:spPr>
              <a:xfrm>
                <a:off x="5685" y="7299"/>
                <a:ext cx="177" cy="177"/>
              </a:xfrm>
              <a:prstGeom prst="ellipse">
                <a:avLst/>
              </a:prstGeom>
              <a:solidFill>
                <a:schemeClr val="lt1">
                  <a:lumMod val="95000"/>
                </a:schemeClr>
              </a:solidFill>
              <a:ln w="38100">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1" name="文本框 30"/>
              <p:cNvSpPr txBox="true"/>
              <p:nvPr>
                <p:custDataLst>
                  <p:tags r:id="rId13"/>
                </p:custDataLst>
              </p:nvPr>
            </p:nvSpPr>
            <p:spPr>
              <a:xfrm>
                <a:off x="4594" y="7727"/>
                <a:ext cx="2357"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2018</a:t>
                </a:r>
                <a:r>
                  <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32" name="组合 31"/>
            <p:cNvGrpSpPr/>
            <p:nvPr/>
          </p:nvGrpSpPr>
          <p:grpSpPr>
            <a:xfrm>
              <a:off x="7322" y="2789"/>
              <a:ext cx="3748" cy="6784"/>
              <a:chOff x="7436" y="2257"/>
              <a:chExt cx="3748" cy="6784"/>
            </a:xfrm>
          </p:grpSpPr>
          <p:sp>
            <p:nvSpPr>
              <p:cNvPr id="33" name="圆角矩形 32"/>
              <p:cNvSpPr/>
              <p:nvPr>
                <p:custDataLst>
                  <p:tags r:id="rId14"/>
                </p:custDataLst>
              </p:nvPr>
            </p:nvSpPr>
            <p:spPr>
              <a:xfrm>
                <a:off x="7436" y="2257"/>
                <a:ext cx="3748" cy="4187"/>
              </a:xfrm>
              <a:prstGeom prst="roundRect">
                <a:avLst/>
              </a:prstGeom>
              <a:solidFill>
                <a:schemeClr val="accent3">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习近平总书记对垃圾分类工作作出重要指示。</a:t>
                </a:r>
                <a:endPar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50000"/>
                  </a:lnSpc>
                  <a:spcBef>
                    <a:spcPts val="0"/>
                  </a:spcBef>
                  <a:spcAft>
                    <a:spcPts val="0"/>
                  </a:spcAft>
                  <a:buSzPct val="100000"/>
                </a:pPr>
                <a:r>
                  <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住房和城乡建设部等部门颁布《关于在全国地级及以上城市全面开展生活垃圾分类工作的通知》。</a:t>
                </a:r>
                <a:endPar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4" name="泪滴形 33"/>
              <p:cNvSpPr/>
              <p:nvPr>
                <p:custDataLst>
                  <p:tags r:id="rId15"/>
                </p:custDataLst>
              </p:nvPr>
            </p:nvSpPr>
            <p:spPr>
              <a:xfrm rot="8100000">
                <a:off x="8881" y="6012"/>
                <a:ext cx="867" cy="867"/>
              </a:xfrm>
              <a:prstGeom prst="teardrop">
                <a:avLst>
                  <a:gd name="adj" fmla="val 125412"/>
                </a:avLst>
              </a:prstGeom>
              <a:solidFill>
                <a:schemeClr val="accent3"/>
              </a:solidFill>
              <a:ln w="381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5" name="椭圆 34"/>
              <p:cNvSpPr/>
              <p:nvPr>
                <p:custDataLst>
                  <p:tags r:id="rId16"/>
                </p:custDataLst>
              </p:nvPr>
            </p:nvSpPr>
            <p:spPr>
              <a:xfrm rot="8100000">
                <a:off x="9082" y="6213"/>
                <a:ext cx="451" cy="451"/>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6" name="椭圆 35"/>
              <p:cNvSpPr/>
              <p:nvPr>
                <p:custDataLst>
                  <p:tags r:id="rId17"/>
                </p:custDataLst>
              </p:nvPr>
            </p:nvSpPr>
            <p:spPr>
              <a:xfrm>
                <a:off x="9226" y="7299"/>
                <a:ext cx="177" cy="177"/>
              </a:xfrm>
              <a:prstGeom prst="ellipse">
                <a:avLst/>
              </a:prstGeom>
              <a:solidFill>
                <a:schemeClr val="lt1">
                  <a:lumMod val="95000"/>
                </a:schemeClr>
              </a:solidFill>
              <a:ln w="38100">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7" name="文本框 36"/>
              <p:cNvSpPr txBox="true"/>
              <p:nvPr>
                <p:custDataLst>
                  <p:tags r:id="rId18"/>
                </p:custDataLst>
              </p:nvPr>
            </p:nvSpPr>
            <p:spPr>
              <a:xfrm>
                <a:off x="7732"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2019</a:t>
                </a:r>
                <a:r>
                  <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38" name="组合 37"/>
            <p:cNvGrpSpPr/>
            <p:nvPr/>
          </p:nvGrpSpPr>
          <p:grpSpPr>
            <a:xfrm>
              <a:off x="11559" y="2789"/>
              <a:ext cx="3158" cy="6784"/>
              <a:chOff x="11279" y="2257"/>
              <a:chExt cx="3158" cy="6784"/>
            </a:xfrm>
          </p:grpSpPr>
          <p:sp>
            <p:nvSpPr>
              <p:cNvPr id="39" name="圆角矩形 38"/>
              <p:cNvSpPr/>
              <p:nvPr>
                <p:custDataLst>
                  <p:tags r:id="rId19"/>
                </p:custDataLst>
              </p:nvPr>
            </p:nvSpPr>
            <p:spPr>
              <a:xfrm>
                <a:off x="11485" y="2257"/>
                <a:ext cx="2720" cy="4187"/>
              </a:xfrm>
              <a:prstGeom prst="roundRect">
                <a:avLst/>
              </a:prstGeom>
              <a:solidFill>
                <a:schemeClr val="accent4">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印发《关于进一步推进生活垃圾分类工作的若干意见》的通知</a:t>
                </a:r>
                <a:endParaRPr lang="zh-CN" altLang="en-US" sz="12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0" name="泪滴形 39"/>
              <p:cNvSpPr/>
              <p:nvPr>
                <p:custDataLst>
                  <p:tags r:id="rId20"/>
                </p:custDataLst>
              </p:nvPr>
            </p:nvSpPr>
            <p:spPr>
              <a:xfrm rot="8100000">
                <a:off x="12422" y="6012"/>
                <a:ext cx="867" cy="867"/>
              </a:xfrm>
              <a:prstGeom prst="teardrop">
                <a:avLst>
                  <a:gd name="adj" fmla="val 125412"/>
                </a:avLst>
              </a:prstGeom>
              <a:solidFill>
                <a:schemeClr val="accent4"/>
              </a:solidFill>
              <a:ln w="381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9" name="椭圆 58"/>
              <p:cNvSpPr/>
              <p:nvPr>
                <p:custDataLst>
                  <p:tags r:id="rId21"/>
                </p:custDataLst>
              </p:nvPr>
            </p:nvSpPr>
            <p:spPr>
              <a:xfrm rot="8100000">
                <a:off x="12623" y="6213"/>
                <a:ext cx="451" cy="451"/>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0" name="椭圆 59"/>
              <p:cNvSpPr/>
              <p:nvPr>
                <p:custDataLst>
                  <p:tags r:id="rId22"/>
                </p:custDataLst>
              </p:nvPr>
            </p:nvSpPr>
            <p:spPr>
              <a:xfrm>
                <a:off x="12767" y="7299"/>
                <a:ext cx="177" cy="177"/>
              </a:xfrm>
              <a:prstGeom prst="ellipse">
                <a:avLst/>
              </a:prstGeom>
              <a:solidFill>
                <a:schemeClr val="lt1">
                  <a:lumMod val="95000"/>
                </a:schemeClr>
              </a:solidFill>
              <a:ln w="38100">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1" name="文本框 60"/>
              <p:cNvSpPr txBox="true"/>
              <p:nvPr>
                <p:custDataLst>
                  <p:tags r:id="rId23"/>
                </p:custDataLst>
              </p:nvPr>
            </p:nvSpPr>
            <p:spPr>
              <a:xfrm>
                <a:off x="11279"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2020</a:t>
                </a:r>
                <a:r>
                  <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62" name="组合 61"/>
            <p:cNvGrpSpPr/>
            <p:nvPr/>
          </p:nvGrpSpPr>
          <p:grpSpPr>
            <a:xfrm>
              <a:off x="15206" y="2789"/>
              <a:ext cx="3170" cy="6773"/>
              <a:chOff x="14814" y="2257"/>
              <a:chExt cx="3170" cy="6773"/>
            </a:xfrm>
          </p:grpSpPr>
          <p:sp>
            <p:nvSpPr>
              <p:cNvPr id="63" name="圆角矩形 62"/>
              <p:cNvSpPr/>
              <p:nvPr>
                <p:custDataLst>
                  <p:tags r:id="rId24"/>
                </p:custDataLst>
              </p:nvPr>
            </p:nvSpPr>
            <p:spPr>
              <a:xfrm>
                <a:off x="14814" y="2257"/>
                <a:ext cx="3153" cy="4187"/>
              </a:xfrm>
              <a:prstGeom prst="round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l">
                  <a:lnSpc>
                    <a:spcPct val="150000"/>
                  </a:lnSpc>
                </a:pPr>
                <a:r>
                  <a:rPr lang="zh-CN" altLang="en-US" sz="1200" spc="15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rPr>
                  <a:t>国务院办公厅转发《国家发展改革委等部门关于加快推进城镇环境基础设施建设指导意见的通知》</a:t>
                </a:r>
                <a:endParaRPr lang="zh-CN" altLang="en-US" sz="1200" spc="15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64" name="泪滴形 63"/>
              <p:cNvSpPr/>
              <p:nvPr>
                <p:custDataLst>
                  <p:tags r:id="rId25"/>
                </p:custDataLst>
              </p:nvPr>
            </p:nvSpPr>
            <p:spPr>
              <a:xfrm rot="8100000">
                <a:off x="15963" y="6012"/>
                <a:ext cx="867" cy="867"/>
              </a:xfrm>
              <a:prstGeom prst="teardrop">
                <a:avLst>
                  <a:gd name="adj" fmla="val 125412"/>
                </a:avLst>
              </a:prstGeom>
              <a:solidFill>
                <a:schemeClr val="accent5"/>
              </a:solidFill>
              <a:ln w="381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5" name="椭圆 64"/>
              <p:cNvSpPr/>
              <p:nvPr>
                <p:custDataLst>
                  <p:tags r:id="rId26"/>
                </p:custDataLst>
              </p:nvPr>
            </p:nvSpPr>
            <p:spPr>
              <a:xfrm rot="8100000">
                <a:off x="16165" y="6213"/>
                <a:ext cx="451" cy="451"/>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6" name="椭圆 65"/>
              <p:cNvSpPr/>
              <p:nvPr>
                <p:custDataLst>
                  <p:tags r:id="rId27"/>
                </p:custDataLst>
              </p:nvPr>
            </p:nvSpPr>
            <p:spPr>
              <a:xfrm>
                <a:off x="16309" y="7299"/>
                <a:ext cx="177" cy="177"/>
              </a:xfrm>
              <a:prstGeom prst="ellipse">
                <a:avLst/>
              </a:prstGeom>
              <a:solidFill>
                <a:schemeClr val="lt1">
                  <a:lumMod val="95000"/>
                </a:schemeClr>
              </a:solidFill>
              <a:ln w="38100">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7" name="文本框 66"/>
              <p:cNvSpPr txBox="true"/>
              <p:nvPr>
                <p:custDataLst>
                  <p:tags r:id="rId28"/>
                </p:custDataLst>
              </p:nvPr>
            </p:nvSpPr>
            <p:spPr>
              <a:xfrm>
                <a:off x="14825" y="7716"/>
                <a:ext cx="3159" cy="1314"/>
              </a:xfrm>
              <a:prstGeom prst="rect">
                <a:avLst/>
              </a:prstGeom>
              <a:noFill/>
            </p:spPr>
            <p:txBody>
              <a:bodyPr wrap="square" rtlCol="0">
                <a:normAutofit/>
              </a:bodyPr>
              <a:p>
                <a:pPr algn="ctr">
                  <a:lnSpc>
                    <a:spcPct val="120000"/>
                  </a:lnSpc>
                </a:pPr>
                <a:r>
                  <a:rPr lang="en-US" altLang="zh-CN"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2022</a:t>
                </a:r>
                <a:r>
                  <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spTree>
    <p:custDataLst>
      <p:tags r:id="rId29"/>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2" name="文本框 11"/>
          <p:cNvSpPr txBox="true"/>
          <p:nvPr/>
        </p:nvSpPr>
        <p:spPr>
          <a:xfrm>
            <a:off x="479425" y="172720"/>
            <a:ext cx="1402080" cy="337185"/>
          </a:xfrm>
          <a:prstGeom prst="rect">
            <a:avLst/>
          </a:prstGeom>
          <a:noFill/>
        </p:spPr>
        <p:txBody>
          <a:bodyPr wrap="none" rtlCol="0">
            <a:spAutoFit/>
          </a:bodyPr>
          <a:p>
            <a:pPr algn="l"/>
            <a:r>
              <a:rPr sz="1600" b="1">
                <a:solidFill>
                  <a:schemeClr val="accent1"/>
                </a:solidFill>
                <a:latin typeface="微软雅黑" panose="020B0503020204020204" charset="-122"/>
                <a:ea typeface="微软雅黑" panose="020B0503020204020204" charset="-122"/>
              </a:rPr>
              <a:t>我国垃圾分类</a:t>
            </a:r>
            <a:endParaRPr lang="zh-CN" altLang="en-US" sz="1600" b="1">
              <a:solidFill>
                <a:schemeClr val="accent1"/>
              </a:solidFill>
              <a:latin typeface="微软雅黑" panose="020B0503020204020204" charset="-122"/>
              <a:ea typeface="微软雅黑" panose="020B0503020204020204" charset="-122"/>
            </a:endParaRPr>
          </a:p>
        </p:txBody>
      </p:sp>
      <p:grpSp>
        <p:nvGrpSpPr>
          <p:cNvPr id="2" name="组合 1"/>
          <p:cNvGrpSpPr/>
          <p:nvPr/>
        </p:nvGrpSpPr>
        <p:grpSpPr>
          <a:xfrm>
            <a:off x="1322070" y="1941195"/>
            <a:ext cx="9547860" cy="2975610"/>
            <a:chOff x="1751" y="3402"/>
            <a:chExt cx="15036" cy="4686"/>
          </a:xfrm>
        </p:grpSpPr>
        <p:pic>
          <p:nvPicPr>
            <p:cNvPr id="3" name="图片 2"/>
            <p:cNvPicPr>
              <a:picLocks noChangeAspect="true"/>
            </p:cNvPicPr>
            <p:nvPr/>
          </p:nvPicPr>
          <p:blipFill>
            <a:blip r:embed="rId3"/>
            <a:stretch>
              <a:fillRect/>
            </a:stretch>
          </p:blipFill>
          <p:spPr>
            <a:xfrm>
              <a:off x="1751" y="3402"/>
              <a:ext cx="6969" cy="4686"/>
            </a:xfrm>
            <a:prstGeom prst="rect">
              <a:avLst/>
            </a:prstGeom>
          </p:spPr>
        </p:pic>
        <p:sp>
          <p:nvSpPr>
            <p:cNvPr id="4" name="文本框 3"/>
            <p:cNvSpPr txBox="true"/>
            <p:nvPr/>
          </p:nvSpPr>
          <p:spPr>
            <a:xfrm>
              <a:off x="9659" y="3614"/>
              <a:ext cx="7128" cy="4142"/>
            </a:xfrm>
            <a:prstGeom prst="rect">
              <a:avLst/>
            </a:prstGeom>
            <a:noFill/>
          </p:spPr>
          <p:txBody>
            <a:bodyPr wrap="square" rtlCol="0">
              <a:spAutoFit/>
            </a:bodyPr>
            <a:lstStyle/>
            <a:p>
              <a:pPr indent="457200" fontAlgn="auto">
                <a:lnSpc>
                  <a:spcPct val="250000"/>
                </a:lnSpc>
              </a:pPr>
              <a:r>
                <a:rPr lang="zh-CN" altLang="en-US" sz="1600" spc="100" dirty="0">
                  <a:solidFill>
                    <a:srgbClr val="000000"/>
                  </a:solidFill>
                  <a:uFillTx/>
                  <a:latin typeface="微软雅黑" panose="020B0503020204020204" charset="-122"/>
                  <a:ea typeface="微软雅黑" panose="020B0503020204020204" charset="-122"/>
                  <a:cs typeface="微软雅黑" panose="020B0503020204020204" charset="-122"/>
                </a:rPr>
                <a:t>2018年11月6日，习近平总书记来到上海虹口区市民驿站嘉兴路街道第一分站，听取几位年轻党员在交流社区垃圾分类推广做法时提出</a:t>
              </a:r>
              <a:r>
                <a:rPr lang="zh-CN" altLang="en-US" b="1" spc="100" dirty="0">
                  <a:solidFill>
                    <a:srgbClr val="000000"/>
                  </a:solidFill>
                  <a:latin typeface="微软雅黑" panose="020B0503020204020204" charset="-122"/>
                  <a:ea typeface="微软雅黑" panose="020B0503020204020204" charset="-122"/>
                  <a:cs typeface="微软雅黑" panose="020B0503020204020204" charset="-122"/>
                </a:rPr>
                <a:t>“垃圾分类工作就是新时尚”</a:t>
              </a:r>
              <a:r>
                <a:rPr lang="zh-CN" altLang="en-US" sz="1600" spc="10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600" spc="100" dirty="0">
                <a:solidFill>
                  <a:srgbClr val="000000"/>
                </a:solidFill>
                <a:latin typeface="微软雅黑" panose="020B0503020204020204" charset="-122"/>
                <a:ea typeface="微软雅黑" panose="020B0503020204020204" charset="-122"/>
                <a:cs typeface="微软雅黑" panose="020B0503020204020204" charset="-122"/>
              </a:endParaRPr>
            </a:p>
          </p:txBody>
        </p:sp>
      </p:gr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2" name="文本框 11"/>
          <p:cNvSpPr txBox="true"/>
          <p:nvPr/>
        </p:nvSpPr>
        <p:spPr>
          <a:xfrm>
            <a:off x="479425" y="172720"/>
            <a:ext cx="995680" cy="337185"/>
          </a:xfrm>
          <a:prstGeom prst="rect">
            <a:avLst/>
          </a:prstGeom>
          <a:noFill/>
        </p:spPr>
        <p:txBody>
          <a:bodyPr wrap="none" rtlCol="0">
            <a:spAutoFit/>
          </a:bodyPr>
          <a:p>
            <a:pPr algn="l"/>
            <a:r>
              <a:rPr sz="1600" b="1">
                <a:solidFill>
                  <a:schemeClr val="accent1"/>
                </a:solidFill>
                <a:latin typeface="微软雅黑" panose="020B0503020204020204" charset="-122"/>
                <a:ea typeface="微软雅黑" panose="020B0503020204020204" charset="-122"/>
              </a:rPr>
              <a:t>政策要求</a:t>
            </a:r>
            <a:endParaRPr lang="zh-CN" altLang="en-US" sz="1600" b="1">
              <a:solidFill>
                <a:schemeClr val="accent1"/>
              </a:solidFill>
              <a:latin typeface="微软雅黑" panose="020B0503020204020204" charset="-122"/>
              <a:ea typeface="微软雅黑" panose="020B0503020204020204" charset="-122"/>
            </a:endParaRPr>
          </a:p>
        </p:txBody>
      </p:sp>
      <p:grpSp>
        <p:nvGrpSpPr>
          <p:cNvPr id="2" name="组合 1"/>
          <p:cNvGrpSpPr/>
          <p:nvPr/>
        </p:nvGrpSpPr>
        <p:grpSpPr>
          <a:xfrm>
            <a:off x="1244600" y="1701165"/>
            <a:ext cx="9702800" cy="3455670"/>
            <a:chOff x="1619" y="2867"/>
            <a:chExt cx="15280" cy="5442"/>
          </a:xfrm>
        </p:grpSpPr>
        <p:sp>
          <p:nvSpPr>
            <p:cNvPr id="4" name="圆角矩形 3"/>
            <p:cNvSpPr/>
            <p:nvPr>
              <p:custDataLst>
                <p:tags r:id="rId3"/>
              </p:custDataLst>
            </p:nvPr>
          </p:nvSpPr>
          <p:spPr>
            <a:xfrm>
              <a:off x="5834" y="3437"/>
              <a:ext cx="11065" cy="4872"/>
            </a:xfrm>
            <a:prstGeom prst="roundRect">
              <a:avLst>
                <a:gd name="adj" fmla="val 7143"/>
              </a:avLst>
            </a:pr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lt1"/>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8590" y="4250"/>
              <a:ext cx="7935" cy="3246"/>
            </a:xfrm>
            <a:prstGeom prst="rect">
              <a:avLst/>
            </a:prstGeom>
          </p:spPr>
          <p:txBody>
            <a:bodyPr wrap="square">
              <a:spAutoFit/>
            </a:bodyPr>
            <a:p>
              <a:pPr>
                <a:lnSpc>
                  <a:spcPct val="200000"/>
                </a:lnSpc>
              </a:pPr>
              <a:r>
                <a:rPr lang="en-US" altLang="zh-CN" sz="1600" dirty="0">
                  <a:solidFill>
                    <a:schemeClr val="lt1"/>
                  </a:solidFill>
                  <a:effectLst/>
                  <a:latin typeface="微软雅黑" panose="020B0503020204020204" charset="-122"/>
                  <a:ea typeface="微软雅黑" panose="020B0503020204020204" charset="-122"/>
                  <a:cs typeface="微软雅黑" panose="020B0503020204020204" charset="-122"/>
                </a:rPr>
                <a:t>2019</a:t>
              </a:r>
              <a:r>
                <a:rPr lang="zh-CN" altLang="en-US" sz="1600" dirty="0">
                  <a:solidFill>
                    <a:schemeClr val="lt1"/>
                  </a:solidFill>
                  <a:effectLst/>
                  <a:latin typeface="微软雅黑" panose="020B0503020204020204" charset="-122"/>
                  <a:ea typeface="微软雅黑" panose="020B0503020204020204" charset="-122"/>
                  <a:cs typeface="微软雅黑" panose="020B0503020204020204" charset="-122"/>
                </a:rPr>
                <a:t>年</a:t>
              </a:r>
              <a:r>
                <a:rPr lang="en-US" altLang="zh-CN" sz="1600" dirty="0">
                  <a:solidFill>
                    <a:schemeClr val="lt1"/>
                  </a:solidFill>
                  <a:effectLst/>
                  <a:latin typeface="微软雅黑" panose="020B0503020204020204" charset="-122"/>
                  <a:ea typeface="微软雅黑" panose="020B0503020204020204" charset="-122"/>
                  <a:cs typeface="微软雅黑" panose="020B0503020204020204" charset="-122"/>
                </a:rPr>
                <a:t>6</a:t>
              </a:r>
              <a:r>
                <a:rPr lang="zh-CN" altLang="en-US" sz="1600" dirty="0">
                  <a:solidFill>
                    <a:schemeClr val="lt1"/>
                  </a:solidFill>
                  <a:effectLst/>
                  <a:latin typeface="微软雅黑" panose="020B0503020204020204" charset="-122"/>
                  <a:ea typeface="微软雅黑" panose="020B0503020204020204" charset="-122"/>
                  <a:cs typeface="微软雅黑" panose="020B0503020204020204" charset="-122"/>
                </a:rPr>
                <a:t>月</a:t>
              </a:r>
              <a:r>
                <a:rPr lang="en-US" altLang="zh-CN" sz="1600" dirty="0">
                  <a:solidFill>
                    <a:schemeClr val="lt1"/>
                  </a:solidFill>
                  <a:effectLst/>
                  <a:latin typeface="微软雅黑" panose="020B0503020204020204" charset="-122"/>
                  <a:ea typeface="微软雅黑" panose="020B0503020204020204" charset="-122"/>
                  <a:cs typeface="微软雅黑" panose="020B0503020204020204" charset="-122"/>
                </a:rPr>
                <a:t>3</a:t>
              </a:r>
              <a:r>
                <a:rPr lang="zh-CN" altLang="en-US" sz="1600" dirty="0">
                  <a:solidFill>
                    <a:schemeClr val="lt1"/>
                  </a:solidFill>
                  <a:effectLst/>
                  <a:latin typeface="微软雅黑" panose="020B0503020204020204" charset="-122"/>
                  <a:ea typeface="微软雅黑" panose="020B0503020204020204" charset="-122"/>
                  <a:cs typeface="微软雅黑" panose="020B0503020204020204" charset="-122"/>
                </a:rPr>
                <a:t>日习近平总书记对垃圾分类重要指示：</a:t>
              </a:r>
              <a:endParaRPr lang="en-US" altLang="zh-CN" sz="1600" dirty="0">
                <a:solidFill>
                  <a:schemeClr val="lt1"/>
                </a:solidFill>
                <a:effectLst/>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l"/>
              </a:pPr>
              <a:r>
                <a:rPr lang="zh-CN" altLang="en-US" sz="1600" dirty="0">
                  <a:solidFill>
                    <a:schemeClr val="lt1"/>
                  </a:solidFill>
                  <a:effectLst/>
                  <a:latin typeface="微软雅黑" panose="020B0503020204020204" charset="-122"/>
                  <a:ea typeface="微软雅黑" panose="020B0503020204020204" charset="-122"/>
                  <a:cs typeface="微软雅黑" panose="020B0503020204020204" charset="-122"/>
                </a:rPr>
                <a:t>培养垃圾分类的好习惯</a:t>
              </a:r>
              <a:endParaRPr lang="zh-CN" altLang="en-US" sz="1600" dirty="0">
                <a:solidFill>
                  <a:schemeClr val="lt1"/>
                </a:solidFill>
                <a:effectLst/>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l"/>
              </a:pPr>
              <a:r>
                <a:rPr lang="zh-CN" altLang="en-US" sz="1600" dirty="0">
                  <a:solidFill>
                    <a:schemeClr val="lt1"/>
                  </a:solidFill>
                  <a:effectLst/>
                  <a:latin typeface="微软雅黑" panose="020B0503020204020204" charset="-122"/>
                  <a:ea typeface="微软雅黑" panose="020B0503020204020204" charset="-122"/>
                  <a:cs typeface="微软雅黑" panose="020B0503020204020204" charset="-122"/>
                </a:rPr>
                <a:t>为改善生活环境作努力</a:t>
              </a:r>
              <a:endParaRPr lang="zh-CN" altLang="en-US" sz="1600" dirty="0">
                <a:solidFill>
                  <a:schemeClr val="lt1"/>
                </a:solidFill>
                <a:effectLst/>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l"/>
              </a:pPr>
              <a:r>
                <a:rPr lang="zh-CN" altLang="en-US" sz="1600" dirty="0">
                  <a:solidFill>
                    <a:schemeClr val="lt1"/>
                  </a:solidFill>
                  <a:effectLst/>
                  <a:latin typeface="微软雅黑" panose="020B0503020204020204" charset="-122"/>
                  <a:ea typeface="微软雅黑" panose="020B0503020204020204" charset="-122"/>
                  <a:cs typeface="微软雅黑" panose="020B0503020204020204" charset="-122"/>
                </a:rPr>
                <a:t>为绿色发展可持续发展作贡献</a:t>
              </a:r>
              <a:endParaRPr lang="zh-CN" altLang="en-US" sz="1600" dirty="0">
                <a:solidFill>
                  <a:schemeClr val="lt1"/>
                </a:solidFill>
                <a:effectLst/>
                <a:latin typeface="微软雅黑" panose="020B0503020204020204" charset="-122"/>
                <a:ea typeface="微软雅黑" panose="020B0503020204020204" charset="-122"/>
                <a:cs typeface="微软雅黑" panose="020B0503020204020204" charset="-122"/>
              </a:endParaRPr>
            </a:p>
          </p:txBody>
        </p:sp>
        <p:pic>
          <p:nvPicPr>
            <p:cNvPr id="11" name="图片 10" descr="https://timgsa.baidu.com/timg?image&amp;quality=80&amp;size=b9999_10000&amp;sec=1593252241164&amp;di=b9f8f7d3c284a84858b7fabfa3649d1b&amp;imgtype=0&amp;src=http%3A%2F%2Fwww.cnr.cn%2Fnewscenter%2Fnative%2Fgd%2F20170220%2FW020170220752397526909.jpg"/>
            <p:cNvPicPr>
              <a:picLocks noChangeAspect="true" noChangeArrowheads="true"/>
            </p:cNvPicPr>
            <p:nvPr/>
          </p:nvPicPr>
          <p:blipFill>
            <a:blip r:embed="rId5">
              <a:extLst>
                <a:ext uri="{28A0092B-C50C-407E-A947-70E740481C1C}">
                  <a14:useLocalDpi xmlns:a14="http://schemas.microsoft.com/office/drawing/2010/main" val="false"/>
                </a:ext>
              </a:extLst>
            </a:blip>
            <a:srcRect l="3683" t="3216" r="9844" b="12471"/>
            <a:stretch>
              <a:fillRect/>
            </a:stretch>
          </p:blipFill>
          <p:spPr bwMode="auto">
            <a:xfrm>
              <a:off x="1619" y="2867"/>
              <a:ext cx="6266" cy="5065"/>
            </a:xfrm>
            <a:custGeom>
              <a:avLst/>
              <a:gdLst>
                <a:gd name="connsiteX0" fmla="*/ 107407 w 3301031"/>
                <a:gd name="connsiteY0" fmla="*/ 0 h 2668505"/>
                <a:gd name="connsiteX1" fmla="*/ 3193624 w 3301031"/>
                <a:gd name="connsiteY1" fmla="*/ 0 h 2668505"/>
                <a:gd name="connsiteX2" fmla="*/ 3301031 w 3301031"/>
                <a:gd name="connsiteY2" fmla="*/ 107407 h 2668505"/>
                <a:gd name="connsiteX3" fmla="*/ 3301031 w 3301031"/>
                <a:gd name="connsiteY3" fmla="*/ 2561098 h 2668505"/>
                <a:gd name="connsiteX4" fmla="*/ 3193624 w 3301031"/>
                <a:gd name="connsiteY4" fmla="*/ 2668505 h 2668505"/>
                <a:gd name="connsiteX5" fmla="*/ 107407 w 3301031"/>
                <a:gd name="connsiteY5" fmla="*/ 2668505 h 2668505"/>
                <a:gd name="connsiteX6" fmla="*/ 0 w 3301031"/>
                <a:gd name="connsiteY6" fmla="*/ 2561098 h 2668505"/>
                <a:gd name="connsiteX7" fmla="*/ 0 w 3301031"/>
                <a:gd name="connsiteY7" fmla="*/ 107407 h 2668505"/>
                <a:gd name="connsiteX8" fmla="*/ 107407 w 3301031"/>
                <a:gd name="connsiteY8" fmla="*/ 0 h 266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1031" h="2668505">
                  <a:moveTo>
                    <a:pt x="107407" y="0"/>
                  </a:moveTo>
                  <a:lnTo>
                    <a:pt x="3193624" y="0"/>
                  </a:lnTo>
                  <a:cubicBezTo>
                    <a:pt x="3252943" y="0"/>
                    <a:pt x="3301031" y="48088"/>
                    <a:pt x="3301031" y="107407"/>
                  </a:cubicBezTo>
                  <a:lnTo>
                    <a:pt x="3301031" y="2561098"/>
                  </a:lnTo>
                  <a:cubicBezTo>
                    <a:pt x="3301031" y="2620417"/>
                    <a:pt x="3252943" y="2668505"/>
                    <a:pt x="3193624" y="2668505"/>
                  </a:cubicBezTo>
                  <a:lnTo>
                    <a:pt x="107407" y="2668505"/>
                  </a:lnTo>
                  <a:cubicBezTo>
                    <a:pt x="48088" y="2668505"/>
                    <a:pt x="0" y="2620417"/>
                    <a:pt x="0" y="2561098"/>
                  </a:cubicBezTo>
                  <a:lnTo>
                    <a:pt x="0" y="107407"/>
                  </a:lnTo>
                  <a:cubicBezTo>
                    <a:pt x="0" y="48088"/>
                    <a:pt x="48088" y="0"/>
                    <a:pt x="107407" y="0"/>
                  </a:cubicBezTo>
                  <a:close/>
                </a:path>
              </a:pathLst>
            </a:cu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grpSp>
        <p:nvGrpSpPr>
          <p:cNvPr id="2" name="组合 1"/>
          <p:cNvGrpSpPr/>
          <p:nvPr/>
        </p:nvGrpSpPr>
        <p:grpSpPr>
          <a:xfrm>
            <a:off x="1560195" y="615950"/>
            <a:ext cx="9297670" cy="5935980"/>
            <a:chOff x="2279" y="1898"/>
            <a:chExt cx="14642" cy="9348"/>
          </a:xfrm>
        </p:grpSpPr>
        <p:pic>
          <p:nvPicPr>
            <p:cNvPr id="4" name="图片 3"/>
            <p:cNvPicPr>
              <a:picLocks noChangeAspect="true"/>
            </p:cNvPicPr>
            <p:nvPr>
              <p:custDataLst>
                <p:tags r:id="rId3"/>
              </p:custDataLst>
            </p:nvPr>
          </p:nvPicPr>
          <p:blipFill>
            <a:blip r:embed="rId4"/>
            <a:srcRect t="3783" b="2933"/>
            <a:stretch>
              <a:fillRect/>
            </a:stretch>
          </p:blipFill>
          <p:spPr>
            <a:xfrm>
              <a:off x="4250" y="1898"/>
              <a:ext cx="10700" cy="4873"/>
            </a:xfrm>
            <a:prstGeom prst="rect">
              <a:avLst/>
            </a:prstGeom>
          </p:spPr>
        </p:pic>
        <p:sp>
          <p:nvSpPr>
            <p:cNvPr id="5" name="文本框 4"/>
            <p:cNvSpPr txBox="true"/>
            <p:nvPr/>
          </p:nvSpPr>
          <p:spPr>
            <a:xfrm>
              <a:off x="2279" y="7031"/>
              <a:ext cx="14642" cy="4215"/>
            </a:xfrm>
            <a:prstGeom prst="rect">
              <a:avLst/>
            </a:prstGeom>
            <a:noFill/>
          </p:spPr>
          <p:txBody>
            <a:bodyPr wrap="square" rtlCol="0" anchor="t">
              <a:spAutoFit/>
            </a:bodyPr>
            <a:p>
              <a:pPr marL="285750" indent="-285750" fontAlgn="auto">
                <a:lnSpc>
                  <a:spcPct val="200000"/>
                </a:lnSpc>
                <a:buFont typeface="Wingdings" panose="05000000000000000000" charset="0"/>
                <a:buChar char="l"/>
              </a:pPr>
              <a:r>
                <a:rPr lang="zh-CN" altLang="en-US" sz="1400" dirty="0">
                  <a:solidFill>
                    <a:srgbClr val="000000"/>
                  </a:solidFill>
                  <a:latin typeface="微软雅黑" panose="020B0503020204020204" charset="-122"/>
                  <a:ea typeface="微软雅黑" panose="020B0503020204020204" charset="-122"/>
                  <a:cs typeface="微软雅黑" panose="020B0503020204020204" charset="-122"/>
                  <a:sym typeface="+mn-ea"/>
                </a:rPr>
                <a:t>《生活垃圾分类制度实施方案》于2017年3月18日经国务院同意，转发给国家发展改革委、住房城乡建设部，且要求认真贯彻执行。</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285750" indent="-285750" fontAlgn="auto">
                <a:lnSpc>
                  <a:spcPct val="200000"/>
                </a:lnSpc>
                <a:buFont typeface="Wingdings" panose="05000000000000000000" charset="0"/>
                <a:buChar char="l"/>
              </a:pPr>
              <a:r>
                <a:rPr lang="zh-CN" altLang="en-US" sz="1400" dirty="0">
                  <a:solidFill>
                    <a:srgbClr val="000000"/>
                  </a:solidFill>
                  <a:latin typeface="微软雅黑" panose="020B0503020204020204" charset="-122"/>
                  <a:ea typeface="微软雅黑" panose="020B0503020204020204" charset="-122"/>
                  <a:cs typeface="微软雅黑" panose="020B0503020204020204" charset="-122"/>
                  <a:sym typeface="+mn-ea"/>
                </a:rPr>
                <a:t>到2020年底，基本建立垃圾分类相关法律法规和标准体系，形成可复制、可推广的生活垃圾分类模式，在实施生活垃圾强制分类的城市，生活垃圾回收利用率达到35%以上。</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285750" indent="-285750" fontAlgn="auto">
                <a:lnSpc>
                  <a:spcPct val="200000"/>
                </a:lnSpc>
                <a:buFont typeface="Wingdings" panose="05000000000000000000" charset="0"/>
                <a:buChar char="l"/>
              </a:pPr>
              <a:r>
                <a:rPr lang="zh-CN" altLang="en-US" sz="1400" dirty="0">
                  <a:gradFill>
                    <a:gsLst>
                      <a:gs pos="0">
                        <a:srgbClr val="E30000"/>
                      </a:gs>
                      <a:gs pos="100000">
                        <a:srgbClr val="760303"/>
                      </a:gs>
                    </a:gsLst>
                    <a:lin scaled="false"/>
                  </a:gradFill>
                  <a:latin typeface="微软雅黑" panose="020B0503020204020204" charset="-122"/>
                  <a:ea typeface="微软雅黑" panose="020B0503020204020204" charset="-122"/>
                  <a:cs typeface="微软雅黑" panose="020B0503020204020204" charset="-122"/>
                  <a:sym typeface="+mn-ea"/>
                </a:rPr>
                <a:t>《四川省2022年生活垃圾分类工作要点》明确要求：到2022年底，成都、德阳、广元市不断巩固提升生活垃圾 分类成果，形成一批示范片区，城市生活垃圾回收利用率稳定保持在37%以上。</a:t>
              </a:r>
              <a:endParaRPr lang="zh-CN" altLang="en-US" sz="1400" dirty="0">
                <a:gradFill>
                  <a:gsLst>
                    <a:gs pos="0">
                      <a:srgbClr val="E30000"/>
                    </a:gs>
                    <a:gs pos="100000">
                      <a:srgbClr val="760303"/>
                    </a:gs>
                  </a:gsLst>
                  <a:lin scaled="false"/>
                </a:gradFill>
                <a:latin typeface="微软雅黑" panose="020B0503020204020204" charset="-122"/>
                <a:ea typeface="微软雅黑" panose="020B0503020204020204" charset="-122"/>
                <a:cs typeface="微软雅黑" panose="020B0503020204020204" charset="-122"/>
                <a:sym typeface="+mn-ea"/>
              </a:endParaRPr>
            </a:p>
          </p:txBody>
        </p:sp>
      </p:grpSp>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true">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true">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2" name="文本框 1"/>
          <p:cNvSpPr txBox="true"/>
          <p:nvPr/>
        </p:nvSpPr>
        <p:spPr>
          <a:xfrm>
            <a:off x="479425" y="172720"/>
            <a:ext cx="5356860" cy="337185"/>
          </a:xfrm>
          <a:prstGeom prst="rect">
            <a:avLst/>
          </a:prstGeom>
          <a:noFill/>
        </p:spPr>
        <p:txBody>
          <a:bodyPr wrap="none" rtlCol="0">
            <a:spAutoFit/>
          </a:bodyPr>
          <a:p>
            <a:pPr algn="l"/>
            <a:r>
              <a:rPr sz="1600" b="1">
                <a:solidFill>
                  <a:schemeClr val="accent1"/>
                </a:solidFill>
                <a:latin typeface="微软雅黑" panose="020B0503020204020204" charset="-122"/>
                <a:ea typeface="微软雅黑" panose="020B0503020204020204" charset="-122"/>
                <a:cs typeface="微软雅黑" panose="020B0503020204020204" charset="-122"/>
              </a:rPr>
              <a:t>2020年《关于进一步推进生活垃圾分类工作的若干意见》</a:t>
            </a:r>
            <a:endParaRPr lang="zh-CN" altLang="en-US" sz="1600" b="1">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72" name="组合 71"/>
          <p:cNvGrpSpPr/>
          <p:nvPr/>
        </p:nvGrpSpPr>
        <p:grpSpPr>
          <a:xfrm>
            <a:off x="951865" y="1451610"/>
            <a:ext cx="10288905" cy="4319270"/>
            <a:chOff x="1210" y="2186"/>
            <a:chExt cx="16203" cy="6802"/>
          </a:xfrm>
        </p:grpSpPr>
        <p:grpSp>
          <p:nvGrpSpPr>
            <p:cNvPr id="66" name="组合 65"/>
            <p:cNvGrpSpPr/>
            <p:nvPr/>
          </p:nvGrpSpPr>
          <p:grpSpPr>
            <a:xfrm rot="0">
              <a:off x="1210" y="2186"/>
              <a:ext cx="4139" cy="6800"/>
              <a:chOff x="3735" y="3709"/>
              <a:chExt cx="2442" cy="5323"/>
            </a:xfrm>
          </p:grpSpPr>
          <p:sp>
            <p:nvSpPr>
              <p:cNvPr id="11280" name="Freeform 16"/>
              <p:cNvSpPr/>
              <p:nvPr>
                <p:custDataLst>
                  <p:tags r:id="rId3"/>
                </p:custDataLst>
              </p:nvPr>
            </p:nvSpPr>
            <p:spPr bwMode="auto">
              <a:xfrm>
                <a:off x="3735" y="4824"/>
                <a:ext cx="2442" cy="4209"/>
              </a:xfrm>
              <a:custGeom>
                <a:avLst/>
                <a:gdLst/>
                <a:ahLst/>
                <a:cxnLst>
                  <a:cxn ang="0">
                    <a:pos x="49" y="0"/>
                  </a:cxn>
                  <a:cxn ang="0">
                    <a:pos x="391" y="0"/>
                  </a:cxn>
                  <a:cxn ang="0">
                    <a:pos x="440" y="49"/>
                  </a:cxn>
                  <a:cxn ang="0">
                    <a:pos x="440" y="465"/>
                  </a:cxn>
                  <a:cxn ang="0">
                    <a:pos x="391" y="513"/>
                  </a:cxn>
                  <a:cxn ang="0">
                    <a:pos x="49" y="513"/>
                  </a:cxn>
                  <a:cxn ang="0">
                    <a:pos x="0" y="465"/>
                  </a:cxn>
                  <a:cxn ang="0">
                    <a:pos x="0" y="49"/>
                  </a:cxn>
                  <a:cxn ang="0">
                    <a:pos x="49" y="0"/>
                  </a:cxn>
                </a:cxnLst>
                <a:rect l="0" t="0" r="r" b="b"/>
                <a:pathLst>
                  <a:path w="440" h="513">
                    <a:moveTo>
                      <a:pt x="49" y="0"/>
                    </a:moveTo>
                    <a:cubicBezTo>
                      <a:pt x="391" y="0"/>
                      <a:pt x="391" y="0"/>
                      <a:pt x="391" y="0"/>
                    </a:cubicBezTo>
                    <a:cubicBezTo>
                      <a:pt x="418" y="0"/>
                      <a:pt x="440" y="22"/>
                      <a:pt x="440" y="49"/>
                    </a:cubicBezTo>
                    <a:cubicBezTo>
                      <a:pt x="440" y="465"/>
                      <a:pt x="440" y="465"/>
                      <a:pt x="440" y="465"/>
                    </a:cubicBezTo>
                    <a:cubicBezTo>
                      <a:pt x="440" y="492"/>
                      <a:pt x="418" y="513"/>
                      <a:pt x="391" y="513"/>
                    </a:cubicBezTo>
                    <a:cubicBezTo>
                      <a:pt x="49" y="513"/>
                      <a:pt x="49" y="513"/>
                      <a:pt x="49" y="513"/>
                    </a:cubicBezTo>
                    <a:cubicBezTo>
                      <a:pt x="22" y="513"/>
                      <a:pt x="0" y="492"/>
                      <a:pt x="0" y="465"/>
                    </a:cubicBezTo>
                    <a:cubicBezTo>
                      <a:pt x="0" y="49"/>
                      <a:pt x="0" y="49"/>
                      <a:pt x="0" y="49"/>
                    </a:cubicBezTo>
                    <a:cubicBezTo>
                      <a:pt x="0" y="22"/>
                      <a:pt x="22" y="0"/>
                      <a:pt x="49" y="0"/>
                    </a:cubicBezTo>
                    <a:close/>
                  </a:path>
                </a:pathLst>
              </a:custGeom>
              <a:solidFill>
                <a:schemeClr val="accent1"/>
              </a:solidFill>
              <a:ln w="9525">
                <a:noFill/>
                <a:round/>
              </a:ln>
            </p:spPr>
            <p:txBody>
              <a:bodyPr vert="horz" wrap="square" lIns="91440" tIns="45720" rIns="91440" bIns="45720" numCol="1" anchor="t" anchorCtr="false" compatLnSpc="true"/>
              <a:p>
                <a:endParaRPr lang="zh-CN" altLang="en-US">
                  <a:solidFill>
                    <a:schemeClr val="dk1"/>
                  </a:solidFill>
                  <a:latin typeface="微软雅黑" panose="020B0503020204020204" charset="-122"/>
                  <a:ea typeface="微软雅黑" panose="020B0503020204020204" charset="-122"/>
                </a:endParaRPr>
              </a:p>
            </p:txBody>
          </p:sp>
          <p:sp>
            <p:nvSpPr>
              <p:cNvPr id="11276" name="Freeform 12"/>
              <p:cNvSpPr/>
              <p:nvPr>
                <p:custDataLst>
                  <p:tags r:id="rId4"/>
                </p:custDataLst>
              </p:nvPr>
            </p:nvSpPr>
            <p:spPr bwMode="auto">
              <a:xfrm>
                <a:off x="3735" y="3709"/>
                <a:ext cx="2442" cy="1445"/>
              </a:xfrm>
              <a:custGeom>
                <a:avLst/>
                <a:gdLst/>
                <a:ahLst/>
                <a:cxnLst>
                  <a:cxn ang="0">
                    <a:pos x="49" y="0"/>
                  </a:cxn>
                  <a:cxn ang="0">
                    <a:pos x="391" y="0"/>
                  </a:cxn>
                  <a:cxn ang="0">
                    <a:pos x="440" y="49"/>
                  </a:cxn>
                  <a:cxn ang="0">
                    <a:pos x="440" y="465"/>
                  </a:cxn>
                  <a:cxn ang="0">
                    <a:pos x="391" y="416"/>
                  </a:cxn>
                  <a:cxn ang="0">
                    <a:pos x="49" y="416"/>
                  </a:cxn>
                  <a:cxn ang="0">
                    <a:pos x="0" y="465"/>
                  </a:cxn>
                  <a:cxn ang="0">
                    <a:pos x="0" y="49"/>
                  </a:cxn>
                  <a:cxn ang="0">
                    <a:pos x="49" y="0"/>
                  </a:cxn>
                </a:cxnLst>
                <a:rect l="0" t="0" r="r" b="b"/>
                <a:pathLst>
                  <a:path w="440" h="465">
                    <a:moveTo>
                      <a:pt x="49" y="0"/>
                    </a:moveTo>
                    <a:cubicBezTo>
                      <a:pt x="391" y="0"/>
                      <a:pt x="391" y="0"/>
                      <a:pt x="391" y="0"/>
                    </a:cubicBezTo>
                    <a:cubicBezTo>
                      <a:pt x="418" y="0"/>
                      <a:pt x="440" y="22"/>
                      <a:pt x="440" y="49"/>
                    </a:cubicBezTo>
                    <a:cubicBezTo>
                      <a:pt x="440" y="465"/>
                      <a:pt x="440" y="465"/>
                      <a:pt x="440" y="465"/>
                    </a:cubicBezTo>
                    <a:cubicBezTo>
                      <a:pt x="440" y="438"/>
                      <a:pt x="418" y="416"/>
                      <a:pt x="391" y="416"/>
                    </a:cubicBezTo>
                    <a:cubicBezTo>
                      <a:pt x="49" y="416"/>
                      <a:pt x="49" y="416"/>
                      <a:pt x="49" y="416"/>
                    </a:cubicBezTo>
                    <a:cubicBezTo>
                      <a:pt x="22" y="416"/>
                      <a:pt x="0" y="438"/>
                      <a:pt x="0" y="465"/>
                    </a:cubicBezTo>
                    <a:cubicBezTo>
                      <a:pt x="0" y="49"/>
                      <a:pt x="0" y="49"/>
                      <a:pt x="0" y="49"/>
                    </a:cubicBezTo>
                    <a:cubicBezTo>
                      <a:pt x="0" y="22"/>
                      <a:pt x="22" y="0"/>
                      <a:pt x="49" y="0"/>
                    </a:cubicBezTo>
                    <a:close/>
                  </a:path>
                </a:pathLst>
              </a:custGeom>
              <a:solidFill>
                <a:schemeClr val="accent1"/>
              </a:solidFill>
              <a:ln w="34925" cap="rnd">
                <a:solidFill>
                  <a:schemeClr val="accent1"/>
                </a:solidFill>
                <a:round/>
              </a:ln>
            </p:spPr>
            <p:txBody>
              <a:bodyPr vert="horz" wrap="square" lIns="91440" tIns="45720" rIns="91440" bIns="45720" numCol="1" anchor="t" anchorCtr="false" compatLnSpc="true"/>
              <a:p>
                <a:endParaRPr lang="zh-CN" altLang="en-US">
                  <a:solidFill>
                    <a:schemeClr val="dk1"/>
                  </a:solidFill>
                  <a:latin typeface="微软雅黑" panose="020B0503020204020204" charset="-122"/>
                  <a:ea typeface="微软雅黑" panose="020B0503020204020204" charset="-122"/>
                </a:endParaRPr>
              </a:p>
            </p:txBody>
          </p:sp>
          <p:sp>
            <p:nvSpPr>
              <p:cNvPr id="13" name="文本框 12"/>
              <p:cNvSpPr txBox="true"/>
              <p:nvPr>
                <p:custDataLst>
                  <p:tags r:id="rId5"/>
                </p:custDataLst>
              </p:nvPr>
            </p:nvSpPr>
            <p:spPr>
              <a:xfrm>
                <a:off x="3822" y="5941"/>
                <a:ext cx="2268" cy="2621"/>
              </a:xfrm>
              <a:prstGeom prst="rect">
                <a:avLst/>
              </a:prstGeom>
              <a:noFill/>
            </p:spPr>
            <p:txBody>
              <a:bodyPr wrap="square" rtlCol="0"/>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合理确定分类类别</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推动源头减量</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推进分类投放收集系统建设</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完善分类运输系统</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提升分类处理能力</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加强分类处理产品资源化利用</a:t>
                </a:r>
                <a:endParaRPr lang="zh-CN" altLang="en-US" sz="1200" spc="150">
                  <a:solidFill>
                    <a:schemeClr val="lt1"/>
                  </a:solidFill>
                  <a:uFillTx/>
                  <a:latin typeface="微软雅黑" panose="020B0503020204020204" charset="-122"/>
                  <a:ea typeface="微软雅黑" panose="020B0503020204020204" charset="-122"/>
                </a:endParaRPr>
              </a:p>
            </p:txBody>
          </p:sp>
          <p:sp>
            <p:nvSpPr>
              <p:cNvPr id="14" name="文本框 13"/>
              <p:cNvSpPr txBox="true"/>
              <p:nvPr>
                <p:custDataLst>
                  <p:tags r:id="rId6"/>
                </p:custDataLst>
              </p:nvPr>
            </p:nvSpPr>
            <p:spPr>
              <a:xfrm>
                <a:off x="3822" y="5154"/>
                <a:ext cx="2268" cy="680"/>
              </a:xfrm>
              <a:prstGeom prst="rect">
                <a:avLst/>
              </a:prstGeom>
              <a:noFill/>
            </p:spPr>
            <p:txBody>
              <a:bodyPr wrap="square" bIns="0" rtlCol="0" anchor="ctr" anchorCtr="false">
                <a:normAutofit/>
              </a:bodyPr>
              <a:p>
                <a:pPr algn="ctr"/>
                <a:r>
                  <a:rPr lang="zh-CN" altLang="en-US" sz="1400" b="1" spc="300">
                    <a:solidFill>
                      <a:schemeClr val="lt1"/>
                    </a:solidFill>
                    <a:uFillTx/>
                    <a:latin typeface="微软雅黑" panose="020B0503020204020204" charset="-122"/>
                    <a:ea typeface="微软雅黑" panose="020B0503020204020204" charset="-122"/>
                  </a:rPr>
                  <a:t>全面加强科学管理</a:t>
                </a:r>
                <a:endParaRPr lang="zh-CN" altLang="en-US" sz="1400" b="1" spc="300">
                  <a:solidFill>
                    <a:schemeClr val="lt1"/>
                  </a:solidFill>
                  <a:uFillTx/>
                  <a:latin typeface="微软雅黑" panose="020B0503020204020204" charset="-122"/>
                  <a:ea typeface="微软雅黑" panose="020B0503020204020204" charset="-122"/>
                </a:endParaRPr>
              </a:p>
            </p:txBody>
          </p:sp>
          <p:sp>
            <p:nvSpPr>
              <p:cNvPr id="35" name="文本框 34"/>
              <p:cNvSpPr txBox="true"/>
              <p:nvPr>
                <p:custDataLst>
                  <p:tags r:id="rId7"/>
                </p:custDataLst>
              </p:nvPr>
            </p:nvSpPr>
            <p:spPr>
              <a:xfrm>
                <a:off x="4163" y="4011"/>
                <a:ext cx="1587" cy="720"/>
              </a:xfrm>
              <a:prstGeom prst="rect">
                <a:avLst/>
              </a:prstGeom>
              <a:noFill/>
            </p:spPr>
            <p:txBody>
              <a:bodyPr wrap="square" bIns="0" rtlCol="0">
                <a:normAutofit/>
              </a:bodyPr>
              <a:p>
                <a:pPr algn="ctr"/>
                <a:r>
                  <a:rPr lang="en-US" altLang="zh-CN" sz="2400" b="1" spc="300">
                    <a:solidFill>
                      <a:schemeClr val="lt1"/>
                    </a:solidFill>
                    <a:uFillTx/>
                    <a:latin typeface="微软雅黑" panose="020B0503020204020204" charset="-122"/>
                    <a:ea typeface="微软雅黑" panose="020B0503020204020204" charset="-122"/>
                  </a:rPr>
                  <a:t>01</a:t>
                </a:r>
                <a:endParaRPr lang="en-US" altLang="zh-CN" sz="2400" b="1" spc="300">
                  <a:solidFill>
                    <a:schemeClr val="lt1"/>
                  </a:solidFill>
                  <a:uFillTx/>
                  <a:latin typeface="微软雅黑" panose="020B0503020204020204" charset="-122"/>
                  <a:ea typeface="微软雅黑" panose="020B0503020204020204" charset="-122"/>
                </a:endParaRPr>
              </a:p>
            </p:txBody>
          </p:sp>
        </p:grpSp>
        <p:grpSp>
          <p:nvGrpSpPr>
            <p:cNvPr id="67" name="组合 66"/>
            <p:cNvGrpSpPr/>
            <p:nvPr/>
          </p:nvGrpSpPr>
          <p:grpSpPr>
            <a:xfrm rot="0">
              <a:off x="5796" y="2186"/>
              <a:ext cx="3698" cy="6803"/>
              <a:chOff x="6831" y="3709"/>
              <a:chExt cx="2442" cy="5324"/>
            </a:xfrm>
          </p:grpSpPr>
          <p:sp>
            <p:nvSpPr>
              <p:cNvPr id="24" name="Freeform 16"/>
              <p:cNvSpPr/>
              <p:nvPr>
                <p:custDataLst>
                  <p:tags r:id="rId8"/>
                </p:custDataLst>
              </p:nvPr>
            </p:nvSpPr>
            <p:spPr bwMode="auto">
              <a:xfrm>
                <a:off x="6831" y="4825"/>
                <a:ext cx="2442" cy="4208"/>
              </a:xfrm>
              <a:custGeom>
                <a:avLst/>
                <a:gdLst/>
                <a:ahLst/>
                <a:cxnLst>
                  <a:cxn ang="0">
                    <a:pos x="49" y="0"/>
                  </a:cxn>
                  <a:cxn ang="0">
                    <a:pos x="391" y="0"/>
                  </a:cxn>
                  <a:cxn ang="0">
                    <a:pos x="440" y="49"/>
                  </a:cxn>
                  <a:cxn ang="0">
                    <a:pos x="440" y="465"/>
                  </a:cxn>
                  <a:cxn ang="0">
                    <a:pos x="391" y="513"/>
                  </a:cxn>
                  <a:cxn ang="0">
                    <a:pos x="49" y="513"/>
                  </a:cxn>
                  <a:cxn ang="0">
                    <a:pos x="0" y="465"/>
                  </a:cxn>
                  <a:cxn ang="0">
                    <a:pos x="0" y="49"/>
                  </a:cxn>
                  <a:cxn ang="0">
                    <a:pos x="49" y="0"/>
                  </a:cxn>
                </a:cxnLst>
                <a:rect l="0" t="0" r="r" b="b"/>
                <a:pathLst>
                  <a:path w="440" h="513">
                    <a:moveTo>
                      <a:pt x="49" y="0"/>
                    </a:moveTo>
                    <a:cubicBezTo>
                      <a:pt x="391" y="0"/>
                      <a:pt x="391" y="0"/>
                      <a:pt x="391" y="0"/>
                    </a:cubicBezTo>
                    <a:cubicBezTo>
                      <a:pt x="418" y="0"/>
                      <a:pt x="440" y="22"/>
                      <a:pt x="440" y="49"/>
                    </a:cubicBezTo>
                    <a:cubicBezTo>
                      <a:pt x="440" y="465"/>
                      <a:pt x="440" y="465"/>
                      <a:pt x="440" y="465"/>
                    </a:cubicBezTo>
                    <a:cubicBezTo>
                      <a:pt x="440" y="492"/>
                      <a:pt x="418" y="513"/>
                      <a:pt x="391" y="513"/>
                    </a:cubicBezTo>
                    <a:cubicBezTo>
                      <a:pt x="49" y="513"/>
                      <a:pt x="49" y="513"/>
                      <a:pt x="49" y="513"/>
                    </a:cubicBezTo>
                    <a:cubicBezTo>
                      <a:pt x="22" y="513"/>
                      <a:pt x="0" y="492"/>
                      <a:pt x="0" y="465"/>
                    </a:cubicBezTo>
                    <a:cubicBezTo>
                      <a:pt x="0" y="49"/>
                      <a:pt x="0" y="49"/>
                      <a:pt x="0" y="49"/>
                    </a:cubicBezTo>
                    <a:cubicBezTo>
                      <a:pt x="0" y="22"/>
                      <a:pt x="22" y="0"/>
                      <a:pt x="49" y="0"/>
                    </a:cubicBezTo>
                    <a:close/>
                  </a:path>
                </a:pathLst>
              </a:custGeom>
              <a:solidFill>
                <a:schemeClr val="accent1"/>
              </a:solidFill>
              <a:ln w="9525">
                <a:noFill/>
                <a:round/>
              </a:ln>
            </p:spPr>
            <p:txBody>
              <a:bodyPr vert="horz" wrap="square" lIns="91440" tIns="45720" rIns="91440" bIns="45720" numCol="1" anchor="t" anchorCtr="false" compatLnSpc="true"/>
              <a:p>
                <a:endParaRPr lang="zh-CN" altLang="en-US">
                  <a:solidFill>
                    <a:schemeClr val="dk1"/>
                  </a:solidFill>
                  <a:latin typeface="微软雅黑" panose="020B0503020204020204" charset="-122"/>
                  <a:ea typeface="微软雅黑" panose="020B0503020204020204" charset="-122"/>
                </a:endParaRPr>
              </a:p>
            </p:txBody>
          </p:sp>
          <p:sp>
            <p:nvSpPr>
              <p:cNvPr id="38" name="Freeform 12"/>
              <p:cNvSpPr/>
              <p:nvPr>
                <p:custDataLst>
                  <p:tags r:id="rId9"/>
                </p:custDataLst>
              </p:nvPr>
            </p:nvSpPr>
            <p:spPr bwMode="auto">
              <a:xfrm>
                <a:off x="6831" y="3709"/>
                <a:ext cx="2442" cy="1445"/>
              </a:xfrm>
              <a:custGeom>
                <a:avLst/>
                <a:gdLst/>
                <a:ahLst/>
                <a:cxnLst>
                  <a:cxn ang="0">
                    <a:pos x="49" y="0"/>
                  </a:cxn>
                  <a:cxn ang="0">
                    <a:pos x="391" y="0"/>
                  </a:cxn>
                  <a:cxn ang="0">
                    <a:pos x="440" y="49"/>
                  </a:cxn>
                  <a:cxn ang="0">
                    <a:pos x="440" y="465"/>
                  </a:cxn>
                  <a:cxn ang="0">
                    <a:pos x="391" y="416"/>
                  </a:cxn>
                  <a:cxn ang="0">
                    <a:pos x="49" y="416"/>
                  </a:cxn>
                  <a:cxn ang="0">
                    <a:pos x="0" y="465"/>
                  </a:cxn>
                  <a:cxn ang="0">
                    <a:pos x="0" y="49"/>
                  </a:cxn>
                  <a:cxn ang="0">
                    <a:pos x="49" y="0"/>
                  </a:cxn>
                </a:cxnLst>
                <a:rect l="0" t="0" r="r" b="b"/>
                <a:pathLst>
                  <a:path w="440" h="465">
                    <a:moveTo>
                      <a:pt x="49" y="0"/>
                    </a:moveTo>
                    <a:cubicBezTo>
                      <a:pt x="391" y="0"/>
                      <a:pt x="391" y="0"/>
                      <a:pt x="391" y="0"/>
                    </a:cubicBezTo>
                    <a:cubicBezTo>
                      <a:pt x="418" y="0"/>
                      <a:pt x="440" y="22"/>
                      <a:pt x="440" y="49"/>
                    </a:cubicBezTo>
                    <a:cubicBezTo>
                      <a:pt x="440" y="465"/>
                      <a:pt x="440" y="465"/>
                      <a:pt x="440" y="465"/>
                    </a:cubicBezTo>
                    <a:cubicBezTo>
                      <a:pt x="440" y="438"/>
                      <a:pt x="418" y="416"/>
                      <a:pt x="391" y="416"/>
                    </a:cubicBezTo>
                    <a:cubicBezTo>
                      <a:pt x="49" y="416"/>
                      <a:pt x="49" y="416"/>
                      <a:pt x="49" y="416"/>
                    </a:cubicBezTo>
                    <a:cubicBezTo>
                      <a:pt x="22" y="416"/>
                      <a:pt x="0" y="438"/>
                      <a:pt x="0" y="465"/>
                    </a:cubicBezTo>
                    <a:cubicBezTo>
                      <a:pt x="0" y="49"/>
                      <a:pt x="0" y="49"/>
                      <a:pt x="0" y="49"/>
                    </a:cubicBezTo>
                    <a:cubicBezTo>
                      <a:pt x="0" y="22"/>
                      <a:pt x="22" y="0"/>
                      <a:pt x="49" y="0"/>
                    </a:cubicBezTo>
                    <a:close/>
                  </a:path>
                </a:pathLst>
              </a:custGeom>
              <a:solidFill>
                <a:schemeClr val="accent2"/>
              </a:solidFill>
              <a:ln w="34925" cap="rnd">
                <a:solidFill>
                  <a:schemeClr val="accent2"/>
                </a:solidFill>
                <a:round/>
              </a:ln>
            </p:spPr>
            <p:txBody>
              <a:bodyPr vert="horz" wrap="square" lIns="91440" tIns="45720" rIns="91440" bIns="45720" numCol="1" anchor="t" anchorCtr="false" compatLnSpc="true"/>
              <a:p>
                <a:endParaRPr lang="zh-CN" altLang="en-US">
                  <a:solidFill>
                    <a:schemeClr val="dk1"/>
                  </a:solidFill>
                  <a:latin typeface="微软雅黑" panose="020B0503020204020204" charset="-122"/>
                  <a:ea typeface="微软雅黑" panose="020B0503020204020204" charset="-122"/>
                </a:endParaRPr>
              </a:p>
            </p:txBody>
          </p:sp>
          <p:sp>
            <p:nvSpPr>
              <p:cNvPr id="39" name="文本框 38"/>
              <p:cNvSpPr txBox="true"/>
              <p:nvPr>
                <p:custDataLst>
                  <p:tags r:id="rId10"/>
                </p:custDataLst>
              </p:nvPr>
            </p:nvSpPr>
            <p:spPr>
              <a:xfrm>
                <a:off x="6918" y="5940"/>
                <a:ext cx="2268" cy="2622"/>
              </a:xfrm>
              <a:prstGeom prst="rect">
                <a:avLst/>
              </a:prstGeom>
              <a:noFill/>
            </p:spPr>
            <p:txBody>
              <a:bodyPr wrap="square" rtlCol="0">
                <a:normAutofit/>
              </a:bodyPr>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引导群众普遍参与</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切实从娃娃抓起</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建立健全社会服务体系</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营造全社会参与的良好氛围</a:t>
                </a:r>
                <a:endParaRPr lang="zh-CN" altLang="en-US" sz="1200" spc="150">
                  <a:solidFill>
                    <a:schemeClr val="lt1"/>
                  </a:solidFill>
                  <a:uFillTx/>
                  <a:latin typeface="微软雅黑" panose="020B0503020204020204" charset="-122"/>
                  <a:ea typeface="微软雅黑" panose="020B0503020204020204" charset="-122"/>
                </a:endParaRPr>
              </a:p>
            </p:txBody>
          </p:sp>
          <p:sp>
            <p:nvSpPr>
              <p:cNvPr id="40" name="文本框 39"/>
              <p:cNvSpPr txBox="true"/>
              <p:nvPr>
                <p:custDataLst>
                  <p:tags r:id="rId11"/>
                </p:custDataLst>
              </p:nvPr>
            </p:nvSpPr>
            <p:spPr>
              <a:xfrm>
                <a:off x="6918" y="5154"/>
                <a:ext cx="2268" cy="680"/>
              </a:xfrm>
              <a:prstGeom prst="rect">
                <a:avLst/>
              </a:prstGeom>
              <a:noFill/>
            </p:spPr>
            <p:txBody>
              <a:bodyPr wrap="square" bIns="0" rtlCol="0" anchor="ctr" anchorCtr="false">
                <a:normAutofit/>
              </a:bodyPr>
              <a:p>
                <a:pPr algn="ctr"/>
                <a:r>
                  <a:rPr lang="zh-CN" altLang="en-US" sz="1400" b="1" spc="300">
                    <a:solidFill>
                      <a:schemeClr val="lt1"/>
                    </a:solidFill>
                    <a:uFillTx/>
                    <a:latin typeface="微软雅黑" panose="020B0503020204020204" charset="-122"/>
                    <a:ea typeface="微软雅黑" panose="020B0503020204020204" charset="-122"/>
                  </a:rPr>
                  <a:t>努力推动习惯养成</a:t>
                </a:r>
                <a:endParaRPr lang="zh-CN" altLang="en-US" sz="1400" b="1" spc="300">
                  <a:solidFill>
                    <a:schemeClr val="lt1"/>
                  </a:solidFill>
                  <a:uFillTx/>
                  <a:latin typeface="微软雅黑" panose="020B0503020204020204" charset="-122"/>
                  <a:ea typeface="微软雅黑" panose="020B0503020204020204" charset="-122"/>
                </a:endParaRPr>
              </a:p>
            </p:txBody>
          </p:sp>
          <p:sp>
            <p:nvSpPr>
              <p:cNvPr id="41" name="文本框 40"/>
              <p:cNvSpPr txBox="true"/>
              <p:nvPr>
                <p:custDataLst>
                  <p:tags r:id="rId12"/>
                </p:custDataLst>
              </p:nvPr>
            </p:nvSpPr>
            <p:spPr>
              <a:xfrm>
                <a:off x="7258" y="4011"/>
                <a:ext cx="1587" cy="720"/>
              </a:xfrm>
              <a:prstGeom prst="rect">
                <a:avLst/>
              </a:prstGeom>
              <a:noFill/>
            </p:spPr>
            <p:txBody>
              <a:bodyPr wrap="square" bIns="0" rtlCol="0">
                <a:normAutofit/>
              </a:bodyPr>
              <a:p>
                <a:pPr algn="ctr"/>
                <a:r>
                  <a:rPr lang="en-US" altLang="zh-CN" sz="2400" b="1" spc="300">
                    <a:solidFill>
                      <a:schemeClr val="lt1"/>
                    </a:solidFill>
                    <a:uFillTx/>
                    <a:latin typeface="微软雅黑" panose="020B0503020204020204" charset="-122"/>
                    <a:ea typeface="微软雅黑" panose="020B0503020204020204" charset="-122"/>
                  </a:rPr>
                  <a:t>02</a:t>
                </a:r>
                <a:endParaRPr lang="en-US" altLang="zh-CN" sz="2400" b="1" spc="300">
                  <a:solidFill>
                    <a:schemeClr val="lt1"/>
                  </a:solidFill>
                  <a:uFillTx/>
                  <a:latin typeface="微软雅黑" panose="020B0503020204020204" charset="-122"/>
                  <a:ea typeface="微软雅黑" panose="020B0503020204020204" charset="-122"/>
                </a:endParaRPr>
              </a:p>
            </p:txBody>
          </p:sp>
        </p:grpSp>
        <p:grpSp>
          <p:nvGrpSpPr>
            <p:cNvPr id="68" name="组合 67"/>
            <p:cNvGrpSpPr/>
            <p:nvPr/>
          </p:nvGrpSpPr>
          <p:grpSpPr>
            <a:xfrm rot="0">
              <a:off x="9941" y="2186"/>
              <a:ext cx="3921" cy="6803"/>
              <a:chOff x="9927" y="3709"/>
              <a:chExt cx="2442" cy="5324"/>
            </a:xfrm>
          </p:grpSpPr>
          <p:sp>
            <p:nvSpPr>
              <p:cNvPr id="42" name="Freeform 16"/>
              <p:cNvSpPr/>
              <p:nvPr>
                <p:custDataLst>
                  <p:tags r:id="rId13"/>
                </p:custDataLst>
              </p:nvPr>
            </p:nvSpPr>
            <p:spPr bwMode="auto">
              <a:xfrm>
                <a:off x="9927" y="4825"/>
                <a:ext cx="2442" cy="4208"/>
              </a:xfrm>
              <a:custGeom>
                <a:avLst/>
                <a:gdLst/>
                <a:ahLst/>
                <a:cxnLst>
                  <a:cxn ang="0">
                    <a:pos x="49" y="0"/>
                  </a:cxn>
                  <a:cxn ang="0">
                    <a:pos x="391" y="0"/>
                  </a:cxn>
                  <a:cxn ang="0">
                    <a:pos x="440" y="49"/>
                  </a:cxn>
                  <a:cxn ang="0">
                    <a:pos x="440" y="465"/>
                  </a:cxn>
                  <a:cxn ang="0">
                    <a:pos x="391" y="513"/>
                  </a:cxn>
                  <a:cxn ang="0">
                    <a:pos x="49" y="513"/>
                  </a:cxn>
                  <a:cxn ang="0">
                    <a:pos x="0" y="465"/>
                  </a:cxn>
                  <a:cxn ang="0">
                    <a:pos x="0" y="49"/>
                  </a:cxn>
                  <a:cxn ang="0">
                    <a:pos x="49" y="0"/>
                  </a:cxn>
                </a:cxnLst>
                <a:rect l="0" t="0" r="r" b="b"/>
                <a:pathLst>
                  <a:path w="440" h="513">
                    <a:moveTo>
                      <a:pt x="49" y="0"/>
                    </a:moveTo>
                    <a:cubicBezTo>
                      <a:pt x="391" y="0"/>
                      <a:pt x="391" y="0"/>
                      <a:pt x="391" y="0"/>
                    </a:cubicBezTo>
                    <a:cubicBezTo>
                      <a:pt x="418" y="0"/>
                      <a:pt x="440" y="22"/>
                      <a:pt x="440" y="49"/>
                    </a:cubicBezTo>
                    <a:cubicBezTo>
                      <a:pt x="440" y="465"/>
                      <a:pt x="440" y="465"/>
                      <a:pt x="440" y="465"/>
                    </a:cubicBezTo>
                    <a:cubicBezTo>
                      <a:pt x="440" y="492"/>
                      <a:pt x="418" y="513"/>
                      <a:pt x="391" y="513"/>
                    </a:cubicBezTo>
                    <a:cubicBezTo>
                      <a:pt x="49" y="513"/>
                      <a:pt x="49" y="513"/>
                      <a:pt x="49" y="513"/>
                    </a:cubicBezTo>
                    <a:cubicBezTo>
                      <a:pt x="22" y="513"/>
                      <a:pt x="0" y="492"/>
                      <a:pt x="0" y="465"/>
                    </a:cubicBezTo>
                    <a:cubicBezTo>
                      <a:pt x="0" y="49"/>
                      <a:pt x="0" y="49"/>
                      <a:pt x="0" y="49"/>
                    </a:cubicBezTo>
                    <a:cubicBezTo>
                      <a:pt x="0" y="22"/>
                      <a:pt x="22" y="0"/>
                      <a:pt x="49" y="0"/>
                    </a:cubicBezTo>
                    <a:close/>
                  </a:path>
                </a:pathLst>
              </a:custGeom>
              <a:solidFill>
                <a:schemeClr val="accent1"/>
              </a:solidFill>
              <a:ln w="9525">
                <a:noFill/>
                <a:round/>
              </a:ln>
            </p:spPr>
            <p:txBody>
              <a:bodyPr vert="horz" wrap="square" lIns="91440" tIns="45720" rIns="91440" bIns="45720" numCol="1" anchor="t" anchorCtr="false" compatLnSpc="true"/>
              <a:p>
                <a:endParaRPr lang="zh-CN" altLang="en-US">
                  <a:solidFill>
                    <a:schemeClr val="dk1"/>
                  </a:solidFill>
                  <a:latin typeface="微软雅黑" panose="020B0503020204020204" charset="-122"/>
                  <a:ea typeface="微软雅黑" panose="020B0503020204020204" charset="-122"/>
                </a:endParaRPr>
              </a:p>
            </p:txBody>
          </p:sp>
          <p:sp>
            <p:nvSpPr>
              <p:cNvPr id="43" name="Freeform 12"/>
              <p:cNvSpPr/>
              <p:nvPr>
                <p:custDataLst>
                  <p:tags r:id="rId14"/>
                </p:custDataLst>
              </p:nvPr>
            </p:nvSpPr>
            <p:spPr bwMode="auto">
              <a:xfrm>
                <a:off x="9927" y="3709"/>
                <a:ext cx="2442" cy="1445"/>
              </a:xfrm>
              <a:custGeom>
                <a:avLst/>
                <a:gdLst/>
                <a:ahLst/>
                <a:cxnLst>
                  <a:cxn ang="0">
                    <a:pos x="49" y="0"/>
                  </a:cxn>
                  <a:cxn ang="0">
                    <a:pos x="391" y="0"/>
                  </a:cxn>
                  <a:cxn ang="0">
                    <a:pos x="440" y="49"/>
                  </a:cxn>
                  <a:cxn ang="0">
                    <a:pos x="440" y="465"/>
                  </a:cxn>
                  <a:cxn ang="0">
                    <a:pos x="391" y="416"/>
                  </a:cxn>
                  <a:cxn ang="0">
                    <a:pos x="49" y="416"/>
                  </a:cxn>
                  <a:cxn ang="0">
                    <a:pos x="0" y="465"/>
                  </a:cxn>
                  <a:cxn ang="0">
                    <a:pos x="0" y="49"/>
                  </a:cxn>
                  <a:cxn ang="0">
                    <a:pos x="49" y="0"/>
                  </a:cxn>
                </a:cxnLst>
                <a:rect l="0" t="0" r="r" b="b"/>
                <a:pathLst>
                  <a:path w="440" h="465">
                    <a:moveTo>
                      <a:pt x="49" y="0"/>
                    </a:moveTo>
                    <a:cubicBezTo>
                      <a:pt x="391" y="0"/>
                      <a:pt x="391" y="0"/>
                      <a:pt x="391" y="0"/>
                    </a:cubicBezTo>
                    <a:cubicBezTo>
                      <a:pt x="418" y="0"/>
                      <a:pt x="440" y="22"/>
                      <a:pt x="440" y="49"/>
                    </a:cubicBezTo>
                    <a:cubicBezTo>
                      <a:pt x="440" y="465"/>
                      <a:pt x="440" y="465"/>
                      <a:pt x="440" y="465"/>
                    </a:cubicBezTo>
                    <a:cubicBezTo>
                      <a:pt x="440" y="438"/>
                      <a:pt x="418" y="416"/>
                      <a:pt x="391" y="416"/>
                    </a:cubicBezTo>
                    <a:cubicBezTo>
                      <a:pt x="49" y="416"/>
                      <a:pt x="49" y="416"/>
                      <a:pt x="49" y="416"/>
                    </a:cubicBezTo>
                    <a:cubicBezTo>
                      <a:pt x="22" y="416"/>
                      <a:pt x="0" y="438"/>
                      <a:pt x="0" y="465"/>
                    </a:cubicBezTo>
                    <a:cubicBezTo>
                      <a:pt x="0" y="49"/>
                      <a:pt x="0" y="49"/>
                      <a:pt x="0" y="49"/>
                    </a:cubicBezTo>
                    <a:cubicBezTo>
                      <a:pt x="0" y="22"/>
                      <a:pt x="22" y="0"/>
                      <a:pt x="49" y="0"/>
                    </a:cubicBezTo>
                    <a:close/>
                  </a:path>
                </a:pathLst>
              </a:custGeom>
              <a:solidFill>
                <a:schemeClr val="accent3"/>
              </a:solidFill>
              <a:ln w="34925" cap="rnd">
                <a:solidFill>
                  <a:schemeClr val="accent3"/>
                </a:solidFill>
                <a:round/>
              </a:ln>
            </p:spPr>
            <p:txBody>
              <a:bodyPr vert="horz" wrap="square" lIns="91440" tIns="45720" rIns="91440" bIns="45720" numCol="1" anchor="t" anchorCtr="false" compatLnSpc="true"/>
              <a:p>
                <a:endParaRPr lang="zh-CN" altLang="en-US">
                  <a:solidFill>
                    <a:schemeClr val="dk1"/>
                  </a:solidFill>
                  <a:latin typeface="微软雅黑" panose="020B0503020204020204" charset="-122"/>
                  <a:ea typeface="微软雅黑" panose="020B0503020204020204" charset="-122"/>
                </a:endParaRPr>
              </a:p>
            </p:txBody>
          </p:sp>
          <p:sp>
            <p:nvSpPr>
              <p:cNvPr id="51" name="文本框 50"/>
              <p:cNvSpPr txBox="true"/>
              <p:nvPr>
                <p:custDataLst>
                  <p:tags r:id="rId15"/>
                </p:custDataLst>
              </p:nvPr>
            </p:nvSpPr>
            <p:spPr>
              <a:xfrm>
                <a:off x="10014" y="5941"/>
                <a:ext cx="2268" cy="2621"/>
              </a:xfrm>
              <a:prstGeom prst="rect">
                <a:avLst/>
              </a:prstGeom>
              <a:noFill/>
            </p:spPr>
            <p:txBody>
              <a:bodyPr wrap="square" rtlCol="0">
                <a:normAutofit/>
              </a:bodyPr>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推动法治化和规范化管理</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加大资金保障力度</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健全收费机制</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提升科技支撑能力</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加强成效评估</a:t>
                </a:r>
                <a:endParaRPr lang="zh-CN" altLang="en-US" sz="1200" spc="150">
                  <a:solidFill>
                    <a:schemeClr val="lt1"/>
                  </a:solidFill>
                  <a:uFillTx/>
                  <a:latin typeface="微软雅黑" panose="020B0503020204020204" charset="-122"/>
                  <a:ea typeface="微软雅黑" panose="020B0503020204020204" charset="-122"/>
                </a:endParaRPr>
              </a:p>
            </p:txBody>
          </p:sp>
          <p:sp>
            <p:nvSpPr>
              <p:cNvPr id="52" name="文本框 51"/>
              <p:cNvSpPr txBox="true"/>
              <p:nvPr>
                <p:custDataLst>
                  <p:tags r:id="rId16"/>
                </p:custDataLst>
              </p:nvPr>
            </p:nvSpPr>
            <p:spPr>
              <a:xfrm>
                <a:off x="10014" y="5154"/>
                <a:ext cx="2268" cy="680"/>
              </a:xfrm>
              <a:prstGeom prst="rect">
                <a:avLst/>
              </a:prstGeom>
              <a:noFill/>
            </p:spPr>
            <p:txBody>
              <a:bodyPr wrap="square" bIns="0" rtlCol="0" anchor="ctr" anchorCtr="false">
                <a:normAutofit/>
              </a:bodyPr>
              <a:p>
                <a:pPr algn="ctr"/>
                <a:r>
                  <a:rPr lang="zh-CN" altLang="en-US" sz="1400" b="1" spc="300">
                    <a:solidFill>
                      <a:schemeClr val="lt1"/>
                    </a:solidFill>
                    <a:uFillTx/>
                    <a:latin typeface="微软雅黑" panose="020B0503020204020204" charset="-122"/>
                    <a:ea typeface="微软雅黑" panose="020B0503020204020204" charset="-122"/>
                  </a:rPr>
                  <a:t>加快形成长效机制</a:t>
                </a:r>
                <a:endParaRPr lang="zh-CN" altLang="en-US" sz="1400" b="1" spc="300">
                  <a:solidFill>
                    <a:schemeClr val="lt1"/>
                  </a:solidFill>
                  <a:uFillTx/>
                  <a:latin typeface="微软雅黑" panose="020B0503020204020204" charset="-122"/>
                  <a:ea typeface="微软雅黑" panose="020B0503020204020204" charset="-122"/>
                </a:endParaRPr>
              </a:p>
            </p:txBody>
          </p:sp>
          <p:sp>
            <p:nvSpPr>
              <p:cNvPr id="53" name="文本框 52"/>
              <p:cNvSpPr txBox="true"/>
              <p:nvPr>
                <p:custDataLst>
                  <p:tags r:id="rId17"/>
                </p:custDataLst>
              </p:nvPr>
            </p:nvSpPr>
            <p:spPr>
              <a:xfrm>
                <a:off x="10355" y="4011"/>
                <a:ext cx="1587" cy="720"/>
              </a:xfrm>
              <a:prstGeom prst="rect">
                <a:avLst/>
              </a:prstGeom>
              <a:noFill/>
            </p:spPr>
            <p:txBody>
              <a:bodyPr wrap="square" bIns="0" rtlCol="0">
                <a:normAutofit/>
              </a:bodyPr>
              <a:p>
                <a:pPr algn="ctr"/>
                <a:r>
                  <a:rPr lang="en-US" altLang="zh-CN" sz="2400" b="1" spc="300">
                    <a:solidFill>
                      <a:schemeClr val="lt1"/>
                    </a:solidFill>
                    <a:uFillTx/>
                    <a:latin typeface="微软雅黑" panose="020B0503020204020204" charset="-122"/>
                    <a:ea typeface="微软雅黑" panose="020B0503020204020204" charset="-122"/>
                  </a:rPr>
                  <a:t>03</a:t>
                </a:r>
                <a:endParaRPr lang="en-US" altLang="zh-CN" sz="2400" b="1" spc="300">
                  <a:solidFill>
                    <a:schemeClr val="lt1"/>
                  </a:solidFill>
                  <a:uFillTx/>
                  <a:latin typeface="微软雅黑" panose="020B0503020204020204" charset="-122"/>
                  <a:ea typeface="微软雅黑" panose="020B0503020204020204" charset="-122"/>
                </a:endParaRPr>
              </a:p>
            </p:txBody>
          </p:sp>
        </p:grpSp>
        <p:grpSp>
          <p:nvGrpSpPr>
            <p:cNvPr id="69" name="组合 68"/>
            <p:cNvGrpSpPr/>
            <p:nvPr/>
          </p:nvGrpSpPr>
          <p:grpSpPr>
            <a:xfrm rot="0">
              <a:off x="14309" y="2186"/>
              <a:ext cx="3104" cy="6800"/>
              <a:chOff x="13023" y="3709"/>
              <a:chExt cx="2442" cy="5323"/>
            </a:xfrm>
          </p:grpSpPr>
          <p:sp>
            <p:nvSpPr>
              <p:cNvPr id="54" name="Freeform 16"/>
              <p:cNvSpPr/>
              <p:nvPr>
                <p:custDataLst>
                  <p:tags r:id="rId18"/>
                </p:custDataLst>
              </p:nvPr>
            </p:nvSpPr>
            <p:spPr bwMode="auto">
              <a:xfrm>
                <a:off x="13023" y="4826"/>
                <a:ext cx="2442" cy="4207"/>
              </a:xfrm>
              <a:custGeom>
                <a:avLst/>
                <a:gdLst/>
                <a:ahLst/>
                <a:cxnLst>
                  <a:cxn ang="0">
                    <a:pos x="49" y="0"/>
                  </a:cxn>
                  <a:cxn ang="0">
                    <a:pos x="391" y="0"/>
                  </a:cxn>
                  <a:cxn ang="0">
                    <a:pos x="440" y="49"/>
                  </a:cxn>
                  <a:cxn ang="0">
                    <a:pos x="440" y="465"/>
                  </a:cxn>
                  <a:cxn ang="0">
                    <a:pos x="391" y="513"/>
                  </a:cxn>
                  <a:cxn ang="0">
                    <a:pos x="49" y="513"/>
                  </a:cxn>
                  <a:cxn ang="0">
                    <a:pos x="0" y="465"/>
                  </a:cxn>
                  <a:cxn ang="0">
                    <a:pos x="0" y="49"/>
                  </a:cxn>
                  <a:cxn ang="0">
                    <a:pos x="49" y="0"/>
                  </a:cxn>
                </a:cxnLst>
                <a:rect l="0" t="0" r="r" b="b"/>
                <a:pathLst>
                  <a:path w="440" h="513">
                    <a:moveTo>
                      <a:pt x="49" y="0"/>
                    </a:moveTo>
                    <a:cubicBezTo>
                      <a:pt x="391" y="0"/>
                      <a:pt x="391" y="0"/>
                      <a:pt x="391" y="0"/>
                    </a:cubicBezTo>
                    <a:cubicBezTo>
                      <a:pt x="418" y="0"/>
                      <a:pt x="440" y="22"/>
                      <a:pt x="440" y="49"/>
                    </a:cubicBezTo>
                    <a:cubicBezTo>
                      <a:pt x="440" y="465"/>
                      <a:pt x="440" y="465"/>
                      <a:pt x="440" y="465"/>
                    </a:cubicBezTo>
                    <a:cubicBezTo>
                      <a:pt x="440" y="492"/>
                      <a:pt x="418" y="513"/>
                      <a:pt x="391" y="513"/>
                    </a:cubicBezTo>
                    <a:cubicBezTo>
                      <a:pt x="49" y="513"/>
                      <a:pt x="49" y="513"/>
                      <a:pt x="49" y="513"/>
                    </a:cubicBezTo>
                    <a:cubicBezTo>
                      <a:pt x="22" y="513"/>
                      <a:pt x="0" y="492"/>
                      <a:pt x="0" y="465"/>
                    </a:cubicBezTo>
                    <a:cubicBezTo>
                      <a:pt x="0" y="49"/>
                      <a:pt x="0" y="49"/>
                      <a:pt x="0" y="49"/>
                    </a:cubicBezTo>
                    <a:cubicBezTo>
                      <a:pt x="0" y="22"/>
                      <a:pt x="22" y="0"/>
                      <a:pt x="49" y="0"/>
                    </a:cubicBezTo>
                    <a:close/>
                  </a:path>
                </a:pathLst>
              </a:custGeom>
              <a:solidFill>
                <a:schemeClr val="accent1"/>
              </a:solidFill>
              <a:ln w="9525">
                <a:noFill/>
                <a:round/>
              </a:ln>
            </p:spPr>
            <p:txBody>
              <a:bodyPr vert="horz" wrap="square" lIns="91440" tIns="45720" rIns="91440" bIns="45720" numCol="1" anchor="t" anchorCtr="false" compatLnSpc="true"/>
              <a:p>
                <a:endParaRPr lang="zh-CN" altLang="en-US">
                  <a:solidFill>
                    <a:schemeClr val="dk1"/>
                  </a:solidFill>
                  <a:latin typeface="微软雅黑" panose="020B0503020204020204" charset="-122"/>
                  <a:ea typeface="微软雅黑" panose="020B0503020204020204" charset="-122"/>
                </a:endParaRPr>
              </a:p>
            </p:txBody>
          </p:sp>
          <p:sp>
            <p:nvSpPr>
              <p:cNvPr id="55" name="Freeform 12"/>
              <p:cNvSpPr/>
              <p:nvPr>
                <p:custDataLst>
                  <p:tags r:id="rId19"/>
                </p:custDataLst>
              </p:nvPr>
            </p:nvSpPr>
            <p:spPr bwMode="auto">
              <a:xfrm>
                <a:off x="13023" y="3709"/>
                <a:ext cx="2442" cy="1445"/>
              </a:xfrm>
              <a:custGeom>
                <a:avLst/>
                <a:gdLst/>
                <a:ahLst/>
                <a:cxnLst>
                  <a:cxn ang="0">
                    <a:pos x="49" y="0"/>
                  </a:cxn>
                  <a:cxn ang="0">
                    <a:pos x="391" y="0"/>
                  </a:cxn>
                  <a:cxn ang="0">
                    <a:pos x="440" y="49"/>
                  </a:cxn>
                  <a:cxn ang="0">
                    <a:pos x="440" y="465"/>
                  </a:cxn>
                  <a:cxn ang="0">
                    <a:pos x="391" y="416"/>
                  </a:cxn>
                  <a:cxn ang="0">
                    <a:pos x="49" y="416"/>
                  </a:cxn>
                  <a:cxn ang="0">
                    <a:pos x="0" y="465"/>
                  </a:cxn>
                  <a:cxn ang="0">
                    <a:pos x="0" y="49"/>
                  </a:cxn>
                  <a:cxn ang="0">
                    <a:pos x="49" y="0"/>
                  </a:cxn>
                </a:cxnLst>
                <a:rect l="0" t="0" r="r" b="b"/>
                <a:pathLst>
                  <a:path w="440" h="465">
                    <a:moveTo>
                      <a:pt x="49" y="0"/>
                    </a:moveTo>
                    <a:cubicBezTo>
                      <a:pt x="391" y="0"/>
                      <a:pt x="391" y="0"/>
                      <a:pt x="391" y="0"/>
                    </a:cubicBezTo>
                    <a:cubicBezTo>
                      <a:pt x="418" y="0"/>
                      <a:pt x="440" y="22"/>
                      <a:pt x="440" y="49"/>
                    </a:cubicBezTo>
                    <a:cubicBezTo>
                      <a:pt x="440" y="465"/>
                      <a:pt x="440" y="465"/>
                      <a:pt x="440" y="465"/>
                    </a:cubicBezTo>
                    <a:cubicBezTo>
                      <a:pt x="440" y="438"/>
                      <a:pt x="418" y="416"/>
                      <a:pt x="391" y="416"/>
                    </a:cubicBezTo>
                    <a:cubicBezTo>
                      <a:pt x="49" y="416"/>
                      <a:pt x="49" y="416"/>
                      <a:pt x="49" y="416"/>
                    </a:cubicBezTo>
                    <a:cubicBezTo>
                      <a:pt x="22" y="416"/>
                      <a:pt x="0" y="438"/>
                      <a:pt x="0" y="465"/>
                    </a:cubicBezTo>
                    <a:cubicBezTo>
                      <a:pt x="0" y="49"/>
                      <a:pt x="0" y="49"/>
                      <a:pt x="0" y="49"/>
                    </a:cubicBezTo>
                    <a:cubicBezTo>
                      <a:pt x="0" y="22"/>
                      <a:pt x="22" y="0"/>
                      <a:pt x="49" y="0"/>
                    </a:cubicBezTo>
                    <a:close/>
                  </a:path>
                </a:pathLst>
              </a:custGeom>
              <a:solidFill>
                <a:schemeClr val="accent4"/>
              </a:solidFill>
              <a:ln w="34925" cap="rnd">
                <a:solidFill>
                  <a:schemeClr val="accent4"/>
                </a:solidFill>
                <a:round/>
              </a:ln>
            </p:spPr>
            <p:txBody>
              <a:bodyPr vert="horz" wrap="square" lIns="91440" tIns="45720" rIns="91440" bIns="45720" numCol="1" anchor="t" anchorCtr="false" compatLnSpc="true"/>
              <a:p>
                <a:endParaRPr lang="zh-CN" altLang="en-US">
                  <a:solidFill>
                    <a:schemeClr val="dk1"/>
                  </a:solidFill>
                  <a:latin typeface="微软雅黑" panose="020B0503020204020204" charset="-122"/>
                  <a:ea typeface="微软雅黑" panose="020B0503020204020204" charset="-122"/>
                </a:endParaRPr>
              </a:p>
            </p:txBody>
          </p:sp>
          <p:sp>
            <p:nvSpPr>
              <p:cNvPr id="56" name="文本框 55"/>
              <p:cNvSpPr txBox="true"/>
              <p:nvPr>
                <p:custDataLst>
                  <p:tags r:id="rId20"/>
                </p:custDataLst>
              </p:nvPr>
            </p:nvSpPr>
            <p:spPr>
              <a:xfrm>
                <a:off x="13110" y="5941"/>
                <a:ext cx="2268" cy="2621"/>
              </a:xfrm>
              <a:prstGeom prst="rect">
                <a:avLst/>
              </a:prstGeom>
              <a:noFill/>
            </p:spPr>
            <p:txBody>
              <a:bodyPr wrap="square" rtlCol="0">
                <a:normAutofit/>
              </a:bodyPr>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推动法治化和规范化管理</a:t>
                </a:r>
                <a:endParaRPr lang="zh-CN" altLang="en-US" sz="1200" spc="150">
                  <a:solidFill>
                    <a:schemeClr val="lt1"/>
                  </a:solidFill>
                  <a:uFillTx/>
                  <a:latin typeface="微软雅黑" panose="020B0503020204020204" charset="-122"/>
                  <a:ea typeface="微软雅黑" panose="020B050302020402020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lt1"/>
                    </a:solidFill>
                    <a:uFillTx/>
                    <a:latin typeface="微软雅黑" panose="020B0503020204020204" charset="-122"/>
                    <a:ea typeface="微软雅黑" panose="020B0503020204020204" charset="-122"/>
                  </a:rPr>
                  <a:t>健全管理协同机制</a:t>
                </a:r>
                <a:endParaRPr lang="zh-CN" altLang="en-US" sz="1200" spc="150">
                  <a:solidFill>
                    <a:schemeClr val="lt1"/>
                  </a:solidFill>
                  <a:uFillTx/>
                  <a:latin typeface="微软雅黑" panose="020B0503020204020204" charset="-122"/>
                  <a:ea typeface="微软雅黑" panose="020B0503020204020204" charset="-122"/>
                </a:endParaRPr>
              </a:p>
            </p:txBody>
          </p:sp>
          <p:sp>
            <p:nvSpPr>
              <p:cNvPr id="58" name="文本框 57"/>
              <p:cNvSpPr txBox="true"/>
              <p:nvPr>
                <p:custDataLst>
                  <p:tags r:id="rId21"/>
                </p:custDataLst>
              </p:nvPr>
            </p:nvSpPr>
            <p:spPr>
              <a:xfrm>
                <a:off x="13110" y="5154"/>
                <a:ext cx="2268" cy="680"/>
              </a:xfrm>
              <a:prstGeom prst="rect">
                <a:avLst/>
              </a:prstGeom>
              <a:noFill/>
            </p:spPr>
            <p:txBody>
              <a:bodyPr wrap="square" bIns="0" rtlCol="0" anchor="ctr" anchorCtr="false">
                <a:normAutofit/>
              </a:bodyPr>
              <a:p>
                <a:pPr algn="ctr"/>
                <a:r>
                  <a:rPr lang="zh-CN" altLang="en-US" sz="1300" b="1" spc="300">
                    <a:solidFill>
                      <a:schemeClr val="lt1"/>
                    </a:solidFill>
                    <a:uFillTx/>
                    <a:latin typeface="微软雅黑" panose="020B0503020204020204" charset="-122"/>
                    <a:ea typeface="微软雅黑" panose="020B0503020204020204" charset="-122"/>
                  </a:rPr>
                  <a:t>加强组织领导</a:t>
                </a:r>
                <a:endParaRPr lang="zh-CN" altLang="en-US" sz="1300" b="1" spc="300">
                  <a:solidFill>
                    <a:schemeClr val="lt1"/>
                  </a:solidFill>
                  <a:uFillTx/>
                  <a:latin typeface="微软雅黑" panose="020B0503020204020204" charset="-122"/>
                  <a:ea typeface="微软雅黑" panose="020B0503020204020204" charset="-122"/>
                </a:endParaRPr>
              </a:p>
            </p:txBody>
          </p:sp>
          <p:sp>
            <p:nvSpPr>
              <p:cNvPr id="59" name="文本框 58"/>
              <p:cNvSpPr txBox="true"/>
              <p:nvPr>
                <p:custDataLst>
                  <p:tags r:id="rId22"/>
                </p:custDataLst>
              </p:nvPr>
            </p:nvSpPr>
            <p:spPr>
              <a:xfrm>
                <a:off x="13452" y="4011"/>
                <a:ext cx="1587" cy="720"/>
              </a:xfrm>
              <a:prstGeom prst="rect">
                <a:avLst/>
              </a:prstGeom>
              <a:noFill/>
            </p:spPr>
            <p:txBody>
              <a:bodyPr wrap="square" bIns="0" rtlCol="0">
                <a:normAutofit/>
              </a:bodyPr>
              <a:p>
                <a:pPr algn="ctr"/>
                <a:r>
                  <a:rPr lang="en-US" altLang="zh-CN" sz="2400" b="1" spc="300">
                    <a:solidFill>
                      <a:schemeClr val="lt1"/>
                    </a:solidFill>
                    <a:uFillTx/>
                    <a:latin typeface="微软雅黑" panose="020B0503020204020204" charset="-122"/>
                    <a:ea typeface="微软雅黑" panose="020B0503020204020204" charset="-122"/>
                  </a:rPr>
                  <a:t>04</a:t>
                </a:r>
                <a:endParaRPr lang="en-US" altLang="zh-CN" sz="2400" b="1" spc="300">
                  <a:solidFill>
                    <a:schemeClr val="lt1"/>
                  </a:solidFill>
                  <a:uFillTx/>
                  <a:latin typeface="微软雅黑" panose="020B0503020204020204" charset="-122"/>
                  <a:ea typeface="微软雅黑" panose="020B0503020204020204" charset="-122"/>
                </a:endParaRPr>
              </a:p>
            </p:txBody>
          </p:sp>
        </p:grpSp>
      </p:grpSp>
    </p:spTree>
    <p:custDataLst>
      <p:tags r:id="rId2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SUBTYPE" val="b"/>
  <p:tag name="KSO_WM_UNIT_PRESET_TEXT" val="作者：XXX"/>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2"/>
  <p:tag name="KSO_WM_UNIT_ID" val="custom20218930_1*f*2"/>
  <p:tag name="KSO_WM_TEMPLATE_CATEGORY" val="custom"/>
  <p:tag name="KSO_WM_TEMPLATE_INDEX" val="20218930"/>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6915_1*a*1"/>
  <p:tag name="KSO_WM_TEMPLATE_CATEGORY" val="custom"/>
  <p:tag name="KSO_WM_TEMPLATE_INDEX" val="20206915"/>
  <p:tag name="KSO_WM_UNIT_LAYERLEVEL" val="1"/>
  <p:tag name="KSO_WM_TAG_VERSION" val="1.0"/>
  <p:tag name="KSO_WM_BEAUTIFY_FLAG" val="#wm#"/>
  <p:tag name="KSO_WM_UNIT_PRESET_TEXT" val="空白演示经典风格"/>
</p:tagLst>
</file>

<file path=ppt/tags/tag131.xml><?xml version="1.0" encoding="utf-8"?>
<p:tagLst xmlns:p="http://schemas.openxmlformats.org/presentationml/2006/main">
  <p:tag name="KSO_WM_UNIT_ISCONTENTSTITLE" val="0"/>
  <p:tag name="KSO_WM_UNIT_ISNUMDGMTITLE" val="0"/>
  <p:tag name="KSO_WM_UNIT_NOCLEAR" val="0"/>
  <p:tag name="KSO_WM_UNIT_VALUE" val="70"/>
  <p:tag name="KSO_WM_UNIT_HIGHLIGHT" val="0"/>
  <p:tag name="KSO_WM_UNIT_COMPATIBLE" val="0"/>
  <p:tag name="KSO_WM_UNIT_DIAGRAM_ISNUMVISUAL" val="0"/>
  <p:tag name="KSO_WM_UNIT_DIAGRAM_ISREFERUNIT" val="0"/>
  <p:tag name="KSO_WM_UNIT_TYPE" val="b"/>
  <p:tag name="KSO_WM_UNIT_INDEX" val="1"/>
  <p:tag name="KSO_WM_UNIT_ID" val="custom20206915_1*b*1"/>
  <p:tag name="KSO_WM_TEMPLATE_CATEGORY" val="custom"/>
  <p:tag name="KSO_WM_TEMPLATE_INDEX" val="20206915"/>
  <p:tag name="KSO_WM_UNIT_LAYERLEVEL" val="1"/>
  <p:tag name="KSO_WM_TAG_VERSION" val="1.0"/>
  <p:tag name="KSO_WM_BEAUTIFY_FLAG" val="#wm#"/>
  <p:tag name="KSO_WM_UNIT_PRESET_TEXT" val="单击此处添加副标题"/>
  <p:tag name="KSO_WM_UNIT_TEXT_FILL_FORE_SCHEMECOLOR_INDEX_BRIGHTNESS" val="0.25"/>
  <p:tag name="KSO_WM_UNIT_TEXT_FILL_FORE_SCHEMECOLOR_INDEX" val="13"/>
  <p:tag name="KSO_WM_UNIT_TEXT_FILL_TYPE" val="1"/>
</p:tagLst>
</file>

<file path=ppt/tags/tag13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5_1*f*1"/>
  <p:tag name="KSO_WM_TEMPLATE_CATEGORY" val="custom"/>
  <p:tag name="KSO_WM_TEMPLATE_INDEX" val="20206915"/>
  <p:tag name="KSO_WM_UNIT_LAYERLEVEL" val="1"/>
  <p:tag name="KSO_WM_TAG_VERSION" val="1.0"/>
  <p:tag name="KSO_WM_BEAUTIFY_FLAG" val="#wm#"/>
  <p:tag name="KSO_WM_UNIT_ISCONTENTSTITLE" val="0"/>
  <p:tag name="KSO_WM_UNIT_ISNUMDGMTITLE" val="0"/>
  <p:tag name="KSO_WM_UNIT_PRESET_TEXT" val="演讲者："/>
  <p:tag name="KSO_WM_UNIT_SUBTYPE" val="b"/>
  <p:tag name="KSO_WM_UNIT_TEXT_FILL_FORE_SCHEMECOLOR_INDEX_BRIGHTNESS" val="0"/>
  <p:tag name="KSO_WM_UNIT_TEXT_FILL_FORE_SCHEMECOLOR_INDEX" val="5"/>
  <p:tag name="KSO_WM_UNIT_TEXT_FILL_TYPE" val="1"/>
</p:tagLst>
</file>

<file path=ppt/tags/tag133.xml><?xml version="1.0" encoding="utf-8"?>
<p:tagLst xmlns:p="http://schemas.openxmlformats.org/presentationml/2006/main">
  <p:tag name="KSO_WM_SLIDE_ID" val="custom2020691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6915"/>
  <p:tag name="KSO_WM_SLIDE_LAYOUT" val="a_b_f"/>
  <p:tag name="KSO_WM_SLIDE_LAYOUT_CNT" val="1_1_1"/>
  <p:tag name="KSO_WM_TEMPLATE_MASTER_THUMB_INDEX" val="12"/>
  <p:tag name="KSO_WM_TEMPLATE_THUMBS_INDEX" val="1、4、7、8、10、11、12、13、15"/>
  <p:tag name="KSO_WM_SPECIAL_SOURCE" val="bdnull"/>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5_3*i*1"/>
  <p:tag name="KSO_WM_TEMPLATE_CATEGORY" val="custom"/>
  <p:tag name="KSO_WM_TEMPLATE_INDEX" val="20206915"/>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5_3*l_h_f*1_1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6915_3*l_h_i*1_1_1"/>
  <p:tag name="KSO_WM_TEMPLATE_CATEGORY" val="custom"/>
  <p:tag name="KSO_WM_TEMPLATE_INDEX" val="2020691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6915_3*l_h_i*1_1_2"/>
  <p:tag name="KSO_WM_TEMPLATE_CATEGORY" val="custom"/>
  <p:tag name="KSO_WM_TEMPLATE_INDEX" val="20206915"/>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38.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6915_3*l_h_f*1_2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3*l_h_i*1_2_1"/>
  <p:tag name="KSO_WM_TEMPLATE_CATEGORY" val="custom"/>
  <p:tag name="KSO_WM_TEMPLATE_INDEX" val="2020691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6915_3*l_h_f*1_3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6915_3*l_h_i*1_3_1"/>
  <p:tag name="KSO_WM_TEMPLATE_CATEGORY" val="custom"/>
  <p:tag name="KSO_WM_TEMPLATE_INDEX" val="2020691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6915_3*l_h_i*1_3_2"/>
  <p:tag name="KSO_WM_TEMPLATE_CATEGORY" val="custom"/>
  <p:tag name="KSO_WM_TEMPLATE_INDEX" val="20206915"/>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43.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5_3*a*1"/>
  <p:tag name="KSO_WM_TEMPLATE_CATEGORY" val="custom"/>
  <p:tag name="KSO_WM_TEMPLATE_INDEX" val="20206915"/>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6915_3*l_h_i*1_3_1"/>
  <p:tag name="KSO_WM_TEMPLATE_CATEGORY" val="custom"/>
  <p:tag name="KSO_WM_TEMPLATE_INDEX" val="2020691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6915_3*l_h_f*1_3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BEAUTIFY_FLAG" val="#wm#"/>
  <p:tag name="KSO_WM_TEMPLATE_CATEGORY" val="custom"/>
  <p:tag name="KSO_WM_TEMPLATE_INDEX" val="20206915"/>
  <p:tag name="KSO_WM_SLIDE_ID" val="custom20206915_3"/>
  <p:tag name="KSO_WM_TEMPLATE_SUBCATEGORY" val="0"/>
  <p:tag name="KSO_WM_TEMPLATE_MASTER_TYPE" val="1"/>
  <p:tag name="KSO_WM_TEMPLATE_COLOR_TYPE" val="1"/>
  <p:tag name="KSO_WM_SLIDE_TYPE" val="contents"/>
  <p:tag name="KSO_WM_SLIDE_SUBTYPE" val="diag"/>
  <p:tag name="KSO_WM_SLIDE_ITEM_CNT" val="3"/>
  <p:tag name="KSO_WM_SLIDE_INDEX" val="3"/>
  <p:tag name="KSO_WM_DIAGRAM_GROUP_CODE" val="l1-1"/>
  <p:tag name="KSO_WM_SLIDE_DIAGTYPE" val="l"/>
  <p:tag name="KSO_WM_TAG_VERSION" val="1.0"/>
  <p:tag name="KSO_WM_SLIDE_LAYOUT" val="a_l"/>
  <p:tag name="KSO_WM_SLIDE_LAYOUT_CNT" val="1_1"/>
  <p:tag name="KSO_WM_SPECIAL_SOURCE" val="bdnull"/>
</p:tagLst>
</file>

<file path=ppt/tags/tag14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FORE_SCHEMECOLOR_INDEX_BRIGHTNESS" val="0"/>
  <p:tag name="KSO_WM_UNIT_TEXT_FORE_SCHEMECOLOR_INDEX" val="5"/>
  <p:tag name="KSO_WM_UNIT_TEXT_LINE_FILL_TYPE" val="2"/>
</p:tagLst>
</file>

<file path=ppt/tags/tag14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Lst>
</file>

<file path=ppt/tags/tag149.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 name="KSO_WM_SPECIAL_SOURCE" val="bdnu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4*m_i*1_1"/>
  <p:tag name="KSO_WM_TEMPLATE_CATEGORY" val="diagram"/>
  <p:tag name="KSO_WM_TEMPLATE_INDEX" val="160433"/>
  <p:tag name="KSO_WM_UNIT_LAYERLEVEL" val="1_1"/>
  <p:tag name="KSO_WM_TAG_VERSION" val="1.0"/>
  <p:tag name="KSO_WM_BEAUTIFY_FLAG" val="#wm#"/>
  <p:tag name="KSO_WM_UNIT_LINE_FORE_SCHEMECOLOR_INDEX_BRIGHTNESS" val="0.5"/>
  <p:tag name="KSO_WM_UNIT_LINE_FORE_SCHEMECOLOR_INDEX" val="13"/>
  <p:tag name="KSO_WM_UNIT_LINE_FILL_TYPE" val="2"/>
  <p:tag name="KSO_WM_UNIT_USESOURCEFORMAT_APPLY" val="1"/>
</p:tagLst>
</file>

<file path=ppt/tags/tag153.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4*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4*m_h_i*1_1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4*m_h_i*1_1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4*m_h_i*1_1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4*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4*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6"/>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4*m_h_i*1_2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4*m_h_i*1_2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4*m_h_i*1_2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4*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4*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7"/>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4*m_h_i*1_3_2"/>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4*m_h_i*1_3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4*m_h_i*1_3_3"/>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4*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33_4*m_h_f*1_4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8"/>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433_4*m_h_i*1_4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433_4*m_h_i*1_4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33_4*m_h_i*1_4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7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433_4*m_h_a*1_4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33_4*m_h_f*1_5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9"/>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433_4*m_h_i*1_5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433_4*m_h_i*1_5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33_4*m_h_i*1_5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77.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433_4*m_h_a*1_5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4*m_i*1_1"/>
  <p:tag name="KSO_WM_TEMPLATE_CATEGORY" val="diagram"/>
  <p:tag name="KSO_WM_TEMPLATE_INDEX" val="160433"/>
  <p:tag name="KSO_WM_UNIT_LAYERLEVEL" val="1_1"/>
  <p:tag name="KSO_WM_TAG_VERSION" val="1.0"/>
  <p:tag name="KSO_WM_BEAUTIFY_FLAG" val="#wm#"/>
  <p:tag name="KSO_WM_UNIT_LINE_FORE_SCHEMECOLOR_INDEX_BRIGHTNESS" val="0.5"/>
  <p:tag name="KSO_WM_UNIT_LINE_FORE_SCHEMECOLOR_INDEX" val="13"/>
  <p:tag name="KSO_WM_UNIT_LINE_FILL_TYPE" val="2"/>
  <p:tag name="KSO_WM_UNIT_USESOURCEFORMAT_APPLY" val="1"/>
</p:tagLst>
</file>

<file path=ppt/tags/tag18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4*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4*m_h_i*1_1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4*m_h_i*1_1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4*m_h_i*1_1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4*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4*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6"/>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4*m_h_i*1_2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4*m_h_i*1_2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4*m_h_i*1_2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4*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4*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7"/>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4*m_h_i*1_3_2"/>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4*m_h_i*1_3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4*m_h_i*1_3_3"/>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4*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33_4*m_h_f*1_4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8"/>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433_4*m_h_i*1_4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433_4*m_h_i*1_4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33_4*m_h_i*1_4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433_4*m_h_a*1_4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33_4*m_h_f*1_5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9"/>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433_4*m_h_i*1_5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433_4*m_h_i*1_5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33_4*m_h_i*1_5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06.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433_4*m_h_a*1_5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FILL_FORE_SCHEMECOLOR_INDEX_BRIGHTNESS" val="-0.5"/>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15.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UNIT_PLACING_PICTURE_USER_VIEWPORT" val="{&quot;height&quot;:7980,&quot;width&quot;:16350}"/>
</p:tagLst>
</file>

<file path=ppt/tags/tag219.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2182_3*l_h_i*1_1_1"/>
  <p:tag name="KSO_WM_TEMPLATE_CATEGORY" val="diagram"/>
  <p:tag name="KSO_WM_TEMPLATE_INDEX" val="2022218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2182_3*l_h_i*1_1_3"/>
  <p:tag name="KSO_WM_TEMPLATE_CATEGORY" val="diagram"/>
  <p:tag name="KSO_WM_TEMPLATE_INDEX" val="2022218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224.xml><?xml version="1.0" encoding="utf-8"?>
<p:tagLst xmlns:p="http://schemas.openxmlformats.org/presentationml/2006/main">
  <p:tag name="KSO_WM_UNIT_SUBTYPE" val="a"/>
  <p:tag name="KSO_WM_UNIT_PRESET_TEXT" val="单击此处输入你的正文，文字是您思想的提炼，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2182_3*l_h_f*1_1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22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2182_3*l_h_a*1_1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2182_3*l_h_i*1_1_2"/>
  <p:tag name="KSO_WM_TEMPLATE_CATEGORY" val="diagram"/>
  <p:tag name="KSO_WM_TEMPLATE_INDEX" val="20222182"/>
  <p:tag name="KSO_WM_UNIT_LAYERLEVEL" val="1_1_1"/>
  <p:tag name="KSO_WM_TAG_VERSION" val="1.0"/>
  <p:tag name="KSO_WM_BEAUTIFY_FLAG" val="#wm#"/>
  <p:tag name="KSO_WM_UNIT_TEXT_FILL_FORE_SCHEMECOLOR_INDEX" val="14"/>
  <p:tag name="KSO_WM_UNIT_TEXT_FILL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2182_3*l_h_i*1_2_1"/>
  <p:tag name="KSO_WM_TEMPLATE_CATEGORY" val="diagram"/>
  <p:tag name="KSO_WM_TEMPLATE_INDEX" val="2022218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2182_3*l_h_i*1_2_3"/>
  <p:tag name="KSO_WM_TEMPLATE_CATEGORY" val="diagram"/>
  <p:tag name="KSO_WM_TEMPLATE_INDEX" val="20222182"/>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229.xml><?xml version="1.0" encoding="utf-8"?>
<p:tagLst xmlns:p="http://schemas.openxmlformats.org/presentationml/2006/main">
  <p:tag name="KSO_WM_UNIT_SUBTYPE" val="a"/>
  <p:tag name="KSO_WM_UNIT_PRESET_TEXT" val="单击此处输入你的正文，文字是您思想的提炼，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2182_3*l_h_f*1_2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2182_3*l_h_a*1_2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2182_3*l_h_i*1_2_2"/>
  <p:tag name="KSO_WM_TEMPLATE_CATEGORY" val="diagram"/>
  <p:tag name="KSO_WM_TEMPLATE_INDEX" val="20222182"/>
  <p:tag name="KSO_WM_UNIT_LAYERLEVEL" val="1_1_1"/>
  <p:tag name="KSO_WM_TAG_VERSION" val="1.0"/>
  <p:tag name="KSO_WM_BEAUTIFY_FLAG" val="#wm#"/>
  <p:tag name="KSO_WM_UNIT_TEXT_FILL_FORE_SCHEMECOLOR_INDEX" val="14"/>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2182_3*l_h_i*1_3_1"/>
  <p:tag name="KSO_WM_TEMPLATE_CATEGORY" val="diagram"/>
  <p:tag name="KSO_WM_TEMPLATE_INDEX" val="2022218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2182_3*l_h_i*1_3_3"/>
  <p:tag name="KSO_WM_TEMPLATE_CATEGORY" val="diagram"/>
  <p:tag name="KSO_WM_TEMPLATE_INDEX" val="20222182"/>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3"/>
  <p:tag name="KSO_WM_UNIT_TEXT_FILL_TYPE" val="1"/>
</p:tagLst>
</file>

<file path=ppt/tags/tag234.xml><?xml version="1.0" encoding="utf-8"?>
<p:tagLst xmlns:p="http://schemas.openxmlformats.org/presentationml/2006/main">
  <p:tag name="KSO_WM_UNIT_SUBTYPE" val="a"/>
  <p:tag name="KSO_WM_UNIT_PRESET_TEXT" val="单击此处输入你的正文，文字是您思想的提炼，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2182_3*l_h_f*1_3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23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2182_3*l_h_a*1_3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2182_3*l_h_i*1_3_2"/>
  <p:tag name="KSO_WM_TEMPLATE_CATEGORY" val="diagram"/>
  <p:tag name="KSO_WM_TEMPLATE_INDEX" val="20222182"/>
  <p:tag name="KSO_WM_UNIT_LAYERLEVEL" val="1_1_1"/>
  <p:tag name="KSO_WM_TAG_VERSION" val="1.0"/>
  <p:tag name="KSO_WM_BEAUTIFY_FLAG" val="#wm#"/>
  <p:tag name="KSO_WM_UNIT_TEXT_FILL_FORE_SCHEMECOLOR_INDEX" val="14"/>
  <p:tag name="KSO_WM_UNIT_TEXT_FILL_TYPE"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2182_3*l_h_i*1_4_1"/>
  <p:tag name="KSO_WM_TEMPLATE_CATEGORY" val="diagram"/>
  <p:tag name="KSO_WM_TEMPLATE_INDEX" val="2022218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2182_3*l_h_i*1_4_3"/>
  <p:tag name="KSO_WM_TEMPLATE_CATEGORY" val="diagram"/>
  <p:tag name="KSO_WM_TEMPLATE_INDEX" val="20222182"/>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3"/>
  <p:tag name="KSO_WM_UNIT_TEXT_FILL_TYPE" val="1"/>
</p:tagLst>
</file>

<file path=ppt/tags/tag239.xml><?xml version="1.0" encoding="utf-8"?>
<p:tagLst xmlns:p="http://schemas.openxmlformats.org/presentationml/2006/main">
  <p:tag name="KSO_WM_UNIT_SUBTYPE" val="a"/>
  <p:tag name="KSO_WM_UNIT_PRESET_TEXT" val="单击此处输入你的正文，文字是您思想的提炼，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2182_3*l_h_f*1_4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2182_3*l_h_a*1_4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2182_3*l_h_i*1_4_2"/>
  <p:tag name="KSO_WM_TEMPLATE_CATEGORY" val="diagram"/>
  <p:tag name="KSO_WM_TEMPLATE_INDEX" val="20222182"/>
  <p:tag name="KSO_WM_UNIT_LAYERLEVEL" val="1_1_1"/>
  <p:tag name="KSO_WM_TAG_VERSION" val="1.0"/>
  <p:tag name="KSO_WM_BEAUTIFY_FLAG" val="#wm#"/>
  <p:tag name="KSO_WM_UNIT_TEXT_FILL_FORE_SCHEMECOLOR_INDEX" val="14"/>
  <p:tag name="KSO_WM_UNIT_TEXT_FILL_TYPE" val="1"/>
</p:tagLst>
</file>

<file path=ppt/tags/tag242.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46.xml><?xml version="1.0" encoding="utf-8"?>
<p:tagLst xmlns:p="http://schemas.openxmlformats.org/presentationml/2006/main">
  <p:tag name="KSO_WM_UNIT_PLACING_PICTURE_USER_VIEWPORT" val="{&quot;height&quot;:7725,&quot;width&quot;:16395}"/>
</p:tagLst>
</file>

<file path=ppt/tags/tag247.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248.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49.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2.xml><?xml version="1.0" encoding="utf-8"?>
<p:tagLst xmlns:p="http://schemas.openxmlformats.org/presentationml/2006/main">
  <p:tag name="KSO_WM_UNIT_PLACING_PICTURE_USER_VIEWPORT" val="{&quot;height&quot;:6302,&quot;width&quot;:4459}"/>
  <p:tag name="KSO_WM_UNIT_LINE_FORE_SCHEMECOLOR_INDEX_BRIGHTNESS" val="0.05"/>
  <p:tag name="KSO_WM_UNIT_LINE_FORE_SCHEMECOLOR_INDEX" val="13"/>
  <p:tag name="KSO_WM_UNIT_LINE_FILL_TYPE" val="2"/>
</p:tagLst>
</file>

<file path=ppt/tags/tag253.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55.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57.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5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59.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2.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6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4.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6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6.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6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8.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7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75.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7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7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78.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81.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5.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86.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9.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2.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29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3"/>
  <p:tag name="KSO_WM_UNIT_NOCLEAR" val="0"/>
  <p:tag name="KSO_WM_UNIT_VALUE" val="2"/>
  <p:tag name="KSO_WM_UNIT_TEXT_FORE_SCHEMECOLOR_INDEX_BRIGHTNESS" val="0"/>
  <p:tag name="KSO_WM_UNIT_TEXT_FORE_SCHEMECOLOR_INDEX" val="5"/>
  <p:tag name="KSO_WM_UNIT_TEXT_LINE_FILL_TYPE" val="2"/>
</p:tagLst>
</file>

<file path=ppt/tags/tag29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Lst>
</file>

<file path=ppt/tags/tag295.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 name="KSO_WM_SPECIAL_SOURCE" val="bdnull"/>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9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2.xml><?xml version="1.0" encoding="utf-8"?>
<p:tagLst xmlns:p="http://schemas.openxmlformats.org/presentationml/2006/main">
  <p:tag name="KSO_WM_UNIT_FILL_FORE_SCHEMECOLOR_INDEX_BRIGHTNESS" val="-0.25"/>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303.xml><?xml version="1.0" encoding="utf-8"?>
<p:tagLst xmlns:p="http://schemas.openxmlformats.org/presentationml/2006/main">
  <p:tag name="KSO_WM_UNIT_FILL_FORE_SCHEMECOLOR_INDEX_BRIGHTNESS" val="-0.25"/>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304.xml><?xml version="1.0" encoding="utf-8"?>
<p:tagLst xmlns:p="http://schemas.openxmlformats.org/presentationml/2006/main">
  <p:tag name="KSO_WM_UNIT_FILL_FORE_SCHEMECOLOR_INDEX_BRIGHTNESS" val="-0.25"/>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30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6.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4_1"/>
  <p:tag name="KSO_WM_UNIT_ID" val="diagram20199368_3*m_h_d*1_4_1"/>
  <p:tag name="KSO_WM_TEMPLATE_CATEGORY" val="diagram"/>
  <p:tag name="KSO_WM_TEMPLATE_INDEX" val="20199368"/>
  <p:tag name="KSO_WM_UNIT_SUPPORT_UNIT_TYPE" val="[]"/>
  <p:tag name="KSO_WM_UNIT_LAYERLEVEL" val="1_1_1"/>
  <p:tag name="KSO_WM_TAG_VERSION" val="1.0"/>
  <p:tag name="KSO_WM_BEAUTIFY_FLAG" val="#wm#"/>
</p:tagLst>
</file>

<file path=ppt/tags/tag311.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1_1"/>
  <p:tag name="KSO_WM_UNIT_ID" val="diagram20199368_3*m_h_d*1_1_1"/>
  <p:tag name="KSO_WM_TEMPLATE_CATEGORY" val="diagram"/>
  <p:tag name="KSO_WM_TEMPLATE_INDEX" val="20199368"/>
  <p:tag name="KSO_WM_UNIT_SUPPORT_UNIT_TYPE" val="[]"/>
  <p:tag name="KSO_WM_UNIT_LAYERLEVEL" val="1_1_1"/>
  <p:tag name="KSO_WM_TAG_VERSION" val="1.0"/>
  <p:tag name="KSO_WM_BEAUTIFY_FLAG" val="#wm#"/>
</p:tagLst>
</file>

<file path=ppt/tags/tag31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68_3*m_h_a*1_1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313.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68_3*m_h_f*1_1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68_3*m_h_i*1_1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68_3*m_h_i*1_1_2"/>
  <p:tag name="KSO_WM_TEMPLATE_CATEGORY" val="diagram"/>
  <p:tag name="KSO_WM_TEMPLATE_INDEX" val="2019936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68_3*m_h_i*1_1_3"/>
  <p:tag name="KSO_WM_TEMPLATE_CATEGORY" val="diagram"/>
  <p:tag name="KSO_WM_TEMPLATE_INDEX" val="20199368"/>
  <p:tag name="KSO_WM_UNIT_LAYERLEVEL" val="1_1_1"/>
  <p:tag name="KSO_WM_TAG_VERSION" val="1.0"/>
  <p:tag name="KSO_WM_BEAUTIFY_FLAG" val="#wm#"/>
  <p:tag name="KSO_WM_UNIT_LINE_FORE_SCHEMECOLOR_INDEX" val="6"/>
  <p:tag name="KSO_WM_UNIT_LINE_FILL_TYPE" val="2"/>
</p:tagLst>
</file>

<file path=ppt/tags/tag317.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2_1"/>
  <p:tag name="KSO_WM_UNIT_ID" val="diagram20199368_3*m_h_d*1_2_1"/>
  <p:tag name="KSO_WM_TEMPLATE_CATEGORY" val="diagram"/>
  <p:tag name="KSO_WM_TEMPLATE_INDEX" val="20199368"/>
  <p:tag name="KSO_WM_UNIT_SUPPORT_UNIT_TYPE" val="[]"/>
  <p:tag name="KSO_WM_UNIT_LAYERLEVEL" val="1_1_1"/>
  <p:tag name="KSO_WM_TAG_VERSION" val="1.0"/>
  <p:tag name="KSO_WM_BEAUTIFY_FLAG" val="#wm#"/>
</p:tagLst>
</file>

<file path=ppt/tags/tag31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68_3*m_h_a*1_2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319.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68_3*m_h_f*1_2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68_3*m_h_i*1_2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68_3*m_h_i*1_2_2"/>
  <p:tag name="KSO_WM_TEMPLATE_CATEGORY" val="diagram"/>
  <p:tag name="KSO_WM_TEMPLATE_INDEX" val="2019936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68_3*m_h_i*1_2_3"/>
  <p:tag name="KSO_WM_TEMPLATE_CATEGORY" val="diagram"/>
  <p:tag name="KSO_WM_TEMPLATE_INDEX" val="20199368"/>
  <p:tag name="KSO_WM_UNIT_LAYERLEVEL" val="1_1_1"/>
  <p:tag name="KSO_WM_TAG_VERSION" val="1.0"/>
  <p:tag name="KSO_WM_BEAUTIFY_FLAG" val="#wm#"/>
  <p:tag name="KSO_WM_UNIT_LINE_FORE_SCHEMECOLOR_INDEX" val="7"/>
  <p:tag name="KSO_WM_UNIT_LINE_FILL_TYPE" val="2"/>
</p:tagLst>
</file>

<file path=ppt/tags/tag323.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3_1"/>
  <p:tag name="KSO_WM_UNIT_ID" val="diagram20199368_3*m_h_d*1_3_1"/>
  <p:tag name="KSO_WM_TEMPLATE_CATEGORY" val="diagram"/>
  <p:tag name="KSO_WM_TEMPLATE_INDEX" val="20199368"/>
  <p:tag name="KSO_WM_UNIT_SUPPORT_UNIT_TYPE" val="[]"/>
  <p:tag name="KSO_WM_UNIT_LAYERLEVEL" val="1_1_1"/>
  <p:tag name="KSO_WM_TAG_VERSION" val="1.0"/>
  <p:tag name="KSO_WM_BEAUTIFY_FLAG" val="#wm#"/>
</p:tagLst>
</file>

<file path=ppt/tags/tag32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68_3*m_h_a*1_3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325.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68_3*m_h_f*1_3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68_3*m_h_i*1_3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68_3*m_h_i*1_3_2"/>
  <p:tag name="KSO_WM_TEMPLATE_CATEGORY" val="diagram"/>
  <p:tag name="KSO_WM_TEMPLATE_INDEX" val="20199368"/>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68_3*m_h_i*1_3_3"/>
  <p:tag name="KSO_WM_TEMPLATE_CATEGORY" val="diagram"/>
  <p:tag name="KSO_WM_TEMPLATE_INDEX" val="20199368"/>
  <p:tag name="KSO_WM_UNIT_LAYERLEVEL" val="1_1_1"/>
  <p:tag name="KSO_WM_TAG_VERSION" val="1.0"/>
  <p:tag name="KSO_WM_BEAUTIFY_FLAG" val="#wm#"/>
  <p:tag name="KSO_WM_UNIT_LINE_FORE_SCHEMECOLOR_INDEX" val="9"/>
  <p:tag name="KSO_WM_UNIT_LINE_FILL_TYPE" val="2"/>
</p:tagLst>
</file>

<file path=ppt/tags/tag32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68_3*m_h_a*1_4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68_3*m_h_f*1_4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68_3*m_h_i*1_4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68_3*m_h_i*1_4_2"/>
  <p:tag name="KSO_WM_TEMPLATE_CATEGORY" val="diagram"/>
  <p:tag name="KSO_WM_TEMPLATE_INDEX" val="20199368"/>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68_3*m_h_i*1_4_3"/>
  <p:tag name="KSO_WM_TEMPLATE_CATEGORY" val="diagram"/>
  <p:tag name="KSO_WM_TEMPLATE_INDEX" val="20199368"/>
  <p:tag name="KSO_WM_UNIT_LAYERLEVEL" val="1_1_1"/>
  <p:tag name="KSO_WM_TAG_VERSION" val="1.0"/>
  <p:tag name="KSO_WM_BEAUTIFY_FLAG" val="#wm#"/>
  <p:tag name="KSO_WM_UNIT_LINE_FORE_SCHEMECOLOR_INDEX" val="10"/>
  <p:tag name="KSO_WM_UNIT_LINE_FILL_TYPE" val="2"/>
</p:tagLst>
</file>

<file path=ppt/tags/tag334.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3*l_h_i*1_1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Lst>
</file>

<file path=ppt/tags/tag339.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3*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57_3*l_h_i*1_1_2"/>
  <p:tag name="KSO_WM_TEMPLATE_CATEGORY" val="diagram"/>
  <p:tag name="KSO_WM_TEMPLATE_INDEX" val="20170857"/>
  <p:tag name="KSO_WM_UNIT_LAYERLEVEL" val="1_1_1"/>
  <p:tag name="KSO_WM_TAG_VERSION" val="1.0"/>
  <p:tag name="KSO_WM_BEAUTIFY_FLAG" val="#wm#"/>
  <p:tag name="KSO_WM_UNIT_FILL_FORE_SCHEMECOLOR_INDEX" val="5"/>
  <p:tag name="KSO_WM_UNIT_FILL_TYPE" val="1"/>
</p:tagLst>
</file>

<file path=ppt/tags/tag34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3*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3*l_h_i*1_1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Lst>
</file>

<file path=ppt/tags/tag343.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3*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57_3*l_h_i*1_1_2"/>
  <p:tag name="KSO_WM_TEMPLATE_CATEGORY" val="diagram"/>
  <p:tag name="KSO_WM_TEMPLATE_INDEX" val="20170857"/>
  <p:tag name="KSO_WM_UNIT_LAYERLEVEL" val="1_1_1"/>
  <p:tag name="KSO_WM_TAG_VERSION" val="1.0"/>
  <p:tag name="KSO_WM_BEAUTIFY_FLAG" val="#wm#"/>
  <p:tag name="KSO_WM_UNIT_FILL_FORE_SCHEMECOLOR_INDEX" val="5"/>
  <p:tag name="KSO_WM_UNIT_FILL_TYPE" val="1"/>
</p:tagLst>
</file>

<file path=ppt/tags/tag34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3*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3*l_h_i*1_1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Lst>
</file>

<file path=ppt/tags/tag347.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3*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57_3*l_h_i*1_1_2"/>
  <p:tag name="KSO_WM_TEMPLATE_CATEGORY" val="diagram"/>
  <p:tag name="KSO_WM_TEMPLATE_INDEX" val="20170857"/>
  <p:tag name="KSO_WM_UNIT_LAYERLEVEL" val="1_1_1"/>
  <p:tag name="KSO_WM_TAG_VERSION" val="1.0"/>
  <p:tag name="KSO_WM_BEAUTIFY_FLAG" val="#wm#"/>
  <p:tag name="KSO_WM_UNIT_FILL_FORE_SCHEMECOLOR_INDEX" val="5"/>
  <p:tag name="KSO_WM_UNIT_FILL_TYPE" val="1"/>
</p:tagLst>
</file>

<file path=ppt/tags/tag34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3*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354.xml><?xml version="1.0" encoding="utf-8"?>
<p:tagLst xmlns:p="http://schemas.openxmlformats.org/presentationml/2006/main">
  <p:tag name="KSO_WM_UNIT_FILL_FORE_SCHEMECOLOR_INDEX_BRIGHTNESS" val="0"/>
  <p:tag name="KSO_WM_UNIT_FILL_FORE_SCHEMECOLOR_INDEX" val="14"/>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5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356.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357.xml><?xml version="1.0" encoding="utf-8"?>
<p:tagLst xmlns:p="http://schemas.openxmlformats.org/presentationml/2006/main">
  <p:tag name="KSO_WM_SPECIAL_SOURCE" val="bdnull"/>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6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6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6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64.xml><?xml version="1.0" encoding="utf-8"?>
<p:tagLst xmlns:p="http://schemas.openxmlformats.org/presentationml/2006/main">
  <p:tag name="KSO_WM_SPECIAL_SOURCE" val="bdnull"/>
  <p:tag name="KSO_WM_SLIDE_BK_DARK_LIGHT" val=""/>
  <p:tag name="KSO_WM_SLIDE_BACKGROUND_TYPE" val="general"/>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 name="KSO_WM_SLIDE_BK_DARK_LIGHT" val=""/>
  <p:tag name="KSO_WM_SLIDE_BACKGROUND_TYPE" val="general"/>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4.xml><?xml version="1.0" encoding="utf-8"?>
<p:tagLst xmlns:p="http://schemas.openxmlformats.org/presentationml/2006/main">
  <p:tag name="KSO_WM_UNIT_PLACING_PICTURE_USER_VIEWPORT" val="{&quot;height&quot;:2310,&quot;width&quot;:7275}"/>
</p:tagLst>
</file>

<file path=ppt/tags/tag375.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 name="KSO_WM_SLIDE_BK_DARK_LIGHT" val=""/>
  <p:tag name="KSO_WM_SLIDE_BACKGROUND_TYPE" val="general"/>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 name="KSO_WM_SLIDE_BK_DARK_LIGHT" val=""/>
  <p:tag name="KSO_WM_SLIDE_BACKGROUND_TYPE" val="general"/>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84.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 name="KSO_WM_SLIDE_BK_DARK_LIGHT" val=""/>
  <p:tag name="KSO_WM_SLIDE_BACKGROUND_TYPE" val="general"/>
</p:tagLst>
</file>

<file path=ppt/tags/tag385.xml><?xml version="1.0" encoding="utf-8"?>
<p:tagLst xmlns:p="http://schemas.openxmlformats.org/presentationml/2006/main">
  <p:tag name="KSO_WM_UNIT_TABLE_BEAUTIFY" val="smartTable{ab4ddae4-8c8e-444a-ac65-5f0f283513df}"/>
  <p:tag name="TABLE_ENDDRAG_ORIGIN_RECT" val="807*213"/>
  <p:tag name="TABLE_ENDDRAG_RECT" val="91*74*807*213"/>
</p:tagLst>
</file>

<file path=ppt/tags/tag386.xml><?xml version="1.0" encoding="utf-8"?>
<p:tagLst xmlns:p="http://schemas.openxmlformats.org/presentationml/2006/main">
  <p:tag name="KSO_WM_BEAUTIFY_FLAG" val="#wm#"/>
  <p:tag name="KSO_WM_TEMPLATE_CATEGORY" val="custom"/>
  <p:tag name="KSO_WM_TEMPLATE_INDEX" val="20203888"/>
  <p:tag name="KSO_WM_SPECIAL_SOURCE" val="bdnull"/>
</p:tagLst>
</file>

<file path=ppt/tags/tag387.xml><?xml version="1.0" encoding="utf-8"?>
<p:tagLst xmlns:p="http://schemas.openxmlformats.org/presentationml/2006/main">
  <p:tag name="KSO_WM_BEAUTIFY_FLAG" val="#wm#"/>
  <p:tag name="KSO_WM_TEMPLATE_CATEGORY" val="custom"/>
  <p:tag name="KSO_WM_TEMPLATE_INDEX" val="20203888"/>
  <p:tag name="KSO_WM_SPECIAL_SOURCE" val="bdnull"/>
</p:tagLst>
</file>

<file path=ppt/tags/tag38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3"/>
  <p:tag name="KSO_WM_UNIT_NOCLEAR" val="0"/>
  <p:tag name="KSO_WM_UNIT_VALUE" val="2"/>
  <p:tag name="KSO_WM_UNIT_TEXT_FORE_SCHEMECOLOR_INDEX_BRIGHTNESS" val="0"/>
  <p:tag name="KSO_WM_UNIT_TEXT_FORE_SCHEMECOLOR_INDEX" val="5"/>
  <p:tag name="KSO_WM_UNIT_TEXT_LINE_FILL_TYPE" val="2"/>
</p:tagLst>
</file>

<file path=ppt/tags/tag38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 name="KSO_WM_SPECIAL_SOURCE" val="bdnull"/>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9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9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98.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402.xml><?xml version="1.0" encoding="utf-8"?>
<p:tagLst xmlns:p="http://schemas.openxmlformats.org/presentationml/2006/main">
  <p:tag name="KSO_WM_UNIT_FILL_FORE_SCHEMECOLOR_INDEX_BRIGHTNESS" val="-0.5"/>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UNIT_FILL_FORE_SCHEMECOLOR_INDEX_BRIGHTNESS" val="-0.5"/>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SPECIAL_SOURCE" val="bdnull"/>
  <p:tag name="KSO_WM_SLIDE_BK_DARK_LIGHT" val=""/>
  <p:tag name="KSO_WM_SLIDE_BACKGROUND_TYPE" val="general"/>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0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0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0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11.xml><?xml version="1.0" encoding="utf-8"?>
<p:tagLst xmlns:p="http://schemas.openxmlformats.org/presentationml/2006/main">
  <p:tag name="KSO_WM_FULL_TEXT_BEAUTIFY_COPY_ID" val="12"/>
</p:tagLst>
</file>

<file path=ppt/tags/tag412.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5.xml><?xml version="1.0" encoding="utf-8"?>
<p:tagLst xmlns:p="http://schemas.openxmlformats.org/presentationml/2006/main">
  <p:tag name="KSO_WM_FULL_TEXT_BEAUTIFY_COPY_ID" val="3"/>
</p:tagLst>
</file>

<file path=ppt/tags/tag416.xml><?xml version="1.0" encoding="utf-8"?>
<p:tagLst xmlns:p="http://schemas.openxmlformats.org/presentationml/2006/main">
  <p:tag name="KSO_WM_FULL_TEXT_BEAUTIFY_COPY_ID" val="14"/>
</p:tagLst>
</file>

<file path=ppt/tags/tag417.xml><?xml version="1.0" encoding="utf-8"?>
<p:tagLst xmlns:p="http://schemas.openxmlformats.org/presentationml/2006/main">
  <p:tag name="KSO_WM_FULL_TEXT_BEAUTIFY_COPY_ID" val="22"/>
</p:tagLst>
</file>

<file path=ppt/tags/tag418.xml><?xml version="1.0" encoding="utf-8"?>
<p:tagLst xmlns:p="http://schemas.openxmlformats.org/presentationml/2006/main">
  <p:tag name="KSO_WM_FULL_TEXT_BEAUTIFY_COPY_ID" val="23"/>
</p:tagLst>
</file>

<file path=ppt/tags/tag419.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BEAUTIFY_FLAG" val="#wm#"/>
  <p:tag name="KSO_WM_TEMPLATE_CATEGORY" val="custom"/>
  <p:tag name="KSO_WM_TEMPLATE_INDEX" val="20225519"/>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dedd8b179fd4e4fb8cc98af0a108aa1&quot;,&quot;fill_align&quot;:&quot;lm&quot;,&quot;chip_types&quot;:[&quot;text&quot;]},{&quot;text_align&quot;:&quot;lm&quot;,&quot;text_direction&quot;:&quot;horizontal&quot;,&quot;support_big_font&quot;:false,&quot;fill_id&quot;:&quot;675dcde293654516851384220f3bc400&quot;,&quot;fill_align&quot;:&quot;lm&quot;,&quot;chip_types&quot;:[&quot;text&quot;]},{&quot;text_align&quot;:&quot;lm&quot;,&quot;text_direction&quot;:&quot;horizontal&quot;,&quot;support_big_font&quot;:false,&quot;fill_id&quot;:&quot;65c73a4012604ff2b09ac4741a98dc4e&quot;,&quot;fill_align&quot;:&quot;lm&quot;,&quot;chip_types&quot;:[&quot;text&quot;]},{&quot;text_align&quot;:&quot;cm&quot;,&quot;text_direction&quot;:&quot;horizontal&quot;,&quot;support_features&quot;:[&quot;collage&quot;,&quot;carousel&quot;],&quot;support_big_font&quot;:false,&quot;fill_id&quot;:&quot;b4206a522cc14427baaf6ae758dd8ba6&quot;,&quot;fill_align&quot;:&quot;cm&quot;,&quot;chip_types&quot;:[&quot;picture&quot;]}]]"/>
  <p:tag name="KSO_WM_SLIDE_ID" val="custom20225519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55.003*59.7487"/>
  <p:tag name="KSO_WM_SLIDE_POSITION" val="85.4202*136.285"/>
  <p:tag name="KSO_WM_TAG_VERSION" val="1.0"/>
  <p:tag name="KSO_WM_SLIDE_LAYOUT" val="d_f_h"/>
  <p:tag name="KSO_WM_SLIDE_LAYOUT_CNT" val="1_2_1"/>
  <p:tag name="KSO_WM_SLIDE_LAYOUT_INFO" val="{&quot;id&quot;:&quot;2021-04-01T15:03:25&quot;,&quot;maxSize&quot;:{&quot;size1&quot;:71.099999999999994},&quot;minSize&quot;:{&quot;size1&quot;:44.399999999999999},&quot;normalSize&quot;:{&quot;size1&quot;:60},&quot;subLayout&quot;:[{&quot;id&quot;:&quot;2021-04-01T15:03:25&quot;,&quot;maxSize&quot;:{&quot;size1&quot;:55.600000000000001},&quot;minSize&quot;:{&quot;size1&quot;:48.100000000000001},&quot;normalSize&quot;:{&quot;size1&quot;:55.600000000000001},&quot;subLayout&quot;:[{&quot;id&quot;:&quot;2021-04-01T15:03:25&quot;,&quot;margin&quot;:{&quot;bottom&quot;:0.026000002399086952,&quot;left&quot;:2.5399999618530273,&quot;right&quot;:16.086999893188477,&quot;top&quot;:2.1170001029968262},&quot;maxSize&quot;:{&quot;size1&quot;:73.121318722745343},&quot;minSize&quot;:{&quot;size1&quot;:57.22131872274533},&quot;normalSize&quot;:{&quot;size1&quot;:57.22131872274533},&quot;subLayout&quot;:[{&quot;id&quot;:&quot;2021-04-01T15:03:25&quot;,&quot;margin&quot;:{&quot;bottom&quot;:0.046930059790611267,&quot;left&quot;:2.5399999618530273,&quot;right&quot;:16.086999893188477,&quot;top&quot;:2.1170001029968262},&quot;type&quot;:0},{&quot;id&quot;:&quot;2021-04-01T15:03:25&quot;,&quot;margin&quot;:{&quot;bottom&quot;:0.026000002399086952,&quot;left&quot;:2.5399999618530273,&quot;right&quot;:16.086999893188477,&quot;top&quot;:0.14886172115802765},&quot;type&quot;:0}],&quot;type&quot;:0},{&quot;id&quot;:&quot;2021-04-01T15:03:25&quot;,&quot;margin&quot;:{&quot;bottom&quot;:0.026000002399086952,&quot;left&quot;:2.5399999618530273,&quot;right&quot;:16.086999893188477,&quot;top&quot;:0.84700000286102295},&quot;type&quot;:0}],&quot;type&quot;:0},{&quot;id&quot;:&quot;2021-04-01T15:03:25&quot;,&quot;margin&quot;:{&quot;bottom&quot;:2.5399999618530273,&quot;left&quot;:2.5399999618530273,&quot;right&quot;:16.086999893188477,&quot;top&quot;:0.84700000286102295},&quot;type&quot;:0}],&quot;type&quot;:0}"/>
  <p:tag name="KSO_WM_CHIP_XID" val="5efc43d9e8758249070cd8fa"/>
  <p:tag name="KSO_WM_CHIP_DECFILLPROP" val="[]"/>
  <p:tag name="KSO_WM_CHIP_GROUPID" val="5efc43d9e8758249070cd8f9"/>
  <p:tag name="KSO_WM_SLIDE_BK_DARK_LIGHT" val=""/>
  <p:tag name="KSO_WM_SLIDE_BACKGROUND_TYPE" val="general"/>
  <p:tag name="KSO_WM_SLIDE_SUPPORT_FEATURE_TYPE" val="3"/>
  <p:tag name="KSO_WM_TEMPLATE_ASSEMBLE_XID" val="60656e844054ed1e2fb7fa5e"/>
  <p:tag name="KSO_WM_TEMPLATE_ASSEMBLE_GROUPID" val="60656e844054ed1e2fb7fa5e"/>
  <p:tag name="KSO_WM_CHIP_COLORING" val="1"/>
  <p:tag name="KSO_WM_SPECIAL_SOURCE" val="bdnull"/>
</p:tagLst>
</file>

<file path=ppt/tags/tag423.xml><?xml version="1.0" encoding="utf-8"?>
<p:tagLst xmlns:p="http://schemas.openxmlformats.org/presentationml/2006/main">
  <p:tag name="KSO_WM_BEAUTIFY_FLAG" val="#wm#"/>
  <p:tag name="KSO_WM_TEMPLATE_CATEGORY" val="custom"/>
  <p:tag name="KSO_WM_TEMPLATE_INDEX" val="20225519"/>
  <p:tag name="KSO_WM_SPECIAL_SOURCE" val="bdnull"/>
</p:tagLst>
</file>

<file path=ppt/tags/tag424.xml><?xml version="1.0" encoding="utf-8"?>
<p:tagLst xmlns:p="http://schemas.openxmlformats.org/presentationml/2006/main">
  <p:tag name="KSO_WM_UNIT_PLACING_PICTURE_USER_VIEWPORT" val="{&quot;height&quot;:4414,&quot;width&quot;:10201}"/>
</p:tagLst>
</file>

<file path=ppt/tags/tag425.xml><?xml version="1.0" encoding="utf-8"?>
<p:tagLst xmlns:p="http://schemas.openxmlformats.org/presentationml/2006/main">
  <p:tag name="KSO_WM_BEAUTIFY_FLAG" val="#wm#"/>
  <p:tag name="KSO_WM_TEMPLATE_CATEGORY" val="custom"/>
  <p:tag name="KSO_WM_TEMPLATE_INDEX" val="20225519"/>
  <p:tag name="KSO_WM_SPECIAL_SOURCE" val="bdnull"/>
</p:tagLst>
</file>

<file path=ppt/tags/tag426.xml><?xml version="1.0" encoding="utf-8"?>
<p:tagLst xmlns:p="http://schemas.openxmlformats.org/presentationml/2006/main">
  <p:tag name="KSO_WM_BEAUTIFY_FLAG" val="#wm#"/>
  <p:tag name="KSO_WM_TEMPLATE_CATEGORY" val="custom"/>
  <p:tag name="KSO_WM_TEMPLATE_INDEX" val="20225519"/>
  <p:tag name="KSO_WM_SPECIAL_SOURCE" val="bdnull"/>
</p:tagLst>
</file>

<file path=ppt/tags/tag42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4"/>
  <p:tag name="KSO_WM_UNIT_NOCLEAR" val="0"/>
  <p:tag name="KSO_WM_UNIT_VALUE" val="2"/>
  <p:tag name="KSO_WM_UNIT_TEXT_FORE_SCHEMECOLOR_INDEX_BRIGHTNESS" val="0"/>
  <p:tag name="KSO_WM_UNIT_TEXT_FORE_SCHEMECOLOR_INDEX" val="5"/>
  <p:tag name="KSO_WM_UNIT_TEXT_LINE_FILL_TYPE" val="2"/>
</p:tagLst>
</file>

<file path=ppt/tags/tag42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Lst>
</file>

<file path=ppt/tags/tag429.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 name="KSO_WM_SPECIAL_SOURCE" val="bdnul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3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32.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433.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434.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36.xml><?xml version="1.0" encoding="utf-8"?>
<p:tagLst xmlns:p="http://schemas.openxmlformats.org/presentationml/2006/main">
  <p:tag name="KSO_WM_BEAUTIFY_FLAG" val="#wm#"/>
  <p:tag name="KSO_WM_TEMPLATE_CATEGORY" val="custom"/>
  <p:tag name="KSO_WM_TEMPLATE_INDEX" val="20206915"/>
  <p:tag name="KSO_WM_SPECIAL_SOURCE" val="bdnull"/>
</p:tagLst>
</file>

<file path=ppt/tags/tag437.xml><?xml version="1.0" encoding="utf-8"?>
<p:tagLst xmlns:p="http://schemas.openxmlformats.org/presentationml/2006/main">
  <p:tag name="KSO_WM_BEAUTIFY_FLAG" val="#wm#"/>
  <p:tag name="KSO_WM_TEMPLATE_CATEGORY" val="custom"/>
  <p:tag name="KSO_WM_TEMPLATE_INDEX" val="20206915"/>
  <p:tag name="KSO_WM_SPECIAL_SOURCE" val="bdnull"/>
</p:tagLst>
</file>

<file path=ppt/tags/tag438.xml><?xml version="1.0" encoding="utf-8"?>
<p:tagLst xmlns:p="http://schemas.openxmlformats.org/presentationml/2006/main">
  <p:tag name="KSO_WM_BEAUTIFY_FLAG" val="#wm#"/>
  <p:tag name="KSO_WM_TEMPLATE_CATEGORY" val="custom"/>
  <p:tag name="KSO_WM_TEMPLATE_INDEX" val="20206915"/>
  <p:tag name="KSO_WM_SPECIAL_SOURCE" val="bdnull"/>
</p:tagLst>
</file>

<file path=ppt/tags/tag439.xml><?xml version="1.0" encoding="utf-8"?>
<p:tagLst xmlns:p="http://schemas.openxmlformats.org/presentationml/2006/main">
  <p:tag name="KSO_WM_BEAUTIFY_FLAG" val="#wm#"/>
  <p:tag name="KSO_WM_TEMPLATE_CATEGORY" val="custom"/>
  <p:tag name="KSO_WM_TEMPLATE_INDEX" val="20206915"/>
  <p:tag name="KSO_WM_SPECIAL_SOURCE" val="bdnul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3082b46-c46a-4c3e-9f9c-2192e65da74e}"/>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0855620-e1de-4ccc-b851-c7f856a855ce}"/>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SM 预置配色-浅色">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7887</Words>
  <Application>WPS 演示</Application>
  <PresentationFormat>宽屏</PresentationFormat>
  <Paragraphs>505</Paragraphs>
  <Slides>43</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43</vt:i4>
      </vt:variant>
    </vt:vector>
  </HeadingPairs>
  <TitlesOfParts>
    <vt:vector size="64" baseType="lpstr">
      <vt:lpstr>Arial</vt:lpstr>
      <vt:lpstr>宋体</vt:lpstr>
      <vt:lpstr>Wingdings</vt:lpstr>
      <vt:lpstr>微软雅黑</vt:lpstr>
      <vt:lpstr>Wingdings</vt:lpstr>
      <vt:lpstr>Open Sans</vt:lpstr>
      <vt:lpstr>Lucida Console</vt:lpstr>
      <vt:lpstr>Calibri</vt:lpstr>
      <vt:lpstr>ヒラギノ角ゴ ProN W3</vt:lpstr>
      <vt:lpstr>汉仪仿宋S</vt:lpstr>
      <vt:lpstr>思源宋体 CN Heavy</vt:lpstr>
      <vt:lpstr>方正书宋_GBK</vt:lpstr>
      <vt:lpstr>思源宋体 CN Light</vt:lpstr>
      <vt:lpstr>Impact</vt:lpstr>
      <vt:lpstr>汉仪中宋简</vt:lpstr>
      <vt:lpstr>楷体</vt:lpstr>
      <vt:lpstr>仿宋_GB2312</vt:lpstr>
      <vt:lpstr>Arial Unicode MS</vt:lpstr>
      <vt:lpstr>Times New Roman</vt:lpstr>
      <vt:lpstr>Office 主题</vt:lpstr>
      <vt:lpstr>5_Office 主题​​</vt:lpstr>
      <vt:lpstr>德阳市生活垃圾分类公众教育”蒲公英计划“ 环卫系统专场培训</vt:lpstr>
      <vt:lpstr>PowerPoint 演示文稿</vt:lpstr>
      <vt:lpstr>政策方针与体制机制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生活垃圾分类基础知识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生活垃圾分类“全链条体系”建设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环卫体系参与生活垃圾分类过程中的难点问题</vt:lpstr>
      <vt:lpstr>1、如何提高民众参与度？</vt:lpstr>
      <vt:lpstr>PowerPoint 演示文稿</vt:lpstr>
      <vt:lpstr>PowerPoint 演示文稿</vt:lpstr>
      <vt:lpstr>谢  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邀月宫主</dc:creator>
  <cp:lastModifiedBy>user</cp:lastModifiedBy>
  <cp:revision>95</cp:revision>
  <dcterms:created xsi:type="dcterms:W3CDTF">2022-10-26T03:07:35Z</dcterms:created>
  <dcterms:modified xsi:type="dcterms:W3CDTF">2022-10-26T03:07:35Z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3E366A99DDD546D5BEFC2E98360B58E7</vt:lpwstr>
  </property>
  <property fmtid="{D5CDD505-2E9C-101B-9397-08002B2CF9AE}" pid="3" name="KSOProductBuildVer">
    <vt:lpwstr>2052-11.8.2.10422</vt:lpwstr>
  </property>
</Properties>
</file>