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63" r:id="rId4"/>
  </p:sldMasterIdLst>
  <p:notesMasterIdLst>
    <p:notesMasterId r:id="rId18"/>
  </p:notesMasterIdLst>
  <p:handoutMasterIdLst>
    <p:handoutMasterId r:id="rId81"/>
  </p:handoutMasterIdLst>
  <p:sldIdLst>
    <p:sldId id="2530" r:id="rId5"/>
    <p:sldId id="2558" r:id="rId6"/>
    <p:sldId id="275" r:id="rId7"/>
    <p:sldId id="2826" r:id="rId8"/>
    <p:sldId id="2940" r:id="rId9"/>
    <p:sldId id="2941" r:id="rId10"/>
    <p:sldId id="2942" r:id="rId11"/>
    <p:sldId id="2943" r:id="rId12"/>
    <p:sldId id="2944" r:id="rId13"/>
    <p:sldId id="2945" r:id="rId14"/>
    <p:sldId id="2946" r:id="rId15"/>
    <p:sldId id="3037" r:id="rId16"/>
    <p:sldId id="3033" r:id="rId17"/>
    <p:sldId id="3034" r:id="rId19"/>
    <p:sldId id="3035" r:id="rId20"/>
    <p:sldId id="3036" r:id="rId21"/>
    <p:sldId id="2958" r:id="rId22"/>
    <p:sldId id="2959" r:id="rId23"/>
    <p:sldId id="2960" r:id="rId24"/>
    <p:sldId id="2961" r:id="rId25"/>
    <p:sldId id="2962" r:id="rId26"/>
    <p:sldId id="2975" r:id="rId27"/>
    <p:sldId id="2963" r:id="rId28"/>
    <p:sldId id="2964" r:id="rId29"/>
    <p:sldId id="2965" r:id="rId30"/>
    <p:sldId id="2966" r:id="rId31"/>
    <p:sldId id="2967" r:id="rId32"/>
    <p:sldId id="2968" r:id="rId33"/>
    <p:sldId id="2969" r:id="rId34"/>
    <p:sldId id="2970" r:id="rId35"/>
    <p:sldId id="2971" r:id="rId36"/>
    <p:sldId id="2972" r:id="rId37"/>
    <p:sldId id="2973" r:id="rId38"/>
    <p:sldId id="2974" r:id="rId39"/>
    <p:sldId id="2976" r:id="rId40"/>
    <p:sldId id="2977" r:id="rId41"/>
    <p:sldId id="2978" r:id="rId42"/>
    <p:sldId id="2979" r:id="rId43"/>
    <p:sldId id="2980" r:id="rId44"/>
    <p:sldId id="2981" r:id="rId45"/>
    <p:sldId id="2982" r:id="rId46"/>
    <p:sldId id="2983" r:id="rId47"/>
    <p:sldId id="2984" r:id="rId48"/>
    <p:sldId id="2989" r:id="rId49"/>
    <p:sldId id="2985" r:id="rId50"/>
    <p:sldId id="2986" r:id="rId51"/>
    <p:sldId id="2987" r:id="rId52"/>
    <p:sldId id="2988" r:id="rId53"/>
    <p:sldId id="3002" r:id="rId54"/>
    <p:sldId id="3003" r:id="rId55"/>
    <p:sldId id="3004" r:id="rId56"/>
    <p:sldId id="3005" r:id="rId57"/>
    <p:sldId id="3006" r:id="rId58"/>
    <p:sldId id="3007" r:id="rId59"/>
    <p:sldId id="3008" r:id="rId60"/>
    <p:sldId id="3009" r:id="rId61"/>
    <p:sldId id="3010" r:id="rId62"/>
    <p:sldId id="3011" r:id="rId63"/>
    <p:sldId id="3012" r:id="rId64"/>
    <p:sldId id="3013" r:id="rId65"/>
    <p:sldId id="3014" r:id="rId66"/>
    <p:sldId id="3015" r:id="rId67"/>
    <p:sldId id="3016" r:id="rId68"/>
    <p:sldId id="3018" r:id="rId69"/>
    <p:sldId id="3019" r:id="rId70"/>
    <p:sldId id="3020" r:id="rId71"/>
    <p:sldId id="3021" r:id="rId72"/>
    <p:sldId id="3022" r:id="rId73"/>
    <p:sldId id="3023" r:id="rId74"/>
    <p:sldId id="3024" r:id="rId75"/>
    <p:sldId id="3026" r:id="rId76"/>
    <p:sldId id="3028" r:id="rId77"/>
    <p:sldId id="3030" r:id="rId78"/>
    <p:sldId id="3031" r:id="rId79"/>
    <p:sldId id="3032" r:id="rId8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 id="2" name="作者" initials="A" lastIdx="0" clrIdx="1"/>
  <p:cmAuthor id="3" name="Author" initials="A" lastIdx="0" clrIdx="2"/>
  <p:cmAuthor id="4" name="Administrator" initials="A" lastIdx="2"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197B9"/>
    <a:srgbClr val="BBE1FA"/>
    <a:srgbClr val="0F4C75"/>
    <a:srgbClr val="1B26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6" autoAdjust="0"/>
    <p:restoredTop sz="97479" autoAdjust="0"/>
  </p:normalViewPr>
  <p:slideViewPr>
    <p:cSldViewPr snapToGrid="0">
      <p:cViewPr varScale="1">
        <p:scale>
          <a:sx n="148" d="100"/>
          <a:sy n="148" d="100"/>
        </p:scale>
        <p:origin x="76" y="292"/>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22" d="100"/>
          <a:sy n="122" d="100"/>
        </p:scale>
        <p:origin x="3476" y="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5" Type="http://schemas.openxmlformats.org/officeDocument/2006/relationships/commentAuthors" Target="commentAuthors.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handoutMaster" Target="handoutMasters/handoutMaster1.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notesMaster" Target="notesMasters/notes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060C5F-E39F-479F-A438-E3F2007BF22D}" type="datetimeFigureOut">
              <a:rPr lang="zh-CN" altLang="en-US" smtClean="0"/>
            </a:fld>
            <a:endParaRPr lang="zh-CN" altLang="en-US"/>
          </a:p>
        </p:txBody>
      </p:sp>
      <p:sp>
        <p:nvSpPr>
          <p:cNvPr id="4" name="页脚占位符 3"/>
          <p:cNvSpPr>
            <a:spLocks noGrp="true"/>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true"/>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4577CC-8F63-4B46-9719-0153AB067FB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E89D67-8BF4-4D62-87AB-0698BEF83220}"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D6F3AD-7425-48E0-BAB3-79102158700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image" Target="../media/image5.png"/><Relationship Id="rId6" Type="http://schemas.openxmlformats.org/officeDocument/2006/relationships/image" Target="../media/image4.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blipFill dpi="0" rotWithShape="true">
          <a:blip r:embed="rId2">
            <a:lum/>
          </a:blip>
          <a:srcRect/>
          <a:stretch>
            <a:fillRect/>
          </a:stretch>
        </a:blipFill>
        <a:effectLst/>
      </p:bgPr>
    </p:bg>
    <p:spTree>
      <p:nvGrpSpPr>
        <p:cNvPr id="1" name=""/>
        <p:cNvGrpSpPr/>
        <p:nvPr/>
      </p:nvGrpSpPr>
      <p:grpSpPr>
        <a:xfrm>
          <a:off x="0" y="0"/>
          <a:ext cx="0" cy="0"/>
          <a:chOff x="0" y="0"/>
          <a:chExt cx="0" cy="0"/>
        </a:xfrm>
      </p:grpSpPr>
      <p:sp>
        <p:nvSpPr>
          <p:cNvPr id="14" name="任意多边形: 形状 13"/>
          <p:cNvSpPr/>
          <p:nvPr userDrawn="true"/>
        </p:nvSpPr>
        <p:spPr>
          <a:xfrm>
            <a:off x="3088998" y="0"/>
            <a:ext cx="10173701" cy="6858000"/>
          </a:xfrm>
          <a:custGeom>
            <a:avLst/>
            <a:gdLst>
              <a:gd name="connsiteX0" fmla="*/ 6663996 w 10173701"/>
              <a:gd name="connsiteY0" fmla="*/ 0 h 6858000"/>
              <a:gd name="connsiteX1" fmla="*/ 10173701 w 10173701"/>
              <a:gd name="connsiteY1" fmla="*/ 0 h 6858000"/>
              <a:gd name="connsiteX2" fmla="*/ 10173701 w 10173701"/>
              <a:gd name="connsiteY2" fmla="*/ 6858000 h 6858000"/>
              <a:gd name="connsiteX3" fmla="*/ 0 w 101737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73701" h="6858000">
                <a:moveTo>
                  <a:pt x="6663996" y="0"/>
                </a:moveTo>
                <a:lnTo>
                  <a:pt x="10173701" y="0"/>
                </a:lnTo>
                <a:lnTo>
                  <a:pt x="10173701" y="6858000"/>
                </a:lnTo>
                <a:lnTo>
                  <a:pt x="0" y="6858000"/>
                </a:lnTo>
                <a:close/>
              </a:path>
            </a:pathLst>
          </a:cu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Text Placeholder 9"/>
          <p:cNvSpPr>
            <a:spLocks noGrp="true"/>
          </p:cNvSpPr>
          <p:nvPr>
            <p:ph type="body" sz="quarter" idx="12" hasCustomPrompt="true"/>
          </p:nvPr>
        </p:nvSpPr>
        <p:spPr>
          <a:xfrm>
            <a:off x="5775162" y="2520367"/>
            <a:ext cx="5979695" cy="432048"/>
          </a:xfrm>
          <a:prstGeom prst="rect">
            <a:avLst/>
          </a:prstGeom>
        </p:spPr>
        <p:txBody>
          <a:bodyPr anchor="ctr"/>
          <a:lstStyle>
            <a:lvl1pPr marL="0" indent="0" algn="r">
              <a:buNone/>
              <a:defRPr sz="1800" b="0" baseline="0">
                <a:solidFill>
                  <a:schemeClr val="bg1"/>
                </a:solidFill>
                <a:effectLst/>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单击此处插入副标题内容</a:t>
            </a:r>
            <a:endParaRPr lang="en-US" altLang="ko-KR" dirty="0"/>
          </a:p>
        </p:txBody>
      </p:sp>
      <p:sp>
        <p:nvSpPr>
          <p:cNvPr id="4" name="Title Placeholder 1"/>
          <p:cNvSpPr>
            <a:spLocks noGrp="true"/>
          </p:cNvSpPr>
          <p:nvPr>
            <p:ph type="title" hasCustomPrompt="true"/>
          </p:nvPr>
        </p:nvSpPr>
        <p:spPr>
          <a:xfrm>
            <a:off x="5775162" y="3259888"/>
            <a:ext cx="5979695" cy="1604039"/>
          </a:xfrm>
          <a:prstGeom prst="rect">
            <a:avLst/>
          </a:prstGeom>
        </p:spPr>
        <p:txBody>
          <a:bodyPr vert="horz" lIns="91440" tIns="45720" rIns="91440" bIns="45720" rtlCol="0" anchor="ctr">
            <a:noAutofit/>
          </a:bodyPr>
          <a:lstStyle>
            <a:lvl1pPr algn="r">
              <a:defRPr sz="5400">
                <a:solidFill>
                  <a:schemeClr val="bg1"/>
                </a:solidFill>
                <a:latin typeface="微软雅黑" panose="020B0503020204020204" pitchFamily="34" charset="-122"/>
                <a:ea typeface="微软雅黑" panose="020B0503020204020204" pitchFamily="34" charset="-122"/>
              </a:defRPr>
            </a:lvl1pPr>
          </a:lstStyle>
          <a:p>
            <a:r>
              <a:rPr lang="zh-CN" altLang="en-US" dirty="0"/>
              <a:t>单击</a:t>
            </a:r>
            <a:br>
              <a:rPr lang="en-US" dirty="0"/>
            </a:br>
            <a:r>
              <a:rPr lang="zh-CN" altLang="en-US" dirty="0"/>
              <a:t>此处插入标题内容</a:t>
            </a:r>
            <a:endParaRPr lang="en-US" dirty="0"/>
          </a:p>
        </p:txBody>
      </p:sp>
      <p:cxnSp>
        <p:nvCxnSpPr>
          <p:cNvPr id="26" name="直接连接符 25"/>
          <p:cNvCxnSpPr/>
          <p:nvPr userDrawn="true"/>
        </p:nvCxnSpPr>
        <p:spPr>
          <a:xfrm flipH="true">
            <a:off x="10004030" y="5067300"/>
            <a:ext cx="175082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直角三角形 28"/>
          <p:cNvSpPr/>
          <p:nvPr userDrawn="true"/>
        </p:nvSpPr>
        <p:spPr>
          <a:xfrm rot="5400000">
            <a:off x="-82960" y="82961"/>
            <a:ext cx="4564190" cy="4398267"/>
          </a:xfrm>
          <a:prstGeom prst="rtTriangle">
            <a:avLst/>
          </a:prstGeom>
          <a:solidFill>
            <a:srgbClr val="1B262C">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userDrawn="true"/>
        </p:nvSpPr>
        <p:spPr>
          <a:xfrm rot="5400000">
            <a:off x="-571498" y="-334242"/>
            <a:ext cx="4564190" cy="4398267"/>
          </a:xfrm>
          <a:prstGeom prst="rtTriangle">
            <a:avLst/>
          </a:prstGeom>
          <a:solidFill>
            <a:srgbClr val="0F4C7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p:cNvSpPr/>
          <p:nvPr userDrawn="true"/>
        </p:nvSpPr>
        <p:spPr>
          <a:xfrm rot="5400000">
            <a:off x="-1060038" y="-751442"/>
            <a:ext cx="4564190" cy="4398267"/>
          </a:xfrm>
          <a:prstGeom prst="rtTriangle">
            <a:avLst/>
          </a:prstGeom>
          <a:solidFill>
            <a:srgbClr val="BBE1FA">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 Placeholder 9"/>
          <p:cNvSpPr>
            <a:spLocks noGrp="true"/>
          </p:cNvSpPr>
          <p:nvPr>
            <p:ph type="body" sz="quarter" idx="13" hasCustomPrompt="true"/>
          </p:nvPr>
        </p:nvSpPr>
        <p:spPr>
          <a:xfrm>
            <a:off x="9010650" y="5803317"/>
            <a:ext cx="2744206" cy="432048"/>
          </a:xfrm>
          <a:prstGeom prst="rect">
            <a:avLst/>
          </a:prstGeom>
        </p:spPr>
        <p:txBody>
          <a:bodyPr anchor="ctr"/>
          <a:lstStyle>
            <a:lvl1pPr marL="0" indent="0" algn="r">
              <a:buNone/>
              <a:defRPr sz="1800" b="0" baseline="0">
                <a:solidFill>
                  <a:schemeClr val="bg1"/>
                </a:solidFill>
                <a:effectLst/>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单击此处插入副标题内容</a:t>
            </a:r>
            <a:endParaRPr lang="en-US" altLang="ko-K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式7">
    <p:spTree>
      <p:nvGrpSpPr>
        <p:cNvPr id="1" name=""/>
        <p:cNvGrpSpPr/>
        <p:nvPr/>
      </p:nvGrpSpPr>
      <p:grpSpPr>
        <a:xfrm>
          <a:off x="0" y="0"/>
          <a:ext cx="0" cy="0"/>
          <a:chOff x="0" y="0"/>
          <a:chExt cx="0" cy="0"/>
        </a:xfrm>
      </p:grpSpPr>
      <p:sp>
        <p:nvSpPr>
          <p:cNvPr id="11" name="Picture Placeholder 10"/>
          <p:cNvSpPr>
            <a:spLocks noGrp="true"/>
          </p:cNvSpPr>
          <p:nvPr>
            <p:ph type="pic" sz="quarter" idx="10" hasCustomPrompt="true"/>
          </p:nvPr>
        </p:nvSpPr>
        <p:spPr>
          <a:xfrm>
            <a:off x="739178" y="3886722"/>
            <a:ext cx="2556000" cy="2052001"/>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4" name="Picture Placeholder 10"/>
          <p:cNvSpPr>
            <a:spLocks noGrp="true"/>
          </p:cNvSpPr>
          <p:nvPr>
            <p:ph type="pic" sz="quarter" idx="12" hasCustomPrompt="true"/>
          </p:nvPr>
        </p:nvSpPr>
        <p:spPr>
          <a:xfrm>
            <a:off x="3458863" y="1654724"/>
            <a:ext cx="2556000" cy="2052000"/>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7" name="Picture Placeholder 10"/>
          <p:cNvSpPr>
            <a:spLocks noGrp="true"/>
          </p:cNvSpPr>
          <p:nvPr>
            <p:ph type="pic" sz="quarter" idx="14" hasCustomPrompt="true"/>
          </p:nvPr>
        </p:nvSpPr>
        <p:spPr>
          <a:xfrm>
            <a:off x="6178548" y="3886724"/>
            <a:ext cx="2556000" cy="2052000"/>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8" name="Picture Placeholder 10"/>
          <p:cNvSpPr>
            <a:spLocks noGrp="true"/>
          </p:cNvSpPr>
          <p:nvPr>
            <p:ph type="pic" sz="quarter" idx="15" hasCustomPrompt="true"/>
          </p:nvPr>
        </p:nvSpPr>
        <p:spPr>
          <a:xfrm>
            <a:off x="8898232" y="1654724"/>
            <a:ext cx="2556000" cy="2052000"/>
          </a:xfrm>
          <a:prstGeom prst="rect">
            <a:avLst/>
          </a:prstGeom>
          <a:solidFill>
            <a:srgbClr val="BEBFBF">
              <a:alpha val="30000"/>
            </a:srgbClr>
          </a:solidFill>
        </p:spPr>
        <p:txBody>
          <a:bodyPr tIns="18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2" name="Rectangle 1"/>
          <p:cNvSpPr/>
          <p:nvPr userDrawn="true"/>
        </p:nvSpPr>
        <p:spPr>
          <a:xfrm>
            <a:off x="6178548" y="1654724"/>
            <a:ext cx="2556000" cy="205200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19" name="Rectangle 18"/>
          <p:cNvSpPr/>
          <p:nvPr userDrawn="true"/>
        </p:nvSpPr>
        <p:spPr>
          <a:xfrm>
            <a:off x="3458863" y="3886724"/>
            <a:ext cx="2556000" cy="205200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15" name="Text Placeholder 9"/>
          <p:cNvSpPr>
            <a:spLocks noGrp="true"/>
          </p:cNvSpPr>
          <p:nvPr>
            <p:ph type="body" sz="quarter" idx="16"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7</a:t>
            </a:r>
            <a:endParaRPr lang="en-US" altLang="ko-KR" dirty="0"/>
          </a:p>
        </p:txBody>
      </p:sp>
      <p:sp>
        <p:nvSpPr>
          <p:cNvPr id="16"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8"/>
          <p:cNvSpPr/>
          <p:nvPr userDrawn="true"/>
        </p:nvSpPr>
        <p:spPr>
          <a:xfrm>
            <a:off x="737768" y="1654724"/>
            <a:ext cx="2556000" cy="205200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23" name="Rectangle 1"/>
          <p:cNvSpPr/>
          <p:nvPr userDrawn="true"/>
        </p:nvSpPr>
        <p:spPr>
          <a:xfrm>
            <a:off x="8898232" y="3886723"/>
            <a:ext cx="2556000" cy="205200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endParaRPr lang="ko-KR" altLang="en-US" sz="1800"/>
          </a:p>
        </p:txBody>
      </p:sp>
      <p:sp>
        <p:nvSpPr>
          <p:cNvPr id="3" name="等腰三角形 2"/>
          <p:cNvSpPr/>
          <p:nvPr userDrawn="true"/>
        </p:nvSpPr>
        <p:spPr>
          <a:xfrm rot="19800000">
            <a:off x="3197898" y="1753263"/>
            <a:ext cx="212141" cy="182880"/>
          </a:xfrm>
          <a:prstGeom prst="triangle">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userDrawn="true"/>
        </p:nvSpPr>
        <p:spPr>
          <a:xfrm rot="19800000">
            <a:off x="8638678" y="1753264"/>
            <a:ext cx="212141" cy="182880"/>
          </a:xfrm>
          <a:prstGeom prst="triangle">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userDrawn="true"/>
        </p:nvSpPr>
        <p:spPr>
          <a:xfrm rot="9000000">
            <a:off x="3353107" y="4039498"/>
            <a:ext cx="212141" cy="182880"/>
          </a:xfrm>
          <a:prstGeom prst="triangle">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userDrawn="true"/>
        </p:nvSpPr>
        <p:spPr>
          <a:xfrm rot="9000000">
            <a:off x="8792162" y="4036787"/>
            <a:ext cx="212141" cy="182880"/>
          </a:xfrm>
          <a:prstGeom prst="triangle">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式8">
    <p:spTree>
      <p:nvGrpSpPr>
        <p:cNvPr id="1" name=""/>
        <p:cNvGrpSpPr/>
        <p:nvPr/>
      </p:nvGrpSpPr>
      <p:grpSpPr>
        <a:xfrm>
          <a:off x="0" y="0"/>
          <a:ext cx="0" cy="0"/>
          <a:chOff x="0" y="0"/>
          <a:chExt cx="0" cy="0"/>
        </a:xfrm>
      </p:grpSpPr>
      <p:sp>
        <p:nvSpPr>
          <p:cNvPr id="5" name="Rectangle 4"/>
          <p:cNvSpPr/>
          <p:nvPr userDrawn="true"/>
        </p:nvSpPr>
        <p:spPr>
          <a:xfrm>
            <a:off x="0" y="1631633"/>
            <a:ext cx="12192000" cy="2858451"/>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4" name="그림 개체 틀 2"/>
          <p:cNvSpPr>
            <a:spLocks noGrp="true"/>
          </p:cNvSpPr>
          <p:nvPr>
            <p:ph type="pic" sz="quarter" idx="16" hasCustomPrompt="true"/>
          </p:nvPr>
        </p:nvSpPr>
        <p:spPr>
          <a:xfrm>
            <a:off x="5486631" y="1787843"/>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7" name="그림 개체 틀 2"/>
          <p:cNvSpPr>
            <a:spLocks noGrp="true"/>
          </p:cNvSpPr>
          <p:nvPr>
            <p:ph type="pic" sz="quarter" idx="17" hasCustomPrompt="true"/>
          </p:nvPr>
        </p:nvSpPr>
        <p:spPr>
          <a:xfrm>
            <a:off x="7542257" y="1787843"/>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8" name="그림 개체 틀 2"/>
          <p:cNvSpPr>
            <a:spLocks noGrp="true"/>
          </p:cNvSpPr>
          <p:nvPr>
            <p:ph type="pic" sz="quarter" idx="18" hasCustomPrompt="true"/>
          </p:nvPr>
        </p:nvSpPr>
        <p:spPr>
          <a:xfrm>
            <a:off x="9597883" y="1787843"/>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9" name="그림 개체 틀 2"/>
          <p:cNvSpPr>
            <a:spLocks noGrp="true"/>
          </p:cNvSpPr>
          <p:nvPr>
            <p:ph type="pic" sz="quarter" idx="19" hasCustomPrompt="true"/>
          </p:nvPr>
        </p:nvSpPr>
        <p:spPr>
          <a:xfrm>
            <a:off x="5486631" y="3144246"/>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0" name="그림 개체 틀 2"/>
          <p:cNvSpPr>
            <a:spLocks noGrp="true"/>
          </p:cNvSpPr>
          <p:nvPr>
            <p:ph type="pic" sz="quarter" idx="20" hasCustomPrompt="true"/>
          </p:nvPr>
        </p:nvSpPr>
        <p:spPr>
          <a:xfrm>
            <a:off x="7542257" y="3144246"/>
            <a:ext cx="1883635" cy="11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1" name="그림 개체 틀 2"/>
          <p:cNvSpPr>
            <a:spLocks noGrp="true"/>
          </p:cNvSpPr>
          <p:nvPr>
            <p:ph type="pic" sz="quarter" idx="21" hasCustomPrompt="true"/>
          </p:nvPr>
        </p:nvSpPr>
        <p:spPr>
          <a:xfrm>
            <a:off x="9597883" y="3144246"/>
            <a:ext cx="1883635" cy="1188000"/>
          </a:xfrm>
          <a:prstGeom prst="rect">
            <a:avLst/>
          </a:prstGeom>
          <a:solidFill>
            <a:schemeClr val="bg1">
              <a:lumMod val="95000"/>
            </a:schemeClr>
          </a:solidFill>
        </p:spPr>
        <p:txBody>
          <a:bodyPr anchor="ctr"/>
          <a:lstStyle>
            <a:lvl1pPr marL="0" indent="0" algn="ctr">
              <a:buNone/>
              <a:defRPr sz="1200"/>
            </a:lvl1pPr>
          </a:lstStyle>
          <a:p>
            <a:r>
              <a:rPr lang="en-US" altLang="ko-KR" dirty="0"/>
              <a:t>Place Your Picture Here</a:t>
            </a:r>
            <a:endParaRPr lang="ko-KR" altLang="en-US" dirty="0"/>
          </a:p>
        </p:txBody>
      </p:sp>
      <p:sp>
        <p:nvSpPr>
          <p:cNvPr id="17" name="Rectangle 16"/>
          <p:cNvSpPr/>
          <p:nvPr userDrawn="true"/>
        </p:nvSpPr>
        <p:spPr>
          <a:xfrm>
            <a:off x="0" y="4542335"/>
            <a:ext cx="12192000" cy="165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19" name="Text Placeholder 9"/>
          <p:cNvSpPr>
            <a:spLocks noGrp="true"/>
          </p:cNvSpPr>
          <p:nvPr>
            <p:ph type="body" sz="quarter" idx="10"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8</a:t>
            </a:r>
            <a:endParaRPr lang="en-US" altLang="ko-KR" dirty="0"/>
          </a:p>
        </p:txBody>
      </p:sp>
      <p:sp>
        <p:nvSpPr>
          <p:cNvPr id="20"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9" name="TextBox 45"/>
          <p:cNvSpPr txBox="true"/>
          <p:nvPr/>
        </p:nvSpPr>
        <p:spPr>
          <a:xfrm>
            <a:off x="10154539" y="6113165"/>
            <a:ext cx="1576248" cy="369332"/>
          </a:xfrm>
          <a:prstGeom prst="rect">
            <a:avLst/>
          </a:prstGeom>
          <a:noFill/>
        </p:spPr>
        <p:txBody>
          <a:bodyPr wrap="square" rtlCol="0" anchor="ctr">
            <a:spAutoFit/>
          </a:bodyPr>
          <a:lstStyle>
            <a:defPPr>
              <a:defRPr lang="id-ID"/>
            </a:defPPr>
            <a:lvl1pPr>
              <a:defRPr sz="1600" spc="300">
                <a:solidFill>
                  <a:schemeClr val="bg1"/>
                </a:solidFill>
                <a:latin typeface="Rajdhani Bold" panose="02000000000000000000" pitchFamily="2" charset="0"/>
                <a:cs typeface="Rajdhani Bold" panose="02000000000000000000" pitchFamily="2" charset="0"/>
              </a:defRPr>
            </a:lvl1pPr>
          </a:lstStyle>
          <a:p>
            <a:pPr algn="dist"/>
            <a:r>
              <a:rPr lang="en-US" sz="1800" dirty="0">
                <a:solidFill>
                  <a:schemeClr val="bg1"/>
                </a:solidFill>
                <a:effectLst/>
                <a:latin typeface="Arial" panose="020B0604020202020204" pitchFamily="34" charset="0"/>
                <a:ea typeface="思源黑体" panose="020B0500000000000000" pitchFamily="34" charset="-122"/>
                <a:cs typeface="Arial" panose="020B0604020202020204" pitchFamily="34" charset="0"/>
                <a:sym typeface="思源黑体" panose="020B0500000000000000" pitchFamily="34" charset="-122"/>
              </a:rPr>
              <a:t>LOGO</a:t>
            </a:r>
            <a:endParaRPr lang="id-ID" sz="1800" dirty="0">
              <a:solidFill>
                <a:schemeClr val="bg1"/>
              </a:solidFill>
              <a:effectLst/>
              <a:latin typeface="Arial" panose="020B0604020202020204" pitchFamily="34" charset="0"/>
              <a:ea typeface="思源黑体" panose="020B0500000000000000" pitchFamily="34" charset="-122"/>
              <a:cs typeface="Arial" panose="020B0604020202020204" pitchFamily="34" charset="0"/>
              <a:sym typeface="思源黑体" panose="020B0500000000000000" pitchFamily="34" charset="-122"/>
            </a:endParaRPr>
          </a:p>
        </p:txBody>
      </p:sp>
      <p:cxnSp>
        <p:nvCxnSpPr>
          <p:cNvPr id="10" name="Straight Connector 28"/>
          <p:cNvCxnSpPr/>
          <p:nvPr userDrawn="true"/>
        </p:nvCxnSpPr>
        <p:spPr>
          <a:xfrm>
            <a:off x="500830" y="885307"/>
            <a:ext cx="473224" cy="0"/>
          </a:xfrm>
          <a:prstGeom prst="line">
            <a:avLst/>
          </a:prstGeom>
          <a:ln w="38100">
            <a:solidFill>
              <a:srgbClr val="00ADB5"/>
            </a:solidFill>
          </a:ln>
        </p:spPr>
        <p:style>
          <a:lnRef idx="1">
            <a:schemeClr val="accent1"/>
          </a:lnRef>
          <a:fillRef idx="0">
            <a:schemeClr val="accent1"/>
          </a:fillRef>
          <a:effectRef idx="0">
            <a:schemeClr val="accent1"/>
          </a:effectRef>
          <a:fontRef idx="minor">
            <a:schemeClr val="tx1"/>
          </a:fontRef>
        </p:style>
      </p:cxnSp>
      <p:sp>
        <p:nvSpPr>
          <p:cNvPr id="13" name="文本占位符 12"/>
          <p:cNvSpPr>
            <a:spLocks noGrp="true"/>
          </p:cNvSpPr>
          <p:nvPr>
            <p:ph type="body" sz="quarter" idx="10" hasCustomPrompt="true"/>
          </p:nvPr>
        </p:nvSpPr>
        <p:spPr>
          <a:xfrm>
            <a:off x="443248" y="357222"/>
            <a:ext cx="3209539" cy="528637"/>
          </a:xfrm>
        </p:spPr>
        <p:txBody>
          <a:bodyPr>
            <a:normAutofit/>
          </a:bodyPr>
          <a:lstStyle>
            <a:lvl1pPr marL="0" indent="0">
              <a:buNone/>
              <a:defRPr sz="2400">
                <a:solidFill>
                  <a:srgbClr val="00ADB5"/>
                </a:solidFill>
                <a:latin typeface="微软雅黑" panose="020B0503020204020204" pitchFamily="34" charset="-122"/>
                <a:ea typeface="微软雅黑" panose="020B0503020204020204" pitchFamily="34" charset="-122"/>
              </a:defRPr>
            </a:lvl1pPr>
          </a:lstStyle>
          <a:p>
            <a:pPr lvl="0"/>
            <a:r>
              <a:rPr lang="zh-CN" altLang="en-US" dirty="0"/>
              <a:t>单击此处编辑</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a:xfrm>
            <a:off x="879742" y="6349833"/>
            <a:ext cx="2700000" cy="316800"/>
          </a:xfrm>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a:xfrm>
            <a:off x="4116000" y="6349833"/>
            <a:ext cx="3960000" cy="316800"/>
          </a:xfrm>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4" name="灯片编号占位符 3"/>
          <p:cNvSpPr>
            <a:spLocks noGrp="true"/>
          </p:cNvSpPr>
          <p:nvPr>
            <p:ph type="sldNum" sz="quarter" idx="12"/>
            <p:custDataLst>
              <p:tags r:id="rId4"/>
            </p:custDataLst>
          </p:nvPr>
        </p:nvSpPr>
        <p:spPr>
          <a:xfrm>
            <a:off x="8610600" y="6349833"/>
            <a:ext cx="2700000" cy="316800"/>
          </a:xfrm>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pic>
        <p:nvPicPr>
          <p:cNvPr id="7" name="图片 6" descr="C:\Users\Administrator\Desktop\画板 4.png画板 4"/>
          <p:cNvPicPr/>
          <p:nvPr userDrawn="true">
            <p:custDataLst>
              <p:tags r:id="rId5"/>
            </p:custDataLst>
          </p:nvPr>
        </p:nvPicPr>
        <p:blipFill>
          <a:blip r:embed="rId6"/>
          <a:srcRect/>
          <a:stretch>
            <a:fillRect/>
          </a:stretch>
        </p:blipFill>
        <p:spPr>
          <a:xfrm>
            <a:off x="9877425" y="5400675"/>
            <a:ext cx="2314575" cy="1457325"/>
          </a:xfrm>
          <a:prstGeom prst="rect">
            <a:avLst/>
          </a:prstGeom>
        </p:spPr>
      </p:pic>
      <p:sp>
        <p:nvSpPr>
          <p:cNvPr id="8" name="矩形 7"/>
          <p:cNvSpPr/>
          <p:nvPr userDrawn="true"/>
        </p:nvSpPr>
        <p:spPr>
          <a:xfrm>
            <a:off x="134620" y="123825"/>
            <a:ext cx="99060" cy="421640"/>
          </a:xfrm>
          <a:prstGeom prst="rect">
            <a:avLst/>
          </a:prstGeom>
          <a:solidFill>
            <a:srgbClr val="179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true"/>
        </p:nvSpPr>
        <p:spPr>
          <a:xfrm>
            <a:off x="286385" y="123825"/>
            <a:ext cx="99060" cy="421640"/>
          </a:xfrm>
          <a:prstGeom prst="rect">
            <a:avLst/>
          </a:prstGeom>
          <a:solidFill>
            <a:srgbClr val="5DBC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true"/>
          </p:cNvPicPr>
          <p:nvPr userDrawn="true"/>
        </p:nvPicPr>
        <p:blipFill>
          <a:blip r:embed="rId7">
            <a:clrChange>
              <a:clrFrom>
                <a:srgbClr val="FFFFFF">
                  <a:alpha val="100000"/>
                </a:srgbClr>
              </a:clrFrom>
              <a:clrTo>
                <a:srgbClr val="FFFFFF">
                  <a:alpha val="100000"/>
                  <a:alpha val="0"/>
                </a:srgbClr>
              </a:clrTo>
            </a:clrChange>
          </a:blip>
          <a:srcRect l="4375" t="29287" r="37257" b="24305"/>
          <a:stretch>
            <a:fillRect/>
          </a:stretch>
        </p:blipFill>
        <p:spPr>
          <a:xfrm>
            <a:off x="10861040" y="171450"/>
            <a:ext cx="1111885" cy="32639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过渡页">
    <p:bg>
      <p:bgPr>
        <a:blipFill dpi="0" rotWithShape="true">
          <a:blip r:embed="rId2">
            <a:alphaModFix amt="74000"/>
            <a:lum/>
          </a:blip>
          <a:srcRect/>
          <a:stretch>
            <a:fillRect/>
          </a:stretch>
        </a:blipFill>
        <a:effectLst/>
      </p:bgPr>
    </p:bg>
    <p:spTree>
      <p:nvGrpSpPr>
        <p:cNvPr id="1" name=""/>
        <p:cNvGrpSpPr/>
        <p:nvPr/>
      </p:nvGrpSpPr>
      <p:grpSpPr>
        <a:xfrm>
          <a:off x="0" y="0"/>
          <a:ext cx="0" cy="0"/>
          <a:chOff x="0" y="0"/>
          <a:chExt cx="0" cy="0"/>
        </a:xfrm>
      </p:grpSpPr>
      <p:sp>
        <p:nvSpPr>
          <p:cNvPr id="10" name="Freeform 50"/>
          <p:cNvSpPr/>
          <p:nvPr userDrawn="true"/>
        </p:nvSpPr>
        <p:spPr>
          <a:xfrm>
            <a:off x="3956051" y="2722958"/>
            <a:ext cx="8286750" cy="2045892"/>
          </a:xfrm>
          <a:custGeom>
            <a:avLst/>
            <a:gdLst>
              <a:gd name="connsiteX0" fmla="*/ 774359 w 7798495"/>
              <a:gd name="connsiteY0" fmla="*/ 0 h 1842440"/>
              <a:gd name="connsiteX1" fmla="*/ 7798495 w 7798495"/>
              <a:gd name="connsiteY1" fmla="*/ 0 h 1842440"/>
              <a:gd name="connsiteX2" fmla="*/ 7798495 w 7798495"/>
              <a:gd name="connsiteY2" fmla="*/ 1842440 h 1842440"/>
              <a:gd name="connsiteX3" fmla="*/ 0 w 7798495"/>
              <a:gd name="connsiteY3" fmla="*/ 1842440 h 1842440"/>
            </a:gdLst>
            <a:ahLst/>
            <a:cxnLst>
              <a:cxn ang="0">
                <a:pos x="connsiteX0" y="connsiteY0"/>
              </a:cxn>
              <a:cxn ang="0">
                <a:pos x="connsiteX1" y="connsiteY1"/>
              </a:cxn>
              <a:cxn ang="0">
                <a:pos x="connsiteX2" y="connsiteY2"/>
              </a:cxn>
              <a:cxn ang="0">
                <a:pos x="connsiteX3" y="connsiteY3"/>
              </a:cxn>
            </a:cxnLst>
            <a:rect l="l" t="t" r="r" b="b"/>
            <a:pathLst>
              <a:path w="7798495" h="1842440">
                <a:moveTo>
                  <a:pt x="774359" y="0"/>
                </a:moveTo>
                <a:lnTo>
                  <a:pt x="7798495" y="0"/>
                </a:lnTo>
                <a:lnTo>
                  <a:pt x="7798495" y="1842440"/>
                </a:lnTo>
                <a:lnTo>
                  <a:pt x="0" y="1842440"/>
                </a:lnTo>
                <a:close/>
              </a:path>
            </a:pathLst>
          </a:custGeom>
          <a:solidFill>
            <a:srgbClr val="BBE1F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userDrawn="true"/>
        </p:nvSpPr>
        <p:spPr>
          <a:xfrm>
            <a:off x="4549922" y="2507780"/>
            <a:ext cx="7642078" cy="1842440"/>
          </a:xfrm>
          <a:custGeom>
            <a:avLst/>
            <a:gdLst>
              <a:gd name="connsiteX0" fmla="*/ 774359 w 7798495"/>
              <a:gd name="connsiteY0" fmla="*/ 0 h 1842440"/>
              <a:gd name="connsiteX1" fmla="*/ 7798495 w 7798495"/>
              <a:gd name="connsiteY1" fmla="*/ 0 h 1842440"/>
              <a:gd name="connsiteX2" fmla="*/ 7798495 w 7798495"/>
              <a:gd name="connsiteY2" fmla="*/ 1842440 h 1842440"/>
              <a:gd name="connsiteX3" fmla="*/ 0 w 7798495"/>
              <a:gd name="connsiteY3" fmla="*/ 1842440 h 1842440"/>
            </a:gdLst>
            <a:ahLst/>
            <a:cxnLst>
              <a:cxn ang="0">
                <a:pos x="connsiteX0" y="connsiteY0"/>
              </a:cxn>
              <a:cxn ang="0">
                <a:pos x="connsiteX1" y="connsiteY1"/>
              </a:cxn>
              <a:cxn ang="0">
                <a:pos x="connsiteX2" y="connsiteY2"/>
              </a:cxn>
              <a:cxn ang="0">
                <a:pos x="connsiteX3" y="connsiteY3"/>
              </a:cxn>
            </a:cxnLst>
            <a:rect l="l" t="t" r="r" b="b"/>
            <a:pathLst>
              <a:path w="7798495" h="1842440">
                <a:moveTo>
                  <a:pt x="774359" y="0"/>
                </a:moveTo>
                <a:lnTo>
                  <a:pt x="7798495" y="0"/>
                </a:lnTo>
                <a:lnTo>
                  <a:pt x="7798495" y="1842440"/>
                </a:lnTo>
                <a:lnTo>
                  <a:pt x="0" y="1842440"/>
                </a:lnTo>
                <a:close/>
              </a:path>
            </a:pathLst>
          </a:cu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true"/>
          </p:cNvSpPr>
          <p:nvPr>
            <p:ph type="body" sz="quarter" idx="10" hasCustomPrompt="true"/>
          </p:nvPr>
        </p:nvSpPr>
        <p:spPr>
          <a:xfrm>
            <a:off x="6679342" y="2959258"/>
            <a:ext cx="5212801" cy="677416"/>
          </a:xfrm>
          <a:prstGeom prst="rect">
            <a:avLst/>
          </a:prstGeom>
        </p:spPr>
        <p:txBody>
          <a:bodyPr anchor="ctr"/>
          <a:lstStyle>
            <a:lvl1pPr marL="0" indent="0" algn="l">
              <a:buNone/>
              <a:defRPr sz="54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输入大标题内容</a:t>
            </a:r>
            <a:endParaRPr lang="en-US" altLang="ko-KR" dirty="0"/>
          </a:p>
        </p:txBody>
      </p:sp>
      <p:sp>
        <p:nvSpPr>
          <p:cNvPr id="3" name="Text Placeholder 9"/>
          <p:cNvSpPr>
            <a:spLocks noGrp="true"/>
          </p:cNvSpPr>
          <p:nvPr>
            <p:ph type="body" sz="quarter" idx="11" hasCustomPrompt="true"/>
          </p:nvPr>
        </p:nvSpPr>
        <p:spPr>
          <a:xfrm>
            <a:off x="6679341" y="3811508"/>
            <a:ext cx="5212801" cy="288032"/>
          </a:xfrm>
          <a:prstGeom prst="rect">
            <a:avLst/>
          </a:prstGeom>
        </p:spPr>
        <p:txBody>
          <a:bodyPr anchor="ctr"/>
          <a:lstStyle>
            <a:lvl1pPr marL="0" indent="0" algn="l">
              <a:buNone/>
              <a:defRPr sz="18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输入副标题内容</a:t>
            </a:r>
            <a:endParaRPr lang="en-US" altLang="ko-KR" dirty="0"/>
          </a:p>
        </p:txBody>
      </p:sp>
      <p:sp>
        <p:nvSpPr>
          <p:cNvPr id="66" name="Freeform 65"/>
          <p:cNvSpPr/>
          <p:nvPr userDrawn="true"/>
        </p:nvSpPr>
        <p:spPr>
          <a:xfrm flipH="true" flipV="true">
            <a:off x="0" y="2507780"/>
            <a:ext cx="771496" cy="1842440"/>
          </a:xfrm>
          <a:custGeom>
            <a:avLst/>
            <a:gdLst>
              <a:gd name="connsiteX0" fmla="*/ 771496 w 771496"/>
              <a:gd name="connsiteY0" fmla="*/ 1842440 h 1842440"/>
              <a:gd name="connsiteX1" fmla="*/ 0 w 771496"/>
              <a:gd name="connsiteY1" fmla="*/ 1842440 h 1842440"/>
              <a:gd name="connsiteX2" fmla="*/ 758827 w 771496"/>
              <a:gd name="connsiteY2" fmla="*/ 0 h 1842440"/>
              <a:gd name="connsiteX3" fmla="*/ 771496 w 771496"/>
              <a:gd name="connsiteY3" fmla="*/ 0 h 1842440"/>
            </a:gdLst>
            <a:ahLst/>
            <a:cxnLst>
              <a:cxn ang="0">
                <a:pos x="connsiteX0" y="connsiteY0"/>
              </a:cxn>
              <a:cxn ang="0">
                <a:pos x="connsiteX1" y="connsiteY1"/>
              </a:cxn>
              <a:cxn ang="0">
                <a:pos x="connsiteX2" y="connsiteY2"/>
              </a:cxn>
              <a:cxn ang="0">
                <a:pos x="connsiteX3" y="connsiteY3"/>
              </a:cxn>
            </a:cxnLst>
            <a:rect l="l" t="t" r="r" b="b"/>
            <a:pathLst>
              <a:path w="771496" h="1842440">
                <a:moveTo>
                  <a:pt x="771496" y="1842440"/>
                </a:moveTo>
                <a:lnTo>
                  <a:pt x="0" y="1842440"/>
                </a:lnTo>
                <a:lnTo>
                  <a:pt x="758827" y="0"/>
                </a:lnTo>
                <a:lnTo>
                  <a:pt x="771496" y="0"/>
                </a:lnTo>
                <a:close/>
              </a:path>
            </a:pathLst>
          </a:custGeom>
          <a:solidFill>
            <a:srgbClr val="BBE1FA">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p:cNvGrpSpPr/>
          <p:nvPr userDrawn="true"/>
        </p:nvGrpSpPr>
        <p:grpSpPr>
          <a:xfrm rot="10800000">
            <a:off x="171052" y="0"/>
            <a:ext cx="1619987" cy="1468586"/>
            <a:chOff x="10248163" y="5404899"/>
            <a:chExt cx="1619987" cy="1468586"/>
          </a:xfrm>
          <a:solidFill>
            <a:srgbClr val="BBE1FA">
              <a:alpha val="83000"/>
            </a:srgbClr>
          </a:solidFill>
        </p:grpSpPr>
        <p:sp>
          <p:nvSpPr>
            <p:cNvPr id="63" name="Freeform 62"/>
            <p:cNvSpPr/>
            <p:nvPr userDrawn="true"/>
          </p:nvSpPr>
          <p:spPr>
            <a:xfrm>
              <a:off x="10798323" y="5404899"/>
              <a:ext cx="1069827" cy="1468586"/>
            </a:xfrm>
            <a:custGeom>
              <a:avLst/>
              <a:gdLst>
                <a:gd name="connsiteX0" fmla="*/ 758827 w 1342170"/>
                <a:gd name="connsiteY0" fmla="*/ 0 h 1842440"/>
                <a:gd name="connsiteX1" fmla="*/ 1342170 w 1342170"/>
                <a:gd name="connsiteY1" fmla="*/ 0 h 1842440"/>
                <a:gd name="connsiteX2" fmla="*/ 583342 w 1342170"/>
                <a:gd name="connsiteY2" fmla="*/ 1842440 h 1842440"/>
                <a:gd name="connsiteX3" fmla="*/ 0 w 1342170"/>
                <a:gd name="connsiteY3" fmla="*/ 1842440 h 1842440"/>
              </a:gdLst>
              <a:ahLst/>
              <a:cxnLst>
                <a:cxn ang="0">
                  <a:pos x="connsiteX0" y="connsiteY0"/>
                </a:cxn>
                <a:cxn ang="0">
                  <a:pos x="connsiteX1" y="connsiteY1"/>
                </a:cxn>
                <a:cxn ang="0">
                  <a:pos x="connsiteX2" y="connsiteY2"/>
                </a:cxn>
                <a:cxn ang="0">
                  <a:pos x="connsiteX3" y="connsiteY3"/>
                </a:cxn>
              </a:cxnLst>
              <a:rect l="l" t="t" r="r" b="b"/>
              <a:pathLst>
                <a:path w="1342170" h="1842440">
                  <a:moveTo>
                    <a:pt x="758827" y="0"/>
                  </a:moveTo>
                  <a:lnTo>
                    <a:pt x="1342170" y="0"/>
                  </a:lnTo>
                  <a:lnTo>
                    <a:pt x="583342" y="1842440"/>
                  </a:lnTo>
                  <a:lnTo>
                    <a:pt x="0" y="18424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userDrawn="true"/>
          </p:nvSpPr>
          <p:spPr>
            <a:xfrm>
              <a:off x="10248163" y="5814881"/>
              <a:ext cx="900972" cy="1058604"/>
            </a:xfrm>
            <a:custGeom>
              <a:avLst/>
              <a:gdLst>
                <a:gd name="connsiteX0" fmla="*/ 546987 w 1130330"/>
                <a:gd name="connsiteY0" fmla="*/ 0 h 1328090"/>
                <a:gd name="connsiteX1" fmla="*/ 1130330 w 1130330"/>
                <a:gd name="connsiteY1" fmla="*/ 0 h 1328090"/>
                <a:gd name="connsiteX2" fmla="*/ 583342 w 1130330"/>
                <a:gd name="connsiteY2" fmla="*/ 1328090 h 1328090"/>
                <a:gd name="connsiteX3" fmla="*/ 0 w 1130330"/>
                <a:gd name="connsiteY3" fmla="*/ 1328090 h 1328090"/>
              </a:gdLst>
              <a:ahLst/>
              <a:cxnLst>
                <a:cxn ang="0">
                  <a:pos x="connsiteX0" y="connsiteY0"/>
                </a:cxn>
                <a:cxn ang="0">
                  <a:pos x="connsiteX1" y="connsiteY1"/>
                </a:cxn>
                <a:cxn ang="0">
                  <a:pos x="connsiteX2" y="connsiteY2"/>
                </a:cxn>
                <a:cxn ang="0">
                  <a:pos x="connsiteX3" y="connsiteY3"/>
                </a:cxn>
              </a:cxnLst>
              <a:rect l="l" t="t" r="r" b="b"/>
              <a:pathLst>
                <a:path w="1130330" h="1328090">
                  <a:moveTo>
                    <a:pt x="546987" y="0"/>
                  </a:moveTo>
                  <a:lnTo>
                    <a:pt x="1130330" y="0"/>
                  </a:lnTo>
                  <a:lnTo>
                    <a:pt x="583342" y="1328090"/>
                  </a:lnTo>
                  <a:lnTo>
                    <a:pt x="0" y="13280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文本占位符 4"/>
          <p:cNvSpPr>
            <a:spLocks noGrp="true"/>
          </p:cNvSpPr>
          <p:nvPr>
            <p:ph type="body" sz="quarter" idx="12" hasCustomPrompt="true"/>
          </p:nvPr>
        </p:nvSpPr>
        <p:spPr>
          <a:xfrm>
            <a:off x="5070780" y="2294445"/>
            <a:ext cx="1571780" cy="2056471"/>
          </a:xfrm>
          <a:prstGeom prst="rect">
            <a:avLst/>
          </a:prstGeom>
          <a:noFill/>
        </p:spPr>
        <p:txBody>
          <a:bodyPr/>
          <a:lstStyle>
            <a:lvl1pPr marL="0" indent="0">
              <a:buNone/>
              <a:defRPr sz="18800" i="0">
                <a:solidFill>
                  <a:schemeClr val="bg1">
                    <a:alpha val="20000"/>
                  </a:schemeClr>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1</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5">
    <p:spTree>
      <p:nvGrpSpPr>
        <p:cNvPr id="1" name=""/>
        <p:cNvGrpSpPr/>
        <p:nvPr/>
      </p:nvGrpSpPr>
      <p:grpSpPr>
        <a:xfrm>
          <a:off x="0" y="0"/>
          <a:ext cx="0" cy="0"/>
          <a:chOff x="0" y="0"/>
          <a:chExt cx="0" cy="0"/>
        </a:xfrm>
      </p:grpSpPr>
      <p:pic>
        <p:nvPicPr>
          <p:cNvPr id="3" name="图片 2"/>
          <p:cNvPicPr>
            <a:picLocks noChangeAspect="true"/>
          </p:cNvPicPr>
          <p:nvPr userDrawn="true"/>
        </p:nvPicPr>
        <p:blipFill>
          <a:blip r:embed="rId2"/>
          <a:stretch>
            <a:fillRect/>
          </a:stretch>
        </p:blipFill>
        <p:spPr>
          <a:xfrm>
            <a:off x="0" y="0"/>
            <a:ext cx="12192000" cy="6858000"/>
          </a:xfrm>
          <a:prstGeom prst="rect">
            <a:avLst/>
          </a:prstGeom>
        </p:spPr>
      </p:pic>
      <p:sp>
        <p:nvSpPr>
          <p:cNvPr id="4" name="矩形 3"/>
          <p:cNvSpPr/>
          <p:nvPr userDrawn="true"/>
        </p:nvSpPr>
        <p:spPr>
          <a:xfrm>
            <a:off x="0" y="0"/>
            <a:ext cx="12192000" cy="685800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true"/>
        </p:nvSpPr>
        <p:spPr>
          <a:xfrm>
            <a:off x="5085485" y="0"/>
            <a:ext cx="709900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1"/>
          <p:cNvSpPr txBox="true"/>
          <p:nvPr userDrawn="true"/>
        </p:nvSpPr>
        <p:spPr>
          <a:xfrm>
            <a:off x="1706967" y="1710850"/>
            <a:ext cx="1671551" cy="3046988"/>
          </a:xfrm>
          <a:prstGeom prst="rect">
            <a:avLst/>
          </a:prstGeom>
          <a:noFill/>
        </p:spPr>
        <p:txBody>
          <a:bodyPr wrap="square" rtlCol="0" anchor="ctr">
            <a:spAutoFit/>
          </a:bodyPr>
          <a:lstStyle/>
          <a:p>
            <a:r>
              <a:rPr lang="zh-CN" altLang="en-US" sz="9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目录</a:t>
            </a:r>
            <a:endParaRPr lang="ko-KR" altLang="en-US" sz="9600" b="1" dirty="0">
              <a:solidFill>
                <a:schemeClr val="bg1"/>
              </a:solidFill>
              <a:latin typeface="微软雅黑" panose="020B0503020204020204" pitchFamily="34" charset="-122"/>
              <a:cs typeface="Arial" panose="020B0604020202020204" pitchFamily="34" charset="0"/>
            </a:endParaRPr>
          </a:p>
        </p:txBody>
      </p:sp>
      <p:sp>
        <p:nvSpPr>
          <p:cNvPr id="9" name="TextBox 6"/>
          <p:cNvSpPr txBox="true"/>
          <p:nvPr/>
        </p:nvSpPr>
        <p:spPr>
          <a:xfrm>
            <a:off x="5592482" y="80768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01</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0" name="Half Frame 4"/>
          <p:cNvSpPr/>
          <p:nvPr/>
        </p:nvSpPr>
        <p:spPr>
          <a:xfrm rot="8100000">
            <a:off x="6256514" y="90424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sp>
        <p:nvSpPr>
          <p:cNvPr id="15" name="TextBox 11"/>
          <p:cNvSpPr txBox="true"/>
          <p:nvPr userDrawn="true"/>
        </p:nvSpPr>
        <p:spPr>
          <a:xfrm>
            <a:off x="5600498" y="1936276"/>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02</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6" name="Half Frame 12"/>
          <p:cNvSpPr/>
          <p:nvPr userDrawn="true"/>
        </p:nvSpPr>
        <p:spPr>
          <a:xfrm rot="8100000">
            <a:off x="6264530" y="2032834"/>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sp>
        <p:nvSpPr>
          <p:cNvPr id="21" name="TextBox 17"/>
          <p:cNvSpPr txBox="true"/>
          <p:nvPr userDrawn="true"/>
        </p:nvSpPr>
        <p:spPr>
          <a:xfrm>
            <a:off x="5608514" y="3064868"/>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03</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22" name="Half Frame 18"/>
          <p:cNvSpPr/>
          <p:nvPr userDrawn="true"/>
        </p:nvSpPr>
        <p:spPr>
          <a:xfrm rot="8100000">
            <a:off x="6272546" y="3161426"/>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nvGrpSpPr>
          <p:cNvPr id="25" name="Group 21"/>
          <p:cNvGrpSpPr/>
          <p:nvPr userDrawn="true"/>
        </p:nvGrpSpPr>
        <p:grpSpPr>
          <a:xfrm>
            <a:off x="5616530" y="4193460"/>
            <a:ext cx="1301913" cy="830997"/>
            <a:chOff x="5484141" y="1775144"/>
            <a:chExt cx="1301913" cy="830997"/>
          </a:xfrm>
        </p:grpSpPr>
        <p:sp>
          <p:nvSpPr>
            <p:cNvPr id="27" name="TextBox 23"/>
            <p:cNvSpPr txBox="true"/>
            <p:nvPr/>
          </p:nvSpPr>
          <p:spPr>
            <a:xfrm>
              <a:off x="5484141" y="1775144"/>
              <a:ext cx="958096" cy="830997"/>
            </a:xfrm>
            <a:prstGeom prst="rect">
              <a:avLst/>
            </a:prstGeom>
            <a:noFill/>
          </p:spPr>
          <p:txBody>
            <a:bodyPr wrap="square" lIns="108000" rIns="108000" rtlCol="0">
              <a:spAutoFit/>
            </a:bodyPr>
            <a:lstStyle>
              <a:defPPr>
                <a:defRPr lang="zh-CN"/>
              </a:defPPr>
              <a:lvl1pPr algn="ctr">
                <a:defRPr sz="4800" b="1">
                  <a:solidFill>
                    <a:srgbClr val="1B262C"/>
                  </a:solidFill>
                  <a:cs typeface="Arial" panose="020B0604020202020204" pitchFamily="34" charset="0"/>
                </a:defRPr>
              </a:lvl1pPr>
            </a:lstStyle>
            <a:p>
              <a:r>
                <a:rPr lang="en-US" altLang="ko-KR" dirty="0">
                  <a:latin typeface="Arial" panose="020B0604020202020204" pitchFamily="34" charset="0"/>
                </a:rPr>
                <a:t>04</a:t>
              </a:r>
              <a:endParaRPr lang="ko-KR" altLang="en-US" dirty="0">
                <a:latin typeface="Arial" panose="020B0604020202020204" pitchFamily="34" charset="0"/>
              </a:endParaRPr>
            </a:p>
          </p:txBody>
        </p:sp>
        <p:sp>
          <p:nvSpPr>
            <p:cNvPr id="28" name="Half Frame 2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31" name="Group 21"/>
          <p:cNvGrpSpPr/>
          <p:nvPr userDrawn="true"/>
        </p:nvGrpSpPr>
        <p:grpSpPr>
          <a:xfrm>
            <a:off x="5616530" y="5322052"/>
            <a:ext cx="1301913" cy="830997"/>
            <a:chOff x="5484141" y="1775144"/>
            <a:chExt cx="1301913" cy="830997"/>
          </a:xfrm>
        </p:grpSpPr>
        <p:sp>
          <p:nvSpPr>
            <p:cNvPr id="33" name="TextBox 23"/>
            <p:cNvSpPr txBox="true"/>
            <p:nvPr/>
          </p:nvSpPr>
          <p:spPr>
            <a:xfrm>
              <a:off x="5484141" y="1775144"/>
              <a:ext cx="958096" cy="830997"/>
            </a:xfrm>
            <a:prstGeom prst="rect">
              <a:avLst/>
            </a:prstGeom>
            <a:noFill/>
          </p:spPr>
          <p:txBody>
            <a:bodyPr wrap="square" lIns="108000" rIns="108000" rtlCol="0">
              <a:spAutoFit/>
            </a:bodyPr>
            <a:lstStyle>
              <a:defPPr>
                <a:defRPr lang="zh-CN"/>
              </a:defPPr>
              <a:lvl1pPr algn="ctr">
                <a:defRPr sz="4800" b="1">
                  <a:solidFill>
                    <a:srgbClr val="1B262C"/>
                  </a:solidFill>
                  <a:cs typeface="Arial" panose="020B0604020202020204" pitchFamily="34" charset="0"/>
                </a:defRPr>
              </a:lvl1pPr>
            </a:lstStyle>
            <a:p>
              <a:r>
                <a:rPr lang="en-US" altLang="zh-CN" dirty="0">
                  <a:latin typeface="Arial" panose="020B0604020202020204" pitchFamily="34" charset="0"/>
                </a:rPr>
                <a:t>05</a:t>
              </a:r>
              <a:endParaRPr lang="ko-KR" altLang="en-US" dirty="0">
                <a:latin typeface="Arial" panose="020B0604020202020204" pitchFamily="34" charset="0"/>
              </a:endParaRPr>
            </a:p>
          </p:txBody>
        </p:sp>
        <p:sp>
          <p:nvSpPr>
            <p:cNvPr id="34" name="Half Frame 2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sp>
        <p:nvSpPr>
          <p:cNvPr id="37" name="文本占位符 36"/>
          <p:cNvSpPr>
            <a:spLocks noGrp="true"/>
          </p:cNvSpPr>
          <p:nvPr userDrawn="true">
            <p:ph type="body" sz="quarter" idx="10" hasCustomPrompt="true"/>
          </p:nvPr>
        </p:nvSpPr>
        <p:spPr>
          <a:xfrm>
            <a:off x="7184105" y="828413"/>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9" name="文本占位符 38"/>
          <p:cNvSpPr>
            <a:spLocks noGrp="true"/>
          </p:cNvSpPr>
          <p:nvPr userDrawn="true">
            <p:ph type="body" sz="quarter" idx="11" hasCustomPrompt="true"/>
          </p:nvPr>
        </p:nvSpPr>
        <p:spPr>
          <a:xfrm>
            <a:off x="7184104" y="1269744"/>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5" name="文本占位符 36"/>
          <p:cNvSpPr>
            <a:spLocks noGrp="true"/>
          </p:cNvSpPr>
          <p:nvPr>
            <p:ph type="body" sz="quarter" idx="12" hasCustomPrompt="true"/>
          </p:nvPr>
        </p:nvSpPr>
        <p:spPr>
          <a:xfrm>
            <a:off x="7184104" y="1936276"/>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46" name="文本占位符 38"/>
          <p:cNvSpPr>
            <a:spLocks noGrp="true"/>
          </p:cNvSpPr>
          <p:nvPr>
            <p:ph type="body" sz="quarter" idx="13" hasCustomPrompt="true"/>
          </p:nvPr>
        </p:nvSpPr>
        <p:spPr>
          <a:xfrm>
            <a:off x="7184103" y="2377607"/>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7" name="文本占位符 36"/>
          <p:cNvSpPr>
            <a:spLocks noGrp="true"/>
          </p:cNvSpPr>
          <p:nvPr>
            <p:ph type="body" sz="quarter" idx="14" hasCustomPrompt="true"/>
          </p:nvPr>
        </p:nvSpPr>
        <p:spPr>
          <a:xfrm>
            <a:off x="7184104" y="3067958"/>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48" name="文本占位符 38"/>
          <p:cNvSpPr>
            <a:spLocks noGrp="true"/>
          </p:cNvSpPr>
          <p:nvPr>
            <p:ph type="body" sz="quarter" idx="15" hasCustomPrompt="true"/>
          </p:nvPr>
        </p:nvSpPr>
        <p:spPr>
          <a:xfrm>
            <a:off x="7184103" y="3509289"/>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9" name="文本占位符 36"/>
          <p:cNvSpPr>
            <a:spLocks noGrp="true"/>
          </p:cNvSpPr>
          <p:nvPr>
            <p:ph type="body" sz="quarter" idx="16" hasCustomPrompt="true"/>
          </p:nvPr>
        </p:nvSpPr>
        <p:spPr>
          <a:xfrm>
            <a:off x="7184103" y="4193460"/>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50" name="文本占位符 38"/>
          <p:cNvSpPr>
            <a:spLocks noGrp="true"/>
          </p:cNvSpPr>
          <p:nvPr>
            <p:ph type="body" sz="quarter" idx="17" hasCustomPrompt="true"/>
          </p:nvPr>
        </p:nvSpPr>
        <p:spPr>
          <a:xfrm>
            <a:off x="7184102" y="4634791"/>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51" name="文本占位符 36"/>
          <p:cNvSpPr>
            <a:spLocks noGrp="true"/>
          </p:cNvSpPr>
          <p:nvPr>
            <p:ph type="body" sz="quarter" idx="18" hasCustomPrompt="true"/>
          </p:nvPr>
        </p:nvSpPr>
        <p:spPr>
          <a:xfrm>
            <a:off x="7178628" y="5316974"/>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52" name="文本占位符 38"/>
          <p:cNvSpPr>
            <a:spLocks noGrp="true"/>
          </p:cNvSpPr>
          <p:nvPr>
            <p:ph type="body" sz="quarter" idx="19" hasCustomPrompt="true"/>
          </p:nvPr>
        </p:nvSpPr>
        <p:spPr>
          <a:xfrm>
            <a:off x="7178627" y="5758305"/>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目录4">
    <p:spTree>
      <p:nvGrpSpPr>
        <p:cNvPr id="1" name=""/>
        <p:cNvGrpSpPr/>
        <p:nvPr/>
      </p:nvGrpSpPr>
      <p:grpSpPr>
        <a:xfrm>
          <a:off x="0" y="0"/>
          <a:ext cx="0" cy="0"/>
          <a:chOff x="0" y="0"/>
          <a:chExt cx="0" cy="0"/>
        </a:xfrm>
      </p:grpSpPr>
      <p:pic>
        <p:nvPicPr>
          <p:cNvPr id="3" name="图片 2"/>
          <p:cNvPicPr>
            <a:picLocks noChangeAspect="true"/>
          </p:cNvPicPr>
          <p:nvPr userDrawn="true"/>
        </p:nvPicPr>
        <p:blipFill>
          <a:blip r:embed="rId2"/>
          <a:stretch>
            <a:fillRect/>
          </a:stretch>
        </p:blipFill>
        <p:spPr>
          <a:xfrm>
            <a:off x="0" y="0"/>
            <a:ext cx="12192000" cy="6858000"/>
          </a:xfrm>
          <a:prstGeom prst="rect">
            <a:avLst/>
          </a:prstGeom>
        </p:spPr>
      </p:pic>
      <p:sp>
        <p:nvSpPr>
          <p:cNvPr id="4" name="矩形 3"/>
          <p:cNvSpPr/>
          <p:nvPr userDrawn="true"/>
        </p:nvSpPr>
        <p:spPr>
          <a:xfrm>
            <a:off x="0" y="0"/>
            <a:ext cx="12192000" cy="685800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true"/>
        </p:nvSpPr>
        <p:spPr>
          <a:xfrm>
            <a:off x="5085485" y="0"/>
            <a:ext cx="709900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1"/>
          <p:cNvSpPr txBox="true"/>
          <p:nvPr userDrawn="true"/>
        </p:nvSpPr>
        <p:spPr>
          <a:xfrm>
            <a:off x="1706967" y="1710850"/>
            <a:ext cx="1671551" cy="3046988"/>
          </a:xfrm>
          <a:prstGeom prst="rect">
            <a:avLst/>
          </a:prstGeom>
          <a:noFill/>
        </p:spPr>
        <p:txBody>
          <a:bodyPr wrap="square" rtlCol="0" anchor="ctr">
            <a:spAutoFit/>
          </a:bodyPr>
          <a:lstStyle/>
          <a:p>
            <a:r>
              <a:rPr lang="zh-CN" altLang="en-US" sz="9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目录</a:t>
            </a:r>
            <a:endParaRPr lang="ko-KR" altLang="en-US" sz="9600" b="1" dirty="0">
              <a:solidFill>
                <a:schemeClr val="bg1"/>
              </a:solidFill>
              <a:latin typeface="微软雅黑" panose="020B0503020204020204" pitchFamily="34" charset="-122"/>
              <a:cs typeface="Arial" panose="020B0604020202020204" pitchFamily="34" charset="0"/>
            </a:endParaRPr>
          </a:p>
        </p:txBody>
      </p:sp>
      <p:grpSp>
        <p:nvGrpSpPr>
          <p:cNvPr id="7" name="Group 5"/>
          <p:cNvGrpSpPr/>
          <p:nvPr userDrawn="true"/>
        </p:nvGrpSpPr>
        <p:grpSpPr>
          <a:xfrm>
            <a:off x="5614151" y="1210713"/>
            <a:ext cx="1301913" cy="830997"/>
            <a:chOff x="5484141" y="1775144"/>
            <a:chExt cx="1301913" cy="830997"/>
          </a:xfrm>
        </p:grpSpPr>
        <p:sp>
          <p:nvSpPr>
            <p:cNvPr id="9" name="TextBox 6"/>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01</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0" name="Half Frame 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3" name="Group 9"/>
          <p:cNvGrpSpPr/>
          <p:nvPr userDrawn="true"/>
        </p:nvGrpSpPr>
        <p:grpSpPr>
          <a:xfrm>
            <a:off x="5622167" y="2377777"/>
            <a:ext cx="1301913" cy="830997"/>
            <a:chOff x="5484141" y="1775144"/>
            <a:chExt cx="1301913" cy="830997"/>
          </a:xfrm>
        </p:grpSpPr>
        <p:sp>
          <p:nvSpPr>
            <p:cNvPr id="15" name="TextBox 11"/>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02</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6" name="Half Frame 12"/>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9" name="Group 15"/>
          <p:cNvGrpSpPr/>
          <p:nvPr userDrawn="true"/>
        </p:nvGrpSpPr>
        <p:grpSpPr>
          <a:xfrm>
            <a:off x="5630183" y="3544841"/>
            <a:ext cx="1301913" cy="830997"/>
            <a:chOff x="5484141" y="1775144"/>
            <a:chExt cx="1301913" cy="830997"/>
          </a:xfrm>
        </p:grpSpPr>
        <p:sp>
          <p:nvSpPr>
            <p:cNvPr id="21" name="TextBox 17"/>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03</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22" name="Half Frame 18"/>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25" name="Group 21"/>
          <p:cNvGrpSpPr/>
          <p:nvPr userDrawn="true"/>
        </p:nvGrpSpPr>
        <p:grpSpPr>
          <a:xfrm>
            <a:off x="5638199" y="4711905"/>
            <a:ext cx="1301913" cy="830997"/>
            <a:chOff x="5484141" y="1775144"/>
            <a:chExt cx="1301913" cy="830997"/>
          </a:xfrm>
        </p:grpSpPr>
        <p:sp>
          <p:nvSpPr>
            <p:cNvPr id="27" name="TextBox 23"/>
            <p:cNvSpPr txBox="true"/>
            <p:nvPr/>
          </p:nvSpPr>
          <p:spPr>
            <a:xfrm>
              <a:off x="5484141" y="1775144"/>
              <a:ext cx="958096" cy="830997"/>
            </a:xfrm>
            <a:prstGeom prst="rect">
              <a:avLst/>
            </a:prstGeom>
            <a:noFill/>
          </p:spPr>
          <p:txBody>
            <a:bodyPr wrap="square" lIns="108000" rIns="108000" rtlCol="0">
              <a:spAutoFit/>
            </a:bodyPr>
            <a:lstStyle>
              <a:defPPr>
                <a:defRPr lang="zh-CN"/>
              </a:defPPr>
              <a:lvl1pPr algn="ctr">
                <a:defRPr sz="4800" b="1">
                  <a:solidFill>
                    <a:srgbClr val="1B262C"/>
                  </a:solidFill>
                  <a:cs typeface="Arial" panose="020B0604020202020204" pitchFamily="34" charset="0"/>
                </a:defRPr>
              </a:lvl1pPr>
            </a:lstStyle>
            <a:p>
              <a:r>
                <a:rPr lang="en-US" altLang="ko-KR" dirty="0">
                  <a:latin typeface="Arial" panose="020B0604020202020204" pitchFamily="34" charset="0"/>
                </a:rPr>
                <a:t>04</a:t>
              </a:r>
              <a:endParaRPr lang="ko-KR" altLang="en-US" dirty="0">
                <a:latin typeface="Arial" panose="020B0604020202020204" pitchFamily="34" charset="0"/>
              </a:endParaRPr>
            </a:p>
          </p:txBody>
        </p:sp>
        <p:sp>
          <p:nvSpPr>
            <p:cNvPr id="28" name="Half Frame 2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sp>
        <p:nvSpPr>
          <p:cNvPr id="31" name="文本占位符 36"/>
          <p:cNvSpPr>
            <a:spLocks noGrp="true"/>
          </p:cNvSpPr>
          <p:nvPr>
            <p:ph type="body" sz="quarter" idx="10" hasCustomPrompt="true"/>
          </p:nvPr>
        </p:nvSpPr>
        <p:spPr>
          <a:xfrm>
            <a:off x="7303457" y="1210713"/>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2" name="文本占位符 38"/>
          <p:cNvSpPr>
            <a:spLocks noGrp="true"/>
          </p:cNvSpPr>
          <p:nvPr>
            <p:ph type="body" sz="quarter" idx="11" hasCustomPrompt="true"/>
          </p:nvPr>
        </p:nvSpPr>
        <p:spPr>
          <a:xfrm>
            <a:off x="7303456" y="1652044"/>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35" name="文本占位符 36"/>
          <p:cNvSpPr>
            <a:spLocks noGrp="true"/>
          </p:cNvSpPr>
          <p:nvPr>
            <p:ph type="body" sz="quarter" idx="12" hasCustomPrompt="true"/>
          </p:nvPr>
        </p:nvSpPr>
        <p:spPr>
          <a:xfrm>
            <a:off x="7303456" y="2377777"/>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6" name="文本占位符 38"/>
          <p:cNvSpPr>
            <a:spLocks noGrp="true"/>
          </p:cNvSpPr>
          <p:nvPr>
            <p:ph type="body" sz="quarter" idx="13" hasCustomPrompt="true"/>
          </p:nvPr>
        </p:nvSpPr>
        <p:spPr>
          <a:xfrm>
            <a:off x="7303455" y="2819108"/>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37" name="文本占位符 36"/>
          <p:cNvSpPr>
            <a:spLocks noGrp="true"/>
          </p:cNvSpPr>
          <p:nvPr>
            <p:ph type="body" sz="quarter" idx="14" hasCustomPrompt="true"/>
          </p:nvPr>
        </p:nvSpPr>
        <p:spPr>
          <a:xfrm>
            <a:off x="7303455" y="3505025"/>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8" name="文本占位符 38"/>
          <p:cNvSpPr>
            <a:spLocks noGrp="true"/>
          </p:cNvSpPr>
          <p:nvPr>
            <p:ph type="body" sz="quarter" idx="15" hasCustomPrompt="true"/>
          </p:nvPr>
        </p:nvSpPr>
        <p:spPr>
          <a:xfrm>
            <a:off x="7303454" y="3946356"/>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43" name="文本占位符 36"/>
          <p:cNvSpPr>
            <a:spLocks noGrp="true"/>
          </p:cNvSpPr>
          <p:nvPr>
            <p:ph type="body" sz="quarter" idx="16" hasCustomPrompt="true"/>
          </p:nvPr>
        </p:nvSpPr>
        <p:spPr>
          <a:xfrm>
            <a:off x="7303455" y="4757838"/>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44" name="文本占位符 38"/>
          <p:cNvSpPr>
            <a:spLocks noGrp="true"/>
          </p:cNvSpPr>
          <p:nvPr>
            <p:ph type="body" sz="quarter" idx="17" hasCustomPrompt="true"/>
          </p:nvPr>
        </p:nvSpPr>
        <p:spPr>
          <a:xfrm>
            <a:off x="7303454" y="5199169"/>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目录3">
    <p:spTree>
      <p:nvGrpSpPr>
        <p:cNvPr id="1" name=""/>
        <p:cNvGrpSpPr/>
        <p:nvPr/>
      </p:nvGrpSpPr>
      <p:grpSpPr>
        <a:xfrm>
          <a:off x="0" y="0"/>
          <a:ext cx="0" cy="0"/>
          <a:chOff x="0" y="0"/>
          <a:chExt cx="0" cy="0"/>
        </a:xfrm>
      </p:grpSpPr>
      <p:pic>
        <p:nvPicPr>
          <p:cNvPr id="3" name="图片 2"/>
          <p:cNvPicPr>
            <a:picLocks noChangeAspect="true"/>
          </p:cNvPicPr>
          <p:nvPr userDrawn="true"/>
        </p:nvPicPr>
        <p:blipFill>
          <a:blip r:embed="rId2"/>
          <a:stretch>
            <a:fillRect/>
          </a:stretch>
        </p:blipFill>
        <p:spPr>
          <a:xfrm>
            <a:off x="0" y="0"/>
            <a:ext cx="12192000" cy="6858000"/>
          </a:xfrm>
          <a:prstGeom prst="rect">
            <a:avLst/>
          </a:prstGeom>
        </p:spPr>
      </p:pic>
      <p:sp>
        <p:nvSpPr>
          <p:cNvPr id="4" name="矩形 3"/>
          <p:cNvSpPr/>
          <p:nvPr userDrawn="true"/>
        </p:nvSpPr>
        <p:spPr>
          <a:xfrm>
            <a:off x="0" y="0"/>
            <a:ext cx="12192000" cy="685800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true"/>
        </p:nvSpPr>
        <p:spPr>
          <a:xfrm>
            <a:off x="5085485" y="0"/>
            <a:ext cx="709900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Group 5"/>
          <p:cNvGrpSpPr/>
          <p:nvPr userDrawn="true"/>
        </p:nvGrpSpPr>
        <p:grpSpPr>
          <a:xfrm>
            <a:off x="5535494" y="1555676"/>
            <a:ext cx="1301913" cy="830997"/>
            <a:chOff x="5484141" y="1775144"/>
            <a:chExt cx="1301913" cy="830997"/>
          </a:xfrm>
        </p:grpSpPr>
        <p:sp>
          <p:nvSpPr>
            <p:cNvPr id="9" name="TextBox 6"/>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01</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0" name="Half Frame 4"/>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3" name="Group 9"/>
          <p:cNvGrpSpPr/>
          <p:nvPr userDrawn="true"/>
        </p:nvGrpSpPr>
        <p:grpSpPr>
          <a:xfrm>
            <a:off x="5535494" y="2878402"/>
            <a:ext cx="1301913" cy="830997"/>
            <a:chOff x="5484141" y="1775144"/>
            <a:chExt cx="1301913" cy="830997"/>
          </a:xfrm>
        </p:grpSpPr>
        <p:sp>
          <p:nvSpPr>
            <p:cNvPr id="15" name="TextBox 11"/>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02</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16" name="Half Frame 12"/>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grpSp>
        <p:nvGrpSpPr>
          <p:cNvPr id="19" name="Group 15"/>
          <p:cNvGrpSpPr/>
          <p:nvPr userDrawn="true"/>
        </p:nvGrpSpPr>
        <p:grpSpPr>
          <a:xfrm>
            <a:off x="5535494" y="4201129"/>
            <a:ext cx="1301913" cy="830997"/>
            <a:chOff x="5484141" y="1775144"/>
            <a:chExt cx="1301913" cy="830997"/>
          </a:xfrm>
        </p:grpSpPr>
        <p:sp>
          <p:nvSpPr>
            <p:cNvPr id="21" name="TextBox 17"/>
            <p:cNvSpPr txBox="true"/>
            <p:nvPr/>
          </p:nvSpPr>
          <p:spPr>
            <a:xfrm>
              <a:off x="5484141" y="1775144"/>
              <a:ext cx="958096" cy="830997"/>
            </a:xfrm>
            <a:prstGeom prst="rect">
              <a:avLst/>
            </a:prstGeom>
            <a:noFill/>
          </p:spPr>
          <p:txBody>
            <a:bodyPr wrap="square" lIns="108000" rIns="108000" rtlCol="0">
              <a:spAutoFit/>
            </a:bodyPr>
            <a:lstStyle/>
            <a:p>
              <a:pPr algn="ctr"/>
              <a:r>
                <a:rPr lang="en-US" altLang="ko-KR" sz="4800" b="1" dirty="0">
                  <a:solidFill>
                    <a:srgbClr val="1B262C"/>
                  </a:solidFill>
                  <a:latin typeface="Arial" panose="020B0604020202020204" pitchFamily="34" charset="0"/>
                  <a:cs typeface="Arial" panose="020B0604020202020204" pitchFamily="34" charset="0"/>
                </a:rPr>
                <a:t>03</a:t>
              </a:r>
              <a:endParaRPr lang="ko-KR" altLang="en-US" sz="4800" b="1" dirty="0">
                <a:solidFill>
                  <a:srgbClr val="1B262C"/>
                </a:solidFill>
                <a:latin typeface="Arial" panose="020B0604020202020204" pitchFamily="34" charset="0"/>
                <a:cs typeface="Arial" panose="020B0604020202020204" pitchFamily="34" charset="0"/>
              </a:endParaRPr>
            </a:p>
          </p:txBody>
        </p:sp>
        <p:sp>
          <p:nvSpPr>
            <p:cNvPr id="22" name="Half Frame 18"/>
            <p:cNvSpPr/>
            <p:nvPr/>
          </p:nvSpPr>
          <p:spPr>
            <a:xfrm rot="8100000">
              <a:off x="6148173" y="1871702"/>
              <a:ext cx="637881" cy="637881"/>
            </a:xfrm>
            <a:prstGeom prst="halfFrame">
              <a:avLst>
                <a:gd name="adj1" fmla="val 20434"/>
                <a:gd name="adj2" fmla="val 20083"/>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262C"/>
                </a:solidFill>
              </a:endParaRPr>
            </a:p>
          </p:txBody>
        </p:sp>
      </p:grpSp>
      <p:sp>
        <p:nvSpPr>
          <p:cNvPr id="31" name="TextBox 1"/>
          <p:cNvSpPr txBox="true"/>
          <p:nvPr userDrawn="true"/>
        </p:nvSpPr>
        <p:spPr>
          <a:xfrm>
            <a:off x="1706967" y="1710850"/>
            <a:ext cx="1671551" cy="3046988"/>
          </a:xfrm>
          <a:prstGeom prst="rect">
            <a:avLst/>
          </a:prstGeom>
          <a:noFill/>
        </p:spPr>
        <p:txBody>
          <a:bodyPr wrap="square" rtlCol="0" anchor="ctr">
            <a:spAutoFit/>
          </a:bodyPr>
          <a:lstStyle/>
          <a:p>
            <a:r>
              <a:rPr lang="zh-CN" altLang="en-US" sz="9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目录</a:t>
            </a:r>
            <a:endParaRPr lang="ko-KR" altLang="en-US" sz="9600" b="1" dirty="0">
              <a:solidFill>
                <a:schemeClr val="bg1"/>
              </a:solidFill>
              <a:latin typeface="微软雅黑" panose="020B0503020204020204" pitchFamily="34" charset="-122"/>
              <a:cs typeface="Arial" panose="020B0604020202020204" pitchFamily="34" charset="0"/>
            </a:endParaRPr>
          </a:p>
        </p:txBody>
      </p:sp>
      <p:sp>
        <p:nvSpPr>
          <p:cNvPr id="25" name="文本占位符 36"/>
          <p:cNvSpPr>
            <a:spLocks noGrp="true"/>
          </p:cNvSpPr>
          <p:nvPr>
            <p:ph type="body" sz="quarter" idx="10" hasCustomPrompt="true"/>
          </p:nvPr>
        </p:nvSpPr>
        <p:spPr>
          <a:xfrm>
            <a:off x="7198933" y="1555676"/>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26" name="文本占位符 38"/>
          <p:cNvSpPr>
            <a:spLocks noGrp="true"/>
          </p:cNvSpPr>
          <p:nvPr>
            <p:ph type="body" sz="quarter" idx="11" hasCustomPrompt="true"/>
          </p:nvPr>
        </p:nvSpPr>
        <p:spPr>
          <a:xfrm>
            <a:off x="7198932" y="1997007"/>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27" name="文本占位符 36"/>
          <p:cNvSpPr>
            <a:spLocks noGrp="true"/>
          </p:cNvSpPr>
          <p:nvPr>
            <p:ph type="body" sz="quarter" idx="12" hasCustomPrompt="true"/>
          </p:nvPr>
        </p:nvSpPr>
        <p:spPr>
          <a:xfrm>
            <a:off x="7198933" y="2842850"/>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28" name="文本占位符 38"/>
          <p:cNvSpPr>
            <a:spLocks noGrp="true"/>
          </p:cNvSpPr>
          <p:nvPr>
            <p:ph type="body" sz="quarter" idx="13" hasCustomPrompt="true"/>
          </p:nvPr>
        </p:nvSpPr>
        <p:spPr>
          <a:xfrm>
            <a:off x="7198932" y="3284181"/>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
        <p:nvSpPr>
          <p:cNvPr id="29" name="文本占位符 36"/>
          <p:cNvSpPr>
            <a:spLocks noGrp="true"/>
          </p:cNvSpPr>
          <p:nvPr>
            <p:ph type="body" sz="quarter" idx="14" hasCustomPrompt="true"/>
          </p:nvPr>
        </p:nvSpPr>
        <p:spPr>
          <a:xfrm>
            <a:off x="7198932" y="4165577"/>
            <a:ext cx="4319587" cy="417512"/>
          </a:xfrm>
          <a:prstGeom prst="rect">
            <a:avLst/>
          </a:prstGeom>
        </p:spPr>
        <p:txBody>
          <a:bodyPr/>
          <a:lstStyle>
            <a:lvl1pPr marL="0" indent="0">
              <a:buFontTx/>
              <a:buNone/>
              <a:defRPr sz="2800" b="1">
                <a:solidFill>
                  <a:srgbClr val="0F4C75"/>
                </a:solidFill>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a:t>
            </a:r>
            <a:endParaRPr lang="zh-CN" altLang="en-US" dirty="0"/>
          </a:p>
        </p:txBody>
      </p:sp>
      <p:sp>
        <p:nvSpPr>
          <p:cNvPr id="30" name="文本占位符 38"/>
          <p:cNvSpPr>
            <a:spLocks noGrp="true"/>
          </p:cNvSpPr>
          <p:nvPr>
            <p:ph type="body" sz="quarter" idx="15" hasCustomPrompt="true"/>
          </p:nvPr>
        </p:nvSpPr>
        <p:spPr>
          <a:xfrm>
            <a:off x="7198931" y="4606908"/>
            <a:ext cx="4319588" cy="442012"/>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200">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单击此处编辑母版文本单击此处编辑母版文本单击此处编辑母版文本单击此处编辑母版文本</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true"/>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true"/>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3" name="日期占位符 2"/>
          <p:cNvSpPr>
            <a:spLocks noGrp="true"/>
          </p:cNvSpPr>
          <p:nvPr>
            <p:ph type="dt" sz="half" idx="10"/>
          </p:nvPr>
        </p:nvSpPr>
        <p:spPr>
          <a:xfrm>
            <a:off x="838200" y="6356350"/>
            <a:ext cx="2743200" cy="365125"/>
          </a:xfrm>
        </p:spPr>
        <p:txBody>
          <a:bodyPr/>
          <a:lstStyle/>
          <a:p>
            <a:fld id="{89D95DC5-13C7-42BC-BEA3-D9E2D8D5032E}" type="datetimeFigureOut">
              <a:rPr lang="zh-CN" altLang="en-US" smtClean="0"/>
            </a:fld>
            <a:endParaRPr lang="zh-CN" altLang="en-US"/>
          </a:p>
        </p:txBody>
      </p:sp>
      <p:sp>
        <p:nvSpPr>
          <p:cNvPr id="4" name="页脚占位符 3"/>
          <p:cNvSpPr>
            <a:spLocks noGrp="true"/>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true"/>
          </p:cNvSpPr>
          <p:nvPr>
            <p:ph type="sldNum" sz="quarter" idx="12"/>
          </p:nvPr>
        </p:nvSpPr>
        <p:spPr>
          <a:xfrm>
            <a:off x="8610600" y="6356350"/>
            <a:ext cx="2743200" cy="365125"/>
          </a:xfrm>
        </p:spPr>
        <p:txBody>
          <a:bodyPr/>
          <a:lstStyle/>
          <a:p>
            <a:fld id="{EEF99F62-8DE1-4D36-8C6F-8AA0A5A4A704}" type="slidenum">
              <a:rPr lang="zh-CN" altLang="en-US" smtClean="0"/>
            </a:fld>
            <a:endParaRPr lang="zh-CN" altLang="en-US"/>
          </a:p>
        </p:txBody>
      </p:sp>
      <p:sp>
        <p:nvSpPr>
          <p:cNvPr id="26" name="矩形 25"/>
          <p:cNvSpPr/>
          <p:nvPr userDrawn="true"/>
        </p:nvSpPr>
        <p:spPr>
          <a:xfrm>
            <a:off x="1" y="312514"/>
            <a:ext cx="274320" cy="53822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pic>
        <p:nvPicPr>
          <p:cNvPr id="6" name="图片 5"/>
          <p:cNvPicPr>
            <a:picLocks noChangeAspect="true"/>
          </p:cNvPicPr>
          <p:nvPr userDrawn="true"/>
        </p:nvPicPr>
        <p:blipFill>
          <a:blip r:embed="rId2">
            <a:clrChange>
              <a:clrFrom>
                <a:srgbClr val="FFFFFF">
                  <a:alpha val="100000"/>
                </a:srgbClr>
              </a:clrFrom>
              <a:clrTo>
                <a:srgbClr val="FFFFFF">
                  <a:alpha val="100000"/>
                  <a:alpha val="0"/>
                </a:srgbClr>
              </a:clrTo>
            </a:clrChange>
          </a:blip>
          <a:srcRect l="4375" t="29287" r="37257" b="24305"/>
          <a:stretch>
            <a:fillRect/>
          </a:stretch>
        </p:blipFill>
        <p:spPr>
          <a:xfrm>
            <a:off x="10613390" y="194945"/>
            <a:ext cx="1367790" cy="4013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底">
    <p:bg>
      <p:bgPr>
        <a:blipFill dpi="0" rotWithShape="true">
          <a:blip r:embed="rId2">
            <a:lum/>
          </a:blip>
          <a:srcRect/>
          <a:stretch>
            <a:fillRect/>
          </a:stretch>
        </a:blipFill>
        <a:effectLst/>
      </p:bgPr>
    </p:bg>
    <p:spTree>
      <p:nvGrpSpPr>
        <p:cNvPr id="1" name=""/>
        <p:cNvGrpSpPr/>
        <p:nvPr/>
      </p:nvGrpSpPr>
      <p:grpSpPr>
        <a:xfrm>
          <a:off x="0" y="0"/>
          <a:ext cx="0" cy="0"/>
          <a:chOff x="0" y="0"/>
          <a:chExt cx="0" cy="0"/>
        </a:xfrm>
      </p:grpSpPr>
      <p:sp>
        <p:nvSpPr>
          <p:cNvPr id="10" name="任意多边形: 形状 9"/>
          <p:cNvSpPr/>
          <p:nvPr userDrawn="true"/>
        </p:nvSpPr>
        <p:spPr>
          <a:xfrm>
            <a:off x="2018149" y="0"/>
            <a:ext cx="10173701" cy="6858000"/>
          </a:xfrm>
          <a:custGeom>
            <a:avLst/>
            <a:gdLst>
              <a:gd name="connsiteX0" fmla="*/ 6663996 w 10173701"/>
              <a:gd name="connsiteY0" fmla="*/ 0 h 6858000"/>
              <a:gd name="connsiteX1" fmla="*/ 10173701 w 10173701"/>
              <a:gd name="connsiteY1" fmla="*/ 0 h 6858000"/>
              <a:gd name="connsiteX2" fmla="*/ 10173701 w 10173701"/>
              <a:gd name="connsiteY2" fmla="*/ 6858000 h 6858000"/>
              <a:gd name="connsiteX3" fmla="*/ 0 w 101737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73701" h="6858000">
                <a:moveTo>
                  <a:pt x="6663996" y="0"/>
                </a:moveTo>
                <a:lnTo>
                  <a:pt x="10173701" y="0"/>
                </a:lnTo>
                <a:lnTo>
                  <a:pt x="10173701" y="6858000"/>
                </a:lnTo>
                <a:lnTo>
                  <a:pt x="0" y="6858000"/>
                </a:lnTo>
                <a:close/>
              </a:path>
            </a:pathLst>
          </a:cu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Text Placeholder 9"/>
          <p:cNvSpPr>
            <a:spLocks noGrp="true"/>
          </p:cNvSpPr>
          <p:nvPr>
            <p:ph type="body" sz="quarter" idx="10" hasCustomPrompt="true"/>
          </p:nvPr>
        </p:nvSpPr>
        <p:spPr>
          <a:xfrm>
            <a:off x="6318912" y="3376967"/>
            <a:ext cx="5873087" cy="957012"/>
          </a:xfrm>
          <a:prstGeom prst="rect">
            <a:avLst/>
          </a:prstGeom>
        </p:spPr>
        <p:txBody>
          <a:bodyPr anchor="ctr"/>
          <a:lstStyle>
            <a:lvl1pPr marL="0" indent="0" algn="l">
              <a:buNone/>
              <a:defRPr sz="66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谢谢</a:t>
            </a:r>
            <a:endParaRPr lang="en-US" altLang="ko-KR" dirty="0"/>
          </a:p>
        </p:txBody>
      </p:sp>
      <p:sp>
        <p:nvSpPr>
          <p:cNvPr id="7" name="Text Placeholder 9"/>
          <p:cNvSpPr>
            <a:spLocks noGrp="true"/>
          </p:cNvSpPr>
          <p:nvPr>
            <p:ph type="body" sz="quarter" idx="11" hasCustomPrompt="true"/>
          </p:nvPr>
        </p:nvSpPr>
        <p:spPr>
          <a:xfrm>
            <a:off x="6318764" y="4402219"/>
            <a:ext cx="5873087" cy="288032"/>
          </a:xfrm>
          <a:prstGeom prst="rect">
            <a:avLst/>
          </a:prstGeom>
        </p:spPr>
        <p:txBody>
          <a:bodyPr anchor="ctr"/>
          <a:lstStyle>
            <a:lvl1pPr marL="0" indent="0" algn="l">
              <a:buNone/>
              <a:defRPr sz="18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单击此处插入副标题内容</a:t>
            </a:r>
            <a:endParaRPr lang="en-US" altLang="ko-KR" dirty="0"/>
          </a:p>
        </p:txBody>
      </p:sp>
      <p:sp>
        <p:nvSpPr>
          <p:cNvPr id="8" name="直角三角形 7"/>
          <p:cNvSpPr/>
          <p:nvPr userDrawn="true"/>
        </p:nvSpPr>
        <p:spPr>
          <a:xfrm rot="5400000">
            <a:off x="-82962" y="82962"/>
            <a:ext cx="4564190" cy="4398267"/>
          </a:xfrm>
          <a:prstGeom prst="rtTriangle">
            <a:avLst/>
          </a:prstGeom>
          <a:solidFill>
            <a:srgbClr val="1B262C">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ight Triangle 1"/>
          <p:cNvSpPr/>
          <p:nvPr userDrawn="true"/>
        </p:nvSpPr>
        <p:spPr>
          <a:xfrm flipH="true">
            <a:off x="8572500" y="3142992"/>
            <a:ext cx="3619352" cy="3715008"/>
          </a:xfrm>
          <a:prstGeom prst="rtTriangle">
            <a:avLst/>
          </a:prstGeom>
          <a:solidFill>
            <a:schemeClr val="tx2">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版式1">
    <p:spTree>
      <p:nvGrpSpPr>
        <p:cNvPr id="1" name=""/>
        <p:cNvGrpSpPr/>
        <p:nvPr/>
      </p:nvGrpSpPr>
      <p:grpSpPr>
        <a:xfrm>
          <a:off x="0" y="0"/>
          <a:ext cx="0" cy="0"/>
          <a:chOff x="0" y="0"/>
          <a:chExt cx="0" cy="0"/>
        </a:xfrm>
      </p:grpSpPr>
      <p:sp>
        <p:nvSpPr>
          <p:cNvPr id="2" name="Text Placeholder 9"/>
          <p:cNvSpPr>
            <a:spLocks noGrp="true"/>
          </p:cNvSpPr>
          <p:nvPr>
            <p:ph type="body" sz="quarter" idx="10"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1</a:t>
            </a:r>
            <a:endParaRPr lang="en-US" altLang="ko-KR" dirty="0"/>
          </a:p>
        </p:txBody>
      </p:sp>
      <p:sp>
        <p:nvSpPr>
          <p:cNvPr id="12"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版式2">
    <p:bg>
      <p:bgPr>
        <a:blipFill dpi="0" rotWithShape="true">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true"/>
        </p:nvSpPr>
        <p:spPr>
          <a:xfrm>
            <a:off x="0" y="2523281"/>
            <a:ext cx="12192000" cy="2395960"/>
          </a:xfrm>
          <a:prstGeom prst="rect">
            <a:avLst/>
          </a:prstGeom>
          <a:solidFill>
            <a:srgbClr val="1B262C">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 Placeholder 9"/>
          <p:cNvSpPr>
            <a:spLocks noGrp="true"/>
          </p:cNvSpPr>
          <p:nvPr userDrawn="true">
            <p:ph type="body" sz="quarter" idx="10" hasCustomPrompt="true"/>
          </p:nvPr>
        </p:nvSpPr>
        <p:spPr>
          <a:xfrm>
            <a:off x="881847" y="3314034"/>
            <a:ext cx="3441297" cy="724247"/>
          </a:xfrm>
          <a:prstGeom prst="rect">
            <a:avLst/>
          </a:prstGeom>
        </p:spPr>
        <p:txBody>
          <a:bodyPr anchor="ctr"/>
          <a:lstStyle>
            <a:lvl1pPr marL="0" indent="0" algn="l">
              <a:buNone/>
              <a:defRPr sz="5400" b="0" baseline="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2</a:t>
            </a:r>
            <a:endParaRPr lang="en-US" altLang="ko-K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版式3">
    <p:spTree>
      <p:nvGrpSpPr>
        <p:cNvPr id="1" name=""/>
        <p:cNvGrpSpPr/>
        <p:nvPr/>
      </p:nvGrpSpPr>
      <p:grpSpPr>
        <a:xfrm>
          <a:off x="0" y="0"/>
          <a:ext cx="0" cy="0"/>
          <a:chOff x="0" y="0"/>
          <a:chExt cx="0" cy="0"/>
        </a:xfrm>
      </p:grpSpPr>
      <p:sp>
        <p:nvSpPr>
          <p:cNvPr id="4" name="Text Placeholder 9"/>
          <p:cNvSpPr>
            <a:spLocks noGrp="true"/>
          </p:cNvSpPr>
          <p:nvPr>
            <p:ph type="body" sz="quarter" idx="10" hasCustomPrompt="true"/>
          </p:nvPr>
        </p:nvSpPr>
        <p:spPr>
          <a:xfrm>
            <a:off x="614150" y="287254"/>
            <a:ext cx="4693784"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3</a:t>
            </a:r>
            <a:endParaRPr lang="en-US" altLang="ko-KR" dirty="0"/>
          </a:p>
        </p:txBody>
      </p:sp>
      <p:sp>
        <p:nvSpPr>
          <p:cNvPr id="7"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文本占位符 8"/>
          <p:cNvSpPr>
            <a:spLocks noGrp="true"/>
          </p:cNvSpPr>
          <p:nvPr>
            <p:ph type="body" sz="quarter" idx="11" hasCustomPrompt="true"/>
          </p:nvPr>
        </p:nvSpPr>
        <p:spPr>
          <a:xfrm>
            <a:off x="661321" y="2343116"/>
            <a:ext cx="4646612" cy="3148013"/>
          </a:xfrm>
          <a:prstGeom prst="rect">
            <a:avLst/>
          </a:prstGeom>
        </p:spPr>
        <p:txBody>
          <a:bodyPr/>
          <a:lstStyle>
            <a:lvl1pPr marL="0" indent="0">
              <a:buNone/>
              <a:defRPr sz="1800">
                <a:latin typeface="微软雅黑" panose="020B0503020204020204" pitchFamily="34" charset="-122"/>
                <a:ea typeface="微软雅黑" panose="020B0503020204020204" pitchFamily="34" charset="-122"/>
              </a:defRPr>
            </a:lvl1pPr>
          </a:lstStyle>
          <a:p>
            <a:pPr lvl="0"/>
            <a:r>
              <a:rPr lang="zh-CN" altLang="en-US" dirty="0"/>
              <a:t>单击此处编辑母版文本样</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版式4">
    <p:spTree>
      <p:nvGrpSpPr>
        <p:cNvPr id="1" name=""/>
        <p:cNvGrpSpPr/>
        <p:nvPr/>
      </p:nvGrpSpPr>
      <p:grpSpPr>
        <a:xfrm>
          <a:off x="0" y="0"/>
          <a:ext cx="0" cy="0"/>
          <a:chOff x="0" y="0"/>
          <a:chExt cx="0" cy="0"/>
        </a:xfrm>
      </p:grpSpPr>
      <p:sp>
        <p:nvSpPr>
          <p:cNvPr id="10" name="Picture Placeholder 9"/>
          <p:cNvSpPr>
            <a:spLocks noGrp="true"/>
          </p:cNvSpPr>
          <p:nvPr>
            <p:ph type="pic" sz="quarter" idx="10" hasCustomPrompt="true"/>
          </p:nvPr>
        </p:nvSpPr>
        <p:spPr>
          <a:xfrm>
            <a:off x="724276" y="1581522"/>
            <a:ext cx="3570781" cy="4314254"/>
          </a:xfrm>
          <a:prstGeom prst="rect">
            <a:avLst/>
          </a:prstGeom>
          <a:solidFill>
            <a:schemeClr val="bg1">
              <a:lumMod val="95000"/>
            </a:schemeClr>
          </a:solidFill>
        </p:spPr>
        <p:txBody>
          <a:bodyPr lIns="0" tIns="1080000" anchor="ctr"/>
          <a:lstStyle>
            <a:lvl1pPr marL="0" indent="0" algn="ctr">
              <a:buNone/>
              <a:defRPr sz="1200" baseline="0">
                <a:solidFill>
                  <a:schemeClr val="tx1">
                    <a:lumMod val="75000"/>
                    <a:lumOff val="25000"/>
                  </a:schemeClr>
                </a:solidFill>
                <a:latin typeface="+mn-lt"/>
                <a:cs typeface="Arial" panose="020B0604020202020204" pitchFamily="34" charset="0"/>
              </a:defRPr>
            </a:lvl1pPr>
          </a:lstStyle>
          <a:p>
            <a:r>
              <a:rPr lang="en-US" altLang="ko-KR" dirty="0"/>
              <a:t>Insert Your Image</a:t>
            </a:r>
            <a:endParaRPr lang="ko-KR" altLang="en-US" dirty="0"/>
          </a:p>
        </p:txBody>
      </p:sp>
      <p:sp>
        <p:nvSpPr>
          <p:cNvPr id="11" name="Text Placeholder 9"/>
          <p:cNvSpPr>
            <a:spLocks noGrp="true"/>
          </p:cNvSpPr>
          <p:nvPr>
            <p:ph type="body" sz="quarter" idx="11"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4</a:t>
            </a:r>
            <a:endParaRPr lang="en-US" altLang="ko-KR" dirty="0"/>
          </a:p>
        </p:txBody>
      </p:sp>
      <p:sp>
        <p:nvSpPr>
          <p:cNvPr id="18"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版式5">
    <p:bg>
      <p:bgPr>
        <a:solidFill>
          <a:schemeClr val="bg1"/>
        </a:solidFill>
        <a:effectLst/>
      </p:bgPr>
    </p:bg>
    <p:spTree>
      <p:nvGrpSpPr>
        <p:cNvPr id="1" name=""/>
        <p:cNvGrpSpPr/>
        <p:nvPr/>
      </p:nvGrpSpPr>
      <p:grpSpPr>
        <a:xfrm>
          <a:off x="0" y="0"/>
          <a:ext cx="0" cy="0"/>
          <a:chOff x="0" y="0"/>
          <a:chExt cx="0" cy="0"/>
        </a:xfrm>
      </p:grpSpPr>
      <p:sp>
        <p:nvSpPr>
          <p:cNvPr id="10" name="Text Placeholder 9"/>
          <p:cNvSpPr>
            <a:spLocks noGrp="true"/>
          </p:cNvSpPr>
          <p:nvPr>
            <p:ph type="body" sz="quarter" idx="10"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5</a:t>
            </a:r>
            <a:endParaRPr lang="en-US" altLang="ko-KR" dirty="0"/>
          </a:p>
        </p:txBody>
      </p:sp>
      <p:sp>
        <p:nvSpPr>
          <p:cNvPr id="14"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6"/>
          <p:cNvSpPr/>
          <p:nvPr userDrawn="true"/>
        </p:nvSpPr>
        <p:spPr>
          <a:xfrm>
            <a:off x="3356911" y="1544549"/>
            <a:ext cx="2664000" cy="4752000"/>
          </a:xfrm>
          <a:prstGeom prst="rect">
            <a:avLst/>
          </a:prstGeom>
          <a:solidFill>
            <a:srgbClr val="BBE1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Rectangle 7"/>
          <p:cNvSpPr/>
          <p:nvPr userDrawn="true"/>
        </p:nvSpPr>
        <p:spPr>
          <a:xfrm>
            <a:off x="6156432" y="1544549"/>
            <a:ext cx="2664000" cy="4752000"/>
          </a:xfrm>
          <a:prstGeom prst="rect">
            <a:avLst/>
          </a:prstGeom>
          <a:solidFill>
            <a:srgbClr val="1B262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Rectangle 6"/>
          <p:cNvSpPr/>
          <p:nvPr userDrawn="true"/>
        </p:nvSpPr>
        <p:spPr>
          <a:xfrm>
            <a:off x="557390" y="1544549"/>
            <a:ext cx="2664000" cy="4752000"/>
          </a:xfrm>
          <a:prstGeom prst="rect">
            <a:avLst/>
          </a:prstGeom>
          <a:solidFill>
            <a:srgbClr val="1B262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Rectangle 7"/>
          <p:cNvSpPr/>
          <p:nvPr userDrawn="true"/>
        </p:nvSpPr>
        <p:spPr>
          <a:xfrm>
            <a:off x="8970610" y="1544549"/>
            <a:ext cx="2664000" cy="4752000"/>
          </a:xfrm>
          <a:prstGeom prst="rect">
            <a:avLst/>
          </a:prstGeom>
          <a:solidFill>
            <a:srgbClr val="BBE1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版式6">
    <p:spTree>
      <p:nvGrpSpPr>
        <p:cNvPr id="1" name=""/>
        <p:cNvGrpSpPr/>
        <p:nvPr/>
      </p:nvGrpSpPr>
      <p:grpSpPr>
        <a:xfrm>
          <a:off x="0" y="0"/>
          <a:ext cx="0" cy="0"/>
          <a:chOff x="0" y="0"/>
          <a:chExt cx="0" cy="0"/>
        </a:xfrm>
      </p:grpSpPr>
      <p:sp>
        <p:nvSpPr>
          <p:cNvPr id="14" name="Picture Placeholder 5"/>
          <p:cNvSpPr>
            <a:spLocks noGrp="true"/>
          </p:cNvSpPr>
          <p:nvPr>
            <p:ph type="pic" sz="quarter" idx="11" hasCustomPrompt="true"/>
          </p:nvPr>
        </p:nvSpPr>
        <p:spPr>
          <a:xfrm>
            <a:off x="788622" y="1523176"/>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16" name="Picture Placeholder 5"/>
          <p:cNvSpPr>
            <a:spLocks noGrp="true"/>
          </p:cNvSpPr>
          <p:nvPr>
            <p:ph type="pic" sz="quarter" idx="12" hasCustomPrompt="true"/>
          </p:nvPr>
        </p:nvSpPr>
        <p:spPr>
          <a:xfrm>
            <a:off x="3524893" y="1523173"/>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5" name="Picture Placeholder 5"/>
          <p:cNvSpPr>
            <a:spLocks noGrp="true"/>
          </p:cNvSpPr>
          <p:nvPr>
            <p:ph type="pic" sz="quarter" idx="13" hasCustomPrompt="true"/>
          </p:nvPr>
        </p:nvSpPr>
        <p:spPr>
          <a:xfrm>
            <a:off x="6261164" y="1523172"/>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7" name="Picture Placeholder 5"/>
          <p:cNvSpPr>
            <a:spLocks noGrp="true"/>
          </p:cNvSpPr>
          <p:nvPr>
            <p:ph type="pic" sz="quarter" idx="14" hasCustomPrompt="true"/>
          </p:nvPr>
        </p:nvSpPr>
        <p:spPr>
          <a:xfrm>
            <a:off x="8997435" y="1523172"/>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anose="020B0604020202020204" pitchFamily="34" charset="0"/>
              <a:buNone/>
              <a:defRPr sz="1200">
                <a:latin typeface="+mn-lt"/>
                <a:cs typeface="Arial" panose="020B0604020202020204" pitchFamily="34" charset="0"/>
              </a:defRPr>
            </a:lvl1pPr>
          </a:lstStyle>
          <a:p>
            <a:r>
              <a:rPr lang="en-US" altLang="ko-KR" dirty="0"/>
              <a:t>Insert Your Image</a:t>
            </a:r>
            <a:endParaRPr lang="ko-KR" altLang="en-US" dirty="0"/>
          </a:p>
          <a:p>
            <a:endParaRPr lang="ko-KR" altLang="en-US" dirty="0"/>
          </a:p>
        </p:txBody>
      </p:sp>
      <p:sp>
        <p:nvSpPr>
          <p:cNvPr id="8" name="文本占位符 8"/>
          <p:cNvSpPr>
            <a:spLocks noGrp="true"/>
          </p:cNvSpPr>
          <p:nvPr>
            <p:ph type="body" sz="quarter" idx="15" hasCustomPrompt="true"/>
          </p:nvPr>
        </p:nvSpPr>
        <p:spPr>
          <a:xfrm>
            <a:off x="788622"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1" name="文本占位符 8"/>
          <p:cNvSpPr>
            <a:spLocks noGrp="true"/>
          </p:cNvSpPr>
          <p:nvPr>
            <p:ph type="body" sz="quarter" idx="16" hasCustomPrompt="true"/>
          </p:nvPr>
        </p:nvSpPr>
        <p:spPr>
          <a:xfrm>
            <a:off x="788622"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2" name="文本占位符 8"/>
          <p:cNvSpPr>
            <a:spLocks noGrp="true"/>
          </p:cNvSpPr>
          <p:nvPr>
            <p:ph type="body" sz="quarter" idx="17" hasCustomPrompt="true"/>
          </p:nvPr>
        </p:nvSpPr>
        <p:spPr>
          <a:xfrm>
            <a:off x="3524894"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3" name="文本占位符 8"/>
          <p:cNvSpPr>
            <a:spLocks noGrp="true"/>
          </p:cNvSpPr>
          <p:nvPr>
            <p:ph type="body" sz="quarter" idx="18" hasCustomPrompt="true"/>
          </p:nvPr>
        </p:nvSpPr>
        <p:spPr>
          <a:xfrm>
            <a:off x="3524894"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8" name="文本占位符 8"/>
          <p:cNvSpPr>
            <a:spLocks noGrp="true"/>
          </p:cNvSpPr>
          <p:nvPr>
            <p:ph type="body" sz="quarter" idx="19" hasCustomPrompt="true"/>
          </p:nvPr>
        </p:nvSpPr>
        <p:spPr>
          <a:xfrm>
            <a:off x="6261164"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19" name="文本占位符 8"/>
          <p:cNvSpPr>
            <a:spLocks noGrp="true"/>
          </p:cNvSpPr>
          <p:nvPr>
            <p:ph type="body" sz="quarter" idx="20" hasCustomPrompt="true"/>
          </p:nvPr>
        </p:nvSpPr>
        <p:spPr>
          <a:xfrm>
            <a:off x="6261164"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20" name="文本占位符 8"/>
          <p:cNvSpPr>
            <a:spLocks noGrp="true"/>
          </p:cNvSpPr>
          <p:nvPr>
            <p:ph type="body" sz="quarter" idx="21" hasCustomPrompt="true"/>
          </p:nvPr>
        </p:nvSpPr>
        <p:spPr>
          <a:xfrm>
            <a:off x="8997436" y="4067741"/>
            <a:ext cx="2571106" cy="411658"/>
          </a:xfrm>
          <a:prstGeom prst="rect">
            <a:avLst/>
          </a:prstGeom>
        </p:spPr>
        <p:txBody>
          <a:bodyPr/>
          <a:lstStyle>
            <a:lvl1pPr marL="0" indent="0">
              <a:buNone/>
              <a:defRPr sz="18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21" name="文本占位符 8"/>
          <p:cNvSpPr>
            <a:spLocks noGrp="true"/>
          </p:cNvSpPr>
          <p:nvPr>
            <p:ph type="body" sz="quarter" idx="22" hasCustomPrompt="true"/>
          </p:nvPr>
        </p:nvSpPr>
        <p:spPr>
          <a:xfrm>
            <a:off x="8997436" y="4612862"/>
            <a:ext cx="2571106" cy="1614317"/>
          </a:xfrm>
          <a:prstGeom prst="rect">
            <a:avLst/>
          </a:prstGeom>
        </p:spPr>
        <p:txBody>
          <a:bodyPr/>
          <a:lstStyle>
            <a:lvl1pPr marL="0" indent="0">
              <a:lnSpc>
                <a:spcPct val="130000"/>
              </a:lnSpc>
              <a:buNone/>
              <a:defRPr sz="1200">
                <a:solidFill>
                  <a:schemeClr val="bg2">
                    <a:lumMod val="50000"/>
                  </a:schemeClr>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endParaRPr lang="zh-CN" altLang="en-US" dirty="0"/>
          </a:p>
        </p:txBody>
      </p:sp>
      <p:sp>
        <p:nvSpPr>
          <p:cNvPr id="22" name="Text Placeholder 9"/>
          <p:cNvSpPr>
            <a:spLocks noGrp="true"/>
          </p:cNvSpPr>
          <p:nvPr>
            <p:ph type="body" sz="quarter" idx="23" hasCustomPrompt="true"/>
          </p:nvPr>
        </p:nvSpPr>
        <p:spPr>
          <a:xfrm>
            <a:off x="614149" y="287254"/>
            <a:ext cx="11282576" cy="724247"/>
          </a:xfrm>
          <a:prstGeom prst="rect">
            <a:avLst/>
          </a:prstGeom>
        </p:spPr>
        <p:txBody>
          <a:bodyPr anchor="ctr"/>
          <a:lstStyle>
            <a:lvl1pPr marL="0" indent="0" algn="l">
              <a:buNone/>
              <a:defRPr sz="5400" b="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版式</a:t>
            </a:r>
            <a:r>
              <a:rPr lang="en-US" altLang="zh-CN" dirty="0"/>
              <a:t>6</a:t>
            </a:r>
            <a:endParaRPr lang="en-US" altLang="ko-KR" dirty="0"/>
          </a:p>
        </p:txBody>
      </p:sp>
      <p:sp>
        <p:nvSpPr>
          <p:cNvPr id="23" name="Rectangle 11"/>
          <p:cNvSpPr/>
          <p:nvPr userDrawn="true"/>
        </p:nvSpPr>
        <p:spPr>
          <a:xfrm>
            <a:off x="0" y="287254"/>
            <a:ext cx="295275" cy="724247"/>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2"/>
          <p:cNvSpPr/>
          <p:nvPr userDrawn="true"/>
        </p:nvSpPr>
        <p:spPr>
          <a:xfrm>
            <a:off x="-9843" y="287254"/>
            <a:ext cx="171128" cy="724247"/>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7"/>
          <p:cNvSpPr/>
          <p:nvPr userDrawn="true"/>
        </p:nvSpPr>
        <p:spPr>
          <a:xfrm>
            <a:off x="11368585" y="6441740"/>
            <a:ext cx="823415" cy="211540"/>
          </a:xfrm>
          <a:prstGeom prst="rect">
            <a:avLst/>
          </a:prstGeom>
          <a:solidFill>
            <a:srgbClr val="BB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3"/>
          <p:cNvSpPr/>
          <p:nvPr userDrawn="true"/>
        </p:nvSpPr>
        <p:spPr>
          <a:xfrm>
            <a:off x="-19687" y="6441740"/>
            <a:ext cx="10951543" cy="211540"/>
          </a:xfrm>
          <a:prstGeom prst="rect">
            <a:avLst/>
          </a:prstGeom>
          <a:solidFill>
            <a:srgbClr val="1B2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2" Type="http://schemas.openxmlformats.org/officeDocument/2006/relationships/theme" Target="../theme/theme2.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32.png"/><Relationship Id="rId2" Type="http://schemas.openxmlformats.org/officeDocument/2006/relationships/image" Target="../media/image9.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9.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8.png"/><Relationship Id="rId3" Type="http://schemas.openxmlformats.org/officeDocument/2006/relationships/tags" Target="../tags/tag41.xml"/><Relationship Id="rId2" Type="http://schemas.openxmlformats.org/officeDocument/2006/relationships/image" Target="../media/image9.png"/><Relationship Id="rId1" Type="http://schemas.openxmlformats.org/officeDocument/2006/relationships/image" Target="../media/image37.png"/></Relationships>
</file>

<file path=ppt/slides/_rels/slide13.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image" Target="../media/image46.png"/><Relationship Id="rId7" Type="http://schemas.openxmlformats.org/officeDocument/2006/relationships/image" Target="../media/image45.png"/><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2" Type="http://schemas.openxmlformats.org/officeDocument/2006/relationships/notesSlide" Target="../notesSlides/notesSlide1.xml"/><Relationship Id="rId11" Type="http://schemas.openxmlformats.org/officeDocument/2006/relationships/slideLayout" Target="../slideLayouts/slideLayout13.xml"/><Relationship Id="rId10" Type="http://schemas.openxmlformats.org/officeDocument/2006/relationships/tags" Target="../tags/tag42.xml"/><Relationship Id="rId1" Type="http://schemas.openxmlformats.org/officeDocument/2006/relationships/image" Target="../media/image39.png"/></Relationships>
</file>

<file path=ppt/slides/_rels/slide14.xml.rels><?xml version="1.0" encoding="UTF-8" standalone="yes"?>
<Relationships xmlns="http://schemas.openxmlformats.org/package/2006/relationships"><Relationship Id="rId9" Type="http://schemas.openxmlformats.org/officeDocument/2006/relationships/image" Target="../media/image55.png"/><Relationship Id="rId8" Type="http://schemas.openxmlformats.org/officeDocument/2006/relationships/image" Target="../media/image54.png"/><Relationship Id="rId7" Type="http://schemas.openxmlformats.org/officeDocument/2006/relationships/image" Target="../media/image53.png"/><Relationship Id="rId6" Type="http://schemas.openxmlformats.org/officeDocument/2006/relationships/tags" Target="../tags/tag43.xml"/><Relationship Id="rId5" Type="http://schemas.openxmlformats.org/officeDocument/2006/relationships/image" Target="../media/image52.png"/><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9.png"/><Relationship Id="rId13" Type="http://schemas.openxmlformats.org/officeDocument/2006/relationships/notesSlide" Target="../notesSlides/notesSlide2.xml"/><Relationship Id="rId12" Type="http://schemas.openxmlformats.org/officeDocument/2006/relationships/slideLayout" Target="../slideLayouts/slideLayout13.xml"/><Relationship Id="rId11" Type="http://schemas.openxmlformats.org/officeDocument/2006/relationships/tags" Target="../tags/tag44.xml"/><Relationship Id="rId10" Type="http://schemas.openxmlformats.org/officeDocument/2006/relationships/image" Target="../media/image56.png"/><Relationship Id="rId1" Type="http://schemas.openxmlformats.org/officeDocument/2006/relationships/image" Target="../media/image48.png"/></Relationships>
</file>

<file path=ppt/slides/_rels/slide15.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image" Target="../media/image64.png"/><Relationship Id="rId7" Type="http://schemas.openxmlformats.org/officeDocument/2006/relationships/image" Target="../media/image63.png"/><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2" Type="http://schemas.openxmlformats.org/officeDocument/2006/relationships/notesSlide" Target="../notesSlides/notesSlide3.xml"/><Relationship Id="rId11" Type="http://schemas.openxmlformats.org/officeDocument/2006/relationships/slideLayout" Target="../slideLayouts/slideLayout13.xml"/><Relationship Id="rId10" Type="http://schemas.openxmlformats.org/officeDocument/2006/relationships/tags" Target="../tags/tag45.xml"/><Relationship Id="rId1" Type="http://schemas.openxmlformats.org/officeDocument/2006/relationships/image" Target="../media/image57.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3.xml"/><Relationship Id="rId5" Type="http://schemas.openxmlformats.org/officeDocument/2006/relationships/tags" Target="../tags/tag46.xml"/><Relationship Id="rId4" Type="http://schemas.openxmlformats.org/officeDocument/2006/relationships/image" Target="../media/image69.png"/><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3.jpeg"/><Relationship Id="rId2" Type="http://schemas.openxmlformats.org/officeDocument/2006/relationships/image" Target="../media/image9.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70.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5.jpeg"/><Relationship Id="rId2" Type="http://schemas.openxmlformats.org/officeDocument/2006/relationships/image" Target="../media/image9.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9" Type="http://schemas.openxmlformats.org/officeDocument/2006/relationships/slideLayout" Target="../slideLayouts/slideLayout6.xml"/><Relationship Id="rId28" Type="http://schemas.openxmlformats.org/officeDocument/2006/relationships/tags" Target="../tags/tag72.xml"/><Relationship Id="rId27" Type="http://schemas.openxmlformats.org/officeDocument/2006/relationships/tags" Target="../tags/tag71.xml"/><Relationship Id="rId26" Type="http://schemas.openxmlformats.org/officeDocument/2006/relationships/tags" Target="../tags/tag70.xml"/><Relationship Id="rId25" Type="http://schemas.openxmlformats.org/officeDocument/2006/relationships/tags" Target="../tags/tag69.xml"/><Relationship Id="rId24" Type="http://schemas.openxmlformats.org/officeDocument/2006/relationships/tags" Target="../tags/tag68.xml"/><Relationship Id="rId23" Type="http://schemas.openxmlformats.org/officeDocument/2006/relationships/tags" Target="../tags/tag67.xml"/><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image" Target="../media/image9.png"/><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9" Type="http://schemas.openxmlformats.org/officeDocument/2006/relationships/slideLayout" Target="../slideLayouts/slideLayout6.xml"/><Relationship Id="rId28" Type="http://schemas.openxmlformats.org/officeDocument/2006/relationships/tags" Target="../tags/tag98.xml"/><Relationship Id="rId27" Type="http://schemas.openxmlformats.org/officeDocument/2006/relationships/tags" Target="../tags/tag97.xml"/><Relationship Id="rId26" Type="http://schemas.openxmlformats.org/officeDocument/2006/relationships/tags" Target="../tags/tag96.xml"/><Relationship Id="rId25" Type="http://schemas.openxmlformats.org/officeDocument/2006/relationships/tags" Target="../tags/tag95.xml"/><Relationship Id="rId24" Type="http://schemas.openxmlformats.org/officeDocument/2006/relationships/tags" Target="../tags/tag94.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image" Target="../media/image9.png"/><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2.jpeg"/><Relationship Id="rId3" Type="http://schemas.openxmlformats.org/officeDocument/2006/relationships/image" Target="../media/image71.jpeg"/><Relationship Id="rId2" Type="http://schemas.openxmlformats.org/officeDocument/2006/relationships/image" Target="../media/image9.pn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3.png"/><Relationship Id="rId3" Type="http://schemas.openxmlformats.org/officeDocument/2006/relationships/tags" Target="../tags/tag99.xml"/><Relationship Id="rId2" Type="http://schemas.openxmlformats.org/officeDocument/2006/relationships/image" Target="../media/image9.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74.png"/><Relationship Id="rId2" Type="http://schemas.openxmlformats.org/officeDocument/2006/relationships/image" Target="../media/image9.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75.jpeg"/><Relationship Id="rId2" Type="http://schemas.openxmlformats.org/officeDocument/2006/relationships/image" Target="../media/image9.png"/><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01.xml"/><Relationship Id="rId4" Type="http://schemas.openxmlformats.org/officeDocument/2006/relationships/image" Target="../media/image76.png"/><Relationship Id="rId3" Type="http://schemas.openxmlformats.org/officeDocument/2006/relationships/tags" Target="../tags/tag100.xml"/><Relationship Id="rId2" Type="http://schemas.openxmlformats.org/officeDocument/2006/relationships/image" Target="../media/image9.pn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3" Type="http://schemas.openxmlformats.org/officeDocument/2006/relationships/slideLayout" Target="../slideLayouts/slideLayout6.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image" Target="../media/image9.png"/><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3" Type="http://schemas.openxmlformats.org/officeDocument/2006/relationships/slideLayout" Target="../slideLayouts/slideLayout6.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image" Target="../media/image9.png"/><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7.png"/><Relationship Id="rId3" Type="http://schemas.openxmlformats.org/officeDocument/2006/relationships/tags" Target="../tags/tag142.xml"/><Relationship Id="rId2" Type="http://schemas.openxmlformats.org/officeDocument/2006/relationships/image" Target="../media/image9.png"/><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78.png"/><Relationship Id="rId2" Type="http://schemas.openxmlformats.org/officeDocument/2006/relationships/image" Target="../media/image9.png"/><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79.jpeg"/><Relationship Id="rId2" Type="http://schemas.openxmlformats.org/officeDocument/2006/relationships/image" Target="../media/image9.png"/><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80.jpeg"/><Relationship Id="rId2" Type="http://schemas.openxmlformats.org/officeDocument/2006/relationships/image" Target="../media/image9.pn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15.jpeg"/><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file:///C:\Users\Administrator\AppData\Local\Temp\wps\INetCache\170b954a664c065f74b035fcf98ccfa1" TargetMode="External"/><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image" Target="../media/image10.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82.jpeg"/><Relationship Id="rId3" Type="http://schemas.openxmlformats.org/officeDocument/2006/relationships/image" Target="../media/image81.jpeg"/><Relationship Id="rId2" Type="http://schemas.openxmlformats.org/officeDocument/2006/relationships/image" Target="../media/image9.png"/><Relationship Id="rId1" Type="http://schemas.openxmlformats.org/officeDocument/2006/relationships/image" Target="../media/image10.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83.png"/><Relationship Id="rId2" Type="http://schemas.openxmlformats.org/officeDocument/2006/relationships/image" Target="../media/image9.png"/><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84.png"/><Relationship Id="rId3" Type="http://schemas.openxmlformats.org/officeDocument/2006/relationships/tags" Target="../tags/tag143.xml"/><Relationship Id="rId2" Type="http://schemas.openxmlformats.org/officeDocument/2006/relationships/image" Target="../media/image9.png"/><Relationship Id="rId1" Type="http://schemas.openxmlformats.org/officeDocument/2006/relationships/image" Target="../media/image10.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85.jpeg"/><Relationship Id="rId2" Type="http://schemas.openxmlformats.org/officeDocument/2006/relationships/image" Target="../media/image9.png"/><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 Id="rId3" Type="http://schemas.openxmlformats.org/officeDocument/2006/relationships/tags" Target="../tags/tag144.xml"/><Relationship Id="rId2" Type="http://schemas.openxmlformats.org/officeDocument/2006/relationships/image" Target="../media/image9.png"/><Relationship Id="rId1" Type="http://schemas.openxmlformats.org/officeDocument/2006/relationships/image" Target="../media/image10.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89.png"/><Relationship Id="rId2" Type="http://schemas.openxmlformats.org/officeDocument/2006/relationships/image" Target="../media/image9.png"/><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svg"/><Relationship Id="rId3" Type="http://schemas.openxmlformats.org/officeDocument/2006/relationships/image" Target="../media/image90.png"/><Relationship Id="rId2" Type="http://schemas.openxmlformats.org/officeDocument/2006/relationships/image" Target="../media/image9.png"/><Relationship Id="rId1" Type="http://schemas.openxmlformats.org/officeDocument/2006/relationships/image" Target="../media/image10.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1.jpeg"/><Relationship Id="rId2" Type="http://schemas.openxmlformats.org/officeDocument/2006/relationships/image" Target="../media/image9.png"/><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image" Target="../media/image9.png"/><Relationship Id="rId16" Type="http://schemas.openxmlformats.org/officeDocument/2006/relationships/slideLayout" Target="../slideLayouts/slideLayout6.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9.png"/><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9.png"/><Relationship Id="rId17" Type="http://schemas.openxmlformats.org/officeDocument/2006/relationships/slideLayout" Target="../slideLayouts/slideLayout6.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2.jpeg"/><Relationship Id="rId2" Type="http://schemas.openxmlformats.org/officeDocument/2006/relationships/image" Target="../media/image9.png"/><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93.png"/><Relationship Id="rId3" Type="http://schemas.openxmlformats.org/officeDocument/2006/relationships/tags" Target="../tags/tag172.xml"/><Relationship Id="rId2" Type="http://schemas.openxmlformats.org/officeDocument/2006/relationships/image" Target="../media/image9.png"/><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image" Target="../media/image9.png"/><Relationship Id="rId18" Type="http://schemas.openxmlformats.org/officeDocument/2006/relationships/slideLayout" Target="../slideLayouts/slideLayout6.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image" Target="../media/image10.pn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4.png"/><Relationship Id="rId2" Type="http://schemas.openxmlformats.org/officeDocument/2006/relationships/image" Target="../media/image9.png"/><Relationship Id="rId1" Type="http://schemas.openxmlformats.org/officeDocument/2006/relationships/image" Target="../media/image10.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5.png"/><Relationship Id="rId2" Type="http://schemas.openxmlformats.org/officeDocument/2006/relationships/image" Target="../media/image9.png"/><Relationship Id="rId1" Type="http://schemas.openxmlformats.org/officeDocument/2006/relationships/image" Target="../media/image10.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97.png"/><Relationship Id="rId3" Type="http://schemas.openxmlformats.org/officeDocument/2006/relationships/image" Target="../media/image96.png"/><Relationship Id="rId2" Type="http://schemas.openxmlformats.org/officeDocument/2006/relationships/image" Target="../media/image9.png"/><Relationship Id="rId1" Type="http://schemas.openxmlformats.org/officeDocument/2006/relationships/image" Target="../media/image10.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99.jpeg"/><Relationship Id="rId3" Type="http://schemas.openxmlformats.org/officeDocument/2006/relationships/image" Target="../media/image98.png"/><Relationship Id="rId2" Type="http://schemas.openxmlformats.org/officeDocument/2006/relationships/image" Target="../media/image9.png"/><Relationship Id="rId1" Type="http://schemas.openxmlformats.org/officeDocument/2006/relationships/image" Target="../media/image10.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0.png"/><Relationship Id="rId2" Type="http://schemas.openxmlformats.org/officeDocument/2006/relationships/image" Target="../media/image9.png"/><Relationship Id="rId1" Type="http://schemas.openxmlformats.org/officeDocument/2006/relationships/image" Target="../media/image10.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88.xml"/><Relationship Id="rId2" Type="http://schemas.openxmlformats.org/officeDocument/2006/relationships/image" Target="../media/image9.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image" Target="../media/image21.png"/><Relationship Id="rId5" Type="http://schemas.openxmlformats.org/officeDocument/2006/relationships/tags" Target="../tags/tag6.xml"/><Relationship Id="rId4" Type="http://schemas.openxmlformats.org/officeDocument/2006/relationships/image" Target="../media/image20.png"/><Relationship Id="rId31" Type="http://schemas.openxmlformats.org/officeDocument/2006/relationships/slideLayout" Target="../slideLayouts/slideLayout6.xml"/><Relationship Id="rId30" Type="http://schemas.openxmlformats.org/officeDocument/2006/relationships/tags" Target="../tags/tag28.xml"/><Relationship Id="rId3" Type="http://schemas.openxmlformats.org/officeDocument/2006/relationships/tags" Target="../tags/tag5.xml"/><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tags" Target="../tags/tag25.xml"/><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image" Target="../media/image23.png"/><Relationship Id="rId2" Type="http://schemas.openxmlformats.org/officeDocument/2006/relationships/image" Target="../media/image9.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image" Target="../media/image22.png"/><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10.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89.xml"/><Relationship Id="rId2" Type="http://schemas.openxmlformats.org/officeDocument/2006/relationships/image" Target="../media/image9.png"/><Relationship Id="rId1" Type="http://schemas.openxmlformats.org/officeDocument/2006/relationships/image" Target="../media/image10.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90.xml"/><Relationship Id="rId2" Type="http://schemas.openxmlformats.org/officeDocument/2006/relationships/image" Target="../media/image9.png"/><Relationship Id="rId1" Type="http://schemas.openxmlformats.org/officeDocument/2006/relationships/image" Target="../media/image10.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91.xml"/><Relationship Id="rId2" Type="http://schemas.openxmlformats.org/officeDocument/2006/relationships/image" Target="../media/image9.png"/><Relationship Id="rId1" Type="http://schemas.openxmlformats.org/officeDocument/2006/relationships/image" Target="../media/image10.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02.jpeg"/><Relationship Id="rId3" Type="http://schemas.openxmlformats.org/officeDocument/2006/relationships/image" Target="../media/image101.jpeg"/><Relationship Id="rId2" Type="http://schemas.openxmlformats.org/officeDocument/2006/relationships/image" Target="../media/image9.png"/><Relationship Id="rId1" Type="http://schemas.openxmlformats.org/officeDocument/2006/relationships/image" Target="../media/image10.png"/></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04.png"/><Relationship Id="rId3" Type="http://schemas.openxmlformats.org/officeDocument/2006/relationships/image" Target="../media/image103.jpeg"/><Relationship Id="rId2" Type="http://schemas.openxmlformats.org/officeDocument/2006/relationships/image" Target="../media/image9.png"/><Relationship Id="rId1" Type="http://schemas.openxmlformats.org/officeDocument/2006/relationships/image" Target="../media/image10.png"/></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jpeg"/><Relationship Id="rId3" Type="http://schemas.openxmlformats.org/officeDocument/2006/relationships/image" Target="../media/image105.jpeg"/><Relationship Id="rId2" Type="http://schemas.openxmlformats.org/officeDocument/2006/relationships/image" Target="../media/image9.png"/><Relationship Id="rId1" Type="http://schemas.openxmlformats.org/officeDocument/2006/relationships/image" Target="../media/image10.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92.xml"/><Relationship Id="rId2" Type="http://schemas.openxmlformats.org/officeDocument/2006/relationships/image" Target="../media/image9.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file:///C:\Users\Administrator\AppData\Local\Temp\wps\INetCache\626c93c842b51c356af3ac702ef36a60" TargetMode="Externa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93.xml"/><Relationship Id="rId2" Type="http://schemas.openxmlformats.org/officeDocument/2006/relationships/image" Target="../media/image9.png"/><Relationship Id="rId1" Type="http://schemas.openxmlformats.org/officeDocument/2006/relationships/image" Target="../media/image10.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0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svg"/><Relationship Id="rId3" Type="http://schemas.openxmlformats.org/officeDocument/2006/relationships/image" Target="../media/image26.png"/><Relationship Id="rId2" Type="http://schemas.openxmlformats.org/officeDocument/2006/relationships/image" Target="../media/image9.png"/><Relationship Id="rId10" Type="http://schemas.openxmlformats.org/officeDocument/2006/relationships/slideLayout" Target="../slideLayouts/slideLayout6.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9.png"/><Relationship Id="rId15" Type="http://schemas.openxmlformats.org/officeDocument/2006/relationships/slideLayout" Target="../slideLayouts/slideLayout6.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true"/>
          </p:cNvSpPr>
          <p:nvPr>
            <p:ph type="title"/>
          </p:nvPr>
        </p:nvSpPr>
        <p:spPr>
          <a:xfrm>
            <a:off x="5235575" y="2873375"/>
            <a:ext cx="7974330" cy="2185035"/>
          </a:xfrm>
        </p:spPr>
        <p:txBody>
          <a:bodyPr/>
          <a:lstStyle/>
          <a:p>
            <a:pPr algn="ctr"/>
            <a:r>
              <a:rPr lang="zh-CN" altLang="en-US" sz="4800" dirty="0">
                <a:solidFill>
                  <a:schemeClr val="bg1"/>
                </a:solidFill>
                <a:effectLst>
                  <a:outerShdw blurRad="38100" dist="38100" dir="2700000" algn="tl">
                    <a:srgbClr val="000000">
                      <a:alpha val="43137"/>
                    </a:srgbClr>
                  </a:outerShdw>
                </a:effectLst>
                <a:sym typeface="+mn-ea"/>
              </a:rPr>
              <a:t>生活垃圾分类知识及蒲公英讲师队伍赋能</a:t>
            </a:r>
            <a:r>
              <a:rPr lang="en-US" altLang="zh-CN" sz="4800" dirty="0">
                <a:solidFill>
                  <a:schemeClr val="bg1"/>
                </a:solidFill>
              </a:rPr>
              <a:t> </a:t>
            </a:r>
            <a:r>
              <a:rPr lang="en-US" altLang="zh-CN" sz="4800" dirty="0"/>
              <a:t>  </a:t>
            </a:r>
            <a:endParaRPr lang="zh-CN" altLang="en-US" sz="4800" dirty="0"/>
          </a:p>
        </p:txBody>
      </p:sp>
      <p:pic>
        <p:nvPicPr>
          <p:cNvPr id="8" name="图片 7"/>
          <p:cNvPicPr>
            <a:picLocks noChangeAspect="true"/>
          </p:cNvPicPr>
          <p:nvPr/>
        </p:nvPicPr>
        <p:blipFill rotWithShape="true">
          <a:blip r:embed="rId1" cstate="print">
            <a:extLst>
              <a:ext uri="{28A0092B-C50C-407E-A947-70E740481C1C}">
                <a14:useLocalDpi xmlns:a14="http://schemas.microsoft.com/office/drawing/2010/main" val="false"/>
              </a:ext>
            </a:extLst>
          </a:blip>
          <a:srcRect r="76815"/>
          <a:stretch>
            <a:fillRect/>
          </a:stretch>
        </p:blipFill>
        <p:spPr>
          <a:xfrm>
            <a:off x="10285730" y="-81915"/>
            <a:ext cx="1607185" cy="2559685"/>
          </a:xfrm>
          <a:prstGeom prst="rect">
            <a:avLst/>
          </a:prstGeom>
        </p:spPr>
      </p:pic>
      <p:sp>
        <p:nvSpPr>
          <p:cNvPr id="9" name="文本框 8"/>
          <p:cNvSpPr txBox="true"/>
          <p:nvPr/>
        </p:nvSpPr>
        <p:spPr>
          <a:xfrm>
            <a:off x="9613900" y="5210810"/>
            <a:ext cx="2466975" cy="398780"/>
          </a:xfrm>
          <a:prstGeom prst="rect">
            <a:avLst/>
          </a:prstGeom>
          <a:noFill/>
        </p:spPr>
        <p:txBody>
          <a:bodyPr wrap="square" rtlCol="0">
            <a:spAutoFit/>
          </a:bodyPr>
          <a:p>
            <a:pPr algn="ctr"/>
            <a:r>
              <a:rPr lang="en-US" altLang="zh-CN"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生活垃圾分类标准</a:t>
            </a:r>
            <a:endParaRPr lang="zh-CN" altLang="en-US" sz="2800" b="1" dirty="0"/>
          </a:p>
        </p:txBody>
      </p:sp>
      <p:grpSp>
        <p:nvGrpSpPr>
          <p:cNvPr id="22" name="组合 21"/>
          <p:cNvGrpSpPr/>
          <p:nvPr/>
        </p:nvGrpSpPr>
        <p:grpSpPr>
          <a:xfrm>
            <a:off x="1451610" y="1635125"/>
            <a:ext cx="9288780" cy="4286250"/>
            <a:chOff x="2802" y="2503"/>
            <a:chExt cx="14628" cy="6750"/>
          </a:xfrm>
        </p:grpSpPr>
        <p:pic>
          <p:nvPicPr>
            <p:cNvPr id="62" name="Picture 2"/>
            <p:cNvPicPr>
              <a:picLocks noChangeAspect="true" noChangeArrowheads="true"/>
            </p:cNvPicPr>
            <p:nvPr/>
          </p:nvPicPr>
          <p:blipFill>
            <a:blip r:embed="rId3"/>
            <a:srcRect/>
            <a:stretch>
              <a:fillRect/>
            </a:stretch>
          </p:blipFill>
          <p:spPr bwMode="auto">
            <a:xfrm>
              <a:off x="2802" y="2503"/>
              <a:ext cx="4315" cy="6750"/>
            </a:xfrm>
            <a:prstGeom prst="rect">
              <a:avLst/>
            </a:prstGeom>
            <a:noFill/>
            <a:ln w="9525">
              <a:noFill/>
              <a:miter lim="800000"/>
              <a:headEnd/>
              <a:tailEnd/>
            </a:ln>
            <a:effectLst/>
          </p:spPr>
        </p:pic>
        <p:grpSp>
          <p:nvGrpSpPr>
            <p:cNvPr id="6" name="组合 5"/>
            <p:cNvGrpSpPr/>
            <p:nvPr/>
          </p:nvGrpSpPr>
          <p:grpSpPr>
            <a:xfrm>
              <a:off x="7158" y="2505"/>
              <a:ext cx="10272" cy="6748"/>
              <a:chOff x="7158" y="2505"/>
              <a:chExt cx="10272" cy="6748"/>
            </a:xfrm>
          </p:grpSpPr>
          <p:sp>
            <p:nvSpPr>
              <p:cNvPr id="8" name="矩形 7"/>
              <p:cNvSpPr/>
              <p:nvPr/>
            </p:nvSpPr>
            <p:spPr>
              <a:xfrm>
                <a:off x="7158" y="2505"/>
                <a:ext cx="10272" cy="6748"/>
              </a:xfrm>
              <a:prstGeom prst="rect">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true"/>
              <p:nvPr/>
            </p:nvSpPr>
            <p:spPr>
              <a:xfrm>
                <a:off x="7860" y="3771"/>
                <a:ext cx="8867" cy="4215"/>
              </a:xfrm>
              <a:prstGeom prst="rect">
                <a:avLst/>
              </a:prstGeom>
              <a:noFill/>
            </p:spPr>
            <p:txBody>
              <a:bodyPr wrap="square" rtlCol="0" anchor="t">
                <a:spAutoFit/>
              </a:bodyPr>
              <a:p>
                <a:pPr indent="457200" fontAlgn="auto">
                  <a:lnSpc>
                    <a:spcPct val="200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2019年11月15日，住房和城乡建设部发布了《生活垃圾分类标志》标准。本次修订主要对生活垃圾分类标志的适用范围、类别构成、图形符号进行了调整。相较于2008版标准，标准的适用范围进一步扩大，生活垃圾类别调整为</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可回收物、有害垃圾、厨余垃圾及其他垃圾4个大类</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和纸类、塑料、金属等11个小类，标志图形符号共删除4个、新增4个、沿用7个、修改4个。</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sym typeface="+mn-ea"/>
              </a:rPr>
              <a:t>生活垃圾分类标准</a:t>
            </a:r>
            <a:endParaRPr lang="zh-CN" altLang="en-US" sz="2800" b="1" dirty="0"/>
          </a:p>
        </p:txBody>
      </p:sp>
      <p:grpSp>
        <p:nvGrpSpPr>
          <p:cNvPr id="4" name="组合 3"/>
          <p:cNvGrpSpPr/>
          <p:nvPr/>
        </p:nvGrpSpPr>
        <p:grpSpPr>
          <a:xfrm>
            <a:off x="842645" y="1589988"/>
            <a:ext cx="10506458" cy="3344267"/>
            <a:chOff x="1844" y="1834"/>
            <a:chExt cx="15017" cy="4423"/>
          </a:xfrm>
        </p:grpSpPr>
        <p:sp>
          <p:nvSpPr>
            <p:cNvPr id="7" name="矩形 6"/>
            <p:cNvSpPr/>
            <p:nvPr/>
          </p:nvSpPr>
          <p:spPr>
            <a:xfrm>
              <a:off x="1844" y="1834"/>
              <a:ext cx="3551" cy="4423"/>
            </a:xfrm>
            <a:prstGeom prst="rect">
              <a:avLst/>
            </a:prstGeom>
            <a:blipFill dpi="0" rotWithShape="true">
              <a:blip r:embed="rId3">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sp>
          <p:nvSpPr>
            <p:cNvPr id="8" name="矩形 7"/>
            <p:cNvSpPr/>
            <p:nvPr/>
          </p:nvSpPr>
          <p:spPr>
            <a:xfrm>
              <a:off x="9488" y="1834"/>
              <a:ext cx="3551" cy="4423"/>
            </a:xfrm>
            <a:prstGeom prst="rect">
              <a:avLst/>
            </a:prstGeom>
            <a:blipFill dpi="0" rotWithShape="true">
              <a:blip r:embed="rId4">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sp>
          <p:nvSpPr>
            <p:cNvPr id="9" name="矩形 8"/>
            <p:cNvSpPr/>
            <p:nvPr/>
          </p:nvSpPr>
          <p:spPr>
            <a:xfrm>
              <a:off x="5666" y="1834"/>
              <a:ext cx="3551" cy="4423"/>
            </a:xfrm>
            <a:prstGeom prst="rect">
              <a:avLst/>
            </a:prstGeom>
            <a:blipFill dpi="0" rotWithShape="true">
              <a:blip r:embed="rId5">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sp>
          <p:nvSpPr>
            <p:cNvPr id="10" name="矩形 9"/>
            <p:cNvSpPr/>
            <p:nvPr/>
          </p:nvSpPr>
          <p:spPr>
            <a:xfrm>
              <a:off x="13310" y="1834"/>
              <a:ext cx="3551" cy="4423"/>
            </a:xfrm>
            <a:prstGeom prst="rect">
              <a:avLst/>
            </a:prstGeom>
            <a:blipFill dpi="0" rotWithShape="true">
              <a:blip r:embed="rId6">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p>
              <a:pPr lvl="0" algn="ctr"/>
              <a:endParaRPr lang="zh-CN" altLang="en-US" b="1">
                <a:solidFill>
                  <a:schemeClr val="bg1"/>
                </a:solidFill>
              </a:endParaRPr>
            </a:p>
          </p:txBody>
        </p:sp>
      </p:grpSp>
      <p:sp>
        <p:nvSpPr>
          <p:cNvPr id="5" name="文本框 4"/>
          <p:cNvSpPr txBox="true"/>
          <p:nvPr/>
        </p:nvSpPr>
        <p:spPr>
          <a:xfrm>
            <a:off x="3316479" y="5455285"/>
            <a:ext cx="5558790" cy="368300"/>
          </a:xfrm>
          <a:prstGeom prst="rect">
            <a:avLst/>
          </a:prstGeom>
          <a:noFill/>
        </p:spPr>
        <p:txBody>
          <a:bodyPr wrap="square" rtlCol="0">
            <a:spAutoFit/>
          </a:bodyPr>
          <a:p>
            <a:pPr algn="ctr"/>
            <a:r>
              <a:rPr lang="zh-CN" altLang="en-US" b="1">
                <a:solidFill>
                  <a:srgbClr val="C00000"/>
                </a:solidFill>
                <a:effectLst/>
                <a:latin typeface="微软雅黑" panose="020B0503020204020204" pitchFamily="34" charset="-122"/>
                <a:ea typeface="微软雅黑" panose="020B0503020204020204" pitchFamily="34" charset="-122"/>
              </a:rPr>
              <a:t>垃圾分类桶的标识、名称应当运用最新国标</a:t>
            </a:r>
            <a:endParaRPr lang="zh-CN" altLang="en-US" b="1">
              <a:solidFill>
                <a:srgbClr val="C00000"/>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86025" y="0"/>
            <a:ext cx="15089505" cy="5730240"/>
            <a:chOff x="-3666" y="-16"/>
            <a:chExt cx="23763" cy="9024"/>
          </a:xfrm>
        </p:grpSpPr>
        <p:pic>
          <p:nvPicPr>
            <p:cNvPr id="9" name="图片 8"/>
            <p:cNvPicPr>
              <a:picLocks noChangeAspect="true"/>
            </p:cNvPicPr>
            <p:nvPr/>
          </p:nvPicPr>
          <p:blipFill rotWithShape="true">
            <a:blip r:embed="rId1">
              <a:extLst>
                <a:ext uri="{28A0092B-C50C-407E-A947-70E740481C1C}">
                  <a14:useLocalDpi xmlns:a14="http://schemas.microsoft.com/office/drawing/2010/main" val="false"/>
                </a:ext>
              </a:extLst>
            </a:blip>
            <a:srcRect b="31667"/>
            <a:stretch>
              <a:fillRect/>
            </a:stretch>
          </p:blipFill>
          <p:spPr>
            <a:xfrm>
              <a:off x="897" y="-16"/>
              <a:ext cx="19200" cy="7380"/>
            </a:xfrm>
            <a:prstGeom prst="rect">
              <a:avLst/>
            </a:prstGeom>
            <a:ln>
              <a:noFill/>
            </a:ln>
          </p:spPr>
        </p:pic>
        <p:sp>
          <p:nvSpPr>
            <p:cNvPr id="10" name="矩形 9"/>
            <p:cNvSpPr/>
            <p:nvPr/>
          </p:nvSpPr>
          <p:spPr>
            <a:xfrm>
              <a:off x="-3666" y="-16"/>
              <a:ext cx="22912" cy="9024"/>
            </a:xfrm>
            <a:prstGeom prst="rect">
              <a:avLst/>
            </a:prstGeom>
            <a:gradFill>
              <a:gsLst>
                <a:gs pos="100000">
                  <a:schemeClr val="accent1">
                    <a:lumMod val="0"/>
                    <a:lumOff val="100000"/>
                    <a:alpha val="67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998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grpSp>
        <p:nvGrpSpPr>
          <p:cNvPr id="15" name="组合 14"/>
          <p:cNvGrpSpPr/>
          <p:nvPr/>
        </p:nvGrpSpPr>
        <p:grpSpPr>
          <a:xfrm>
            <a:off x="4648200" y="5456555"/>
            <a:ext cx="5476729" cy="694690"/>
            <a:chOff x="4002" y="8639"/>
            <a:chExt cx="11197" cy="1222"/>
          </a:xfrm>
        </p:grpSpPr>
        <p:sp>
          <p:nvSpPr>
            <p:cNvPr id="28" name="ïṡḻíḍê"/>
            <p:cNvSpPr txBox="true"/>
            <p:nvPr/>
          </p:nvSpPr>
          <p:spPr bwMode="auto">
            <a:xfrm>
              <a:off x="4002" y="8639"/>
              <a:ext cx="11197" cy="1222"/>
            </a:xfrm>
            <a:prstGeom prst="rect">
              <a:avLst/>
            </a:prstGeom>
            <a:noFill/>
            <a:ln w="98425">
              <a:noFill/>
            </a:ln>
            <a:effectLst>
              <a:outerShdw blurRad="190500" dist="38100" dir="1260000" sx="102000" sy="102000" algn="tr" rotWithShape="0">
                <a:prstClr val="black">
                  <a:alpha val="53000"/>
                </a:prstClr>
              </a:outerShdw>
            </a:effectLst>
          </p:spPr>
          <p:txBody>
            <a:bodyPr wrap="square" lIns="269875" tIns="252095" rIns="269875" bIns="252095" anchor="ctr" anchorCtr="true"/>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4400">
                <a:spcBef>
                  <a:spcPct val="0"/>
                </a:spcBef>
                <a:defRPr/>
              </a:pPr>
              <a:r>
                <a:rPr lang="zh-CN" altLang="en-US"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分类投放</a:t>
              </a:r>
              <a:r>
                <a:rPr lang="zh-CN" altLang="en-US" sz="2000"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分类运输 </a:t>
              </a:r>
              <a:r>
                <a:rPr lang="zh-CN" altLang="en-US" sz="14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分类处置</a:t>
              </a:r>
              <a:r>
                <a:rPr lang="en-US" altLang="zh-CN"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600" b="1" spc="2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下箭头 42"/>
            <p:cNvSpPr/>
            <p:nvPr/>
          </p:nvSpPr>
          <p:spPr>
            <a:xfrm rot="16200000">
              <a:off x="7755"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下箭头 43"/>
            <p:cNvSpPr/>
            <p:nvPr/>
          </p:nvSpPr>
          <p:spPr>
            <a:xfrm rot="16200000">
              <a:off x="11017"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 name="文本框 11"/>
          <p:cNvSpPr txBox="true"/>
          <p:nvPr/>
        </p:nvSpPr>
        <p:spPr>
          <a:xfrm>
            <a:off x="3402965" y="1271905"/>
            <a:ext cx="2338070" cy="368300"/>
          </a:xfrm>
          <a:prstGeom prst="rect">
            <a:avLst/>
          </a:prstGeom>
          <a:noFill/>
        </p:spPr>
        <p:txBody>
          <a:bodyPr wrap="square" rtlCol="0">
            <a:spAutoFit/>
          </a:bodyPr>
          <a:lstStyle/>
          <a:p>
            <a:r>
              <a:rPr lang="en-US" altLang="zh-CN"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4+3 </a:t>
            </a:r>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模式</a:t>
            </a:r>
            <a:r>
              <a:rPr lang="en-US" altLang="zh-CN"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即：</a:t>
            </a:r>
            <a:endPar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 name="组合 20"/>
          <p:cNvGrpSpPr/>
          <p:nvPr/>
        </p:nvGrpSpPr>
        <p:grpSpPr>
          <a:xfrm>
            <a:off x="3131820" y="2027555"/>
            <a:ext cx="8448675" cy="3257550"/>
            <a:chOff x="1728" y="3459"/>
            <a:chExt cx="15040" cy="5130"/>
          </a:xfrm>
        </p:grpSpPr>
        <p:grpSp>
          <p:nvGrpSpPr>
            <p:cNvPr id="20" name="组合 19"/>
            <p:cNvGrpSpPr/>
            <p:nvPr/>
          </p:nvGrpSpPr>
          <p:grpSpPr>
            <a:xfrm>
              <a:off x="12713" y="5253"/>
              <a:ext cx="3382" cy="2952"/>
              <a:chOff x="11866" y="5120"/>
              <a:chExt cx="3382" cy="2952"/>
            </a:xfrm>
          </p:grpSpPr>
          <p:sp>
            <p:nvSpPr>
              <p:cNvPr id="2" name="矩形 1"/>
              <p:cNvSpPr/>
              <p:nvPr/>
            </p:nvSpPr>
            <p:spPr>
              <a:xfrm>
                <a:off x="11866" y="5120"/>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大件垃圾</a:t>
                </a:r>
                <a:endParaRPr lang="zh-CN" altLang="en-US" sz="1600">
                  <a:latin typeface="微软雅黑" panose="020B0503020204020204" pitchFamily="34" charset="-122"/>
                  <a:ea typeface="微软雅黑" panose="020B0503020204020204" pitchFamily="34" charset="-122"/>
                </a:endParaRPr>
              </a:p>
            </p:txBody>
          </p:sp>
          <p:sp>
            <p:nvSpPr>
              <p:cNvPr id="4" name="矩形 3"/>
              <p:cNvSpPr/>
              <p:nvPr/>
            </p:nvSpPr>
            <p:spPr>
              <a:xfrm>
                <a:off x="11866" y="7324"/>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建筑（装修）垃圾</a:t>
                </a:r>
                <a:endParaRPr lang="zh-CN" altLang="en-US" sz="1600">
                  <a:latin typeface="微软雅黑" panose="020B0503020204020204" pitchFamily="34" charset="-122"/>
                  <a:ea typeface="微软雅黑" panose="020B0503020204020204" pitchFamily="34" charset="-122"/>
                </a:endParaRPr>
              </a:p>
            </p:txBody>
          </p:sp>
          <p:sp>
            <p:nvSpPr>
              <p:cNvPr id="11" name="矩形 10"/>
              <p:cNvSpPr/>
              <p:nvPr/>
            </p:nvSpPr>
            <p:spPr>
              <a:xfrm>
                <a:off x="11866" y="6222"/>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园林绿化垃圾</a:t>
                </a:r>
                <a:endParaRPr lang="zh-CN" altLang="en-US" sz="1600">
                  <a:latin typeface="微软雅黑" panose="020B0503020204020204" pitchFamily="34" charset="-122"/>
                  <a:ea typeface="微软雅黑" panose="020B0503020204020204" pitchFamily="34" charset="-122"/>
                </a:endParaRPr>
              </a:p>
            </p:txBody>
          </p:sp>
        </p:grpSp>
        <p:sp>
          <p:nvSpPr>
            <p:cNvPr id="5" name="文本框 4"/>
            <p:cNvSpPr txBox="true"/>
            <p:nvPr/>
          </p:nvSpPr>
          <p:spPr>
            <a:xfrm>
              <a:off x="12040" y="3556"/>
              <a:ext cx="4728" cy="580"/>
            </a:xfrm>
            <a:prstGeom prst="rect">
              <a:avLst/>
            </a:prstGeom>
            <a:noFill/>
          </p:spPr>
          <p:txBody>
            <a:bodyPr wrap="square" rtlCol="0">
              <a:spAutoFit/>
            </a:bodyPr>
            <a:lstStyle/>
            <a:p>
              <a:pPr algn="ct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专项垃圾采取</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分类</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a:off x="1728" y="3556"/>
              <a:ext cx="7932" cy="5033"/>
              <a:chOff x="1728" y="3556"/>
              <a:chExt cx="7932" cy="5033"/>
            </a:xfrm>
          </p:grpSpPr>
          <p:pic>
            <p:nvPicPr>
              <p:cNvPr id="6" name="图片 5" descr="垃圾桶"/>
              <p:cNvPicPr>
                <a:picLocks noChangeAspect="true"/>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1728" y="4868"/>
                <a:ext cx="7932" cy="3721"/>
              </a:xfrm>
              <a:prstGeom prst="rect">
                <a:avLst/>
              </a:prstGeom>
            </p:spPr>
          </p:pic>
          <p:sp>
            <p:nvSpPr>
              <p:cNvPr id="13" name="文本框 12"/>
              <p:cNvSpPr txBox="true"/>
              <p:nvPr/>
            </p:nvSpPr>
            <p:spPr>
              <a:xfrm>
                <a:off x="2676" y="3556"/>
                <a:ext cx="6036" cy="580"/>
              </a:xfrm>
              <a:prstGeom prst="rect">
                <a:avLst/>
              </a:prstGeom>
              <a:noFill/>
            </p:spPr>
            <p:txBody>
              <a:bodyPr wrap="square" rtlCol="0">
                <a:spAutoFit/>
              </a:bodyPr>
              <a:lstStyle/>
              <a:p>
                <a:pPr algn="ct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生活垃圾采取</a:t>
                </a: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四</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分类</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4" name="文本框 13"/>
            <p:cNvSpPr txBox="true"/>
            <p:nvPr/>
          </p:nvSpPr>
          <p:spPr>
            <a:xfrm>
              <a:off x="9989" y="3459"/>
              <a:ext cx="758" cy="822"/>
            </a:xfrm>
            <a:prstGeom prst="rect">
              <a:avLst/>
            </a:prstGeom>
            <a:noFill/>
          </p:spPr>
          <p:txBody>
            <a:bodyPr wrap="square" rtlCol="0">
              <a:spAutoFit/>
            </a:bodyPr>
            <a:lstStyle/>
            <a:p>
              <a:pPr algn="ctr"/>
              <a:r>
                <a:rPr lang="en-US" altLang="zh-CN" sz="2800"/>
                <a:t>+</a:t>
              </a:r>
              <a:endParaRPr lang="en-US" altLang="zh-CN" sz="2800"/>
            </a:p>
          </p:txBody>
        </p:sp>
      </p:grpSp>
      <p:sp>
        <p:nvSpPr>
          <p:cNvPr id="16" name="文本框 15"/>
          <p:cNvSpPr txBox="true"/>
          <p:nvPr/>
        </p:nvSpPr>
        <p:spPr>
          <a:xfrm>
            <a:off x="483235" y="454660"/>
            <a:ext cx="10220325" cy="521970"/>
          </a:xfrm>
          <a:prstGeom prst="rect">
            <a:avLst/>
          </a:prstGeom>
          <a:noFill/>
        </p:spPr>
        <p:txBody>
          <a:bodyPr wrap="square" rtlCol="0">
            <a:spAutoFit/>
          </a:bodyPr>
          <a:lstStyle/>
          <a:p>
            <a:pPr lvl="0">
              <a:defRPr/>
            </a:pPr>
            <a:r>
              <a:rPr sz="2800"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垃圾分类“德阳模式”</a:t>
            </a:r>
            <a:r>
              <a:rPr lang="en-US" sz="2800"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r>
              <a:rPr sz="2800"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“三定一督4+3”</a:t>
            </a:r>
            <a:r>
              <a:rPr lang="zh-CN" sz="2800"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模式</a:t>
            </a:r>
            <a:endParaRPr lang="zh-CN" sz="2800" b="1"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17" name="文本框 16"/>
          <p:cNvSpPr txBox="true"/>
          <p:nvPr/>
        </p:nvSpPr>
        <p:spPr>
          <a:xfrm>
            <a:off x="483235" y="1271905"/>
            <a:ext cx="2338070" cy="368300"/>
          </a:xfrm>
          <a:prstGeom prst="rect">
            <a:avLst/>
          </a:prstGeom>
          <a:noFill/>
        </p:spPr>
        <p:txBody>
          <a:bodyPr wrap="square" rtlCol="0">
            <a:spAutoFit/>
          </a:bodyPr>
          <a:lstStyle/>
          <a:p>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三定一督</a:t>
            </a:r>
            <a:r>
              <a:rPr lang="en-US" altLang="zh-CN"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即：</a:t>
            </a:r>
            <a:endParaRPr lang="zh-CN" altLang="en-US"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true"/>
          <p:nvPr/>
        </p:nvSpPr>
        <p:spPr>
          <a:xfrm>
            <a:off x="541655" y="1940560"/>
            <a:ext cx="2221230" cy="3772535"/>
          </a:xfrm>
          <a:prstGeom prst="rect">
            <a:avLst/>
          </a:prstGeom>
          <a:noFill/>
        </p:spPr>
        <p:txBody>
          <a:bodyPr wrap="square" rtlCol="0">
            <a:spAutoFit/>
          </a:bodyPr>
          <a:lstStyle/>
          <a:p>
            <a:pPr algn="ctr">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定时</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定点</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定人</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一督：专职督导制度</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sz="1200">
                <a:latin typeface="微软雅黑" panose="020B0503020204020204" pitchFamily="34" charset="-122"/>
                <a:cs typeface="微软雅黑" panose="020B0503020204020204" pitchFamily="34" charset="-122"/>
                <a:sym typeface="+mn-ea"/>
              </a:rPr>
              <a:t>在定时投放时间段内，每个点位均配置生活垃圾分类引导员开展“桶边督导”工作。</a:t>
            </a:r>
            <a:endParaRPr lang="zh-CN" altLang="zh-CN" sz="12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true"/>
          <p:nvPr/>
        </p:nvSpPr>
        <p:spPr>
          <a:xfrm>
            <a:off x="648970" y="99060"/>
            <a:ext cx="1605280" cy="521970"/>
          </a:xfrm>
          <a:prstGeom prst="rect">
            <a:avLst/>
          </a:prstGeom>
          <a:noFill/>
        </p:spPr>
        <p:txBody>
          <a:bodyPr wrap="none" rtlCol="0">
            <a:spAutoFit/>
          </a:bodyPr>
          <a:p>
            <a:pPr algn="l"/>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rPr>
              <a:t>可回收物</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true"/>
          <p:nvPr/>
        </p:nvSpPr>
        <p:spPr>
          <a:xfrm>
            <a:off x="3369310" y="721360"/>
            <a:ext cx="7210425"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表示适宜回收利用的生活垃圾</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包括纸类、塑料、金属、玻璃、织物等</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垃圾分类-01"/>
          <p:cNvPicPr>
            <a:picLocks noChangeAspect="true"/>
          </p:cNvPicPr>
          <p:nvPr/>
        </p:nvPicPr>
        <p:blipFill>
          <a:blip r:embed="rId1"/>
          <a:stretch>
            <a:fillRect/>
          </a:stretch>
        </p:blipFill>
        <p:spPr>
          <a:xfrm>
            <a:off x="3234055" y="1543050"/>
            <a:ext cx="1858645" cy="1858645"/>
          </a:xfrm>
          <a:prstGeom prst="rect">
            <a:avLst/>
          </a:prstGeom>
        </p:spPr>
      </p:pic>
      <p:pic>
        <p:nvPicPr>
          <p:cNvPr id="7" name="图片 6" descr="垃圾分类-03"/>
          <p:cNvPicPr>
            <a:picLocks noChangeAspect="true"/>
          </p:cNvPicPr>
          <p:nvPr/>
        </p:nvPicPr>
        <p:blipFill>
          <a:blip r:embed="rId2"/>
          <a:stretch>
            <a:fillRect/>
          </a:stretch>
        </p:blipFill>
        <p:spPr>
          <a:xfrm>
            <a:off x="8289290" y="1546225"/>
            <a:ext cx="1950720" cy="1856105"/>
          </a:xfrm>
          <a:prstGeom prst="rect">
            <a:avLst/>
          </a:prstGeom>
        </p:spPr>
      </p:pic>
      <p:pic>
        <p:nvPicPr>
          <p:cNvPr id="8" name="图片 7" descr="垃圾分类-13"/>
          <p:cNvPicPr>
            <a:picLocks noChangeAspect="true"/>
          </p:cNvPicPr>
          <p:nvPr/>
        </p:nvPicPr>
        <p:blipFill>
          <a:blip r:embed="rId3"/>
          <a:stretch>
            <a:fillRect/>
          </a:stretch>
        </p:blipFill>
        <p:spPr>
          <a:xfrm>
            <a:off x="5092700" y="1577975"/>
            <a:ext cx="1849755" cy="1823720"/>
          </a:xfrm>
          <a:prstGeom prst="rect">
            <a:avLst/>
          </a:prstGeom>
        </p:spPr>
      </p:pic>
      <p:pic>
        <p:nvPicPr>
          <p:cNvPr id="22" name="图片 21" descr="垃圾分类-34"/>
          <p:cNvPicPr>
            <a:picLocks noChangeAspect="true"/>
          </p:cNvPicPr>
          <p:nvPr/>
        </p:nvPicPr>
        <p:blipFill>
          <a:blip r:embed="rId4"/>
          <a:stretch>
            <a:fillRect/>
          </a:stretch>
        </p:blipFill>
        <p:spPr>
          <a:xfrm>
            <a:off x="6670040" y="1543050"/>
            <a:ext cx="1940560" cy="1895475"/>
          </a:xfrm>
          <a:prstGeom prst="rect">
            <a:avLst/>
          </a:prstGeom>
        </p:spPr>
      </p:pic>
      <p:pic>
        <p:nvPicPr>
          <p:cNvPr id="23" name="图片 22" descr="垃圾分类-09"/>
          <p:cNvPicPr>
            <a:picLocks noChangeAspect="true"/>
          </p:cNvPicPr>
          <p:nvPr/>
        </p:nvPicPr>
        <p:blipFill>
          <a:blip r:embed="rId5"/>
          <a:stretch>
            <a:fillRect/>
          </a:stretch>
        </p:blipFill>
        <p:spPr>
          <a:xfrm>
            <a:off x="9722485" y="1490345"/>
            <a:ext cx="1854835" cy="1824355"/>
          </a:xfrm>
          <a:prstGeom prst="rect">
            <a:avLst/>
          </a:prstGeom>
        </p:spPr>
      </p:pic>
      <p:pic>
        <p:nvPicPr>
          <p:cNvPr id="24" name="图片 23"/>
          <p:cNvPicPr>
            <a:picLocks noChangeAspect="true"/>
          </p:cNvPicPr>
          <p:nvPr/>
        </p:nvPicPr>
        <p:blipFill>
          <a:blip r:embed="rId6"/>
          <a:stretch>
            <a:fillRect/>
          </a:stretch>
        </p:blipFill>
        <p:spPr>
          <a:xfrm>
            <a:off x="3454400" y="3314700"/>
            <a:ext cx="4163695" cy="1162050"/>
          </a:xfrm>
          <a:prstGeom prst="rect">
            <a:avLst/>
          </a:prstGeom>
        </p:spPr>
      </p:pic>
      <p:pic>
        <p:nvPicPr>
          <p:cNvPr id="25" name="图片 24"/>
          <p:cNvPicPr>
            <a:picLocks noChangeAspect="true"/>
          </p:cNvPicPr>
          <p:nvPr/>
        </p:nvPicPr>
        <p:blipFill>
          <a:blip r:embed="rId7"/>
          <a:stretch>
            <a:fillRect/>
          </a:stretch>
        </p:blipFill>
        <p:spPr>
          <a:xfrm>
            <a:off x="7507605" y="3291840"/>
            <a:ext cx="3846195" cy="1208405"/>
          </a:xfrm>
          <a:prstGeom prst="rect">
            <a:avLst/>
          </a:prstGeom>
        </p:spPr>
      </p:pic>
      <p:pic>
        <p:nvPicPr>
          <p:cNvPr id="26" name="图片 25"/>
          <p:cNvPicPr>
            <a:picLocks noChangeAspect="true"/>
          </p:cNvPicPr>
          <p:nvPr/>
        </p:nvPicPr>
        <p:blipFill>
          <a:blip r:embed="rId8"/>
          <a:stretch>
            <a:fillRect/>
          </a:stretch>
        </p:blipFill>
        <p:spPr>
          <a:xfrm>
            <a:off x="3468370" y="4476750"/>
            <a:ext cx="5715000" cy="1866900"/>
          </a:xfrm>
          <a:prstGeom prst="rect">
            <a:avLst/>
          </a:prstGeom>
        </p:spPr>
      </p:pic>
      <p:pic>
        <p:nvPicPr>
          <p:cNvPr id="11" name="图片 10"/>
          <p:cNvPicPr>
            <a:picLocks noChangeAspect="true"/>
          </p:cNvPicPr>
          <p:nvPr/>
        </p:nvPicPr>
        <p:blipFill>
          <a:blip r:embed="rId9"/>
          <a:stretch>
            <a:fillRect/>
          </a:stretch>
        </p:blipFill>
        <p:spPr>
          <a:xfrm>
            <a:off x="295275" y="1402080"/>
            <a:ext cx="2837180" cy="3542665"/>
          </a:xfrm>
          <a:prstGeom prst="rect">
            <a:avLst/>
          </a:prstGeom>
        </p:spPr>
      </p:pic>
    </p:spTree>
    <p:custDataLst>
      <p:tags r:id="rId1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true"/>
          <p:nvPr/>
        </p:nvSpPr>
        <p:spPr>
          <a:xfrm>
            <a:off x="641350" y="106680"/>
            <a:ext cx="1605280" cy="521970"/>
          </a:xfrm>
          <a:prstGeom prst="rect">
            <a:avLst/>
          </a:prstGeom>
          <a:noFill/>
        </p:spPr>
        <p:txBody>
          <a:bodyPr wrap="none" rtlCol="0">
            <a:spAutoFit/>
          </a:bodyPr>
          <a:p>
            <a:pPr algn="l"/>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rPr>
              <a:t>厨余垃圾</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文本框 1"/>
          <p:cNvSpPr txBox="true"/>
          <p:nvPr/>
        </p:nvSpPr>
        <p:spPr>
          <a:xfrm>
            <a:off x="3318510" y="982980"/>
            <a:ext cx="7717790"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rPr>
              <a:t>表示易腐烂的、含有机质的生活垃圾</a:t>
            </a:r>
            <a:endParaRPr lang="zh-CN" altLang="en-US" sz="2800">
              <a:latin typeface="微软雅黑" panose="020B0503020204020204" pitchFamily="34" charset="-122"/>
              <a:ea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rPr>
              <a:t>包括家庭厨余垃圾、餐厨垃圾和其他厨余垃圾等</a:t>
            </a:r>
            <a:endParaRPr lang="zh-CN" altLang="en-US" sz="2800">
              <a:latin typeface="微软雅黑" panose="020B0503020204020204" pitchFamily="34" charset="-122"/>
              <a:ea typeface="微软雅黑" panose="020B0503020204020204" pitchFamily="34" charset="-122"/>
            </a:endParaRPr>
          </a:p>
        </p:txBody>
      </p:sp>
      <p:pic>
        <p:nvPicPr>
          <p:cNvPr id="9" name="图片 8" descr="垃圾分类-10"/>
          <p:cNvPicPr>
            <a:picLocks noChangeAspect="true"/>
          </p:cNvPicPr>
          <p:nvPr/>
        </p:nvPicPr>
        <p:blipFill>
          <a:blip r:embed="rId1"/>
          <a:stretch>
            <a:fillRect/>
          </a:stretch>
        </p:blipFill>
        <p:spPr>
          <a:xfrm>
            <a:off x="3002280" y="1795145"/>
            <a:ext cx="2061289" cy="1980000"/>
          </a:xfrm>
          <a:prstGeom prst="rect">
            <a:avLst/>
          </a:prstGeom>
        </p:spPr>
      </p:pic>
      <p:pic>
        <p:nvPicPr>
          <p:cNvPr id="10" name="图片 9" descr="垃圾分类-22"/>
          <p:cNvPicPr>
            <a:picLocks noChangeAspect="true"/>
          </p:cNvPicPr>
          <p:nvPr/>
        </p:nvPicPr>
        <p:blipFill>
          <a:blip r:embed="rId2"/>
          <a:stretch>
            <a:fillRect/>
          </a:stretch>
        </p:blipFill>
        <p:spPr>
          <a:xfrm>
            <a:off x="4846955" y="1795145"/>
            <a:ext cx="1942312" cy="1980000"/>
          </a:xfrm>
          <a:prstGeom prst="rect">
            <a:avLst/>
          </a:prstGeom>
        </p:spPr>
      </p:pic>
      <p:pic>
        <p:nvPicPr>
          <p:cNvPr id="11" name="图片 10" descr="垃圾分类-21"/>
          <p:cNvPicPr>
            <a:picLocks noChangeAspect="true"/>
          </p:cNvPicPr>
          <p:nvPr/>
        </p:nvPicPr>
        <p:blipFill>
          <a:blip r:embed="rId3"/>
          <a:stretch>
            <a:fillRect/>
          </a:stretch>
        </p:blipFill>
        <p:spPr>
          <a:xfrm>
            <a:off x="6605270" y="1795145"/>
            <a:ext cx="2005610" cy="1980000"/>
          </a:xfrm>
          <a:prstGeom prst="rect">
            <a:avLst/>
          </a:prstGeom>
        </p:spPr>
      </p:pic>
      <p:pic>
        <p:nvPicPr>
          <p:cNvPr id="13" name="图片 12" descr="垃圾分类-36"/>
          <p:cNvPicPr>
            <a:picLocks noChangeAspect="true"/>
          </p:cNvPicPr>
          <p:nvPr/>
        </p:nvPicPr>
        <p:blipFill>
          <a:blip r:embed="rId4"/>
          <a:stretch>
            <a:fillRect/>
          </a:stretch>
        </p:blipFill>
        <p:spPr>
          <a:xfrm>
            <a:off x="8186420" y="1795145"/>
            <a:ext cx="1965955" cy="1980000"/>
          </a:xfrm>
          <a:prstGeom prst="rect">
            <a:avLst/>
          </a:prstGeom>
        </p:spPr>
      </p:pic>
      <p:pic>
        <p:nvPicPr>
          <p:cNvPr id="20" name="图片 19" descr="垃圾分类-05"/>
          <p:cNvPicPr>
            <a:picLocks noChangeAspect="true"/>
          </p:cNvPicPr>
          <p:nvPr/>
        </p:nvPicPr>
        <p:blipFill>
          <a:blip r:embed="rId5"/>
          <a:stretch>
            <a:fillRect/>
          </a:stretch>
        </p:blipFill>
        <p:spPr>
          <a:xfrm>
            <a:off x="9777095" y="1795145"/>
            <a:ext cx="2039376" cy="1980000"/>
          </a:xfrm>
          <a:prstGeom prst="rect">
            <a:avLst/>
          </a:prstGeom>
        </p:spPr>
      </p:pic>
      <p:pic>
        <p:nvPicPr>
          <p:cNvPr id="17" name="图片 16"/>
          <p:cNvPicPr>
            <a:picLocks noChangeAspect="true"/>
          </p:cNvPicPr>
          <p:nvPr>
            <p:custDataLst>
              <p:tags r:id="rId6"/>
            </p:custDataLst>
          </p:nvPr>
        </p:nvPicPr>
        <p:blipFill>
          <a:blip r:embed="rId7"/>
          <a:stretch>
            <a:fillRect/>
          </a:stretch>
        </p:blipFill>
        <p:spPr>
          <a:xfrm>
            <a:off x="3152775" y="3620135"/>
            <a:ext cx="4619625" cy="1466850"/>
          </a:xfrm>
          <a:prstGeom prst="rect">
            <a:avLst/>
          </a:prstGeom>
        </p:spPr>
      </p:pic>
      <p:pic>
        <p:nvPicPr>
          <p:cNvPr id="18" name="图片 17"/>
          <p:cNvPicPr>
            <a:picLocks noChangeAspect="true"/>
          </p:cNvPicPr>
          <p:nvPr/>
        </p:nvPicPr>
        <p:blipFill>
          <a:blip r:embed="rId8"/>
          <a:stretch>
            <a:fillRect/>
          </a:stretch>
        </p:blipFill>
        <p:spPr>
          <a:xfrm>
            <a:off x="7574915" y="3672840"/>
            <a:ext cx="4419600" cy="1362075"/>
          </a:xfrm>
          <a:prstGeom prst="rect">
            <a:avLst/>
          </a:prstGeom>
        </p:spPr>
      </p:pic>
      <p:pic>
        <p:nvPicPr>
          <p:cNvPr id="19" name="图片 18"/>
          <p:cNvPicPr>
            <a:picLocks noChangeAspect="true"/>
          </p:cNvPicPr>
          <p:nvPr/>
        </p:nvPicPr>
        <p:blipFill>
          <a:blip r:embed="rId9"/>
          <a:stretch>
            <a:fillRect/>
          </a:stretch>
        </p:blipFill>
        <p:spPr>
          <a:xfrm>
            <a:off x="3318510" y="5086985"/>
            <a:ext cx="4940300" cy="1337310"/>
          </a:xfrm>
          <a:prstGeom prst="rect">
            <a:avLst/>
          </a:prstGeom>
        </p:spPr>
      </p:pic>
      <p:pic>
        <p:nvPicPr>
          <p:cNvPr id="7" name="图片 6"/>
          <p:cNvPicPr>
            <a:picLocks noChangeAspect="true"/>
          </p:cNvPicPr>
          <p:nvPr/>
        </p:nvPicPr>
        <p:blipFill>
          <a:blip r:embed="rId10"/>
          <a:stretch>
            <a:fillRect/>
          </a:stretch>
        </p:blipFill>
        <p:spPr>
          <a:xfrm>
            <a:off x="294640" y="1402080"/>
            <a:ext cx="2847975" cy="3556000"/>
          </a:xfrm>
          <a:prstGeom prst="rect">
            <a:avLst/>
          </a:prstGeom>
        </p:spPr>
      </p:pic>
    </p:spTree>
    <p:custDataLst>
      <p:tags r:id="rId1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574675" y="69215"/>
            <a:ext cx="1605280" cy="521970"/>
          </a:xfrm>
          <a:prstGeom prst="rect">
            <a:avLst/>
          </a:prstGeom>
          <a:noFill/>
        </p:spPr>
        <p:txBody>
          <a:bodyPr wrap="none" rtlCol="0">
            <a:spAutoFit/>
          </a:bodyPr>
          <a:p>
            <a:pPr algn="l"/>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rPr>
              <a:t>有害垃圾</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true"/>
          <p:nvPr/>
        </p:nvSpPr>
        <p:spPr>
          <a:xfrm>
            <a:off x="3318510" y="906145"/>
            <a:ext cx="7026910"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表示《国家危险废物名录》中的家庭源危险废物，包括灯管、家用化学品和电池等</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垃圾分类-06"/>
          <p:cNvPicPr>
            <a:picLocks noChangeAspect="true"/>
          </p:cNvPicPr>
          <p:nvPr/>
        </p:nvPicPr>
        <p:blipFill>
          <a:blip r:embed="rId1"/>
          <a:stretch>
            <a:fillRect/>
          </a:stretch>
        </p:blipFill>
        <p:spPr>
          <a:xfrm>
            <a:off x="3034030" y="1859280"/>
            <a:ext cx="2027675" cy="1980000"/>
          </a:xfrm>
          <a:prstGeom prst="rect">
            <a:avLst/>
          </a:prstGeom>
        </p:spPr>
      </p:pic>
      <p:pic>
        <p:nvPicPr>
          <p:cNvPr id="10" name="图片 9" descr="垃圾分类-23"/>
          <p:cNvPicPr>
            <a:picLocks noChangeAspect="true"/>
          </p:cNvPicPr>
          <p:nvPr/>
        </p:nvPicPr>
        <p:blipFill>
          <a:blip r:embed="rId2"/>
          <a:stretch>
            <a:fillRect/>
          </a:stretch>
        </p:blipFill>
        <p:spPr>
          <a:xfrm>
            <a:off x="4700270" y="1859280"/>
            <a:ext cx="1994047" cy="1980000"/>
          </a:xfrm>
          <a:prstGeom prst="rect">
            <a:avLst/>
          </a:prstGeom>
        </p:spPr>
      </p:pic>
      <p:pic>
        <p:nvPicPr>
          <p:cNvPr id="11" name="图片 10" descr="垃圾分类-25"/>
          <p:cNvPicPr>
            <a:picLocks noChangeAspect="true"/>
          </p:cNvPicPr>
          <p:nvPr/>
        </p:nvPicPr>
        <p:blipFill>
          <a:blip r:embed="rId3"/>
          <a:stretch>
            <a:fillRect/>
          </a:stretch>
        </p:blipFill>
        <p:spPr>
          <a:xfrm>
            <a:off x="6381750" y="1859280"/>
            <a:ext cx="2008095" cy="1980000"/>
          </a:xfrm>
          <a:prstGeom prst="rect">
            <a:avLst/>
          </a:prstGeom>
        </p:spPr>
      </p:pic>
      <p:pic>
        <p:nvPicPr>
          <p:cNvPr id="12" name="图片 11" descr="垃圾分类-31"/>
          <p:cNvPicPr>
            <a:picLocks noChangeAspect="true"/>
          </p:cNvPicPr>
          <p:nvPr/>
        </p:nvPicPr>
        <p:blipFill>
          <a:blip r:embed="rId4"/>
          <a:stretch>
            <a:fillRect/>
          </a:stretch>
        </p:blipFill>
        <p:spPr>
          <a:xfrm>
            <a:off x="8012430" y="1927225"/>
            <a:ext cx="2080554" cy="1980000"/>
          </a:xfrm>
          <a:prstGeom prst="rect">
            <a:avLst/>
          </a:prstGeom>
        </p:spPr>
      </p:pic>
      <p:pic>
        <p:nvPicPr>
          <p:cNvPr id="13" name="图片 12" descr="垃圾分类-33"/>
          <p:cNvPicPr>
            <a:picLocks noChangeAspect="true"/>
          </p:cNvPicPr>
          <p:nvPr/>
        </p:nvPicPr>
        <p:blipFill>
          <a:blip r:embed="rId5"/>
          <a:stretch>
            <a:fillRect/>
          </a:stretch>
        </p:blipFill>
        <p:spPr>
          <a:xfrm>
            <a:off x="9824085" y="1927225"/>
            <a:ext cx="2038657" cy="1980000"/>
          </a:xfrm>
          <a:prstGeom prst="rect">
            <a:avLst/>
          </a:prstGeom>
        </p:spPr>
      </p:pic>
      <p:pic>
        <p:nvPicPr>
          <p:cNvPr id="19" name="图片 18"/>
          <p:cNvPicPr>
            <a:picLocks noChangeAspect="true"/>
          </p:cNvPicPr>
          <p:nvPr/>
        </p:nvPicPr>
        <p:blipFill>
          <a:blip r:embed="rId6"/>
          <a:stretch>
            <a:fillRect/>
          </a:stretch>
        </p:blipFill>
        <p:spPr>
          <a:xfrm>
            <a:off x="3318510" y="4958080"/>
            <a:ext cx="4994275" cy="1591945"/>
          </a:xfrm>
          <a:prstGeom prst="rect">
            <a:avLst/>
          </a:prstGeom>
        </p:spPr>
      </p:pic>
      <p:pic>
        <p:nvPicPr>
          <p:cNvPr id="20" name="图片 19"/>
          <p:cNvPicPr>
            <a:picLocks noChangeAspect="true"/>
          </p:cNvPicPr>
          <p:nvPr/>
        </p:nvPicPr>
        <p:blipFill>
          <a:blip r:embed="rId7"/>
          <a:stretch>
            <a:fillRect/>
          </a:stretch>
        </p:blipFill>
        <p:spPr>
          <a:xfrm>
            <a:off x="3468370" y="3717925"/>
            <a:ext cx="3830320" cy="1240155"/>
          </a:xfrm>
          <a:prstGeom prst="rect">
            <a:avLst/>
          </a:prstGeom>
        </p:spPr>
      </p:pic>
      <p:pic>
        <p:nvPicPr>
          <p:cNvPr id="21" name="图片 20"/>
          <p:cNvPicPr>
            <a:picLocks noChangeAspect="true"/>
          </p:cNvPicPr>
          <p:nvPr/>
        </p:nvPicPr>
        <p:blipFill>
          <a:blip r:embed="rId8"/>
          <a:stretch>
            <a:fillRect/>
          </a:stretch>
        </p:blipFill>
        <p:spPr>
          <a:xfrm>
            <a:off x="7298690" y="3770630"/>
            <a:ext cx="3602990" cy="1134745"/>
          </a:xfrm>
          <a:prstGeom prst="rect">
            <a:avLst/>
          </a:prstGeom>
        </p:spPr>
      </p:pic>
      <p:pic>
        <p:nvPicPr>
          <p:cNvPr id="6" name="图片 5"/>
          <p:cNvPicPr>
            <a:picLocks noChangeAspect="true"/>
          </p:cNvPicPr>
          <p:nvPr/>
        </p:nvPicPr>
        <p:blipFill>
          <a:blip r:embed="rId9"/>
          <a:stretch>
            <a:fillRect/>
          </a:stretch>
        </p:blipFill>
        <p:spPr>
          <a:xfrm>
            <a:off x="294640" y="1400810"/>
            <a:ext cx="2848610" cy="3557270"/>
          </a:xfrm>
          <a:prstGeom prst="rect">
            <a:avLst/>
          </a:prstGeom>
        </p:spPr>
      </p:pic>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538480" y="77470"/>
            <a:ext cx="1605280" cy="521970"/>
          </a:xfrm>
          <a:prstGeom prst="rect">
            <a:avLst/>
          </a:prstGeom>
          <a:noFill/>
        </p:spPr>
        <p:txBody>
          <a:bodyPr wrap="none" rtlCol="0">
            <a:spAutoFit/>
          </a:bodyPr>
          <a:p>
            <a:pPr algn="l"/>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rPr>
              <a:t>其他垃圾</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true"/>
          <p:nvPr/>
        </p:nvSpPr>
        <p:spPr>
          <a:xfrm>
            <a:off x="3210560" y="1161415"/>
            <a:ext cx="7181850" cy="953135"/>
          </a:xfrm>
          <a:prstGeom prst="rect">
            <a:avLst/>
          </a:prstGeom>
          <a:noFill/>
        </p:spPr>
        <p:txBody>
          <a:bodyPr wrap="square" rtlCol="0" anchor="t">
            <a:spAutoFit/>
          </a:bodyPr>
          <a:p>
            <a:r>
              <a:rPr lang="zh-CN" altLang="en-US" sz="2800">
                <a:latin typeface="微软雅黑" panose="020B0503020204020204" pitchFamily="34" charset="-122"/>
                <a:ea typeface="微软雅黑" panose="020B0503020204020204" pitchFamily="34" charset="-122"/>
              </a:rPr>
              <a:t>表示除可回收物、有害垃圾、厨余垃圾外的生活垃圾</a:t>
            </a:r>
            <a:endParaRPr lang="zh-CN" altLang="en-US" sz="2800">
              <a:latin typeface="微软雅黑" panose="020B0503020204020204" pitchFamily="34" charset="-122"/>
              <a:ea typeface="微软雅黑" panose="020B0503020204020204" pitchFamily="34" charset="-122"/>
            </a:endParaRPr>
          </a:p>
        </p:txBody>
      </p:sp>
      <p:pic>
        <p:nvPicPr>
          <p:cNvPr id="9" name="图片 8"/>
          <p:cNvPicPr>
            <a:picLocks noChangeAspect="true"/>
          </p:cNvPicPr>
          <p:nvPr/>
        </p:nvPicPr>
        <p:blipFill>
          <a:blip r:embed="rId1"/>
          <a:stretch>
            <a:fillRect/>
          </a:stretch>
        </p:blipFill>
        <p:spPr>
          <a:xfrm>
            <a:off x="2914015" y="2114550"/>
            <a:ext cx="4981575" cy="1428750"/>
          </a:xfrm>
          <a:prstGeom prst="rect">
            <a:avLst/>
          </a:prstGeom>
        </p:spPr>
      </p:pic>
      <p:pic>
        <p:nvPicPr>
          <p:cNvPr id="10" name="图片 9"/>
          <p:cNvPicPr>
            <a:picLocks noChangeAspect="true"/>
          </p:cNvPicPr>
          <p:nvPr/>
        </p:nvPicPr>
        <p:blipFill>
          <a:blip r:embed="rId2"/>
          <a:srcRect l="4568"/>
          <a:stretch>
            <a:fillRect/>
          </a:stretch>
        </p:blipFill>
        <p:spPr>
          <a:xfrm>
            <a:off x="7568565" y="2162175"/>
            <a:ext cx="4417695" cy="1381125"/>
          </a:xfrm>
          <a:prstGeom prst="rect">
            <a:avLst/>
          </a:prstGeom>
        </p:spPr>
      </p:pic>
      <p:pic>
        <p:nvPicPr>
          <p:cNvPr id="8" name="图片 7"/>
          <p:cNvPicPr>
            <a:picLocks noChangeAspect="true"/>
          </p:cNvPicPr>
          <p:nvPr/>
        </p:nvPicPr>
        <p:blipFill>
          <a:blip r:embed="rId3"/>
          <a:stretch>
            <a:fillRect/>
          </a:stretch>
        </p:blipFill>
        <p:spPr>
          <a:xfrm>
            <a:off x="3210560" y="3943350"/>
            <a:ext cx="5867400" cy="1485900"/>
          </a:xfrm>
          <a:prstGeom prst="rect">
            <a:avLst/>
          </a:prstGeom>
        </p:spPr>
      </p:pic>
      <p:pic>
        <p:nvPicPr>
          <p:cNvPr id="2" name="图片 1"/>
          <p:cNvPicPr>
            <a:picLocks noChangeAspect="true"/>
          </p:cNvPicPr>
          <p:nvPr/>
        </p:nvPicPr>
        <p:blipFill>
          <a:blip r:embed="rId4"/>
          <a:stretch>
            <a:fillRect/>
          </a:stretch>
        </p:blipFill>
        <p:spPr>
          <a:xfrm>
            <a:off x="295275" y="1401445"/>
            <a:ext cx="2847975" cy="3556635"/>
          </a:xfrm>
          <a:prstGeom prst="rect">
            <a:avLst/>
          </a:prstGeom>
        </p:spPr>
      </p:pic>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6231255" cy="724535"/>
          </a:xfrm>
        </p:spPr>
        <p:txBody>
          <a:bodyPr/>
          <a:p>
            <a:r>
              <a:rPr lang="zh-CN" altLang="en-US" sz="2800" b="1">
                <a:solidFill>
                  <a:schemeClr val="tx1">
                    <a:lumMod val="85000"/>
                    <a:lumOff val="15000"/>
                  </a:schemeClr>
                </a:solidFill>
                <a:sym typeface="+mn-ea"/>
              </a:rPr>
              <a:t>德阳市垃圾分类工作</a:t>
            </a:r>
            <a:r>
              <a:rPr lang="en-US" altLang="zh-CN" sz="2800" b="1">
                <a:solidFill>
                  <a:schemeClr val="tx1">
                    <a:lumMod val="85000"/>
                    <a:lumOff val="15000"/>
                  </a:schemeClr>
                </a:solidFill>
                <a:sym typeface="+mn-ea"/>
              </a:rPr>
              <a:t> --- </a:t>
            </a:r>
            <a:r>
              <a:rPr lang="zh-CN" altLang="en-US" sz="2800" b="1">
                <a:solidFill>
                  <a:schemeClr val="tx1">
                    <a:lumMod val="85000"/>
                    <a:lumOff val="15000"/>
                  </a:schemeClr>
                </a:solidFill>
                <a:sym typeface="+mn-ea"/>
              </a:rPr>
              <a:t>体系建设</a:t>
            </a:r>
            <a:endParaRPr lang="zh-CN" altLang="en-US" sz="2800" b="1" dirty="0"/>
          </a:p>
        </p:txBody>
      </p:sp>
      <p:sp>
        <p:nvSpPr>
          <p:cNvPr id="8" name="文本框 7"/>
          <p:cNvSpPr txBox="true"/>
          <p:nvPr/>
        </p:nvSpPr>
        <p:spPr>
          <a:xfrm>
            <a:off x="2780665" y="1196975"/>
            <a:ext cx="6630035" cy="337185"/>
          </a:xfrm>
          <a:prstGeom prst="rect">
            <a:avLst/>
          </a:prstGeom>
          <a:noFill/>
        </p:spPr>
        <p:txBody>
          <a:bodyPr wrap="square" rtlCol="0">
            <a:spAutoFit/>
          </a:bodyPr>
          <a:p>
            <a:pPr algn="ctr">
              <a:lnSpc>
                <a:spcPct val="100000"/>
              </a:lnSpc>
            </a:pPr>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全市一盘棋，上中下游一起抓，前中末端齐发力，逐步完善分类体系。</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1222375" y="2284730"/>
            <a:ext cx="9745980" cy="3352800"/>
            <a:chOff x="1739" y="3692"/>
            <a:chExt cx="15348" cy="5280"/>
          </a:xfrm>
        </p:grpSpPr>
        <p:pic>
          <p:nvPicPr>
            <p:cNvPr id="5" name="图片 4" descr="图片包含 容器, 前, 小, 男人&#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0115" y="3692"/>
              <a:ext cx="6972" cy="5281"/>
            </a:xfrm>
            <a:prstGeom prst="rect">
              <a:avLst/>
            </a:prstGeom>
          </p:spPr>
        </p:pic>
        <p:grpSp>
          <p:nvGrpSpPr>
            <p:cNvPr id="9" name="组合 8"/>
            <p:cNvGrpSpPr/>
            <p:nvPr/>
          </p:nvGrpSpPr>
          <p:grpSpPr>
            <a:xfrm>
              <a:off x="1739" y="3942"/>
              <a:ext cx="7378" cy="4782"/>
              <a:chOff x="-447" y="3141"/>
              <a:chExt cx="7378" cy="4782"/>
            </a:xfrm>
          </p:grpSpPr>
          <p:sp>
            <p:nvSpPr>
              <p:cNvPr id="6" name="文本框 5"/>
              <p:cNvSpPr txBox="true"/>
              <p:nvPr/>
            </p:nvSpPr>
            <p:spPr>
              <a:xfrm>
                <a:off x="-447" y="4677"/>
                <a:ext cx="7378" cy="3246"/>
              </a:xfrm>
              <a:prstGeom prst="rect">
                <a:avLst/>
              </a:prstGeom>
              <a:noFill/>
            </p:spPr>
            <p:txBody>
              <a:bodyPr wrap="square" rtlCol="0">
                <a:spAutoFit/>
              </a:bodyPr>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在主城区公共机构</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公共场所和具备条件的居民小区配备分类设施设备，覆盖率100%全覆盖。</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其他市县设施覆盖90%以上。</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坚持科技</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助力</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垃圾分类。</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圆角矩形 6"/>
              <p:cNvSpPr/>
              <p:nvPr/>
            </p:nvSpPr>
            <p:spPr>
              <a:xfrm>
                <a:off x="1330" y="3141"/>
                <a:ext cx="3824"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前</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端</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投</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放</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环</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节</a:t>
                </a:r>
                <a:endParaRPr lang="zh-CN" altLang="en-US" sz="1600" b="1">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6504305" cy="724535"/>
          </a:xfrm>
        </p:spPr>
        <p:txBody>
          <a:bodyPr/>
          <a:p>
            <a:r>
              <a:rPr lang="zh-CN" altLang="en-US" sz="2800" b="1">
                <a:solidFill>
                  <a:schemeClr val="tx1">
                    <a:lumMod val="85000"/>
                    <a:lumOff val="15000"/>
                  </a:schemeClr>
                </a:solidFill>
                <a:sym typeface="+mn-ea"/>
              </a:rPr>
              <a:t>德阳市垃圾分类工作</a:t>
            </a:r>
            <a:r>
              <a:rPr lang="en-US" altLang="zh-CN" sz="2800" b="1">
                <a:solidFill>
                  <a:schemeClr val="tx1">
                    <a:lumMod val="85000"/>
                    <a:lumOff val="15000"/>
                  </a:schemeClr>
                </a:solidFill>
                <a:sym typeface="+mn-ea"/>
              </a:rPr>
              <a:t> --- </a:t>
            </a:r>
            <a:r>
              <a:rPr lang="zh-CN" altLang="en-US" sz="2800" b="1">
                <a:solidFill>
                  <a:schemeClr val="tx1">
                    <a:lumMod val="85000"/>
                    <a:lumOff val="15000"/>
                  </a:schemeClr>
                </a:solidFill>
                <a:sym typeface="+mn-ea"/>
              </a:rPr>
              <a:t>体系建设</a:t>
            </a:r>
            <a:endParaRPr lang="zh-CN" altLang="en-US" sz="2800" b="1" dirty="0"/>
          </a:p>
        </p:txBody>
      </p:sp>
      <p:grpSp>
        <p:nvGrpSpPr>
          <p:cNvPr id="4" name="组合 3"/>
          <p:cNvGrpSpPr/>
          <p:nvPr/>
        </p:nvGrpSpPr>
        <p:grpSpPr>
          <a:xfrm>
            <a:off x="1327785" y="1805305"/>
            <a:ext cx="9537065" cy="3318510"/>
            <a:chOff x="2160" y="3259"/>
            <a:chExt cx="15019" cy="5226"/>
          </a:xfrm>
        </p:grpSpPr>
        <p:grpSp>
          <p:nvGrpSpPr>
            <p:cNvPr id="9" name="组合 8"/>
            <p:cNvGrpSpPr/>
            <p:nvPr/>
          </p:nvGrpSpPr>
          <p:grpSpPr>
            <a:xfrm rot="0">
              <a:off x="10447" y="3870"/>
              <a:ext cx="6732" cy="4006"/>
              <a:chOff x="-124" y="3141"/>
              <a:chExt cx="6732" cy="4006"/>
            </a:xfrm>
          </p:grpSpPr>
          <p:sp>
            <p:nvSpPr>
              <p:cNvPr id="6" name="文本框 5"/>
              <p:cNvSpPr txBox="true"/>
              <p:nvPr/>
            </p:nvSpPr>
            <p:spPr>
              <a:xfrm>
                <a:off x="-124" y="4677"/>
                <a:ext cx="6732" cy="2470"/>
              </a:xfrm>
              <a:prstGeom prst="rect">
                <a:avLst/>
              </a:prstGeom>
              <a:noFill/>
            </p:spPr>
            <p:txBody>
              <a:bodyPr wrap="square" rtlCol="0">
                <a:spAutoFit/>
              </a:bodyPr>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提升中间收转运设施，完善车辆配置。</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合理规划厨余和其他垃圾收运路线，合理确定收运点位</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频次时间</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圆角矩形 6"/>
              <p:cNvSpPr/>
              <p:nvPr/>
            </p:nvSpPr>
            <p:spPr>
              <a:xfrm>
                <a:off x="1330" y="3141"/>
                <a:ext cx="3824"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中</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间</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收</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运</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环</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节</a:t>
                </a:r>
                <a:endParaRPr lang="zh-CN" altLang="en-US" sz="1600" b="1">
                  <a:latin typeface="微软雅黑" panose="020B0503020204020204" pitchFamily="34" charset="-122"/>
                  <a:ea typeface="微软雅黑" panose="020B0503020204020204" pitchFamily="34" charset="-122"/>
                </a:endParaRPr>
              </a:p>
            </p:txBody>
          </p:sp>
        </p:grpSp>
        <p:pic>
          <p:nvPicPr>
            <p:cNvPr id="5" name="图片 4" descr="城市街道与高楼大厦的卡车&#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2160" y="3259"/>
              <a:ext cx="7059" cy="522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5878195" cy="724535"/>
          </a:xfrm>
        </p:spPr>
        <p:txBody>
          <a:bodyPr/>
          <a:p>
            <a:r>
              <a:rPr lang="zh-CN" altLang="en-US" sz="2800" b="1">
                <a:solidFill>
                  <a:schemeClr val="tx1">
                    <a:lumMod val="85000"/>
                    <a:lumOff val="15000"/>
                  </a:schemeClr>
                </a:solidFill>
                <a:sym typeface="+mn-ea"/>
              </a:rPr>
              <a:t>德阳市垃圾分类工作</a:t>
            </a:r>
            <a:r>
              <a:rPr lang="en-US" altLang="zh-CN" sz="2800" b="1">
                <a:solidFill>
                  <a:schemeClr val="tx1">
                    <a:lumMod val="85000"/>
                    <a:lumOff val="15000"/>
                  </a:schemeClr>
                </a:solidFill>
                <a:sym typeface="+mn-ea"/>
              </a:rPr>
              <a:t> --- </a:t>
            </a:r>
            <a:r>
              <a:rPr lang="zh-CN" altLang="en-US" sz="2800" b="1">
                <a:solidFill>
                  <a:schemeClr val="tx1">
                    <a:lumMod val="85000"/>
                    <a:lumOff val="15000"/>
                  </a:schemeClr>
                </a:solidFill>
                <a:sym typeface="+mn-ea"/>
              </a:rPr>
              <a:t>体系建设</a:t>
            </a:r>
            <a:endParaRPr lang="zh-CN" altLang="en-US" sz="2800" b="1" dirty="0"/>
          </a:p>
        </p:txBody>
      </p:sp>
      <p:grpSp>
        <p:nvGrpSpPr>
          <p:cNvPr id="13" name="组合 12"/>
          <p:cNvGrpSpPr/>
          <p:nvPr/>
        </p:nvGrpSpPr>
        <p:grpSpPr>
          <a:xfrm>
            <a:off x="1198880" y="1219835"/>
            <a:ext cx="9794240" cy="4476115"/>
            <a:chOff x="1660" y="2282"/>
            <a:chExt cx="15424" cy="7049"/>
          </a:xfrm>
        </p:grpSpPr>
        <p:grpSp>
          <p:nvGrpSpPr>
            <p:cNvPr id="9" name="组合 8"/>
            <p:cNvGrpSpPr/>
            <p:nvPr/>
          </p:nvGrpSpPr>
          <p:grpSpPr>
            <a:xfrm rot="0">
              <a:off x="1660" y="2282"/>
              <a:ext cx="13437" cy="3231"/>
              <a:chOff x="-447" y="3141"/>
              <a:chExt cx="13437" cy="3231"/>
            </a:xfrm>
          </p:grpSpPr>
          <p:sp>
            <p:nvSpPr>
              <p:cNvPr id="6" name="文本框 5"/>
              <p:cNvSpPr txBox="true"/>
              <p:nvPr/>
            </p:nvSpPr>
            <p:spPr>
              <a:xfrm>
                <a:off x="-447" y="4677"/>
                <a:ext cx="13437" cy="1695"/>
              </a:xfrm>
              <a:prstGeom prst="rect">
                <a:avLst/>
              </a:prstGeom>
              <a:noFill/>
            </p:spPr>
            <p:txBody>
              <a:bodyPr wrap="square" rtlCol="0">
                <a:spAutoFit/>
              </a:bodyPr>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统筹全市规划布局，建设德阳市循环产业园</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建成使用生活垃圾焚烧发电厂</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有机质处理中心</a:t>
                </a:r>
                <a:r>
                  <a:rPr 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大件垃圾处置中心等7个项目</a:t>
                </a:r>
                <a:endParaRPr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圆角矩形 6"/>
              <p:cNvSpPr/>
              <p:nvPr/>
            </p:nvSpPr>
            <p:spPr>
              <a:xfrm>
                <a:off x="-262" y="3141"/>
                <a:ext cx="7007"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末</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端</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处</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置（形</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成</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循</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环</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产</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业</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体</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系）</a:t>
                </a:r>
                <a:endParaRPr lang="zh-CN" altLang="en-US" sz="1600" b="1">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660" y="6213"/>
              <a:ext cx="15425" cy="3118"/>
              <a:chOff x="1660" y="6989"/>
              <a:chExt cx="15425" cy="3118"/>
            </a:xfrm>
          </p:grpSpPr>
          <p:pic>
            <p:nvPicPr>
              <p:cNvPr id="4" name="图片 3" descr="路上的卡车&#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660" y="6989"/>
                <a:ext cx="4762" cy="3118"/>
              </a:xfrm>
              <a:prstGeom prst="rect">
                <a:avLst/>
              </a:prstGeom>
            </p:spPr>
          </p:pic>
          <p:pic>
            <p:nvPicPr>
              <p:cNvPr id="5" name="图片 4" descr="建筑与房屋的城市空拍图&#10;&#10;描述已自动生成"/>
              <p:cNvPicPr>
                <a:picLocks noChangeAspect="true"/>
              </p:cNvPicPr>
              <p:nvPr/>
            </p:nvPicPr>
            <p:blipFill>
              <a:blip r:embed="rId4">
                <a:extLst>
                  <a:ext uri="{28A0092B-C50C-407E-A947-70E740481C1C}">
                    <a14:useLocalDpi xmlns:a14="http://schemas.microsoft.com/office/drawing/2010/main" val="false"/>
                  </a:ext>
                </a:extLst>
              </a:blip>
              <a:stretch>
                <a:fillRect/>
              </a:stretch>
            </p:blipFill>
            <p:spPr>
              <a:xfrm>
                <a:off x="7273" y="6989"/>
                <a:ext cx="4021" cy="3118"/>
              </a:xfrm>
              <a:prstGeom prst="rect">
                <a:avLst/>
              </a:prstGeom>
            </p:spPr>
          </p:pic>
          <p:pic>
            <p:nvPicPr>
              <p:cNvPr id="11" name="图片 10" descr="建筑前&#10;&#10;描述已自动生成"/>
              <p:cNvPicPr>
                <a:picLocks noChangeAspect="true"/>
              </p:cNvPicPr>
              <p:nvPr/>
            </p:nvPicPr>
            <p:blipFill>
              <a:blip r:embed="rId5">
                <a:extLst>
                  <a:ext uri="{28A0092B-C50C-407E-A947-70E740481C1C}">
                    <a14:useLocalDpi xmlns:a14="http://schemas.microsoft.com/office/drawing/2010/main" val="false"/>
                  </a:ext>
                </a:extLst>
              </a:blip>
              <a:stretch>
                <a:fillRect/>
              </a:stretch>
            </p:blipFill>
            <p:spPr>
              <a:xfrm>
                <a:off x="12145" y="6989"/>
                <a:ext cx="4941" cy="3118"/>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 name="图片 35"/>
          <p:cNvPicPr>
            <a:picLocks noChangeAspect="true"/>
          </p:cNvPicPr>
          <p:nvPr/>
        </p:nvPicPr>
        <p:blipFill rotWithShape="true">
          <a:blip r:embed="rId1">
            <a:extLst>
              <a:ext uri="{28A0092B-C50C-407E-A947-70E740481C1C}">
                <a14:useLocalDpi xmlns:a14="http://schemas.microsoft.com/office/drawing/2010/main" val="false"/>
              </a:ext>
            </a:extLst>
          </a:blip>
          <a:srcRect l="37812"/>
          <a:stretch>
            <a:fillRect/>
          </a:stretch>
        </p:blipFill>
        <p:spPr>
          <a:xfrm>
            <a:off x="4602480" y="-6985"/>
            <a:ext cx="7589340" cy="6864730"/>
          </a:xfrm>
          <a:prstGeom prst="rect">
            <a:avLst/>
          </a:prstGeom>
        </p:spPr>
      </p:pic>
      <p:sp>
        <p:nvSpPr>
          <p:cNvPr id="28" name="平行四边形 27"/>
          <p:cNvSpPr/>
          <p:nvPr/>
        </p:nvSpPr>
        <p:spPr>
          <a:xfrm>
            <a:off x="4488721" y="-468676"/>
            <a:ext cx="3584572" cy="7584486"/>
          </a:xfrm>
          <a:prstGeom prst="parallelogram">
            <a:avLst>
              <a:gd name="adj" fmla="val 93906"/>
            </a:avLst>
          </a:prstGeom>
          <a:solidFill>
            <a:srgbClr val="21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直角三角形 4"/>
          <p:cNvSpPr/>
          <p:nvPr/>
        </p:nvSpPr>
        <p:spPr>
          <a:xfrm rot="4920000">
            <a:off x="67945" y="-940435"/>
            <a:ext cx="4900295" cy="5987415"/>
          </a:xfrm>
          <a:prstGeom prst="r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3" name="组合 52"/>
          <p:cNvGrpSpPr/>
          <p:nvPr/>
        </p:nvGrpSpPr>
        <p:grpSpPr>
          <a:xfrm>
            <a:off x="680085" y="601980"/>
            <a:ext cx="1957070" cy="1276076"/>
            <a:chOff x="10016593" y="336059"/>
            <a:chExt cx="1784350" cy="1033081"/>
          </a:xfrm>
        </p:grpSpPr>
        <p:sp>
          <p:nvSpPr>
            <p:cNvPr id="50" name="文本框 49"/>
            <p:cNvSpPr txBox="true"/>
            <p:nvPr/>
          </p:nvSpPr>
          <p:spPr>
            <a:xfrm>
              <a:off x="10016593" y="336059"/>
              <a:ext cx="1784350" cy="746446"/>
            </a:xfrm>
            <a:prstGeom prst="rect">
              <a:avLst/>
            </a:prstGeom>
            <a:noFill/>
          </p:spPr>
          <p:txBody>
            <a:bodyPr wrap="square" rtlCol="0">
              <a:spAutoFit/>
            </a:bodyPr>
            <a:p>
              <a:pPr algn="dist"/>
              <a:r>
                <a:rPr kumimoji="1" lang="zh-CN" altLang="en-US" sz="5400" b="1" dirty="0">
                  <a:solidFill>
                    <a:schemeClr val="bg1"/>
                  </a:solidFill>
                  <a:latin typeface="微软雅黑" panose="020B0503020204020204" pitchFamily="34" charset="-122"/>
                  <a:ea typeface="微软雅黑" panose="020B0503020204020204" pitchFamily="34" charset="-122"/>
                </a:rPr>
                <a:t>目录</a:t>
              </a:r>
              <a:endParaRPr kumimoji="1"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1" name="文本框 50"/>
            <p:cNvSpPr txBox="true"/>
            <p:nvPr/>
          </p:nvSpPr>
          <p:spPr>
            <a:xfrm>
              <a:off x="10016593" y="1070973"/>
              <a:ext cx="1784350" cy="298167"/>
            </a:xfrm>
            <a:prstGeom prst="rect">
              <a:avLst/>
            </a:prstGeom>
            <a:noFill/>
          </p:spPr>
          <p:txBody>
            <a:bodyPr wrap="square" rtlCol="0">
              <a:spAutoFit/>
            </a:bodyPr>
            <a:p>
              <a:pPr algn="dist"/>
              <a:r>
                <a:rPr kumimoji="1" lang="en-US" altLang="zh-CN" b="1" dirty="0">
                  <a:solidFill>
                    <a:schemeClr val="bg1"/>
                  </a:solidFill>
                  <a:latin typeface="微软雅黑" panose="020B0503020204020204" pitchFamily="34" charset="-122"/>
                  <a:ea typeface="微软雅黑" panose="020B0503020204020204" pitchFamily="34" charset="-122"/>
                </a:rPr>
                <a:t>CONTENT</a:t>
              </a:r>
              <a:endParaRPr kumimoji="1" lang="en-US" altLang="zh-CN" b="1" dirty="0">
                <a:solidFill>
                  <a:schemeClr val="bg1"/>
                </a:solidFill>
                <a:latin typeface="微软雅黑" panose="020B0503020204020204" pitchFamily="34" charset="-122"/>
                <a:ea typeface="微软雅黑" panose="020B0503020204020204" pitchFamily="34" charset="-122"/>
              </a:endParaRPr>
            </a:p>
          </p:txBody>
        </p:sp>
      </p:grpSp>
      <p:sp>
        <p:nvSpPr>
          <p:cNvPr id="7" name="直角三角形 6"/>
          <p:cNvSpPr/>
          <p:nvPr/>
        </p:nvSpPr>
        <p:spPr>
          <a:xfrm rot="5760000">
            <a:off x="-1036320" y="-1753870"/>
            <a:ext cx="4900295" cy="5987415"/>
          </a:xfrm>
          <a:prstGeom prst="rtTriangle">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2" name="组合 51"/>
          <p:cNvGrpSpPr/>
          <p:nvPr/>
        </p:nvGrpSpPr>
        <p:grpSpPr>
          <a:xfrm rot="0">
            <a:off x="833754" y="601980"/>
            <a:ext cx="5897246" cy="3775709"/>
            <a:chOff x="6124860" y="-302767"/>
            <a:chExt cx="4601281" cy="3775605"/>
          </a:xfrm>
        </p:grpSpPr>
        <p:grpSp>
          <p:nvGrpSpPr>
            <p:cNvPr id="8" name="组合 7"/>
            <p:cNvGrpSpPr/>
            <p:nvPr/>
          </p:nvGrpSpPr>
          <p:grpSpPr>
            <a:xfrm>
              <a:off x="8120522" y="-302767"/>
              <a:ext cx="2605619" cy="1123428"/>
              <a:chOff x="12337680" y="-439245"/>
              <a:chExt cx="2605619" cy="1123428"/>
            </a:xfrm>
          </p:grpSpPr>
          <p:sp>
            <p:nvSpPr>
              <p:cNvPr id="20" name="文本框 19"/>
              <p:cNvSpPr txBox="true"/>
              <p:nvPr/>
            </p:nvSpPr>
            <p:spPr>
              <a:xfrm>
                <a:off x="12911974" y="-439245"/>
                <a:ext cx="2031325" cy="460362"/>
              </a:xfrm>
              <a:prstGeom prst="rect">
                <a:avLst/>
              </a:prstGeom>
              <a:noFill/>
            </p:spPr>
            <p:txBody>
              <a:bodyPr wrap="square" rtlCol="0">
                <a:spAutoFit/>
              </a:bodyPr>
              <a:p>
                <a:r>
                  <a:rPr kumimoji="1" lang="en-US" altLang="zh-CN" sz="2400" dirty="0">
                    <a:solidFill>
                      <a:srgbClr val="21648B"/>
                    </a:solidFill>
                    <a:latin typeface="+mj-lt"/>
                    <a:ea typeface="Microsoft YaHei UI" panose="020B0503020204020204" pitchFamily="34" charset="-122"/>
                    <a:cs typeface="+mj-lt"/>
                  </a:rPr>
                  <a:t>PART</a:t>
                </a:r>
                <a:r>
                  <a:rPr kumimoji="1" lang="zh-CN" altLang="en-US" sz="2400" dirty="0">
                    <a:solidFill>
                      <a:srgbClr val="21648B"/>
                    </a:solidFill>
                    <a:latin typeface="+mj-lt"/>
                    <a:ea typeface="Microsoft YaHei UI" panose="020B0503020204020204" pitchFamily="34" charset="-122"/>
                    <a:cs typeface="+mj-lt"/>
                  </a:rPr>
                  <a:t> </a:t>
                </a:r>
                <a:r>
                  <a:rPr kumimoji="1" lang="en-US" altLang="zh-CN" sz="2400" dirty="0">
                    <a:solidFill>
                      <a:srgbClr val="21648B"/>
                    </a:solidFill>
                    <a:latin typeface="+mj-lt"/>
                    <a:ea typeface="Microsoft YaHei UI" panose="020B0503020204020204" pitchFamily="34" charset="-122"/>
                    <a:cs typeface="+mj-lt"/>
                  </a:rPr>
                  <a:t>01</a:t>
                </a:r>
                <a:endParaRPr kumimoji="1" lang="zh-CN" altLang="en-US" sz="2400" dirty="0">
                  <a:solidFill>
                    <a:srgbClr val="21648B"/>
                  </a:solidFill>
                  <a:latin typeface="+mj-lt"/>
                  <a:ea typeface="Microsoft YaHei UI" panose="020B0503020204020204" pitchFamily="34" charset="-122"/>
                  <a:cs typeface="+mj-lt"/>
                </a:endParaRPr>
              </a:p>
            </p:txBody>
          </p:sp>
          <p:sp>
            <p:nvSpPr>
              <p:cNvPr id="22" name="文本框 21"/>
              <p:cNvSpPr txBox="true"/>
              <p:nvPr/>
            </p:nvSpPr>
            <p:spPr>
              <a:xfrm>
                <a:off x="12337680" y="71916"/>
                <a:ext cx="2161665" cy="612267"/>
              </a:xfrm>
              <a:prstGeom prst="rect">
                <a:avLst/>
              </a:prstGeom>
              <a:noFill/>
            </p:spPr>
            <p:txBody>
              <a:bodyPr wrap="square" rtlCol="0">
                <a:spAutoFit/>
              </a:bodyPr>
              <a:p>
                <a:pPr algn="ctr"/>
                <a:r>
                  <a:rPr lang="zh-CN" altLang="en-US" sz="2400" b="1" dirty="0" smtClean="0">
                    <a:solidFill>
                      <a:schemeClr val="tx1"/>
                    </a:solidFill>
                    <a:latin typeface="微软雅黑" panose="020B0503020204020204" pitchFamily="34" charset="-122"/>
                    <a:ea typeface="微软雅黑" panose="020B0503020204020204" pitchFamily="34" charset="-122"/>
                    <a:sym typeface="+mn-ea"/>
                  </a:rPr>
                  <a:t>垃圾分类基础知识</a:t>
                </a:r>
                <a:endParaRPr kumimoji="1" lang="zh-CN" altLang="en-US" sz="2400" b="1" dirty="0" smtClean="0">
                  <a:solidFill>
                    <a:schemeClr val="tx1"/>
                  </a:solidFill>
                  <a:latin typeface="微软雅黑" panose="020B0503020204020204" pitchFamily="34" charset="-122"/>
                  <a:ea typeface="微软雅黑" panose="020B0503020204020204" pitchFamily="34" charset="-122"/>
                  <a:sym typeface="+mn-ea"/>
                </a:endParaRPr>
              </a:p>
            </p:txBody>
          </p:sp>
        </p:grpSp>
        <p:grpSp>
          <p:nvGrpSpPr>
            <p:cNvPr id="37" name="组合 36"/>
            <p:cNvGrpSpPr/>
            <p:nvPr/>
          </p:nvGrpSpPr>
          <p:grpSpPr>
            <a:xfrm>
              <a:off x="7285276" y="1116153"/>
              <a:ext cx="2309529" cy="990855"/>
              <a:chOff x="8598370" y="979675"/>
              <a:chExt cx="2309529" cy="990855"/>
            </a:xfrm>
          </p:grpSpPr>
          <p:sp>
            <p:nvSpPr>
              <p:cNvPr id="38" name="文本框 37"/>
              <p:cNvSpPr txBox="true"/>
              <p:nvPr/>
            </p:nvSpPr>
            <p:spPr>
              <a:xfrm>
                <a:off x="8737130" y="979675"/>
                <a:ext cx="2031325" cy="460362"/>
              </a:xfrm>
              <a:prstGeom prst="rect">
                <a:avLst/>
              </a:prstGeom>
              <a:noFill/>
            </p:spPr>
            <p:txBody>
              <a:bodyPr wrap="square" rtlCol="0">
                <a:spAutoFit/>
              </a:bodyPr>
              <a:p>
                <a:pPr algn="ctr"/>
                <a:r>
                  <a:rPr kumimoji="1" lang="en-US" altLang="zh-CN" sz="2400" dirty="0">
                    <a:solidFill>
                      <a:srgbClr val="21648B"/>
                    </a:solidFill>
                    <a:latin typeface="+mj-lt"/>
                    <a:ea typeface="Microsoft YaHei UI" panose="020B0503020204020204" pitchFamily="34" charset="-122"/>
                    <a:cs typeface="+mj-lt"/>
                  </a:rPr>
                  <a:t>PART</a:t>
                </a:r>
                <a:r>
                  <a:rPr kumimoji="1" lang="zh-CN" altLang="en-US" sz="2400" dirty="0">
                    <a:solidFill>
                      <a:srgbClr val="21648B"/>
                    </a:solidFill>
                    <a:latin typeface="+mj-lt"/>
                    <a:ea typeface="Microsoft YaHei UI" panose="020B0503020204020204" pitchFamily="34" charset="-122"/>
                    <a:cs typeface="+mj-lt"/>
                  </a:rPr>
                  <a:t> </a:t>
                </a:r>
                <a:r>
                  <a:rPr kumimoji="1" lang="en-US" altLang="zh-CN" sz="2400" dirty="0">
                    <a:solidFill>
                      <a:srgbClr val="21648B"/>
                    </a:solidFill>
                    <a:latin typeface="+mj-lt"/>
                    <a:ea typeface="Microsoft YaHei UI" panose="020B0503020204020204" pitchFamily="34" charset="-122"/>
                    <a:cs typeface="+mj-lt"/>
                  </a:rPr>
                  <a:t>02</a:t>
                </a:r>
                <a:endParaRPr kumimoji="1" lang="zh-CN" altLang="en-US" sz="2400" dirty="0">
                  <a:solidFill>
                    <a:srgbClr val="21648B"/>
                  </a:solidFill>
                  <a:latin typeface="+mj-lt"/>
                  <a:ea typeface="Microsoft YaHei UI" panose="020B0503020204020204" pitchFamily="34" charset="-122"/>
                  <a:cs typeface="+mj-lt"/>
                </a:endParaRPr>
              </a:p>
            </p:txBody>
          </p:sp>
          <p:sp>
            <p:nvSpPr>
              <p:cNvPr id="39" name="文本框 38"/>
              <p:cNvSpPr txBox="true"/>
              <p:nvPr/>
            </p:nvSpPr>
            <p:spPr>
              <a:xfrm>
                <a:off x="8598370" y="1510168"/>
                <a:ext cx="2309529" cy="460362"/>
              </a:xfrm>
              <a:prstGeom prst="rect">
                <a:avLst/>
              </a:prstGeom>
              <a:noFill/>
            </p:spPr>
            <p:txBody>
              <a:bodyPr wrap="square" rtlCol="0">
                <a:spAutoFit/>
              </a:bodyPr>
              <a:p>
                <a:pPr algn="ctr"/>
                <a:r>
                  <a:rPr kumimoji="1" lang="zh-CN" altLang="en-US" sz="2400" b="1" dirty="0">
                    <a:solidFill>
                      <a:schemeClr val="tx1"/>
                    </a:solidFill>
                    <a:latin typeface="微软雅黑" panose="020B0503020204020204" pitchFamily="34" charset="-122"/>
                    <a:ea typeface="微软雅黑" panose="020B0503020204020204" pitchFamily="34" charset="-122"/>
                  </a:rPr>
                  <a:t>垃圾分类政策法规</a:t>
                </a:r>
                <a:endParaRPr kumimoji="1" lang="zh-CN" altLang="en-US" sz="2400" b="1" dirty="0">
                  <a:solidFill>
                    <a:schemeClr val="tx1"/>
                  </a:solidFill>
                  <a:latin typeface="微软雅黑" panose="020B0503020204020204" pitchFamily="34" charset="-122"/>
                  <a:ea typeface="微软雅黑" panose="020B0503020204020204" pitchFamily="34" charset="-122"/>
                </a:endParaRPr>
              </a:p>
            </p:txBody>
          </p:sp>
        </p:grpSp>
        <p:sp>
          <p:nvSpPr>
            <p:cNvPr id="42" name="文本框 41"/>
            <p:cNvSpPr txBox="true"/>
            <p:nvPr/>
          </p:nvSpPr>
          <p:spPr>
            <a:xfrm>
              <a:off x="6339456" y="2536520"/>
              <a:ext cx="2031325" cy="460362"/>
            </a:xfrm>
            <a:prstGeom prst="rect">
              <a:avLst/>
            </a:prstGeom>
            <a:noFill/>
          </p:spPr>
          <p:txBody>
            <a:bodyPr wrap="square" rtlCol="0">
              <a:spAutoFit/>
            </a:bodyPr>
            <a:p>
              <a:pPr algn="ctr"/>
              <a:r>
                <a:rPr kumimoji="1" lang="en-US" altLang="zh-CN" sz="2400" dirty="0">
                  <a:solidFill>
                    <a:srgbClr val="21648B"/>
                  </a:solidFill>
                  <a:latin typeface="+mj-lt"/>
                  <a:ea typeface="Microsoft YaHei UI" panose="020B0503020204020204" pitchFamily="34" charset="-122"/>
                  <a:cs typeface="+mj-lt"/>
                </a:rPr>
                <a:t>PART</a:t>
              </a:r>
              <a:r>
                <a:rPr kumimoji="1" lang="zh-CN" altLang="en-US" sz="2400" dirty="0">
                  <a:solidFill>
                    <a:srgbClr val="21648B"/>
                  </a:solidFill>
                  <a:latin typeface="+mj-lt"/>
                  <a:ea typeface="Microsoft YaHei UI" panose="020B0503020204020204" pitchFamily="34" charset="-122"/>
                  <a:cs typeface="+mj-lt"/>
                </a:rPr>
                <a:t> </a:t>
              </a:r>
              <a:r>
                <a:rPr kumimoji="1" lang="en-US" altLang="zh-CN" sz="2400" dirty="0">
                  <a:solidFill>
                    <a:srgbClr val="21648B"/>
                  </a:solidFill>
                  <a:latin typeface="+mj-lt"/>
                  <a:ea typeface="Microsoft YaHei UI" panose="020B0503020204020204" pitchFamily="34" charset="-122"/>
                  <a:cs typeface="+mj-lt"/>
                </a:rPr>
                <a:t>03</a:t>
              </a:r>
              <a:endParaRPr kumimoji="1" lang="zh-CN" altLang="en-US" sz="2400" dirty="0">
                <a:solidFill>
                  <a:srgbClr val="21648B"/>
                </a:solidFill>
                <a:latin typeface="+mj-lt"/>
                <a:ea typeface="Microsoft YaHei UI" panose="020B0503020204020204" pitchFamily="34" charset="-122"/>
                <a:cs typeface="+mj-lt"/>
              </a:endParaRPr>
            </a:p>
          </p:txBody>
        </p:sp>
        <p:sp>
          <p:nvSpPr>
            <p:cNvPr id="47" name="文本框 46"/>
            <p:cNvSpPr txBox="true"/>
            <p:nvPr/>
          </p:nvSpPr>
          <p:spPr>
            <a:xfrm>
              <a:off x="6124860" y="3012476"/>
              <a:ext cx="3710950" cy="460362"/>
            </a:xfrm>
            <a:prstGeom prst="rect">
              <a:avLst/>
            </a:prstGeom>
            <a:noFill/>
          </p:spPr>
          <p:txBody>
            <a:bodyPr wrap="square" rtlCol="0">
              <a:spAutoFit/>
            </a:bodyPr>
            <a:p>
              <a:pPr algn="ctr"/>
              <a:r>
                <a:rPr lang="zh-CN" altLang="en-US" sz="2400" b="1" dirty="0">
                  <a:solidFill>
                    <a:schemeClr val="tx1"/>
                  </a:solidFill>
                  <a:latin typeface="微软雅黑" panose="020B0503020204020204" pitchFamily="34" charset="-122"/>
                  <a:ea typeface="微软雅黑" panose="020B0503020204020204" pitchFamily="34" charset="-122"/>
                  <a:sym typeface="+mn-ea"/>
                </a:rPr>
                <a:t>垃圾分类未来趋势</a:t>
              </a:r>
              <a:endParaRPr kumimoji="1" lang="zh-CN" altLang="en-US" sz="2400" b="1" dirty="0" smtClean="0">
                <a:solidFill>
                  <a:schemeClr val="tx1"/>
                </a:solidFill>
                <a:latin typeface="微软雅黑" panose="020B0503020204020204" pitchFamily="34" charset="-122"/>
                <a:ea typeface="微软雅黑" panose="020B0503020204020204" pitchFamily="34" charset="-122"/>
                <a:sym typeface="+mn-ea"/>
              </a:endParaRPr>
            </a:p>
          </p:txBody>
        </p:sp>
      </p:grpSp>
      <p:pic>
        <p:nvPicPr>
          <p:cNvPr id="14" name="图片 13"/>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031730" y="247650"/>
            <a:ext cx="1779905" cy="571500"/>
          </a:xfrm>
          <a:prstGeom prst="rect">
            <a:avLst/>
          </a:prstGeom>
        </p:spPr>
      </p:pic>
      <p:sp>
        <p:nvSpPr>
          <p:cNvPr id="2" name="文本框 1"/>
          <p:cNvSpPr txBox="true"/>
          <p:nvPr/>
        </p:nvSpPr>
        <p:spPr>
          <a:xfrm>
            <a:off x="356870" y="4632325"/>
            <a:ext cx="2367915" cy="460375"/>
          </a:xfrm>
          <a:prstGeom prst="rect">
            <a:avLst/>
          </a:prstGeom>
          <a:noFill/>
        </p:spPr>
        <p:txBody>
          <a:bodyPr wrap="square" rtlCol="0">
            <a:spAutoFit/>
          </a:bodyPr>
          <a:p>
            <a:pPr algn="ctr"/>
            <a:r>
              <a:rPr kumimoji="1" lang="en-US" altLang="zh-CN" sz="2400" dirty="0">
                <a:solidFill>
                  <a:srgbClr val="21648B"/>
                </a:solidFill>
                <a:latin typeface="+mj-lt"/>
                <a:ea typeface="Microsoft YaHei UI" panose="020B0503020204020204" pitchFamily="34" charset="-122"/>
                <a:cs typeface="+mj-lt"/>
              </a:rPr>
              <a:t>PART</a:t>
            </a:r>
            <a:r>
              <a:rPr kumimoji="1" lang="zh-CN" altLang="en-US" sz="2400" dirty="0">
                <a:solidFill>
                  <a:srgbClr val="21648B"/>
                </a:solidFill>
                <a:latin typeface="+mj-lt"/>
                <a:ea typeface="Microsoft YaHei UI" panose="020B0503020204020204" pitchFamily="34" charset="-122"/>
                <a:cs typeface="+mj-lt"/>
              </a:rPr>
              <a:t> </a:t>
            </a:r>
            <a:r>
              <a:rPr kumimoji="1" lang="en-US" altLang="zh-CN" sz="2400" dirty="0">
                <a:solidFill>
                  <a:srgbClr val="21648B"/>
                </a:solidFill>
                <a:latin typeface="+mj-lt"/>
                <a:ea typeface="Microsoft YaHei UI" panose="020B0503020204020204" pitchFamily="34" charset="-122"/>
                <a:cs typeface="+mj-lt"/>
              </a:rPr>
              <a:t>04</a:t>
            </a:r>
            <a:endParaRPr kumimoji="1" lang="zh-CN" altLang="en-US" sz="2400" dirty="0">
              <a:solidFill>
                <a:srgbClr val="21648B"/>
              </a:solidFill>
              <a:latin typeface="+mj-lt"/>
              <a:ea typeface="Microsoft YaHei UI" panose="020B0503020204020204" pitchFamily="34" charset="-122"/>
              <a:cs typeface="+mj-lt"/>
            </a:endParaRPr>
          </a:p>
        </p:txBody>
      </p:sp>
      <p:sp>
        <p:nvSpPr>
          <p:cNvPr id="3" name="文本框 2"/>
          <p:cNvSpPr txBox="true"/>
          <p:nvPr/>
        </p:nvSpPr>
        <p:spPr>
          <a:xfrm>
            <a:off x="32385" y="5180329"/>
            <a:ext cx="4756150" cy="460375"/>
          </a:xfrm>
          <a:prstGeom prst="rect">
            <a:avLst/>
          </a:prstGeom>
          <a:noFill/>
        </p:spPr>
        <p:txBody>
          <a:bodyPr wrap="square" rtlCol="0">
            <a:spAutoFit/>
          </a:bodyPr>
          <a:p>
            <a:pPr algn="ctr"/>
            <a:r>
              <a:rPr lang="zh-CN" altLang="en-US" sz="2400" b="1" dirty="0">
                <a:solidFill>
                  <a:schemeClr val="tx1"/>
                </a:solidFill>
                <a:latin typeface="微软雅黑" panose="020B0503020204020204" pitchFamily="34" charset="-122"/>
                <a:ea typeface="微软雅黑" panose="020B0503020204020204" pitchFamily="34" charset="-122"/>
                <a:sym typeface="+mn-ea"/>
              </a:rPr>
              <a:t>蒲公英讲师队伍建设</a:t>
            </a:r>
            <a:endParaRPr kumimoji="1" lang="zh-CN" altLang="en-US" sz="2400" b="1" dirty="0" smtClean="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末端处置</a:t>
            </a:r>
            <a:endParaRPr lang="zh-CN" altLang="en-US" sz="2800" b="1" dirty="0"/>
          </a:p>
        </p:txBody>
      </p:sp>
      <p:grpSp>
        <p:nvGrpSpPr>
          <p:cNvPr id="14" name="组合 13"/>
          <p:cNvGrpSpPr/>
          <p:nvPr/>
        </p:nvGrpSpPr>
        <p:grpSpPr>
          <a:xfrm>
            <a:off x="1249045" y="2343785"/>
            <a:ext cx="9694545" cy="2556510"/>
            <a:chOff x="1959" y="3819"/>
            <a:chExt cx="15267" cy="4026"/>
          </a:xfrm>
        </p:grpSpPr>
        <p:pic>
          <p:nvPicPr>
            <p:cNvPr id="8" name="图片 7" descr="建筑与房屋的城市空拍图&#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0810" y="3819"/>
              <a:ext cx="6417" cy="4026"/>
            </a:xfrm>
            <a:prstGeom prst="roundRect">
              <a:avLst/>
            </a:prstGeom>
          </p:spPr>
        </p:pic>
        <p:sp>
          <p:nvSpPr>
            <p:cNvPr id="10" name="文本框 9"/>
            <p:cNvSpPr txBox="true"/>
            <p:nvPr/>
          </p:nvSpPr>
          <p:spPr>
            <a:xfrm>
              <a:off x="1959" y="4016"/>
              <a:ext cx="7608" cy="3633"/>
            </a:xfrm>
            <a:prstGeom prst="rect">
              <a:avLst/>
            </a:prstGeom>
            <a:noFill/>
          </p:spPr>
          <p:txBody>
            <a:bodyPr wrap="square">
              <a:spAutoFit/>
            </a:bodyPr>
            <a:p>
              <a:pPr indent="406400" algn="just">
                <a:lnSpc>
                  <a:spcPct val="200000"/>
                </a:lnSpc>
                <a:buClrTx/>
                <a:buSzTx/>
                <a:buFontTx/>
              </a:pPr>
              <a:r>
                <a:rPr lang="zh-CN" altLang="zh-CN" sz="1600" b="1"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德阳和新环保发电厂</a:t>
              </a:r>
              <a:r>
                <a:rPr lang="en-US" altLang="zh-CN" sz="1600" b="1"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服务范围覆盖德阳市主城区、罗江区、广汉市等地，每年可处理生活垃圾约</a:t>
              </a:r>
              <a:r>
                <a:rPr lang="en-US"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40</a:t>
              </a:r>
              <a:r>
                <a:rPr lang="zh-CN"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万吨，年发电量约</a:t>
              </a:r>
              <a:r>
                <a:rPr lang="en-US"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1.8</a:t>
              </a:r>
              <a:r>
                <a:rPr lang="zh-CN"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亿度，经处理后的生活垃圾减容</a:t>
              </a:r>
              <a:r>
                <a:rPr lang="en-US"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90%</a:t>
              </a:r>
              <a:r>
                <a:rPr lang="zh-CN"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，减重</a:t>
              </a:r>
              <a:r>
                <a:rPr lang="en-US"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85%</a:t>
              </a:r>
              <a:r>
                <a:rPr lang="zh-CN"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，环保排放指标满足</a:t>
              </a:r>
              <a:r>
                <a:rPr lang="en-US"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GB18485-2014</a:t>
              </a:r>
              <a:r>
                <a:rPr lang="zh-CN"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《生活垃圾焚烧污染控制标准》的国家标准</a:t>
              </a:r>
              <a:r>
                <a:rPr lang="zh-CN" altLang="en-US" sz="1400" kern="1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，纳入</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国家环保监控</a:t>
              </a:r>
              <a:r>
                <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sym typeface="+mn-ea"/>
              </a:rPr>
              <a:t>末端处置</a:t>
            </a:r>
            <a:endParaRPr lang="zh-CN" altLang="en-US" sz="2800" b="1" dirty="0"/>
          </a:p>
        </p:txBody>
      </p:sp>
      <p:grpSp>
        <p:nvGrpSpPr>
          <p:cNvPr id="4" name="组合 3"/>
          <p:cNvGrpSpPr/>
          <p:nvPr/>
        </p:nvGrpSpPr>
        <p:grpSpPr>
          <a:xfrm>
            <a:off x="1486535" y="1827530"/>
            <a:ext cx="9219565" cy="3353435"/>
            <a:chOff x="987" y="2701"/>
            <a:chExt cx="14519" cy="5281"/>
          </a:xfrm>
        </p:grpSpPr>
        <p:pic>
          <p:nvPicPr>
            <p:cNvPr id="8" name="图片 7" descr="路上的卡车&#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987" y="2701"/>
              <a:ext cx="5811" cy="5281"/>
            </a:xfrm>
            <a:prstGeom prst="roundRect">
              <a:avLst/>
            </a:prstGeom>
          </p:spPr>
        </p:pic>
        <p:sp>
          <p:nvSpPr>
            <p:cNvPr id="6" name="文本框 5"/>
            <p:cNvSpPr txBox="true"/>
            <p:nvPr/>
          </p:nvSpPr>
          <p:spPr>
            <a:xfrm>
              <a:off x="8421" y="3525"/>
              <a:ext cx="7085" cy="3633"/>
            </a:xfrm>
            <a:prstGeom prst="rect">
              <a:avLst/>
            </a:prstGeom>
            <a:noFill/>
          </p:spPr>
          <p:txBody>
            <a:bodyPr wrap="square" rtlCol="0">
              <a:spAutoFit/>
            </a:bodyPr>
            <a:p>
              <a:pPr indent="457200" fontAlgn="auto">
                <a:lnSpc>
                  <a:spcPct val="200000"/>
                </a:lnSpc>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德阳市有机质处置中心</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月试运营。采用</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“厌氧硝化”技术</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。不仅满足我市餐厨垃圾、市政污泥处理需要，还可将厌氧消化产生的沼气净化后，输送至焚烧发电项目并网发电。排污达到</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污水综合排放标准</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》GB 8978-1996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中三级标准。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true">
          <a:blip r:embed="rId1">
            <a:alphaModFix amt="80000"/>
            <a:lum/>
          </a:blip>
          <a:srcRect/>
          <a:stretch>
            <a:fillRect/>
          </a:stretch>
        </a:blipFill>
        <a:effectLst/>
      </p:bgPr>
    </p:bg>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708552" y="3090703"/>
            <a:ext cx="5212801" cy="677416"/>
          </a:xfrm>
        </p:spPr>
        <p:txBody>
          <a:bodyPr/>
          <a:lstStyle/>
          <a:p>
            <a:r>
              <a:rPr lang="zh-CN" altLang="en-US" sz="4800" dirty="0">
                <a:latin typeface="+mj-ea"/>
                <a:ea typeface="+mj-ea"/>
              </a:rPr>
              <a:t>垃圾分类政策法规</a:t>
            </a:r>
            <a:endParaRPr lang="zh-CN" altLang="en-US" sz="4800" dirty="0">
              <a:latin typeface="+mj-ea"/>
              <a:ea typeface="+mj-ea"/>
            </a:endParaRPr>
          </a:p>
        </p:txBody>
      </p:sp>
      <p:sp>
        <p:nvSpPr>
          <p:cNvPr id="4" name="文本占位符 3"/>
          <p:cNvSpPr>
            <a:spLocks noGrp="true"/>
          </p:cNvSpPr>
          <p:nvPr>
            <p:ph type="body" sz="quarter" idx="12"/>
          </p:nvPr>
        </p:nvSpPr>
        <p:spPr/>
        <p:txBody>
          <a:bodyPr/>
          <a:lstStyle/>
          <a:p>
            <a:r>
              <a:rPr lang="en-US" altLang="zh-CN" dirty="0"/>
              <a:t>2</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a:solidFill>
                  <a:schemeClr val="tx1">
                    <a:lumMod val="85000"/>
                    <a:lumOff val="15000"/>
                  </a:schemeClr>
                </a:solidFill>
                <a:sym typeface="+mn-ea"/>
              </a:rPr>
              <a:t>国家政策历程</a:t>
            </a:r>
            <a:endParaRPr lang="zh-CN" altLang="en-US" sz="2800" b="1" dirty="0"/>
          </a:p>
        </p:txBody>
      </p:sp>
      <p:grpSp>
        <p:nvGrpSpPr>
          <p:cNvPr id="4" name="组合 3"/>
          <p:cNvGrpSpPr/>
          <p:nvPr/>
        </p:nvGrpSpPr>
        <p:grpSpPr>
          <a:xfrm>
            <a:off x="195580" y="1309370"/>
            <a:ext cx="11800840" cy="5091430"/>
            <a:chOff x="222" y="2257"/>
            <a:chExt cx="18584" cy="6784"/>
          </a:xfrm>
        </p:grpSpPr>
        <p:cxnSp>
          <p:nvCxnSpPr>
            <p:cNvPr id="5" name="直接连接符 4"/>
            <p:cNvCxnSpPr/>
            <p:nvPr>
              <p:custDataLst>
                <p:tags r:id="rId3"/>
              </p:custDataLst>
            </p:nvPr>
          </p:nvCxnSpPr>
          <p:spPr>
            <a:xfrm flipH="true">
              <a:off x="222" y="7388"/>
              <a:ext cx="18584"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743" y="2257"/>
              <a:ext cx="17542" cy="6784"/>
              <a:chOff x="640" y="2257"/>
              <a:chExt cx="17542" cy="6784"/>
            </a:xfrm>
          </p:grpSpPr>
          <p:grpSp>
            <p:nvGrpSpPr>
              <p:cNvPr id="13" name="组合 12"/>
              <p:cNvGrpSpPr/>
              <p:nvPr/>
            </p:nvGrpSpPr>
            <p:grpSpPr>
              <a:xfrm>
                <a:off x="640" y="2257"/>
                <a:ext cx="3158" cy="6784"/>
                <a:chOff x="640" y="2257"/>
                <a:chExt cx="3158" cy="6784"/>
              </a:xfrm>
            </p:grpSpPr>
            <p:sp>
              <p:nvSpPr>
                <p:cNvPr id="7" name="圆角矩形 6"/>
                <p:cNvSpPr/>
                <p:nvPr>
                  <p:custDataLst>
                    <p:tags r:id="rId4"/>
                  </p:custDataLst>
                </p:nvPr>
              </p:nvSpPr>
              <p:spPr>
                <a:xfrm>
                  <a:off x="915" y="2257"/>
                  <a:ext cx="2608" cy="418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《关于公布生活垃圾分类收集试点城市的通知》，正式启动了垃圾分类工作。</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泪滴形 7"/>
                <p:cNvSpPr/>
                <p:nvPr>
                  <p:custDataLst>
                    <p:tags r:id="rId5"/>
                  </p:custDataLst>
                </p:nvPr>
              </p:nvSpPr>
              <p:spPr>
                <a:xfrm rot="8100000">
                  <a:off x="1798" y="6012"/>
                  <a:ext cx="867" cy="867"/>
                </a:xfrm>
                <a:prstGeom prst="teardrop">
                  <a:avLst>
                    <a:gd name="adj" fmla="val 125412"/>
                  </a:avLst>
                </a:prstGeom>
                <a:solidFill>
                  <a:schemeClr val="accent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6"/>
                  </p:custDataLst>
                </p:nvPr>
              </p:nvSpPr>
              <p:spPr>
                <a:xfrm rot="8100000">
                  <a:off x="1999"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custDataLst>
                    <p:tags r:id="rId7"/>
                  </p:custDataLst>
                </p:nvPr>
              </p:nvSpPr>
              <p:spPr>
                <a:xfrm>
                  <a:off x="2143"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true"/>
                <p:nvPr>
                  <p:custDataLst>
                    <p:tags r:id="rId8"/>
                  </p:custDataLst>
                </p:nvPr>
              </p:nvSpPr>
              <p:spPr>
                <a:xfrm>
                  <a:off x="640"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2000</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14" name="组合 13"/>
              <p:cNvGrpSpPr/>
              <p:nvPr/>
            </p:nvGrpSpPr>
            <p:grpSpPr>
              <a:xfrm>
                <a:off x="4162" y="2257"/>
                <a:ext cx="3454" cy="6784"/>
                <a:chOff x="4046" y="2257"/>
                <a:chExt cx="3454" cy="6784"/>
              </a:xfrm>
            </p:grpSpPr>
            <p:sp>
              <p:nvSpPr>
                <p:cNvPr id="18" name="圆角矩形 17"/>
                <p:cNvSpPr/>
                <p:nvPr>
                  <p:custDataLst>
                    <p:tags r:id="rId9"/>
                  </p:custDataLst>
                </p:nvPr>
              </p:nvSpPr>
              <p:spPr>
                <a:xfrm>
                  <a:off x="4046" y="2257"/>
                  <a:ext cx="3454" cy="4187"/>
                </a:xfrm>
                <a:prstGeom prst="round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《关于进一步加强城市生活垃圾处理意见的通知》和《关于印发“十二五”全国城镇生活垃圾无害化处理设施建设规划的通知》的出台，又一次掀起了生活垃圾分类的热潮。</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泪滴形 18"/>
                <p:cNvSpPr/>
                <p:nvPr>
                  <p:custDataLst>
                    <p:tags r:id="rId10"/>
                  </p:custDataLst>
                </p:nvPr>
              </p:nvSpPr>
              <p:spPr>
                <a:xfrm rot="8100000">
                  <a:off x="5339" y="6012"/>
                  <a:ext cx="867" cy="867"/>
                </a:xfrm>
                <a:prstGeom prst="teardrop">
                  <a:avLst>
                    <a:gd name="adj" fmla="val 125412"/>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custDataLst>
                    <p:tags r:id="rId11"/>
                  </p:custDataLst>
                </p:nvPr>
              </p:nvSpPr>
              <p:spPr>
                <a:xfrm rot="8100000">
                  <a:off x="5540"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custDataLst>
                    <p:tags r:id="rId12"/>
                  </p:custDataLst>
                </p:nvPr>
              </p:nvSpPr>
              <p:spPr>
                <a:xfrm>
                  <a:off x="5685"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true"/>
                <p:nvPr>
                  <p:custDataLst>
                    <p:tags r:id="rId13"/>
                  </p:custDataLst>
                </p:nvPr>
              </p:nvSpPr>
              <p:spPr>
                <a:xfrm>
                  <a:off x="4186"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2011</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41" name="组合 40"/>
              <p:cNvGrpSpPr/>
              <p:nvPr/>
            </p:nvGrpSpPr>
            <p:grpSpPr>
              <a:xfrm>
                <a:off x="7980" y="2257"/>
                <a:ext cx="3158" cy="6784"/>
                <a:chOff x="7732" y="2257"/>
                <a:chExt cx="3158" cy="6784"/>
              </a:xfrm>
            </p:grpSpPr>
            <p:sp>
              <p:nvSpPr>
                <p:cNvPr id="42" name="圆角矩形 41"/>
                <p:cNvSpPr/>
                <p:nvPr>
                  <p:custDataLst>
                    <p:tags r:id="rId14"/>
                  </p:custDataLst>
                </p:nvPr>
              </p:nvSpPr>
              <p:spPr>
                <a:xfrm>
                  <a:off x="7845" y="2257"/>
                  <a:ext cx="2937" cy="4187"/>
                </a:xfrm>
                <a:prstGeom prst="roundRect">
                  <a:avLst/>
                </a:prstGeom>
                <a:solidFill>
                  <a:schemeClr val="accent3">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《关于开展生活垃圾分类示范城市（区）工作的通知》，要求各地积极申报生活垃圾分类示范城市（区）。</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3" name="泪滴形 42"/>
                <p:cNvSpPr/>
                <p:nvPr>
                  <p:custDataLst>
                    <p:tags r:id="rId15"/>
                  </p:custDataLst>
                </p:nvPr>
              </p:nvSpPr>
              <p:spPr>
                <a:xfrm rot="8100000">
                  <a:off x="8881" y="6012"/>
                  <a:ext cx="867" cy="867"/>
                </a:xfrm>
                <a:prstGeom prst="teardrop">
                  <a:avLst>
                    <a:gd name="adj" fmla="val 125412"/>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custDataLst>
                    <p:tags r:id="rId16"/>
                  </p:custDataLst>
                </p:nvPr>
              </p:nvSpPr>
              <p:spPr>
                <a:xfrm rot="8100000">
                  <a:off x="9082"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custDataLst>
                    <p:tags r:id="rId17"/>
                  </p:custDataLst>
                </p:nvPr>
              </p:nvSpPr>
              <p:spPr>
                <a:xfrm>
                  <a:off x="9226"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true"/>
                <p:nvPr>
                  <p:custDataLst>
                    <p:tags r:id="rId18"/>
                  </p:custDataLst>
                </p:nvPr>
              </p:nvSpPr>
              <p:spPr>
                <a:xfrm>
                  <a:off x="7732"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2014</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47" name="组合 46"/>
              <p:cNvGrpSpPr/>
              <p:nvPr/>
            </p:nvGrpSpPr>
            <p:grpSpPr>
              <a:xfrm>
                <a:off x="11502" y="2257"/>
                <a:ext cx="3158" cy="6784"/>
                <a:chOff x="11279" y="2257"/>
                <a:chExt cx="3158" cy="6784"/>
              </a:xfrm>
            </p:grpSpPr>
            <p:sp>
              <p:nvSpPr>
                <p:cNvPr id="48" name="圆角矩形 47"/>
                <p:cNvSpPr/>
                <p:nvPr>
                  <p:custDataLst>
                    <p:tags r:id="rId19"/>
                  </p:custDataLst>
                </p:nvPr>
              </p:nvSpPr>
              <p:spPr>
                <a:xfrm>
                  <a:off x="11485" y="2257"/>
                  <a:ext cx="2720" cy="4187"/>
                </a:xfrm>
                <a:prstGeom prst="round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住房城乡建设部等五部委发文，确定了将26个城市（区）作为第一批示范城市（区）。</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9" name="泪滴形 48"/>
                <p:cNvSpPr/>
                <p:nvPr>
                  <p:custDataLst>
                    <p:tags r:id="rId20"/>
                  </p:custDataLst>
                </p:nvPr>
              </p:nvSpPr>
              <p:spPr>
                <a:xfrm rot="8100000">
                  <a:off x="12422" y="6012"/>
                  <a:ext cx="867" cy="867"/>
                </a:xfrm>
                <a:prstGeom prst="teardrop">
                  <a:avLst>
                    <a:gd name="adj" fmla="val 125412"/>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50" name="椭圆 49"/>
                <p:cNvSpPr/>
                <p:nvPr>
                  <p:custDataLst>
                    <p:tags r:id="rId21"/>
                  </p:custDataLst>
                </p:nvPr>
              </p:nvSpPr>
              <p:spPr>
                <a:xfrm rot="8100000">
                  <a:off x="12623"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custDataLst>
                    <p:tags r:id="rId22"/>
                  </p:custDataLst>
                </p:nvPr>
              </p:nvSpPr>
              <p:spPr>
                <a:xfrm>
                  <a:off x="12767"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52" name="文本框 51"/>
                <p:cNvSpPr txBox="true"/>
                <p:nvPr>
                  <p:custDataLst>
                    <p:tags r:id="rId23"/>
                  </p:custDataLst>
                </p:nvPr>
              </p:nvSpPr>
              <p:spPr>
                <a:xfrm>
                  <a:off x="11279"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2015</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53" name="组合 52"/>
              <p:cNvGrpSpPr/>
              <p:nvPr/>
            </p:nvGrpSpPr>
            <p:grpSpPr>
              <a:xfrm>
                <a:off x="15024" y="2257"/>
                <a:ext cx="3158" cy="6784"/>
                <a:chOff x="14825" y="2257"/>
                <a:chExt cx="3158" cy="6784"/>
              </a:xfrm>
            </p:grpSpPr>
            <p:sp>
              <p:nvSpPr>
                <p:cNvPr id="54" name="圆角矩形 53"/>
                <p:cNvSpPr/>
                <p:nvPr>
                  <p:custDataLst>
                    <p:tags r:id="rId24"/>
                  </p:custDataLst>
                </p:nvPr>
              </p:nvSpPr>
              <p:spPr>
                <a:xfrm>
                  <a:off x="15019" y="2257"/>
                  <a:ext cx="2720" cy="4187"/>
                </a:xfrm>
                <a:prstGeom prst="round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l">
                    <a:lnSpc>
                      <a:spcPct val="150000"/>
                    </a:lnSpc>
                  </a:pPr>
                  <a:r>
                    <a:rPr lang="zh-CN" altLang="en-US" sz="1200" spc="1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习近平总书记主持中央财经工作领导小组会议。</a:t>
                  </a:r>
                  <a:endParaRPr lang="zh-CN" altLang="en-US" sz="1200" spc="1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泪滴形 54"/>
                <p:cNvSpPr/>
                <p:nvPr>
                  <p:custDataLst>
                    <p:tags r:id="rId25"/>
                  </p:custDataLst>
                </p:nvPr>
              </p:nvSpPr>
              <p:spPr>
                <a:xfrm rot="8100000">
                  <a:off x="15963" y="6012"/>
                  <a:ext cx="867" cy="867"/>
                </a:xfrm>
                <a:prstGeom prst="teardrop">
                  <a:avLst>
                    <a:gd name="adj" fmla="val 125412"/>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custDataLst>
                    <p:tags r:id="rId26"/>
                  </p:custDataLst>
                </p:nvPr>
              </p:nvSpPr>
              <p:spPr>
                <a:xfrm rot="8100000">
                  <a:off x="16165"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custDataLst>
                    <p:tags r:id="rId27"/>
                  </p:custDataLst>
                </p:nvPr>
              </p:nvSpPr>
              <p:spPr>
                <a:xfrm>
                  <a:off x="16309"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57"/>
                <p:cNvSpPr txBox="true"/>
                <p:nvPr>
                  <p:custDataLst>
                    <p:tags r:id="rId28"/>
                  </p:custDataLst>
                </p:nvPr>
              </p:nvSpPr>
              <p:spPr>
                <a:xfrm>
                  <a:off x="14825" y="7727"/>
                  <a:ext cx="3159" cy="1314"/>
                </a:xfrm>
                <a:prstGeom prst="rect">
                  <a:avLst/>
                </a:prstGeom>
                <a:noFill/>
              </p:spPr>
              <p:txBody>
                <a:bodyPr wrap="square" rtlCol="0">
                  <a:normAutofit/>
                </a:bodyPr>
                <a:p>
                  <a:pPr algn="ctr">
                    <a:lnSpc>
                      <a:spcPct val="120000"/>
                    </a:lnSpc>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2016</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33609"/>
            <a:ext cx="4693784" cy="724247"/>
          </a:xfrm>
        </p:spPr>
        <p:txBody>
          <a:bodyPr/>
          <a:p>
            <a:r>
              <a:rPr lang="zh-CN" altLang="en-US" sz="2800" b="1">
                <a:solidFill>
                  <a:schemeClr val="tx1">
                    <a:lumMod val="85000"/>
                    <a:lumOff val="15000"/>
                  </a:schemeClr>
                </a:solidFill>
                <a:sym typeface="+mn-ea"/>
              </a:rPr>
              <a:t>国家政策历程</a:t>
            </a:r>
            <a:endParaRPr lang="zh-CN" altLang="en-US" sz="2800" b="1" dirty="0"/>
          </a:p>
        </p:txBody>
      </p:sp>
      <p:cxnSp>
        <p:nvCxnSpPr>
          <p:cNvPr id="7" name="直接连接符 6"/>
          <p:cNvCxnSpPr/>
          <p:nvPr>
            <p:custDataLst>
              <p:tags r:id="rId3"/>
            </p:custDataLst>
          </p:nvPr>
        </p:nvCxnSpPr>
        <p:spPr>
          <a:xfrm flipH="true">
            <a:off x="195580" y="5292725"/>
            <a:ext cx="1180084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26415" y="1166495"/>
            <a:ext cx="11142345" cy="5175885"/>
            <a:chOff x="829" y="2789"/>
            <a:chExt cx="17547" cy="6784"/>
          </a:xfrm>
        </p:grpSpPr>
        <p:grpSp>
          <p:nvGrpSpPr>
            <p:cNvPr id="5" name="组合 4"/>
            <p:cNvGrpSpPr/>
            <p:nvPr/>
          </p:nvGrpSpPr>
          <p:grpSpPr>
            <a:xfrm>
              <a:off x="829" y="2789"/>
              <a:ext cx="3158" cy="6784"/>
              <a:chOff x="640" y="2257"/>
              <a:chExt cx="3158" cy="6784"/>
            </a:xfrm>
          </p:grpSpPr>
          <p:sp>
            <p:nvSpPr>
              <p:cNvPr id="18" name="圆角矩形 17"/>
              <p:cNvSpPr/>
              <p:nvPr>
                <p:custDataLst>
                  <p:tags r:id="rId4"/>
                </p:custDataLst>
              </p:nvPr>
            </p:nvSpPr>
            <p:spPr>
              <a:xfrm>
                <a:off x="915" y="2257"/>
                <a:ext cx="2608" cy="418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颁布《生活垃圾分类制度实施方案》，标志着中国垃圾分类市场正式拉开大幕。</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泪滴形 18"/>
              <p:cNvSpPr/>
              <p:nvPr>
                <p:custDataLst>
                  <p:tags r:id="rId5"/>
                </p:custDataLst>
              </p:nvPr>
            </p:nvSpPr>
            <p:spPr>
              <a:xfrm rot="8100000">
                <a:off x="1798" y="6012"/>
                <a:ext cx="867" cy="867"/>
              </a:xfrm>
              <a:prstGeom prst="teardrop">
                <a:avLst>
                  <a:gd name="adj" fmla="val 125412"/>
                </a:avLst>
              </a:prstGeom>
              <a:solidFill>
                <a:schemeClr val="accent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custDataLst>
                  <p:tags r:id="rId6"/>
                </p:custDataLst>
              </p:nvPr>
            </p:nvSpPr>
            <p:spPr>
              <a:xfrm rot="8100000">
                <a:off x="1999"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custDataLst>
                  <p:tags r:id="rId7"/>
                </p:custDataLst>
              </p:nvPr>
            </p:nvSpPr>
            <p:spPr>
              <a:xfrm>
                <a:off x="2143"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true"/>
              <p:nvPr>
                <p:custDataLst>
                  <p:tags r:id="rId8"/>
                </p:custDataLst>
              </p:nvPr>
            </p:nvSpPr>
            <p:spPr>
              <a:xfrm>
                <a:off x="640"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2017</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22" name="组合 21"/>
            <p:cNvGrpSpPr/>
            <p:nvPr/>
          </p:nvGrpSpPr>
          <p:grpSpPr>
            <a:xfrm>
              <a:off x="4476" y="2789"/>
              <a:ext cx="2357" cy="6784"/>
              <a:chOff x="4594" y="2257"/>
              <a:chExt cx="2357" cy="6784"/>
            </a:xfrm>
          </p:grpSpPr>
          <p:sp>
            <p:nvSpPr>
              <p:cNvPr id="23" name="圆角矩形 22"/>
              <p:cNvSpPr/>
              <p:nvPr>
                <p:custDataLst>
                  <p:tags r:id="rId9"/>
                </p:custDataLst>
              </p:nvPr>
            </p:nvSpPr>
            <p:spPr>
              <a:xfrm>
                <a:off x="4611" y="2257"/>
                <a:ext cx="2340" cy="4187"/>
              </a:xfrm>
              <a:prstGeom prst="round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“垃圾分类工作就是新时尚”</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8" name="泪滴形 27"/>
              <p:cNvSpPr/>
              <p:nvPr>
                <p:custDataLst>
                  <p:tags r:id="rId10"/>
                </p:custDataLst>
              </p:nvPr>
            </p:nvSpPr>
            <p:spPr>
              <a:xfrm rot="8100000">
                <a:off x="5339" y="6012"/>
                <a:ext cx="867" cy="867"/>
              </a:xfrm>
              <a:prstGeom prst="teardrop">
                <a:avLst>
                  <a:gd name="adj" fmla="val 125412"/>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custDataLst>
                  <p:tags r:id="rId11"/>
                </p:custDataLst>
              </p:nvPr>
            </p:nvSpPr>
            <p:spPr>
              <a:xfrm rot="8100000">
                <a:off x="5540"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12"/>
                </p:custDataLst>
              </p:nvPr>
            </p:nvSpPr>
            <p:spPr>
              <a:xfrm>
                <a:off x="5685"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true"/>
              <p:nvPr>
                <p:custDataLst>
                  <p:tags r:id="rId13"/>
                </p:custDataLst>
              </p:nvPr>
            </p:nvSpPr>
            <p:spPr>
              <a:xfrm>
                <a:off x="4594" y="7727"/>
                <a:ext cx="2357"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2018</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32" name="组合 31"/>
            <p:cNvGrpSpPr/>
            <p:nvPr/>
          </p:nvGrpSpPr>
          <p:grpSpPr>
            <a:xfrm>
              <a:off x="7322" y="2789"/>
              <a:ext cx="3748" cy="6784"/>
              <a:chOff x="7436" y="2257"/>
              <a:chExt cx="3748" cy="6784"/>
            </a:xfrm>
          </p:grpSpPr>
          <p:sp>
            <p:nvSpPr>
              <p:cNvPr id="33" name="圆角矩形 32"/>
              <p:cNvSpPr/>
              <p:nvPr>
                <p:custDataLst>
                  <p:tags r:id="rId14"/>
                </p:custDataLst>
              </p:nvPr>
            </p:nvSpPr>
            <p:spPr>
              <a:xfrm>
                <a:off x="7436" y="2257"/>
                <a:ext cx="3748" cy="4187"/>
              </a:xfrm>
              <a:prstGeom prst="roundRect">
                <a:avLst/>
              </a:prstGeom>
              <a:solidFill>
                <a:schemeClr val="accent3">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习近平近日对垃圾分类工作作出重要指示。</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颁布《关于在全国地级及以上城市全面开展生活垃圾分类工作的通知》。</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 name="泪滴形 33"/>
              <p:cNvSpPr/>
              <p:nvPr>
                <p:custDataLst>
                  <p:tags r:id="rId15"/>
                </p:custDataLst>
              </p:nvPr>
            </p:nvSpPr>
            <p:spPr>
              <a:xfrm rot="8100000">
                <a:off x="8881" y="6012"/>
                <a:ext cx="867" cy="867"/>
              </a:xfrm>
              <a:prstGeom prst="teardrop">
                <a:avLst>
                  <a:gd name="adj" fmla="val 125412"/>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custDataLst>
                  <p:tags r:id="rId16"/>
                </p:custDataLst>
              </p:nvPr>
            </p:nvSpPr>
            <p:spPr>
              <a:xfrm rot="8100000">
                <a:off x="9082"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custDataLst>
                  <p:tags r:id="rId17"/>
                </p:custDataLst>
              </p:nvPr>
            </p:nvSpPr>
            <p:spPr>
              <a:xfrm>
                <a:off x="9226"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36"/>
              <p:cNvSpPr txBox="true"/>
              <p:nvPr>
                <p:custDataLst>
                  <p:tags r:id="rId18"/>
                </p:custDataLst>
              </p:nvPr>
            </p:nvSpPr>
            <p:spPr>
              <a:xfrm>
                <a:off x="7732"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2019</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38" name="组合 37"/>
            <p:cNvGrpSpPr/>
            <p:nvPr/>
          </p:nvGrpSpPr>
          <p:grpSpPr>
            <a:xfrm>
              <a:off x="11559" y="2789"/>
              <a:ext cx="3158" cy="6784"/>
              <a:chOff x="11279" y="2257"/>
              <a:chExt cx="3158" cy="6784"/>
            </a:xfrm>
          </p:grpSpPr>
          <p:sp>
            <p:nvSpPr>
              <p:cNvPr id="39" name="圆角矩形 38"/>
              <p:cNvSpPr/>
              <p:nvPr>
                <p:custDataLst>
                  <p:tags r:id="rId19"/>
                </p:custDataLst>
              </p:nvPr>
            </p:nvSpPr>
            <p:spPr>
              <a:xfrm>
                <a:off x="11485" y="2257"/>
                <a:ext cx="2720" cy="4187"/>
              </a:xfrm>
              <a:prstGeom prst="round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印发《关于进一步推进生活垃圾分类工作的若干意见》的通知</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0" name="泪滴形 39"/>
              <p:cNvSpPr/>
              <p:nvPr>
                <p:custDataLst>
                  <p:tags r:id="rId20"/>
                </p:custDataLst>
              </p:nvPr>
            </p:nvSpPr>
            <p:spPr>
              <a:xfrm rot="8100000">
                <a:off x="12422" y="6012"/>
                <a:ext cx="867" cy="867"/>
              </a:xfrm>
              <a:prstGeom prst="teardrop">
                <a:avLst>
                  <a:gd name="adj" fmla="val 125412"/>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custDataLst>
                  <p:tags r:id="rId21"/>
                </p:custDataLst>
              </p:nvPr>
            </p:nvSpPr>
            <p:spPr>
              <a:xfrm rot="8100000">
                <a:off x="12623"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custDataLst>
                  <p:tags r:id="rId22"/>
                </p:custDataLst>
              </p:nvPr>
            </p:nvSpPr>
            <p:spPr>
              <a:xfrm>
                <a:off x="12767"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true"/>
              <p:nvPr>
                <p:custDataLst>
                  <p:tags r:id="rId23"/>
                </p:custDataLst>
              </p:nvPr>
            </p:nvSpPr>
            <p:spPr>
              <a:xfrm>
                <a:off x="11279" y="7727"/>
                <a:ext cx="3159" cy="1314"/>
              </a:xfrm>
              <a:prstGeom prst="rect">
                <a:avLst/>
              </a:prstGeom>
              <a:noFill/>
            </p:spPr>
            <p:txBody>
              <a:bodyPr wrap="square" rtlCol="0">
                <a:normAutofit/>
              </a:bodyPr>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2020</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62" name="组合 61"/>
            <p:cNvGrpSpPr/>
            <p:nvPr/>
          </p:nvGrpSpPr>
          <p:grpSpPr>
            <a:xfrm>
              <a:off x="15206" y="2789"/>
              <a:ext cx="3170" cy="6773"/>
              <a:chOff x="14814" y="2257"/>
              <a:chExt cx="3170" cy="6773"/>
            </a:xfrm>
          </p:grpSpPr>
          <p:sp>
            <p:nvSpPr>
              <p:cNvPr id="63" name="圆角矩形 62"/>
              <p:cNvSpPr/>
              <p:nvPr>
                <p:custDataLst>
                  <p:tags r:id="rId24"/>
                </p:custDataLst>
              </p:nvPr>
            </p:nvSpPr>
            <p:spPr>
              <a:xfrm>
                <a:off x="14814" y="2257"/>
                <a:ext cx="3153" cy="4187"/>
              </a:xfrm>
              <a:prstGeom prst="round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l">
                  <a:lnSpc>
                    <a:spcPct val="150000"/>
                  </a:lnSpc>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国务院办公厅转发《国家发展改革委等部门关于加快推进城镇环境基础设施建设指导意见的通知》</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泪滴形 63"/>
              <p:cNvSpPr/>
              <p:nvPr>
                <p:custDataLst>
                  <p:tags r:id="rId25"/>
                </p:custDataLst>
              </p:nvPr>
            </p:nvSpPr>
            <p:spPr>
              <a:xfrm rot="8100000">
                <a:off x="15963" y="6012"/>
                <a:ext cx="867" cy="867"/>
              </a:xfrm>
              <a:prstGeom prst="teardrop">
                <a:avLst>
                  <a:gd name="adj" fmla="val 125412"/>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p:cNvSpPr/>
              <p:nvPr>
                <p:custDataLst>
                  <p:tags r:id="rId26"/>
                </p:custDataLst>
              </p:nvPr>
            </p:nvSpPr>
            <p:spPr>
              <a:xfrm rot="8100000">
                <a:off x="16165"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40000"/>
                  </a:lnSpc>
                </a:pPr>
                <a:endParaRPr lang="zh-CN" altLang="en-US" sz="200">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custDataLst>
                  <p:tags r:id="rId27"/>
                </p:custDataLst>
              </p:nvPr>
            </p:nvSpPr>
            <p:spPr>
              <a:xfrm>
                <a:off x="16309"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sz="100">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66"/>
              <p:cNvSpPr txBox="true"/>
              <p:nvPr>
                <p:custDataLst>
                  <p:tags r:id="rId28"/>
                </p:custDataLst>
              </p:nvPr>
            </p:nvSpPr>
            <p:spPr>
              <a:xfrm>
                <a:off x="14825" y="7716"/>
                <a:ext cx="3159" cy="1314"/>
              </a:xfrm>
              <a:prstGeom prst="rect">
                <a:avLst/>
              </a:prstGeom>
              <a:noFill/>
            </p:spPr>
            <p:txBody>
              <a:bodyPr wrap="square" rtlCol="0">
                <a:normAutofit/>
              </a:bodyPr>
              <a:p>
                <a:pPr algn="ctr">
                  <a:lnSpc>
                    <a:spcPct val="120000"/>
                  </a:lnSpc>
                </a:pPr>
                <a:r>
                  <a:rPr lang="en-US" altLang="zh-CN"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2022</a:t>
                </a:r>
                <a:r>
                  <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pPr algn="l"/>
            <a:r>
              <a:rPr sz="2800" b="1">
                <a:solidFill>
                  <a:schemeClr val="tx1">
                    <a:lumMod val="85000"/>
                    <a:lumOff val="15000"/>
                  </a:schemeClr>
                </a:solidFill>
                <a:sym typeface="+mn-ea"/>
              </a:rPr>
              <a:t>政策要求：2016年12月</a:t>
            </a:r>
            <a:endParaRPr lang="zh-CN" altLang="en-US" sz="2800" b="1" dirty="0"/>
          </a:p>
        </p:txBody>
      </p:sp>
      <p:grpSp>
        <p:nvGrpSpPr>
          <p:cNvPr id="7" name="组合 6"/>
          <p:cNvGrpSpPr/>
          <p:nvPr/>
        </p:nvGrpSpPr>
        <p:grpSpPr>
          <a:xfrm rot="0">
            <a:off x="760730" y="1586230"/>
            <a:ext cx="10670540" cy="3916680"/>
            <a:chOff x="934" y="2649"/>
            <a:chExt cx="10975" cy="3538"/>
          </a:xfrm>
        </p:grpSpPr>
        <p:pic>
          <p:nvPicPr>
            <p:cNvPr id="4" name="图片 3"/>
            <p:cNvPicPr>
              <a:picLocks noChangeAspect="true"/>
            </p:cNvPicPr>
            <p:nvPr/>
          </p:nvPicPr>
          <p:blipFill rotWithShape="true">
            <a:blip r:embed="rId3" cstate="print">
              <a:extLst>
                <a:ext uri="{28A0092B-C50C-407E-A947-70E740481C1C}">
                  <a14:useLocalDpi xmlns:a14="http://schemas.microsoft.com/office/drawing/2010/main" val="false"/>
                </a:ext>
              </a:extLst>
            </a:blip>
            <a:srcRect l="1006" r="603"/>
            <a:stretch>
              <a:fillRect/>
            </a:stretch>
          </p:blipFill>
          <p:spPr>
            <a:xfrm>
              <a:off x="934" y="2649"/>
              <a:ext cx="5024" cy="3538"/>
            </a:xfrm>
            <a:prstGeom prst="rect">
              <a:avLst/>
            </a:prstGeom>
          </p:spPr>
        </p:pic>
        <p:pic>
          <p:nvPicPr>
            <p:cNvPr id="5" name="图片 4"/>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6685" y="2649"/>
              <a:ext cx="5224" cy="353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6657975" cy="724535"/>
          </a:xfrm>
        </p:spPr>
        <p:txBody>
          <a:bodyPr/>
          <a:p>
            <a:pPr algn="l"/>
            <a:r>
              <a:rPr sz="2800" b="1">
                <a:solidFill>
                  <a:schemeClr val="tx1">
                    <a:lumMod val="85000"/>
                    <a:lumOff val="15000"/>
                  </a:schemeClr>
                </a:solidFill>
                <a:sym typeface="+mn-ea"/>
              </a:rPr>
              <a:t>2017年《生活垃圾分类制度实施方案》</a:t>
            </a:r>
            <a:endParaRPr lang="zh-CN" altLang="en-US" sz="2800" b="1" dirty="0"/>
          </a:p>
        </p:txBody>
      </p:sp>
      <p:grpSp>
        <p:nvGrpSpPr>
          <p:cNvPr id="4" name="组合 3"/>
          <p:cNvGrpSpPr/>
          <p:nvPr/>
        </p:nvGrpSpPr>
        <p:grpSpPr>
          <a:xfrm>
            <a:off x="1447165" y="1066165"/>
            <a:ext cx="9297670" cy="5074285"/>
            <a:chOff x="2279" y="1898"/>
            <a:chExt cx="14642" cy="7991"/>
          </a:xfrm>
        </p:grpSpPr>
        <p:pic>
          <p:nvPicPr>
            <p:cNvPr id="5" name="图片 4"/>
            <p:cNvPicPr>
              <a:picLocks noChangeAspect="true"/>
            </p:cNvPicPr>
            <p:nvPr>
              <p:custDataLst>
                <p:tags r:id="rId3"/>
              </p:custDataLst>
            </p:nvPr>
          </p:nvPicPr>
          <p:blipFill>
            <a:blip r:embed="rId4"/>
            <a:srcRect t="3783" b="2933"/>
            <a:stretch>
              <a:fillRect/>
            </a:stretch>
          </p:blipFill>
          <p:spPr>
            <a:xfrm>
              <a:off x="4250" y="1898"/>
              <a:ext cx="10700" cy="4873"/>
            </a:xfrm>
            <a:prstGeom prst="rect">
              <a:avLst/>
            </a:prstGeom>
          </p:spPr>
        </p:pic>
        <p:sp>
          <p:nvSpPr>
            <p:cNvPr id="6" name="文本框 5"/>
            <p:cNvSpPr txBox="true"/>
            <p:nvPr/>
          </p:nvSpPr>
          <p:spPr>
            <a:xfrm>
              <a:off x="2279" y="7031"/>
              <a:ext cx="14642" cy="2858"/>
            </a:xfrm>
            <a:prstGeom prst="rect">
              <a:avLst/>
            </a:prstGeom>
            <a:noFill/>
          </p:spPr>
          <p:txBody>
            <a:bodyPr wrap="square" rtlCol="0" anchor="t">
              <a:spAutoFit/>
            </a:bodyPr>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《生活垃圾分类制度实施方案》于2017年3月18日经国务院同意，转发给国家发展改革委、住房城乡建设部，且要求认真贯彻执行。</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2020年底</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，基本建立垃圾分类相关法律法规和标准体系，形成可复制、可推广的生活垃圾分类模式，在实施生活垃圾强制分类的城市，生活垃圾回收利用率达到</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以上。</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sz="2800" b="1">
                <a:solidFill>
                  <a:schemeClr val="tx1">
                    <a:lumMod val="85000"/>
                    <a:lumOff val="15000"/>
                  </a:schemeClr>
                </a:solidFill>
                <a:sym typeface="+mn-ea"/>
              </a:rPr>
              <a:t>我国垃圾分类</a:t>
            </a:r>
            <a:endParaRPr lang="zh-CN" altLang="en-US" sz="2800" b="1" dirty="0"/>
          </a:p>
        </p:txBody>
      </p:sp>
      <p:grpSp>
        <p:nvGrpSpPr>
          <p:cNvPr id="4" name="组合 3"/>
          <p:cNvGrpSpPr/>
          <p:nvPr/>
        </p:nvGrpSpPr>
        <p:grpSpPr>
          <a:xfrm>
            <a:off x="1322070" y="1941195"/>
            <a:ext cx="9547860" cy="2975610"/>
            <a:chOff x="1751" y="3402"/>
            <a:chExt cx="15036" cy="4686"/>
          </a:xfrm>
        </p:grpSpPr>
        <p:pic>
          <p:nvPicPr>
            <p:cNvPr id="5" name="图片 4"/>
            <p:cNvPicPr>
              <a:picLocks noChangeAspect="true"/>
            </p:cNvPicPr>
            <p:nvPr/>
          </p:nvPicPr>
          <p:blipFill>
            <a:blip r:embed="rId3"/>
            <a:stretch>
              <a:fillRect/>
            </a:stretch>
          </p:blipFill>
          <p:spPr>
            <a:xfrm>
              <a:off x="1751" y="3402"/>
              <a:ext cx="6969" cy="4686"/>
            </a:xfrm>
            <a:prstGeom prst="rect">
              <a:avLst/>
            </a:prstGeom>
          </p:spPr>
        </p:pic>
        <p:sp>
          <p:nvSpPr>
            <p:cNvPr id="6" name="文本框 5"/>
            <p:cNvSpPr txBox="true"/>
            <p:nvPr/>
          </p:nvSpPr>
          <p:spPr>
            <a:xfrm>
              <a:off x="9659" y="3614"/>
              <a:ext cx="7128" cy="4142"/>
            </a:xfrm>
            <a:prstGeom prst="rect">
              <a:avLst/>
            </a:prstGeom>
            <a:noFill/>
          </p:spPr>
          <p:txBody>
            <a:bodyPr wrap="square" rtlCol="0">
              <a:spAutoFit/>
            </a:bodyPr>
            <a:p>
              <a:pPr indent="457200" fontAlgn="auto">
                <a:lnSpc>
                  <a:spcPct val="250000"/>
                </a:lnSpc>
              </a:pPr>
              <a:r>
                <a:rPr lang="zh-CN" altLang="en-US" sz="1600" spc="100"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2018年11月6日，习近平总书记来到上海虹口区市民驿站嘉兴路街道第一分站，听取几位年轻党员在交流社区垃圾分类推广做法时提出</a:t>
              </a:r>
              <a:r>
                <a:rPr lang="zh-CN" altLang="en-US" b="1" spc="1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“垃圾分类工作就是新时尚”</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sz="2800" b="1">
                <a:solidFill>
                  <a:schemeClr val="tx1">
                    <a:lumMod val="85000"/>
                    <a:lumOff val="15000"/>
                  </a:schemeClr>
                </a:solidFill>
                <a:sym typeface="+mn-ea"/>
              </a:rPr>
              <a:t>政策要求</a:t>
            </a:r>
            <a:endParaRPr lang="zh-CN" altLang="en-US" sz="2800" b="1" dirty="0"/>
          </a:p>
        </p:txBody>
      </p:sp>
      <p:grpSp>
        <p:nvGrpSpPr>
          <p:cNvPr id="4" name="组合 3"/>
          <p:cNvGrpSpPr/>
          <p:nvPr/>
        </p:nvGrpSpPr>
        <p:grpSpPr>
          <a:xfrm>
            <a:off x="1244600" y="1701165"/>
            <a:ext cx="9702165" cy="3455670"/>
            <a:chOff x="1619" y="2867"/>
            <a:chExt cx="15279" cy="5442"/>
          </a:xfrm>
        </p:grpSpPr>
        <p:sp>
          <p:nvSpPr>
            <p:cNvPr id="5" name="圆角矩形 4"/>
            <p:cNvSpPr/>
            <p:nvPr/>
          </p:nvSpPr>
          <p:spPr>
            <a:xfrm>
              <a:off x="5834" y="3437"/>
              <a:ext cx="11065" cy="4872"/>
            </a:xfrm>
            <a:prstGeom prst="roundRect">
              <a:avLst>
                <a:gd name="adj" fmla="val 7143"/>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6" name="矩形 5"/>
            <p:cNvSpPr/>
            <p:nvPr/>
          </p:nvSpPr>
          <p:spPr>
            <a:xfrm>
              <a:off x="9226" y="4250"/>
              <a:ext cx="6556" cy="3246"/>
            </a:xfrm>
            <a:prstGeom prst="rect">
              <a:avLst/>
            </a:prstGeom>
          </p:spPr>
          <p:txBody>
            <a:bodyPr wrap="square">
              <a:spAutoFit/>
            </a:bodyPr>
            <a:p>
              <a:pPr>
                <a:lnSpc>
                  <a:spcPct val="200000"/>
                </a:lnSpc>
              </a:pPr>
              <a:r>
                <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日习主席对垃圾分类重要指示：</a:t>
              </a:r>
              <a:endParaRPr lang="en-US" altLang="zh-CN"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培养垃圾分类的好习惯</a:t>
              </a:r>
              <a:endPar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为改善生活环境作努力</a:t>
              </a:r>
              <a:endPar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为绿色发展可持续发展作贡献</a:t>
              </a:r>
              <a:endParaRPr lang="zh-CN" altLang="en-US" sz="16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descr="https://timgsa.baidu.com/timg?image&amp;quality=80&amp;size=b9999_10000&amp;sec=1593252241164&amp;di=b9f8f7d3c284a84858b7fabfa3649d1b&amp;imgtype=0&amp;src=http%3A%2F%2Fwww.cnr.cn%2Fnewscenter%2Fnative%2Fgd%2F20170220%2FW020170220752397526909.jpg"/>
            <p:cNvPicPr>
              <a:picLocks noChangeAspect="true" noChangeArrowheads="true"/>
            </p:cNvPicPr>
            <p:nvPr/>
          </p:nvPicPr>
          <p:blipFill>
            <a:blip r:embed="rId3">
              <a:extLst>
                <a:ext uri="{28A0092B-C50C-407E-A947-70E740481C1C}">
                  <a14:useLocalDpi xmlns:a14="http://schemas.microsoft.com/office/drawing/2010/main" val="false"/>
                </a:ext>
              </a:extLst>
            </a:blip>
            <a:srcRect l="3683" t="3216" r="9844" b="12471"/>
            <a:stretch>
              <a:fillRect/>
            </a:stretch>
          </p:blipFill>
          <p:spPr bwMode="auto">
            <a:xfrm>
              <a:off x="1619" y="2867"/>
              <a:ext cx="6266" cy="5065"/>
            </a:xfrm>
            <a:custGeom>
              <a:avLst/>
              <a:gdLst>
                <a:gd name="connsiteX0" fmla="*/ 107407 w 3301031"/>
                <a:gd name="connsiteY0" fmla="*/ 0 h 2668505"/>
                <a:gd name="connsiteX1" fmla="*/ 3193624 w 3301031"/>
                <a:gd name="connsiteY1" fmla="*/ 0 h 2668505"/>
                <a:gd name="connsiteX2" fmla="*/ 3301031 w 3301031"/>
                <a:gd name="connsiteY2" fmla="*/ 107407 h 2668505"/>
                <a:gd name="connsiteX3" fmla="*/ 3301031 w 3301031"/>
                <a:gd name="connsiteY3" fmla="*/ 2561098 h 2668505"/>
                <a:gd name="connsiteX4" fmla="*/ 3193624 w 3301031"/>
                <a:gd name="connsiteY4" fmla="*/ 2668505 h 2668505"/>
                <a:gd name="connsiteX5" fmla="*/ 107407 w 3301031"/>
                <a:gd name="connsiteY5" fmla="*/ 2668505 h 2668505"/>
                <a:gd name="connsiteX6" fmla="*/ 0 w 3301031"/>
                <a:gd name="connsiteY6" fmla="*/ 2561098 h 2668505"/>
                <a:gd name="connsiteX7" fmla="*/ 0 w 3301031"/>
                <a:gd name="connsiteY7" fmla="*/ 107407 h 2668505"/>
                <a:gd name="connsiteX8" fmla="*/ 107407 w 3301031"/>
                <a:gd name="connsiteY8" fmla="*/ 0 h 266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1031" h="2668505">
                  <a:moveTo>
                    <a:pt x="107407" y="0"/>
                  </a:moveTo>
                  <a:lnTo>
                    <a:pt x="3193624" y="0"/>
                  </a:lnTo>
                  <a:cubicBezTo>
                    <a:pt x="3252943" y="0"/>
                    <a:pt x="3301031" y="48088"/>
                    <a:pt x="3301031" y="107407"/>
                  </a:cubicBezTo>
                  <a:lnTo>
                    <a:pt x="3301031" y="2561098"/>
                  </a:lnTo>
                  <a:cubicBezTo>
                    <a:pt x="3301031" y="2620417"/>
                    <a:pt x="3252943" y="2668505"/>
                    <a:pt x="3193624" y="2668505"/>
                  </a:cubicBezTo>
                  <a:lnTo>
                    <a:pt x="107407" y="2668505"/>
                  </a:lnTo>
                  <a:cubicBezTo>
                    <a:pt x="48088" y="2668505"/>
                    <a:pt x="0" y="2620417"/>
                    <a:pt x="0" y="2561098"/>
                  </a:cubicBezTo>
                  <a:lnTo>
                    <a:pt x="0" y="107407"/>
                  </a:lnTo>
                  <a:cubicBezTo>
                    <a:pt x="0" y="48088"/>
                    <a:pt x="48088" y="0"/>
                    <a:pt x="107407" y="0"/>
                  </a:cubicBezTo>
                  <a:close/>
                </a:path>
              </a:pathLst>
            </a:cu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329420" cy="724535"/>
          </a:xfrm>
        </p:spPr>
        <p:txBody>
          <a:bodyPr/>
          <a:p>
            <a:r>
              <a:rPr sz="2800" b="1">
                <a:solidFill>
                  <a:schemeClr val="tx1">
                    <a:lumMod val="85000"/>
                    <a:lumOff val="15000"/>
                  </a:schemeClr>
                </a:solidFill>
                <a:sym typeface="+mn-ea"/>
              </a:rPr>
              <a:t>2020年《关于进一步推进生活垃圾分类工作的若干意见》</a:t>
            </a:r>
            <a:endParaRPr lang="zh-CN" altLang="en-US" sz="2800" b="1" dirty="0"/>
          </a:p>
        </p:txBody>
      </p:sp>
      <p:grpSp>
        <p:nvGrpSpPr>
          <p:cNvPr id="4" name="组合 3"/>
          <p:cNvGrpSpPr/>
          <p:nvPr/>
        </p:nvGrpSpPr>
        <p:grpSpPr>
          <a:xfrm>
            <a:off x="1323975" y="2253615"/>
            <a:ext cx="9544050" cy="2350770"/>
            <a:chOff x="1251" y="3881"/>
            <a:chExt cx="15030" cy="3702"/>
          </a:xfrm>
        </p:grpSpPr>
        <p:grpSp>
          <p:nvGrpSpPr>
            <p:cNvPr id="5" name="组合 4"/>
            <p:cNvGrpSpPr/>
            <p:nvPr/>
          </p:nvGrpSpPr>
          <p:grpSpPr>
            <a:xfrm>
              <a:off x="1251" y="3881"/>
              <a:ext cx="7289" cy="3703"/>
              <a:chOff x="3022" y="1159"/>
              <a:chExt cx="8356" cy="4598"/>
            </a:xfrm>
          </p:grpSpPr>
          <p:pic>
            <p:nvPicPr>
              <p:cNvPr id="7" name="图片 6"/>
              <p:cNvPicPr>
                <a:picLocks noChangeAspect="true"/>
              </p:cNvPicPr>
              <p:nvPr>
                <p:custDataLst>
                  <p:tags r:id="rId3"/>
                </p:custDataLst>
              </p:nvPr>
            </p:nvPicPr>
            <p:blipFill>
              <a:blip r:embed="rId4"/>
              <a:srcRect t="1147" b="28012"/>
              <a:stretch>
                <a:fillRect/>
              </a:stretch>
            </p:blipFill>
            <p:spPr>
              <a:xfrm>
                <a:off x="3022" y="1159"/>
                <a:ext cx="8355" cy="3900"/>
              </a:xfrm>
              <a:prstGeom prst="rect">
                <a:avLst/>
              </a:prstGeom>
            </p:spPr>
          </p:pic>
          <p:pic>
            <p:nvPicPr>
              <p:cNvPr id="11" name="图片 10"/>
              <p:cNvPicPr>
                <a:picLocks noChangeAspect="true"/>
              </p:cNvPicPr>
              <p:nvPr>
                <p:custDataLst>
                  <p:tags r:id="rId5"/>
                </p:custDataLst>
              </p:nvPr>
            </p:nvPicPr>
            <p:blipFill>
              <a:blip r:embed="rId4"/>
              <a:srcRect t="85028" b="2278"/>
              <a:stretch>
                <a:fillRect/>
              </a:stretch>
            </p:blipFill>
            <p:spPr>
              <a:xfrm>
                <a:off x="3022" y="5059"/>
                <a:ext cx="8356" cy="699"/>
              </a:xfrm>
              <a:prstGeom prst="rect">
                <a:avLst/>
              </a:prstGeom>
            </p:spPr>
          </p:pic>
        </p:grpSp>
        <p:sp>
          <p:nvSpPr>
            <p:cNvPr id="13" name="TextBox 17"/>
            <p:cNvSpPr txBox="true"/>
            <p:nvPr/>
          </p:nvSpPr>
          <p:spPr>
            <a:xfrm>
              <a:off x="9545" y="4408"/>
              <a:ext cx="6737" cy="26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3" tIns="34283" rIns="34283" bIns="34283" numCol="1" spcCol="38100" rtlCol="0" anchor="t">
              <a:spAutoFit/>
            </a:bodyPr>
            <a:p>
              <a:pPr indent="457200" fontAlgn="auto">
                <a:lnSpc>
                  <a:spcPct val="250000"/>
                </a:lnSpc>
                <a:buNone/>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年12月4日，住建部、中共中央委员会宣传部等12部门印发《关于进一步推进生活垃圾分类工作的若干意见》的通知，明确了主要目标。</a:t>
              </a:r>
              <a:endPar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true">
          <a:blip r:embed="rId1">
            <a:alphaModFix amt="80000"/>
            <a:lum/>
          </a:blip>
          <a:srcRect/>
          <a:stretch>
            <a:fillRect/>
          </a:stretch>
        </a:blipFill>
        <a:effectLst/>
      </p:bgPr>
    </p:bg>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708552" y="3090703"/>
            <a:ext cx="5212801" cy="677416"/>
          </a:xfrm>
        </p:spPr>
        <p:txBody>
          <a:bodyPr/>
          <a:lstStyle/>
          <a:p>
            <a:r>
              <a:rPr lang="zh-CN" altLang="en-US" sz="4800" dirty="0">
                <a:latin typeface="+mj-ea"/>
                <a:ea typeface="+mj-ea"/>
              </a:rPr>
              <a:t>垃圾分类基础知识</a:t>
            </a:r>
            <a:endParaRPr lang="zh-CN" altLang="en-US" sz="4800" dirty="0">
              <a:latin typeface="+mj-ea"/>
              <a:ea typeface="+mj-ea"/>
            </a:endParaRPr>
          </a:p>
        </p:txBody>
      </p:sp>
      <p:sp>
        <p:nvSpPr>
          <p:cNvPr id="4" name="文本占位符 3"/>
          <p:cNvSpPr>
            <a:spLocks noGrp="true"/>
          </p:cNvSpPr>
          <p:nvPr>
            <p:ph type="body" sz="quarter" idx="12"/>
          </p:nvPr>
        </p:nvSpPr>
        <p:spPr/>
        <p:txBody>
          <a:bodyPr/>
          <a:lstStyle/>
          <a:p>
            <a:r>
              <a:rPr lang="en-US" altLang="zh-CN" dirty="0"/>
              <a:t>1</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975850" cy="724535"/>
          </a:xfrm>
        </p:spPr>
        <p:txBody>
          <a:bodyPr/>
          <a:p>
            <a:r>
              <a:rPr sz="2800" b="1">
                <a:solidFill>
                  <a:schemeClr val="tx1">
                    <a:lumMod val="85000"/>
                    <a:lumOff val="15000"/>
                  </a:schemeClr>
                </a:solidFill>
                <a:sym typeface="+mn-ea"/>
              </a:rPr>
              <a:t>2020年《关于进一步推进生活垃圾分类工作的若干意见》</a:t>
            </a:r>
            <a:endParaRPr lang="zh-CN" altLang="en-US" sz="2800" b="1" dirty="0"/>
          </a:p>
        </p:txBody>
      </p:sp>
      <p:sp>
        <p:nvSpPr>
          <p:cNvPr id="5" name="内容占位符 2"/>
          <p:cNvSpPr>
            <a:spLocks noGrp="true"/>
          </p:cNvSpPr>
          <p:nvPr/>
        </p:nvSpPr>
        <p:spPr>
          <a:xfrm>
            <a:off x="897890" y="1254760"/>
            <a:ext cx="10396220" cy="48088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《若干意见》进一步明确了推进垃圾分类工作的指导思想、基本原则和主要目标，从</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全面加强科学管理、努力推动习惯养成、加快形成长效机制、加强组织领导</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4个方面提出了</a:t>
            </a:r>
            <a:r>
              <a:rPr lang="zh-CN" altLang="en-US" sz="1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17项</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重点任务和政策措施。</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 typeface="Wingdings" panose="05000000000000000000" charset="0"/>
              <a:buChar char="l"/>
            </a:pPr>
            <a:r>
              <a:rPr lang="zh-CN" altLang="en-US" sz="1400" b="1" dirty="0">
                <a:solidFill>
                  <a:schemeClr val="accent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指导思想</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00000"/>
              </a:lnSpc>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以习近平新时代中国特色社会主义思想为指导，深入贯彻习近平生态文明思想，全面贯彻党的十九大和十九届二中、三中、四中、五中全会精神，按照党中央、国务院决策部署，坚持以人民为中心的发展思想，落实新发展理念，按照高质量发展要求，坚持党建引领，坚持共建共治共享， 深入推进生活垃圾分类工作，提高生活垃圾减量化、资源化、无害化水平，为建设美丽中国作出贡献。</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 typeface="Wingdings" panose="05000000000000000000" charset="0"/>
              <a:buChar char="l"/>
            </a:pPr>
            <a:r>
              <a:rPr lang="zh-CN" altLang="en-US" sz="1400" b="1" dirty="0">
                <a:solidFill>
                  <a:schemeClr val="accent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基本原则</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00000"/>
              </a:lnSpc>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科学管理，绿色发展。</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党政推动，全民参与。</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b="1"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示范引领，持续推进</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200000"/>
              </a:lnSpc>
              <a:buNone/>
            </a:pPr>
            <a:r>
              <a:rPr lang="en-US" altLang="zh-CN" sz="1400" b="1"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制度保障，长效管理</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b="1" dirty="0" err="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因地制宜，城乡统筹</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872980" cy="724535"/>
          </a:xfrm>
        </p:spPr>
        <p:txBody>
          <a:bodyPr/>
          <a:p>
            <a:r>
              <a:rPr sz="2800" b="1">
                <a:solidFill>
                  <a:schemeClr val="tx1">
                    <a:lumMod val="85000"/>
                    <a:lumOff val="15000"/>
                  </a:schemeClr>
                </a:solidFill>
                <a:sym typeface="+mn-ea"/>
              </a:rPr>
              <a:t>2020年《关于进一步推进生活垃圾分类工作的若干意见》</a:t>
            </a:r>
            <a:endParaRPr lang="zh-CN" altLang="en-US" sz="2800" b="1" dirty="0"/>
          </a:p>
        </p:txBody>
      </p:sp>
      <p:grpSp>
        <p:nvGrpSpPr>
          <p:cNvPr id="72" name="组合 71"/>
          <p:cNvGrpSpPr/>
          <p:nvPr/>
        </p:nvGrpSpPr>
        <p:grpSpPr>
          <a:xfrm>
            <a:off x="951865" y="1451610"/>
            <a:ext cx="10288905" cy="4319270"/>
            <a:chOff x="1210" y="2186"/>
            <a:chExt cx="16203" cy="6802"/>
          </a:xfrm>
        </p:grpSpPr>
        <p:grpSp>
          <p:nvGrpSpPr>
            <p:cNvPr id="66" name="组合 65"/>
            <p:cNvGrpSpPr/>
            <p:nvPr/>
          </p:nvGrpSpPr>
          <p:grpSpPr>
            <a:xfrm rot="0">
              <a:off x="1210" y="2186"/>
              <a:ext cx="4139" cy="6800"/>
              <a:chOff x="3735" y="3709"/>
              <a:chExt cx="2442" cy="5323"/>
            </a:xfrm>
          </p:grpSpPr>
          <p:sp>
            <p:nvSpPr>
              <p:cNvPr id="11280" name="Freeform 16"/>
              <p:cNvSpPr/>
              <p:nvPr>
                <p:custDataLst>
                  <p:tags r:id="rId3"/>
                </p:custDataLst>
              </p:nvPr>
            </p:nvSpPr>
            <p:spPr bwMode="auto">
              <a:xfrm>
                <a:off x="3735" y="4824"/>
                <a:ext cx="2442" cy="4209"/>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gradFill>
                <a:gsLst>
                  <a:gs pos="0">
                    <a:srgbClr val="6096E6">
                      <a:lumMod val="5000"/>
                      <a:lumOff val="95000"/>
                    </a:srgbClr>
                  </a:gs>
                  <a:gs pos="0">
                    <a:srgbClr val="6096E6">
                      <a:lumMod val="20000"/>
                      <a:lumOff val="80000"/>
                    </a:srgbClr>
                  </a:gs>
                </a:gsLst>
                <a:lin ang="5400000" scaled="false"/>
              </a:gradFill>
              <a:ln w="9525">
                <a:no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11276" name="Freeform 12"/>
              <p:cNvSpPr/>
              <p:nvPr>
                <p:custDataLst>
                  <p:tags r:id="rId4"/>
                </p:custDataLst>
              </p:nvPr>
            </p:nvSpPr>
            <p:spPr bwMode="auto">
              <a:xfrm>
                <a:off x="3735"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rgbClr val="6096E6">
                  <a:lumMod val="60000"/>
                  <a:lumOff val="40000"/>
                </a:srgbClr>
              </a:solidFill>
              <a:ln w="34925" cap="rnd">
                <a:solidFill>
                  <a:srgbClr val="6096E6"/>
                </a:solid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13" name="文本框 12"/>
              <p:cNvSpPr txBox="true"/>
              <p:nvPr>
                <p:custDataLst>
                  <p:tags r:id="rId5"/>
                </p:custDataLst>
              </p:nvPr>
            </p:nvSpPr>
            <p:spPr>
              <a:xfrm>
                <a:off x="3822" y="5941"/>
                <a:ext cx="2268" cy="2621"/>
              </a:xfrm>
              <a:prstGeom prst="rect">
                <a:avLst/>
              </a:prstGeom>
              <a:noFill/>
            </p:spPr>
            <p:txBody>
              <a:bodyPr wrap="square" rtlCol="0"/>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合理确定分类类别</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推动源头减量</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推进分类投放收集系统建设</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完善分类运输系统</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提升分类处理能力</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加强分类处理产品资源化利用</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14" name="文本框 13"/>
              <p:cNvSpPr txBox="true"/>
              <p:nvPr>
                <p:custDataLst>
                  <p:tags r:id="rId6"/>
                </p:custDataLst>
              </p:nvPr>
            </p:nvSpPr>
            <p:spPr>
              <a:xfrm>
                <a:off x="3822" y="5154"/>
                <a:ext cx="2268" cy="680"/>
              </a:xfrm>
              <a:prstGeom prst="rect">
                <a:avLst/>
              </a:prstGeom>
              <a:noFill/>
            </p:spPr>
            <p:txBody>
              <a:bodyPr wrap="square" bIns="0" rtlCol="0" anchor="ctr" anchorCtr="false">
                <a:normAutofit/>
              </a:bodyPr>
              <a:p>
                <a:pPr algn="ctr"/>
                <a:r>
                  <a:rPr lang="zh-CN" altLang="en-US" sz="1400" b="1" spc="300">
                    <a:solidFill>
                      <a:schemeClr val="tx1">
                        <a:lumMod val="75000"/>
                        <a:lumOff val="25000"/>
                      </a:schemeClr>
                    </a:solidFill>
                    <a:uFillTx/>
                    <a:latin typeface="微软雅黑" panose="020B0503020204020204" pitchFamily="34" charset="-122"/>
                    <a:ea typeface="微软雅黑" panose="020B0503020204020204" pitchFamily="34" charset="-122"/>
                  </a:rPr>
                  <a:t>全面加强科学管理</a:t>
                </a:r>
                <a:endParaRPr lang="zh-CN" altLang="en-US" sz="1400" b="1" spc="30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35" name="文本框 34"/>
              <p:cNvSpPr txBox="true"/>
              <p:nvPr>
                <p:custDataLst>
                  <p:tags r:id="rId7"/>
                </p:custDataLst>
              </p:nvPr>
            </p:nvSpPr>
            <p:spPr>
              <a:xfrm>
                <a:off x="4163" y="4011"/>
                <a:ext cx="1587" cy="720"/>
              </a:xfrm>
              <a:prstGeom prst="rect">
                <a:avLst/>
              </a:prstGeom>
              <a:noFill/>
            </p:spPr>
            <p:txBody>
              <a:bodyPr wrap="square" bIns="0" rtlCol="0">
                <a:normAutofit/>
              </a:bodyPr>
              <a:p>
                <a:pPr algn="ctr"/>
                <a:r>
                  <a:rPr lang="en-US" altLang="zh-CN" sz="2400" b="1" spc="300">
                    <a:solidFill>
                      <a:srgbClr val="FFFFFF"/>
                    </a:solidFill>
                    <a:uFillTx/>
                    <a:latin typeface="微软雅黑" panose="020B0503020204020204" pitchFamily="34" charset="-122"/>
                    <a:ea typeface="微软雅黑" panose="020B0503020204020204" pitchFamily="34" charset="-122"/>
                  </a:rPr>
                  <a:t>01</a:t>
                </a:r>
                <a:endParaRPr lang="en-US" altLang="zh-CN" sz="2400" b="1" spc="300">
                  <a:solidFill>
                    <a:srgbClr val="FFFFFF"/>
                  </a:solidFill>
                  <a:uFillTx/>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rot="0">
              <a:off x="5796" y="2186"/>
              <a:ext cx="3698" cy="6803"/>
              <a:chOff x="6831" y="3709"/>
              <a:chExt cx="2442" cy="5324"/>
            </a:xfrm>
          </p:grpSpPr>
          <p:sp>
            <p:nvSpPr>
              <p:cNvPr id="24" name="Freeform 16"/>
              <p:cNvSpPr/>
              <p:nvPr>
                <p:custDataLst>
                  <p:tags r:id="rId8"/>
                </p:custDataLst>
              </p:nvPr>
            </p:nvSpPr>
            <p:spPr bwMode="auto">
              <a:xfrm>
                <a:off x="6831" y="4825"/>
                <a:ext cx="2442" cy="4208"/>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gradFill>
                <a:gsLst>
                  <a:gs pos="0">
                    <a:srgbClr val="6096E6">
                      <a:lumMod val="5000"/>
                      <a:lumOff val="95000"/>
                    </a:srgbClr>
                  </a:gs>
                  <a:gs pos="0">
                    <a:srgbClr val="58B6E5">
                      <a:lumMod val="20000"/>
                      <a:lumOff val="80000"/>
                    </a:srgbClr>
                  </a:gs>
                </a:gsLst>
                <a:lin ang="5400000" scaled="false"/>
              </a:gradFill>
              <a:ln w="9525">
                <a:no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38" name="Freeform 12"/>
              <p:cNvSpPr/>
              <p:nvPr>
                <p:custDataLst>
                  <p:tags r:id="rId9"/>
                </p:custDataLst>
              </p:nvPr>
            </p:nvSpPr>
            <p:spPr bwMode="auto">
              <a:xfrm>
                <a:off x="6831"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rgbClr val="58B6E5">
                  <a:lumMod val="60000"/>
                  <a:lumOff val="40000"/>
                </a:srgbClr>
              </a:solidFill>
              <a:ln w="34925" cap="rnd">
                <a:solidFill>
                  <a:srgbClr val="58B6E5"/>
                </a:solid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39" name="文本框 38"/>
              <p:cNvSpPr txBox="true"/>
              <p:nvPr>
                <p:custDataLst>
                  <p:tags r:id="rId10"/>
                </p:custDataLst>
              </p:nvPr>
            </p:nvSpPr>
            <p:spPr>
              <a:xfrm>
                <a:off x="6918" y="5940"/>
                <a:ext cx="2268" cy="2622"/>
              </a:xfrm>
              <a:prstGeom prst="rect">
                <a:avLst/>
              </a:prstGeom>
              <a:noFill/>
            </p:spPr>
            <p:txBody>
              <a:bodyPr wrap="square" rtlCol="0">
                <a:normAutofit/>
              </a:bodyPr>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引导群众普遍参与</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切实从娃娃抓起</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建立健全社会服务体系</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营造全社会参与的良好氛围</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40" name="文本框 39"/>
              <p:cNvSpPr txBox="true"/>
              <p:nvPr>
                <p:custDataLst>
                  <p:tags r:id="rId11"/>
                </p:custDataLst>
              </p:nvPr>
            </p:nvSpPr>
            <p:spPr>
              <a:xfrm>
                <a:off x="6918" y="5154"/>
                <a:ext cx="2268" cy="680"/>
              </a:xfrm>
              <a:prstGeom prst="rect">
                <a:avLst/>
              </a:prstGeom>
              <a:noFill/>
            </p:spPr>
            <p:txBody>
              <a:bodyPr wrap="square" bIns="0" rtlCol="0" anchor="ctr" anchorCtr="false">
                <a:normAutofit/>
              </a:bodyPr>
              <a:p>
                <a:pPr algn="ctr"/>
                <a:r>
                  <a:rPr lang="zh-CN" altLang="en-US" sz="1400" b="1" spc="300">
                    <a:solidFill>
                      <a:schemeClr val="tx1">
                        <a:lumMod val="75000"/>
                        <a:lumOff val="25000"/>
                      </a:schemeClr>
                    </a:solidFill>
                    <a:uFillTx/>
                    <a:latin typeface="微软雅黑" panose="020B0503020204020204" pitchFamily="34" charset="-122"/>
                    <a:ea typeface="微软雅黑" panose="020B0503020204020204" pitchFamily="34" charset="-122"/>
                  </a:rPr>
                  <a:t>努力推动习惯养成</a:t>
                </a:r>
                <a:endParaRPr lang="zh-CN" altLang="en-US" sz="1400" b="1" spc="30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41" name="文本框 40"/>
              <p:cNvSpPr txBox="true"/>
              <p:nvPr>
                <p:custDataLst>
                  <p:tags r:id="rId12"/>
                </p:custDataLst>
              </p:nvPr>
            </p:nvSpPr>
            <p:spPr>
              <a:xfrm>
                <a:off x="7258" y="4011"/>
                <a:ext cx="1587" cy="720"/>
              </a:xfrm>
              <a:prstGeom prst="rect">
                <a:avLst/>
              </a:prstGeom>
              <a:noFill/>
            </p:spPr>
            <p:txBody>
              <a:bodyPr wrap="square" bIns="0" rtlCol="0">
                <a:normAutofit/>
              </a:bodyPr>
              <a:p>
                <a:pPr algn="ctr"/>
                <a:r>
                  <a:rPr lang="en-US" altLang="zh-CN" sz="2400" b="1" spc="300">
                    <a:solidFill>
                      <a:srgbClr val="FFFFFF"/>
                    </a:solidFill>
                    <a:uFillTx/>
                    <a:latin typeface="微软雅黑" panose="020B0503020204020204" pitchFamily="34" charset="-122"/>
                    <a:ea typeface="微软雅黑" panose="020B0503020204020204" pitchFamily="34" charset="-122"/>
                  </a:rPr>
                  <a:t>02</a:t>
                </a:r>
                <a:endParaRPr lang="en-US" altLang="zh-CN" sz="2400" b="1" spc="300">
                  <a:solidFill>
                    <a:srgbClr val="FFFFFF"/>
                  </a:solidFill>
                  <a:uFillTx/>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rot="0">
              <a:off x="9941" y="2186"/>
              <a:ext cx="3921" cy="6803"/>
              <a:chOff x="9927" y="3709"/>
              <a:chExt cx="2442" cy="5324"/>
            </a:xfrm>
          </p:grpSpPr>
          <p:sp>
            <p:nvSpPr>
              <p:cNvPr id="42" name="Freeform 16"/>
              <p:cNvSpPr/>
              <p:nvPr>
                <p:custDataLst>
                  <p:tags r:id="rId13"/>
                </p:custDataLst>
              </p:nvPr>
            </p:nvSpPr>
            <p:spPr bwMode="auto">
              <a:xfrm>
                <a:off x="9927" y="4825"/>
                <a:ext cx="2442" cy="4208"/>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gradFill>
                <a:gsLst>
                  <a:gs pos="0">
                    <a:srgbClr val="6096E6">
                      <a:lumMod val="5000"/>
                      <a:lumOff val="95000"/>
                    </a:srgbClr>
                  </a:gs>
                  <a:gs pos="0">
                    <a:srgbClr val="56CA95">
                      <a:lumMod val="20000"/>
                      <a:lumOff val="80000"/>
                    </a:srgbClr>
                  </a:gs>
                </a:gsLst>
                <a:lin ang="5400000" scaled="false"/>
              </a:gradFill>
              <a:ln w="9525">
                <a:no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43" name="Freeform 12"/>
              <p:cNvSpPr/>
              <p:nvPr>
                <p:custDataLst>
                  <p:tags r:id="rId14"/>
                </p:custDataLst>
              </p:nvPr>
            </p:nvSpPr>
            <p:spPr bwMode="auto">
              <a:xfrm>
                <a:off x="9927"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rgbClr val="56CA95">
                  <a:lumMod val="60000"/>
                  <a:lumOff val="40000"/>
                </a:srgbClr>
              </a:solidFill>
              <a:ln w="34925" cap="rnd">
                <a:solidFill>
                  <a:srgbClr val="56CA95"/>
                </a:solid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51" name="文本框 50"/>
              <p:cNvSpPr txBox="true"/>
              <p:nvPr>
                <p:custDataLst>
                  <p:tags r:id="rId15"/>
                </p:custDataLst>
              </p:nvPr>
            </p:nvSpPr>
            <p:spPr>
              <a:xfrm>
                <a:off x="10014" y="5941"/>
                <a:ext cx="2268" cy="2621"/>
              </a:xfrm>
              <a:prstGeom prst="rect">
                <a:avLst/>
              </a:prstGeom>
              <a:noFill/>
            </p:spPr>
            <p:txBody>
              <a:bodyPr wrap="square" rtlCol="0">
                <a:normAutofit/>
              </a:bodyPr>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推动法治化和规范化管理</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加大资金保障力度</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健全收费机制</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提升科技支撑能力</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加强成效评估</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52" name="文本框 51"/>
              <p:cNvSpPr txBox="true"/>
              <p:nvPr>
                <p:custDataLst>
                  <p:tags r:id="rId16"/>
                </p:custDataLst>
              </p:nvPr>
            </p:nvSpPr>
            <p:spPr>
              <a:xfrm>
                <a:off x="10014" y="5154"/>
                <a:ext cx="2268" cy="680"/>
              </a:xfrm>
              <a:prstGeom prst="rect">
                <a:avLst/>
              </a:prstGeom>
              <a:noFill/>
            </p:spPr>
            <p:txBody>
              <a:bodyPr wrap="square" bIns="0" rtlCol="0" anchor="ctr" anchorCtr="false">
                <a:normAutofit/>
              </a:bodyPr>
              <a:p>
                <a:pPr algn="ctr"/>
                <a:r>
                  <a:rPr lang="zh-CN" altLang="en-US" sz="1400" b="1" spc="300">
                    <a:solidFill>
                      <a:schemeClr val="tx1">
                        <a:lumMod val="75000"/>
                        <a:lumOff val="25000"/>
                      </a:schemeClr>
                    </a:solidFill>
                    <a:uFillTx/>
                    <a:latin typeface="微软雅黑" panose="020B0503020204020204" pitchFamily="34" charset="-122"/>
                    <a:ea typeface="微软雅黑" panose="020B0503020204020204" pitchFamily="34" charset="-122"/>
                  </a:rPr>
                  <a:t>加快形成长效机制</a:t>
                </a:r>
                <a:endParaRPr lang="zh-CN" altLang="en-US" sz="1400" b="1" spc="30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53" name="文本框 52"/>
              <p:cNvSpPr txBox="true"/>
              <p:nvPr>
                <p:custDataLst>
                  <p:tags r:id="rId17"/>
                </p:custDataLst>
              </p:nvPr>
            </p:nvSpPr>
            <p:spPr>
              <a:xfrm>
                <a:off x="10355" y="4011"/>
                <a:ext cx="1587" cy="720"/>
              </a:xfrm>
              <a:prstGeom prst="rect">
                <a:avLst/>
              </a:prstGeom>
              <a:noFill/>
            </p:spPr>
            <p:txBody>
              <a:bodyPr wrap="square" bIns="0" rtlCol="0">
                <a:normAutofit/>
              </a:bodyPr>
              <a:p>
                <a:pPr algn="ctr"/>
                <a:r>
                  <a:rPr lang="en-US" altLang="zh-CN" sz="2400" b="1" spc="300">
                    <a:solidFill>
                      <a:srgbClr val="FFFFFF"/>
                    </a:solidFill>
                    <a:uFillTx/>
                    <a:latin typeface="微软雅黑" panose="020B0503020204020204" pitchFamily="34" charset="-122"/>
                    <a:ea typeface="微软雅黑" panose="020B0503020204020204" pitchFamily="34" charset="-122"/>
                  </a:rPr>
                  <a:t>03</a:t>
                </a:r>
                <a:endParaRPr lang="en-US" altLang="zh-CN" sz="2400" b="1" spc="300">
                  <a:solidFill>
                    <a:srgbClr val="FFFFFF"/>
                  </a:solidFill>
                  <a:uFillTx/>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rot="0">
              <a:off x="14309" y="2186"/>
              <a:ext cx="3104" cy="6800"/>
              <a:chOff x="13023" y="3709"/>
              <a:chExt cx="2442" cy="5323"/>
            </a:xfrm>
          </p:grpSpPr>
          <p:sp>
            <p:nvSpPr>
              <p:cNvPr id="54" name="Freeform 16"/>
              <p:cNvSpPr/>
              <p:nvPr>
                <p:custDataLst>
                  <p:tags r:id="rId18"/>
                </p:custDataLst>
              </p:nvPr>
            </p:nvSpPr>
            <p:spPr bwMode="auto">
              <a:xfrm>
                <a:off x="13023" y="4826"/>
                <a:ext cx="2442" cy="4207"/>
              </a:xfrm>
              <a:custGeom>
                <a:avLst/>
                <a:gdLst/>
                <a:ahLst/>
                <a:cxnLst>
                  <a:cxn ang="0">
                    <a:pos x="49" y="0"/>
                  </a:cxn>
                  <a:cxn ang="0">
                    <a:pos x="391" y="0"/>
                  </a:cxn>
                  <a:cxn ang="0">
                    <a:pos x="440" y="49"/>
                  </a:cxn>
                  <a:cxn ang="0">
                    <a:pos x="440" y="465"/>
                  </a:cxn>
                  <a:cxn ang="0">
                    <a:pos x="391" y="513"/>
                  </a:cxn>
                  <a:cxn ang="0">
                    <a:pos x="49" y="513"/>
                  </a:cxn>
                  <a:cxn ang="0">
                    <a:pos x="0" y="465"/>
                  </a:cxn>
                  <a:cxn ang="0">
                    <a:pos x="0" y="49"/>
                  </a:cxn>
                  <a:cxn ang="0">
                    <a:pos x="49" y="0"/>
                  </a:cxn>
                </a:cxnLst>
                <a:rect l="0" t="0" r="r" b="b"/>
                <a:pathLst>
                  <a:path w="440" h="513">
                    <a:moveTo>
                      <a:pt x="49" y="0"/>
                    </a:moveTo>
                    <a:cubicBezTo>
                      <a:pt x="391" y="0"/>
                      <a:pt x="391" y="0"/>
                      <a:pt x="391" y="0"/>
                    </a:cubicBezTo>
                    <a:cubicBezTo>
                      <a:pt x="418" y="0"/>
                      <a:pt x="440" y="22"/>
                      <a:pt x="440" y="49"/>
                    </a:cubicBezTo>
                    <a:cubicBezTo>
                      <a:pt x="440" y="465"/>
                      <a:pt x="440" y="465"/>
                      <a:pt x="440" y="465"/>
                    </a:cubicBezTo>
                    <a:cubicBezTo>
                      <a:pt x="440" y="492"/>
                      <a:pt x="418" y="513"/>
                      <a:pt x="391" y="513"/>
                    </a:cubicBezTo>
                    <a:cubicBezTo>
                      <a:pt x="49" y="513"/>
                      <a:pt x="49" y="513"/>
                      <a:pt x="49" y="513"/>
                    </a:cubicBezTo>
                    <a:cubicBezTo>
                      <a:pt x="22" y="513"/>
                      <a:pt x="0" y="492"/>
                      <a:pt x="0" y="465"/>
                    </a:cubicBezTo>
                    <a:cubicBezTo>
                      <a:pt x="0" y="49"/>
                      <a:pt x="0" y="49"/>
                      <a:pt x="0" y="49"/>
                    </a:cubicBezTo>
                    <a:cubicBezTo>
                      <a:pt x="0" y="22"/>
                      <a:pt x="22" y="0"/>
                      <a:pt x="49" y="0"/>
                    </a:cubicBezTo>
                    <a:close/>
                  </a:path>
                </a:pathLst>
              </a:custGeom>
              <a:gradFill>
                <a:gsLst>
                  <a:gs pos="0">
                    <a:srgbClr val="6096E6">
                      <a:lumMod val="5000"/>
                      <a:lumOff val="95000"/>
                    </a:srgbClr>
                  </a:gs>
                  <a:gs pos="0">
                    <a:srgbClr val="FFBA55">
                      <a:lumMod val="20000"/>
                      <a:lumOff val="80000"/>
                    </a:srgbClr>
                  </a:gs>
                </a:gsLst>
                <a:lin ang="5400000" scaled="false"/>
              </a:gradFill>
              <a:ln w="9525">
                <a:no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55" name="Freeform 12"/>
              <p:cNvSpPr/>
              <p:nvPr>
                <p:custDataLst>
                  <p:tags r:id="rId19"/>
                </p:custDataLst>
              </p:nvPr>
            </p:nvSpPr>
            <p:spPr bwMode="auto">
              <a:xfrm>
                <a:off x="13023" y="3709"/>
                <a:ext cx="2442" cy="1445"/>
              </a:xfrm>
              <a:custGeom>
                <a:avLst/>
                <a:gdLst/>
                <a:ahLst/>
                <a:cxnLst>
                  <a:cxn ang="0">
                    <a:pos x="49" y="0"/>
                  </a:cxn>
                  <a:cxn ang="0">
                    <a:pos x="391" y="0"/>
                  </a:cxn>
                  <a:cxn ang="0">
                    <a:pos x="440" y="49"/>
                  </a:cxn>
                  <a:cxn ang="0">
                    <a:pos x="440" y="465"/>
                  </a:cxn>
                  <a:cxn ang="0">
                    <a:pos x="391" y="416"/>
                  </a:cxn>
                  <a:cxn ang="0">
                    <a:pos x="49" y="416"/>
                  </a:cxn>
                  <a:cxn ang="0">
                    <a:pos x="0" y="465"/>
                  </a:cxn>
                  <a:cxn ang="0">
                    <a:pos x="0" y="49"/>
                  </a:cxn>
                  <a:cxn ang="0">
                    <a:pos x="49" y="0"/>
                  </a:cxn>
                </a:cxnLst>
                <a:rect l="0" t="0" r="r" b="b"/>
                <a:pathLst>
                  <a:path w="440" h="465">
                    <a:moveTo>
                      <a:pt x="49" y="0"/>
                    </a:moveTo>
                    <a:cubicBezTo>
                      <a:pt x="391" y="0"/>
                      <a:pt x="391" y="0"/>
                      <a:pt x="391" y="0"/>
                    </a:cubicBezTo>
                    <a:cubicBezTo>
                      <a:pt x="418" y="0"/>
                      <a:pt x="440" y="22"/>
                      <a:pt x="440" y="49"/>
                    </a:cubicBezTo>
                    <a:cubicBezTo>
                      <a:pt x="440" y="465"/>
                      <a:pt x="440" y="465"/>
                      <a:pt x="440" y="465"/>
                    </a:cubicBezTo>
                    <a:cubicBezTo>
                      <a:pt x="440" y="438"/>
                      <a:pt x="418" y="416"/>
                      <a:pt x="391" y="416"/>
                    </a:cubicBezTo>
                    <a:cubicBezTo>
                      <a:pt x="49" y="416"/>
                      <a:pt x="49" y="416"/>
                      <a:pt x="49" y="416"/>
                    </a:cubicBezTo>
                    <a:cubicBezTo>
                      <a:pt x="22" y="416"/>
                      <a:pt x="0" y="438"/>
                      <a:pt x="0" y="465"/>
                    </a:cubicBezTo>
                    <a:cubicBezTo>
                      <a:pt x="0" y="49"/>
                      <a:pt x="0" y="49"/>
                      <a:pt x="0" y="49"/>
                    </a:cubicBezTo>
                    <a:cubicBezTo>
                      <a:pt x="0" y="22"/>
                      <a:pt x="22" y="0"/>
                      <a:pt x="49" y="0"/>
                    </a:cubicBezTo>
                    <a:close/>
                  </a:path>
                </a:pathLst>
              </a:custGeom>
              <a:solidFill>
                <a:srgbClr val="FFBA55">
                  <a:lumMod val="60000"/>
                  <a:lumOff val="40000"/>
                </a:srgbClr>
              </a:solidFill>
              <a:ln w="34925" cap="rnd">
                <a:solidFill>
                  <a:srgbClr val="FFBA55"/>
                </a:solidFill>
                <a:round/>
              </a:ln>
            </p:spPr>
            <p:txBody>
              <a:bodyPr vert="horz" wrap="square" lIns="91440" tIns="45720" rIns="91440" bIns="45720" numCol="1" anchor="t" anchorCtr="false" compatLnSpc="true"/>
              <a:p>
                <a:endParaRPr lang="zh-CN" altLang="en-US">
                  <a:latin typeface="微软雅黑" panose="020B0503020204020204" pitchFamily="34" charset="-122"/>
                  <a:ea typeface="微软雅黑" panose="020B0503020204020204" pitchFamily="34" charset="-122"/>
                </a:endParaRPr>
              </a:p>
            </p:txBody>
          </p:sp>
          <p:sp>
            <p:nvSpPr>
              <p:cNvPr id="56" name="文本框 55"/>
              <p:cNvSpPr txBox="true"/>
              <p:nvPr>
                <p:custDataLst>
                  <p:tags r:id="rId20"/>
                </p:custDataLst>
              </p:nvPr>
            </p:nvSpPr>
            <p:spPr>
              <a:xfrm>
                <a:off x="13110" y="5941"/>
                <a:ext cx="2268" cy="2621"/>
              </a:xfrm>
              <a:prstGeom prst="rect">
                <a:avLst/>
              </a:prstGeom>
              <a:noFill/>
            </p:spPr>
            <p:txBody>
              <a:bodyPr wrap="square" rtlCol="0">
                <a:normAutofit/>
              </a:bodyPr>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推动法治化和规范化管理</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a:p>
                <a:pPr marL="171450" indent="-171450" algn="l" fontAlgn="auto">
                  <a:lnSpc>
                    <a:spcPct val="130000"/>
                  </a:lnSpc>
                  <a:spcAft>
                    <a:spcPts val="1000"/>
                  </a:spcAft>
                  <a:buFont typeface="Wingdings" panose="05000000000000000000" charset="0"/>
                  <a:buChar char="l"/>
                </a:pPr>
                <a:r>
                  <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rPr>
                  <a:t>健全管理协同机制</a:t>
                </a:r>
                <a:endParaRPr lang="zh-CN" altLang="en-US" sz="1200" spc="15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58" name="文本框 57"/>
              <p:cNvSpPr txBox="true"/>
              <p:nvPr>
                <p:custDataLst>
                  <p:tags r:id="rId21"/>
                </p:custDataLst>
              </p:nvPr>
            </p:nvSpPr>
            <p:spPr>
              <a:xfrm>
                <a:off x="13110" y="5154"/>
                <a:ext cx="2268" cy="680"/>
              </a:xfrm>
              <a:prstGeom prst="rect">
                <a:avLst/>
              </a:prstGeom>
              <a:noFill/>
            </p:spPr>
            <p:txBody>
              <a:bodyPr wrap="square" bIns="0" rtlCol="0" anchor="ctr" anchorCtr="false">
                <a:normAutofit/>
              </a:bodyPr>
              <a:p>
                <a:pPr algn="ctr"/>
                <a:r>
                  <a:rPr lang="zh-CN" altLang="en-US" sz="1300" b="1" spc="300">
                    <a:solidFill>
                      <a:schemeClr val="tx1">
                        <a:lumMod val="75000"/>
                        <a:lumOff val="25000"/>
                      </a:schemeClr>
                    </a:solidFill>
                    <a:uFillTx/>
                    <a:latin typeface="微软雅黑" panose="020B0503020204020204" pitchFamily="34" charset="-122"/>
                    <a:ea typeface="微软雅黑" panose="020B0503020204020204" pitchFamily="34" charset="-122"/>
                  </a:rPr>
                  <a:t>加强组织领导</a:t>
                </a:r>
                <a:endParaRPr lang="zh-CN" altLang="en-US" sz="1300" b="1" spc="30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59" name="文本框 58"/>
              <p:cNvSpPr txBox="true"/>
              <p:nvPr>
                <p:custDataLst>
                  <p:tags r:id="rId22"/>
                </p:custDataLst>
              </p:nvPr>
            </p:nvSpPr>
            <p:spPr>
              <a:xfrm>
                <a:off x="13452" y="4011"/>
                <a:ext cx="1587" cy="720"/>
              </a:xfrm>
              <a:prstGeom prst="rect">
                <a:avLst/>
              </a:prstGeom>
              <a:noFill/>
            </p:spPr>
            <p:txBody>
              <a:bodyPr wrap="square" bIns="0" rtlCol="0">
                <a:normAutofit/>
              </a:bodyPr>
              <a:p>
                <a:pPr algn="ctr"/>
                <a:r>
                  <a:rPr lang="en-US" altLang="zh-CN" sz="2400" b="1" spc="300">
                    <a:solidFill>
                      <a:srgbClr val="FFFFFF"/>
                    </a:solidFill>
                    <a:uFillTx/>
                    <a:latin typeface="微软雅黑" panose="020B0503020204020204" pitchFamily="34" charset="-122"/>
                    <a:ea typeface="微软雅黑" panose="020B0503020204020204" pitchFamily="34" charset="-122"/>
                  </a:rPr>
                  <a:t>04</a:t>
                </a:r>
                <a:endParaRPr lang="en-US" altLang="zh-CN" sz="2400" b="1" spc="300">
                  <a:solidFill>
                    <a:srgbClr val="FFFFFF"/>
                  </a:solidFill>
                  <a:uFillTx/>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615805" cy="724535"/>
          </a:xfrm>
        </p:spPr>
        <p:txBody>
          <a:bodyPr/>
          <a:p>
            <a:r>
              <a:rPr sz="2800" b="1">
                <a:solidFill>
                  <a:schemeClr val="tx1">
                    <a:lumMod val="85000"/>
                    <a:lumOff val="15000"/>
                  </a:schemeClr>
                </a:solidFill>
                <a:sym typeface="+mn-ea"/>
              </a:rPr>
              <a:t>2020年《关于进一步推进生活垃圾分类工作的若干意见》</a:t>
            </a:r>
            <a:endParaRPr lang="zh-CN" altLang="en-US" sz="2800" b="1" dirty="0"/>
          </a:p>
        </p:txBody>
      </p:sp>
      <p:grpSp>
        <p:nvGrpSpPr>
          <p:cNvPr id="29" name="组合 28"/>
          <p:cNvGrpSpPr/>
          <p:nvPr/>
        </p:nvGrpSpPr>
        <p:grpSpPr>
          <a:xfrm>
            <a:off x="669290" y="3272790"/>
            <a:ext cx="3065145" cy="3588385"/>
            <a:chOff x="1611" y="2319"/>
            <a:chExt cx="5242" cy="5790"/>
          </a:xfrm>
        </p:grpSpPr>
        <p:sp>
          <p:nvSpPr>
            <p:cNvPr id="38" name="Freeform 37"/>
            <p:cNvSpPr/>
            <p:nvPr>
              <p:custDataLst>
                <p:tags r:id="rId3"/>
              </p:custDataLst>
            </p:nvPr>
          </p:nvSpPr>
          <p:spPr bwMode="auto">
            <a:xfrm>
              <a:off x="2952" y="5269"/>
              <a:ext cx="2282" cy="2840"/>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67500" tIns="35100" rIns="67500" bIns="35100">
              <a:normAutofit/>
            </a:bodyPr>
            <a:lstStyle/>
            <a:p>
              <a:endParaRPr lang="en-US" sz="675"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AutoShape 3"/>
            <p:cNvSpPr/>
            <p:nvPr>
              <p:custDataLst>
                <p:tags r:id="rId4"/>
              </p:custDataLst>
            </p:nvPr>
          </p:nvSpPr>
          <p:spPr bwMode="auto">
            <a:xfrm rot="2369518">
              <a:off x="3811" y="2319"/>
              <a:ext cx="3042" cy="3254"/>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3498DB">
                <a:alpha val="82000"/>
              </a:srgbClr>
            </a:solidFill>
            <a:ln>
              <a:noFill/>
            </a:ln>
          </p:spPr>
          <p:txBody>
            <a:bodyPr vert="horz" wrap="square" lIns="67500" tIns="35100" rIns="67500" bIns="35100">
              <a:normAutofit/>
            </a:bodyPr>
            <a:lstStyle/>
            <a:p>
              <a:endParaRPr lang="en-US" sz="675"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true"/>
            <p:nvPr>
              <p:custDataLst>
                <p:tags r:id="rId5"/>
              </p:custDataLst>
            </p:nvPr>
          </p:nvSpPr>
          <p:spPr>
            <a:xfrm>
              <a:off x="4946" y="3385"/>
              <a:ext cx="774" cy="931"/>
            </a:xfrm>
            <a:prstGeom prst="rect">
              <a:avLst/>
            </a:prstGeom>
          </p:spPr>
          <p:txBody>
            <a:bodyPr vert="horz" wrap="square" lIns="67500" tIns="35100" rIns="67500" bIns="35100" anchor="ctr" anchorCtr="false">
              <a:noAutofit/>
            </a:bodyPr>
            <a:lstStyle>
              <a:defPPr>
                <a:defRPr lang="zh-CN"/>
              </a:defPPr>
              <a:lvl1pPr algn="ctr">
                <a:defRPr sz="5400" b="1">
                  <a:solidFill>
                    <a:sysClr val="window" lastClr="FFFFFF"/>
                  </a:solidFill>
                  <a:latin typeface="Arial" panose="020B0604020202020204" pitchFamily="34" charset="0"/>
                  <a:ea typeface="微软雅黑" panose="020B0503020204020204" pitchFamily="34" charset="-122"/>
                  <a:cs typeface="Lato Light"/>
                </a:defRPr>
              </a:lvl1pPr>
            </a:lstStyle>
            <a:p>
              <a:r>
                <a:rPr lang="en-US" altLang="zh-CN" sz="4050" dirty="0">
                  <a:latin typeface="微软雅黑" panose="020B0503020204020204" pitchFamily="34" charset="-122"/>
                  <a:cs typeface="+mn-ea"/>
                </a:rPr>
                <a:t>2</a:t>
              </a:r>
              <a:endParaRPr lang="zh-CN" altLang="en-US" sz="4050" dirty="0">
                <a:latin typeface="微软雅黑" panose="020B0503020204020204" pitchFamily="34" charset="-122"/>
                <a:cs typeface="+mn-ea"/>
              </a:endParaRPr>
            </a:p>
          </p:txBody>
        </p:sp>
        <p:sp>
          <p:nvSpPr>
            <p:cNvPr id="41" name="AutoShape 2"/>
            <p:cNvSpPr/>
            <p:nvPr>
              <p:custDataLst>
                <p:tags r:id="rId6"/>
              </p:custDataLst>
            </p:nvPr>
          </p:nvSpPr>
          <p:spPr bwMode="auto">
            <a:xfrm>
              <a:off x="1611" y="3667"/>
              <a:ext cx="2032" cy="1892"/>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1F74AD"/>
            </a:solidFill>
            <a:ln>
              <a:noFill/>
            </a:ln>
          </p:spPr>
          <p:txBody>
            <a:bodyPr vert="horz" wrap="square" lIns="67500" tIns="35100" rIns="67500" bIns="35100">
              <a:normAutofit/>
            </a:bodyPr>
            <a:lstStyle/>
            <a:p>
              <a:pPr algn="ctr"/>
              <a:endParaRPr lang="en-US" sz="675"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p:cNvSpPr txBox="true"/>
            <p:nvPr>
              <p:custDataLst>
                <p:tags r:id="rId7"/>
              </p:custDataLst>
            </p:nvPr>
          </p:nvSpPr>
          <p:spPr>
            <a:xfrm>
              <a:off x="2240" y="4146"/>
              <a:ext cx="774" cy="931"/>
            </a:xfrm>
            <a:prstGeom prst="rect">
              <a:avLst/>
            </a:prstGeom>
          </p:spPr>
          <p:txBody>
            <a:bodyPr vert="horz" wrap="square" lIns="67500" tIns="35100" rIns="67500" bIns="35100" anchor="ctr" anchorCtr="false">
              <a:noAutofit/>
            </a:bodyPr>
            <a:lstStyle>
              <a:defPPr>
                <a:defRPr lang="zh-CN"/>
              </a:defPPr>
              <a:lvl1pPr algn="ctr">
                <a:defRPr sz="5400" b="1">
                  <a:solidFill>
                    <a:sysClr val="window" lastClr="FFFFFF"/>
                  </a:solidFill>
                  <a:latin typeface="Arial" panose="020B0604020202020204" pitchFamily="34" charset="0"/>
                  <a:ea typeface="微软雅黑" panose="020B0503020204020204" pitchFamily="34" charset="-122"/>
                  <a:cs typeface="Lato Light"/>
                </a:defRPr>
              </a:lvl1pPr>
            </a:lstStyle>
            <a:p>
              <a:r>
                <a:rPr lang="en-US" altLang="zh-CN" sz="4050" dirty="0">
                  <a:latin typeface="微软雅黑" panose="020B0503020204020204" pitchFamily="34" charset="-122"/>
                  <a:cs typeface="+mn-ea"/>
                </a:rPr>
                <a:t>1</a:t>
              </a:r>
              <a:endParaRPr lang="zh-CN" altLang="en-US" sz="4050" dirty="0">
                <a:latin typeface="微软雅黑" panose="020B0503020204020204" pitchFamily="34" charset="-122"/>
                <a:cs typeface="+mn-ea"/>
              </a:endParaRPr>
            </a:p>
          </p:txBody>
        </p:sp>
      </p:grpSp>
      <p:grpSp>
        <p:nvGrpSpPr>
          <p:cNvPr id="34" name="组合 33"/>
          <p:cNvGrpSpPr/>
          <p:nvPr/>
        </p:nvGrpSpPr>
        <p:grpSpPr>
          <a:xfrm>
            <a:off x="4620895" y="1453515"/>
            <a:ext cx="6523346" cy="1356995"/>
            <a:chOff x="5635" y="2118"/>
            <a:chExt cx="9010" cy="2137"/>
          </a:xfrm>
        </p:grpSpPr>
        <p:sp>
          <p:nvSpPr>
            <p:cNvPr id="23" name="TextBox 136"/>
            <p:cNvSpPr txBox="true"/>
            <p:nvPr>
              <p:custDataLst>
                <p:tags r:id="rId8"/>
              </p:custDataLst>
            </p:nvPr>
          </p:nvSpPr>
          <p:spPr>
            <a:xfrm>
              <a:off x="6559" y="2118"/>
              <a:ext cx="8086" cy="2137"/>
            </a:xfrm>
            <a:prstGeom prst="rect">
              <a:avLst/>
            </a:prstGeom>
            <a:noFill/>
          </p:spPr>
          <p:txBody>
            <a:bodyPr vert="horz" wrap="square" lIns="67500" tIns="0" rIns="67500" bIns="35100" rtlCol="0" anchor="t" anchorCtr="false"/>
            <a:lstStyle/>
            <a:p>
              <a:pPr>
                <a:lnSpc>
                  <a:spcPct val="150000"/>
                </a:lnSpc>
                <a:spcAft>
                  <a:spcPts val="1600"/>
                </a:spcAft>
              </a:pPr>
              <a:r>
                <a:rPr lang="zh-CN" altLang="en-US" sz="1400" spc="150">
                  <a:solidFill>
                    <a:srgbClr val="C00000"/>
                  </a:solidFill>
                  <a:latin typeface="微软雅黑" panose="020B0503020204020204" pitchFamily="34" charset="-122"/>
                  <a:ea typeface="微软雅黑" panose="020B0503020204020204" pitchFamily="34" charset="-122"/>
                </a:rPr>
                <a:t>到2020年底</a:t>
              </a: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直辖市、省会城市、计划单列市和第一批生活垃圾分类示范城市力争实现生活垃圾分类投放、分类收集基本全覆盖，分类运输体系基本建成，分类处理能力明显增强；其他地级城市初步建立生活垃圾分类推进工作机制。</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635" y="2707"/>
              <a:ext cx="606" cy="606"/>
              <a:chOff x="7110" y="3765"/>
              <a:chExt cx="606" cy="606"/>
            </a:xfrm>
          </p:grpSpPr>
          <p:sp>
            <p:nvSpPr>
              <p:cNvPr id="24" name="Oval 137"/>
              <p:cNvSpPr/>
              <p:nvPr>
                <p:custDataLst>
                  <p:tags r:id="rId9"/>
                </p:custDataLst>
              </p:nvPr>
            </p:nvSpPr>
            <p:spPr>
              <a:xfrm>
                <a:off x="7110" y="3765"/>
                <a:ext cx="606" cy="606"/>
              </a:xfrm>
              <a:prstGeom prst="ellipse">
                <a:avLst/>
              </a:prstGeom>
              <a:solidFill>
                <a:srgbClr val="1F74AD"/>
              </a:solidFill>
              <a:ln w="12700" cap="flat" cmpd="sng" algn="ctr">
                <a:noFill/>
                <a:prstDash val="solid"/>
                <a:miter lim="800000"/>
              </a:ln>
              <a:effectLst/>
            </p:spPr>
            <p:txBody>
              <a:bodyPr vert="horz" wrap="square" lIns="67500" tIns="35100" rIns="67500" bIns="35100" rtlCol="0" anchor="ctr">
                <a:normAutofit/>
              </a:bodyPr>
              <a:lstStyle/>
              <a:p>
                <a:pPr algn="ct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5" name="组合 24"/>
              <p:cNvGrpSpPr/>
              <p:nvPr>
                <p:custDataLst>
                  <p:tags r:id="rId10"/>
                </p:custDataLst>
              </p:nvPr>
            </p:nvGrpSpPr>
            <p:grpSpPr>
              <a:xfrm>
                <a:off x="7229" y="3916"/>
                <a:ext cx="373" cy="305"/>
                <a:chOff x="6262588" y="2661892"/>
                <a:chExt cx="315972" cy="258060"/>
              </a:xfrm>
            </p:grpSpPr>
            <p:sp>
              <p:nvSpPr>
                <p:cNvPr id="26" name="Freeform 457"/>
                <p:cNvSpPr>
                  <a:spLocks noChangeArrowheads="true"/>
                </p:cNvSpPr>
                <p:nvPr>
                  <p:custDataLst>
                    <p:tags r:id="rId11"/>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67500" tIns="35100" rIns="67500" bIns="35100" anchor="ctr">
                  <a:normAutofit fontScale="325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Freeform 458"/>
                <p:cNvSpPr>
                  <a:spLocks noChangeArrowheads="true"/>
                </p:cNvSpPr>
                <p:nvPr>
                  <p:custDataLst>
                    <p:tags r:id="rId12"/>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Freeform 459"/>
                <p:cNvSpPr>
                  <a:spLocks noChangeArrowheads="true"/>
                </p:cNvSpPr>
                <p:nvPr>
                  <p:custDataLst>
                    <p:tags r:id="rId13"/>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grpSp>
        </p:grpSp>
      </p:grpSp>
      <p:grpSp>
        <p:nvGrpSpPr>
          <p:cNvPr id="33" name="组合 32"/>
          <p:cNvGrpSpPr/>
          <p:nvPr/>
        </p:nvGrpSpPr>
        <p:grpSpPr>
          <a:xfrm>
            <a:off x="4620895" y="3557905"/>
            <a:ext cx="6523355" cy="1390015"/>
            <a:chOff x="5638" y="4294"/>
            <a:chExt cx="10273" cy="2189"/>
          </a:xfrm>
        </p:grpSpPr>
        <p:grpSp>
          <p:nvGrpSpPr>
            <p:cNvPr id="31" name="组合 30"/>
            <p:cNvGrpSpPr/>
            <p:nvPr/>
          </p:nvGrpSpPr>
          <p:grpSpPr>
            <a:xfrm>
              <a:off x="5638" y="4978"/>
              <a:ext cx="606" cy="606"/>
              <a:chOff x="7110" y="5710"/>
              <a:chExt cx="606" cy="606"/>
            </a:xfrm>
          </p:grpSpPr>
          <p:sp>
            <p:nvSpPr>
              <p:cNvPr id="13" name="Oval 146"/>
              <p:cNvSpPr/>
              <p:nvPr>
                <p:custDataLst>
                  <p:tags r:id="rId14"/>
                </p:custDataLst>
              </p:nvPr>
            </p:nvSpPr>
            <p:spPr>
              <a:xfrm>
                <a:off x="7110" y="5710"/>
                <a:ext cx="606" cy="606"/>
              </a:xfrm>
              <a:prstGeom prst="ellipse">
                <a:avLst/>
              </a:prstGeom>
              <a:solidFill>
                <a:srgbClr val="3498DB"/>
              </a:solidFill>
              <a:ln w="12700" cap="flat" cmpd="sng" algn="ctr">
                <a:noFill/>
                <a:prstDash val="solid"/>
                <a:miter lim="800000"/>
              </a:ln>
              <a:effectLst/>
            </p:spPr>
            <p:txBody>
              <a:bodyPr vert="horz" wrap="square" lIns="67500" tIns="35100" rIns="67500" bIns="35100" rtlCol="0" anchor="ctr">
                <a:normAutofit/>
              </a:bodyPr>
              <a:lstStyle/>
              <a:p>
                <a:pPr algn="ct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4" name="组合 13"/>
              <p:cNvGrpSpPr/>
              <p:nvPr>
                <p:custDataLst>
                  <p:tags r:id="rId15"/>
                </p:custDataLst>
              </p:nvPr>
            </p:nvGrpSpPr>
            <p:grpSpPr>
              <a:xfrm>
                <a:off x="7215" y="5808"/>
                <a:ext cx="408" cy="410"/>
                <a:chOff x="6250619" y="3440419"/>
                <a:chExt cx="345639" cy="346814"/>
              </a:xfrm>
            </p:grpSpPr>
            <p:sp>
              <p:nvSpPr>
                <p:cNvPr id="6" name="Freeform 826"/>
                <p:cNvSpPr>
                  <a:spLocks noChangeArrowheads="true"/>
                </p:cNvSpPr>
                <p:nvPr>
                  <p:custDataLst>
                    <p:tags r:id="rId16"/>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67500" tIns="35100" rIns="67500" bIns="35100" anchor="ctr">
                  <a:normAutofit/>
                </a:bodyPr>
                <a:lstStyle/>
                <a:p>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reeform 827"/>
                <p:cNvSpPr>
                  <a:spLocks noChangeArrowheads="true"/>
                </p:cNvSpPr>
                <p:nvPr>
                  <p:custDataLst>
                    <p:tags r:id="rId17"/>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67500" tIns="35100" rIns="67500" bIns="35100" anchor="ctr">
                  <a:normAutofit fontScale="250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Freeform 828"/>
                <p:cNvSpPr>
                  <a:spLocks noChangeArrowheads="true"/>
                </p:cNvSpPr>
                <p:nvPr>
                  <p:custDataLst>
                    <p:tags r:id="rId18"/>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Freeform 829"/>
                <p:cNvSpPr>
                  <a:spLocks noChangeArrowheads="true"/>
                </p:cNvSpPr>
                <p:nvPr>
                  <p:custDataLst>
                    <p:tags r:id="rId19"/>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Freeform 830"/>
                <p:cNvSpPr>
                  <a:spLocks noChangeArrowheads="true"/>
                </p:cNvSpPr>
                <p:nvPr>
                  <p:custDataLst>
                    <p:tags r:id="rId20"/>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Freeform 831"/>
                <p:cNvSpPr>
                  <a:spLocks noChangeArrowheads="true"/>
                </p:cNvSpPr>
                <p:nvPr>
                  <p:custDataLst>
                    <p:tags r:id="rId21"/>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32" name="TextBox 136"/>
            <p:cNvSpPr txBox="true"/>
            <p:nvPr>
              <p:custDataLst>
                <p:tags r:id="rId22"/>
              </p:custDataLst>
            </p:nvPr>
          </p:nvSpPr>
          <p:spPr>
            <a:xfrm>
              <a:off x="6692" y="4294"/>
              <a:ext cx="9219" cy="2189"/>
            </a:xfrm>
            <a:prstGeom prst="rect">
              <a:avLst/>
            </a:prstGeom>
            <a:noFill/>
          </p:spPr>
          <p:txBody>
            <a:bodyPr vert="horz" wrap="square" lIns="67500" tIns="0" rIns="67500" bIns="35100" rtlCol="0" anchor="t" anchorCtr="false"/>
            <a:lstStyle/>
            <a:p>
              <a:pPr>
                <a:lnSpc>
                  <a:spcPct val="150000"/>
                </a:lnSpc>
                <a:spcAft>
                  <a:spcPts val="1600"/>
                </a:spcAft>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力争</a:t>
              </a:r>
              <a:r>
                <a:rPr lang="zh-CN" altLang="en-US" sz="1400" spc="150">
                  <a:solidFill>
                    <a:srgbClr val="C00000"/>
                  </a:solidFill>
                  <a:latin typeface="微软雅黑" panose="020B0503020204020204" pitchFamily="34" charset="-122"/>
                  <a:ea typeface="微软雅黑" panose="020B0503020204020204" pitchFamily="34" charset="-122"/>
                </a:rPr>
                <a:t>再用5年左右时间</a:t>
              </a: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，基本建立配套完善的生活垃圾分类法律法规制度体系；地级及以上城市因地制宜基本建立生活垃圾分类投放、分类收集、分类运输、分类处理系统， 居民普遍形成生活垃圾分类习惯；全国城市生活垃圾回收利用率达到</a:t>
              </a:r>
              <a:r>
                <a:rPr lang="zh-CN" altLang="en-US" sz="1400" spc="150">
                  <a:solidFill>
                    <a:srgbClr val="C00000"/>
                  </a:solidFill>
                  <a:latin typeface="微软雅黑" panose="020B0503020204020204" pitchFamily="34" charset="-122"/>
                  <a:ea typeface="微软雅黑" panose="020B0503020204020204" pitchFamily="34" charset="-122"/>
                </a:rPr>
                <a:t>35%以上</a:t>
              </a:r>
              <a:r>
                <a:rPr lang="zh-CN" altLang="en-US" sz="1400" spc="15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spc="15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909685" cy="724535"/>
          </a:xfrm>
        </p:spPr>
        <p:txBody>
          <a:bodyPr/>
          <a:p>
            <a:pPr algn="l"/>
            <a:r>
              <a:rPr sz="2800" b="1">
                <a:solidFill>
                  <a:schemeClr val="tx1">
                    <a:lumMod val="85000"/>
                    <a:lumOff val="15000"/>
                  </a:schemeClr>
                </a:solidFill>
                <a:sym typeface="+mn-ea"/>
              </a:rPr>
              <a:t>2022年《国家发展改革委等部门关于加快推进城镇环境基础设施建设指导意见的通知》</a:t>
            </a:r>
            <a:endParaRPr lang="zh-CN" altLang="en-US" sz="2800" b="1" dirty="0"/>
          </a:p>
        </p:txBody>
      </p:sp>
      <p:grpSp>
        <p:nvGrpSpPr>
          <p:cNvPr id="6" name="组合 5"/>
          <p:cNvGrpSpPr/>
          <p:nvPr/>
        </p:nvGrpSpPr>
        <p:grpSpPr>
          <a:xfrm>
            <a:off x="949960" y="1841500"/>
            <a:ext cx="10291445" cy="3408045"/>
            <a:chOff x="1107" y="2928"/>
            <a:chExt cx="16207" cy="5367"/>
          </a:xfrm>
        </p:grpSpPr>
        <p:pic>
          <p:nvPicPr>
            <p:cNvPr id="5" name="图片 4"/>
            <p:cNvPicPr>
              <a:picLocks noChangeAspect="true"/>
            </p:cNvPicPr>
            <p:nvPr>
              <p:custDataLst>
                <p:tags r:id="rId3"/>
              </p:custDataLst>
            </p:nvPr>
          </p:nvPicPr>
          <p:blipFill>
            <a:blip r:embed="rId4"/>
            <a:stretch>
              <a:fillRect/>
            </a:stretch>
          </p:blipFill>
          <p:spPr>
            <a:xfrm>
              <a:off x="1107" y="3345"/>
              <a:ext cx="9620" cy="4533"/>
            </a:xfrm>
            <a:prstGeom prst="rect">
              <a:avLst/>
            </a:prstGeom>
          </p:spPr>
        </p:pic>
        <p:cxnSp>
          <p:nvCxnSpPr>
            <p:cNvPr id="7" name="直接连接符 6"/>
            <p:cNvCxnSpPr/>
            <p:nvPr/>
          </p:nvCxnSpPr>
          <p:spPr>
            <a:xfrm>
              <a:off x="11194" y="2928"/>
              <a:ext cx="0" cy="536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true"/>
            <p:nvPr/>
          </p:nvSpPr>
          <p:spPr>
            <a:xfrm>
              <a:off x="11661" y="3844"/>
              <a:ext cx="5653" cy="3536"/>
            </a:xfrm>
            <a:prstGeom prst="rect">
              <a:avLst/>
            </a:prstGeom>
            <a:noFill/>
          </p:spPr>
          <p:txBody>
            <a:bodyPr wrap="square" rtlCol="0">
              <a:spAutoFit/>
            </a:bodyPr>
            <a:p>
              <a:pPr indent="457200" algn="l" fontAlgn="auto">
                <a:lnSpc>
                  <a:spcPct val="200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2022年1月12日，国务院办公厅转发《国家发展改革委等部门关于加快推进城镇环境基础设施建设指导意见的通知》，部署加快推进城镇环境基础设施建设，助力稳投资和深入打好污染防治攻坚战。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799955" cy="724535"/>
          </a:xfrm>
        </p:spPr>
        <p:txBody>
          <a:bodyPr/>
          <a:p>
            <a:pPr algn="l"/>
            <a:r>
              <a:rPr sz="2800" b="1">
                <a:solidFill>
                  <a:schemeClr val="tx1">
                    <a:lumMod val="85000"/>
                    <a:lumOff val="15000"/>
                  </a:schemeClr>
                </a:solidFill>
                <a:sym typeface="+mn-ea"/>
              </a:rPr>
              <a:t>2022年《国家发展改革委等部门关于加快推进城镇环境基础设施建设指导意见的通知》</a:t>
            </a:r>
            <a:endParaRPr lang="zh-CN" altLang="en-US" sz="2800" b="1" dirty="0"/>
          </a:p>
        </p:txBody>
      </p:sp>
      <p:grpSp>
        <p:nvGrpSpPr>
          <p:cNvPr id="8" name="组合 7"/>
          <p:cNvGrpSpPr/>
          <p:nvPr/>
        </p:nvGrpSpPr>
        <p:grpSpPr>
          <a:xfrm>
            <a:off x="1021715" y="1216660"/>
            <a:ext cx="10148570" cy="4765040"/>
            <a:chOff x="1609" y="2331"/>
            <a:chExt cx="15982" cy="7504"/>
          </a:xfrm>
        </p:grpSpPr>
        <p:sp>
          <p:nvSpPr>
            <p:cNvPr id="9" name="圆角矩形 8"/>
            <p:cNvSpPr/>
            <p:nvPr/>
          </p:nvSpPr>
          <p:spPr>
            <a:xfrm>
              <a:off x="1900" y="2331"/>
              <a:ext cx="3843" cy="1024"/>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健</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全</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保</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障</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体</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制</a:t>
              </a:r>
              <a:endParaRPr lang="zh-CN" altLang="en-US" sz="1600" b="1">
                <a:latin typeface="微软雅黑" panose="020B0503020204020204" pitchFamily="34" charset="-122"/>
                <a:ea typeface="微软雅黑" panose="020B0503020204020204" pitchFamily="34" charset="-122"/>
              </a:endParaRPr>
            </a:p>
          </p:txBody>
        </p:sp>
        <p:sp>
          <p:nvSpPr>
            <p:cNvPr id="10" name="文本框 9"/>
            <p:cNvSpPr txBox="true"/>
            <p:nvPr/>
          </p:nvSpPr>
          <p:spPr>
            <a:xfrm>
              <a:off x="1609" y="3755"/>
              <a:ext cx="15982" cy="6081"/>
            </a:xfrm>
            <a:prstGeom prst="rect">
              <a:avLst/>
            </a:prstGeom>
            <a:noFill/>
          </p:spPr>
          <p:txBody>
            <a:bodyPr wrap="square" rtlCol="0">
              <a:spAutoFit/>
            </a:bodyPr>
            <a:p>
              <a:pPr indent="0" algn="l">
                <a:lnSpc>
                  <a:spcPct val="250000"/>
                </a:lnSpc>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在健全保障体系方面，《指导意见》提出</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健全价格收费制度</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。积极推行</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差别化排污收费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立收费动态调整机制，确保环境基础设施可持续运营。有序推进建制镇生活污水处理收费。推广按照污水处理厂进水污染物浓度、污染物削减量等支付运营服务费。放开再生水政府定价，由再生水供应企业和用户按照优质优价的原则自主协商定价。</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250000"/>
                </a:lnSpc>
                <a:buNone/>
              </a:pPr>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全面落实</a:t>
              </a:r>
              <a:r>
                <a:rPr lang="zh-CN" altLang="en-US" sz="1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生活垃圾收费制度</a:t>
              </a:r>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，推行</a:t>
              </a:r>
              <a:r>
                <a:rPr lang="zh-CN" altLang="en-US" sz="1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非居民用户垃圾计量收费</a:t>
              </a:r>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，探索</a:t>
              </a:r>
              <a:r>
                <a:rPr lang="zh-CN" altLang="en-US" sz="1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居民用户按量收费</a:t>
              </a:r>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，鼓励各地创新生活垃圾处理收费模式，不断提高收缴率。</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统筹考虑区域医疗机构特点、医疗废物产生情况及处理成本等因素，合理核定</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医疗废物处置收费标准</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，鼓励采取按重量计费方式，具备竞争条件的，收费标准可由医疗废物处置单位和医疗机构协商确定。医疗机构按照规定支付的医疗废物处置费用作为医疗成本，在调整医疗服务价格时予以合理补偿。</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969500" cy="724535"/>
          </a:xfrm>
        </p:spPr>
        <p:txBody>
          <a:bodyPr/>
          <a:p>
            <a:pPr algn="l"/>
            <a:r>
              <a:rPr lang="zh-CN" altLang="en-US" sz="2800" b="1">
                <a:solidFill>
                  <a:schemeClr val="tx1">
                    <a:lumMod val="85000"/>
                    <a:lumOff val="15000"/>
                  </a:schemeClr>
                </a:solidFill>
                <a:sym typeface="+mn-ea"/>
              </a:rPr>
              <a:t>四川省《加快推动居民生活垃圾分类习惯养成的十条措施》</a:t>
            </a:r>
            <a:endParaRPr lang="zh-CN" altLang="en-US" sz="2800" b="1" dirty="0"/>
          </a:p>
        </p:txBody>
      </p:sp>
      <p:grpSp>
        <p:nvGrpSpPr>
          <p:cNvPr id="14" name="组合 13"/>
          <p:cNvGrpSpPr/>
          <p:nvPr/>
        </p:nvGrpSpPr>
        <p:grpSpPr>
          <a:xfrm>
            <a:off x="666115" y="1443673"/>
            <a:ext cx="10859770" cy="4342765"/>
            <a:chOff x="846" y="2239"/>
            <a:chExt cx="17102" cy="6839"/>
          </a:xfrm>
        </p:grpSpPr>
        <p:pic>
          <p:nvPicPr>
            <p:cNvPr id="5" name="图片 4"/>
            <p:cNvPicPr>
              <a:picLocks noChangeAspect="true"/>
            </p:cNvPicPr>
            <p:nvPr/>
          </p:nvPicPr>
          <p:blipFill>
            <a:blip r:embed="rId3"/>
            <a:stretch>
              <a:fillRect/>
            </a:stretch>
          </p:blipFill>
          <p:spPr>
            <a:xfrm>
              <a:off x="846" y="2507"/>
              <a:ext cx="4459" cy="6302"/>
            </a:xfrm>
            <a:prstGeom prst="rect">
              <a:avLst/>
            </a:prstGeom>
            <a:ln>
              <a:solidFill>
                <a:schemeClr val="tx1">
                  <a:lumMod val="95000"/>
                  <a:lumOff val="5000"/>
                </a:schemeClr>
              </a:solidFill>
            </a:ln>
          </p:spPr>
        </p:pic>
        <p:grpSp>
          <p:nvGrpSpPr>
            <p:cNvPr id="13" name="组合 12"/>
            <p:cNvGrpSpPr/>
            <p:nvPr/>
          </p:nvGrpSpPr>
          <p:grpSpPr>
            <a:xfrm>
              <a:off x="6303" y="2239"/>
              <a:ext cx="11645" cy="6839"/>
              <a:chOff x="5939" y="2622"/>
              <a:chExt cx="11645" cy="6839"/>
            </a:xfrm>
          </p:grpSpPr>
          <p:sp>
            <p:nvSpPr>
              <p:cNvPr id="6" name="圆角矩形 5"/>
              <p:cNvSpPr/>
              <p:nvPr/>
            </p:nvSpPr>
            <p:spPr>
              <a:xfrm>
                <a:off x="5939" y="2622"/>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加快组建垃圾分类讲师队伍</a:t>
                </a:r>
                <a:endParaRPr lang="zh-CN" altLang="en-US" sz="1400" b="1">
                  <a:latin typeface="微软雅黑" panose="020B0503020204020204" pitchFamily="34" charset="-122"/>
                  <a:ea typeface="微软雅黑" panose="020B0503020204020204" pitchFamily="34" charset="-122"/>
                </a:endParaRPr>
              </a:p>
            </p:txBody>
          </p:sp>
          <p:sp>
            <p:nvSpPr>
              <p:cNvPr id="7" name="文本框 6"/>
              <p:cNvSpPr txBox="true"/>
              <p:nvPr/>
            </p:nvSpPr>
            <p:spPr>
              <a:xfrm>
                <a:off x="5939" y="3683"/>
                <a:ext cx="11645" cy="1016"/>
              </a:xfrm>
              <a:prstGeom prst="rect">
                <a:avLst/>
              </a:prstGeom>
              <a:noFill/>
            </p:spPr>
            <p:txBody>
              <a:bodyPr wrap="square" rtlCol="0" anchor="t">
                <a:spAutoFit/>
              </a:bodyPr>
              <a:p>
                <a:pPr>
                  <a:lnSpc>
                    <a:spcPct val="150000"/>
                  </a:lnSpc>
                </a:pP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大力实施垃圾分类“蒲公英计划”</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，依托基层党员干部、机关事业单位工作人员、社区工作者、教师、中小学生、志愿者、环卫工人等群体，结合地方特征，</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组建具有地方特色的垃圾分类讲师队伍</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圆角矩形 7"/>
              <p:cNvSpPr/>
              <p:nvPr/>
            </p:nvSpPr>
            <p:spPr>
              <a:xfrm>
                <a:off x="5939" y="5003"/>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因地制宜建立指导员制度</a:t>
                </a:r>
                <a:endParaRPr lang="zh-CN" altLang="en-US" sz="1400" b="1">
                  <a:latin typeface="微软雅黑" panose="020B0503020204020204" pitchFamily="34" charset="-122"/>
                  <a:ea typeface="微软雅黑" panose="020B0503020204020204" pitchFamily="34" charset="-122"/>
                </a:endParaRPr>
              </a:p>
            </p:txBody>
          </p:sp>
          <p:sp>
            <p:nvSpPr>
              <p:cNvPr id="9" name="文本框 8"/>
              <p:cNvSpPr txBox="true"/>
              <p:nvPr/>
            </p:nvSpPr>
            <p:spPr>
              <a:xfrm>
                <a:off x="5940" y="6064"/>
                <a:ext cx="11643" cy="1016"/>
              </a:xfrm>
              <a:prstGeom prst="rect">
                <a:avLst/>
              </a:prstGeom>
              <a:noFill/>
            </p:spPr>
            <p:txBody>
              <a:bodyPr wrap="square" rtlCol="0" anchor="t">
                <a:spAutoFit/>
              </a:bodyPr>
              <a:p>
                <a:pPr>
                  <a:lnSpc>
                    <a:spcPct val="150000"/>
                  </a:lnSpc>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以居民小区、学校、商场、超市、农贸市场、公共机构等为重点，优先从物业服务人员、热心居民、离退休干部、社区工作者、公共场所管理者等群体中</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招募选拔一批垃圾分类指导员，参与督促引导居民分类投放</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圆角矩形 10"/>
              <p:cNvSpPr/>
              <p:nvPr/>
            </p:nvSpPr>
            <p:spPr>
              <a:xfrm>
                <a:off x="5939" y="7384"/>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推广使用专用垃圾分类袋</a:t>
                </a:r>
                <a:endParaRPr lang="zh-CN" altLang="en-US" sz="1400" b="1">
                  <a:latin typeface="微软雅黑" panose="020B0503020204020204" pitchFamily="34" charset="-122"/>
                  <a:ea typeface="微软雅黑" panose="020B0503020204020204" pitchFamily="34" charset="-122"/>
                </a:endParaRPr>
              </a:p>
            </p:txBody>
          </p:sp>
          <p:sp>
            <p:nvSpPr>
              <p:cNvPr id="12" name="文本框 11"/>
              <p:cNvSpPr txBox="true"/>
              <p:nvPr/>
            </p:nvSpPr>
            <p:spPr>
              <a:xfrm>
                <a:off x="5940" y="8445"/>
                <a:ext cx="11643" cy="1016"/>
              </a:xfrm>
              <a:prstGeom prst="rect">
                <a:avLst/>
              </a:prstGeom>
              <a:noFill/>
            </p:spPr>
            <p:txBody>
              <a:bodyPr wrap="square" rtlCol="0" anchor="t">
                <a:spAutoFit/>
              </a:bodyPr>
              <a:p>
                <a:pPr>
                  <a:lnSpc>
                    <a:spcPct val="150000"/>
                  </a:lnSpc>
                </a:pP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以厨余垃圾和其他垃圾为重点</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，鼓励推广使用环保可降解的垃圾分类专用袋。</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专用袋的颜色应当与国家和我省垃圾分类类别的颜色一致</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，便于群众直观掌握。</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10005695" cy="724535"/>
          </a:xfrm>
        </p:spPr>
        <p:txBody>
          <a:bodyPr/>
          <a:p>
            <a:pPr algn="l"/>
            <a:r>
              <a:rPr lang="en-US" sz="2800" b="1">
                <a:solidFill>
                  <a:schemeClr val="tx1">
                    <a:lumMod val="85000"/>
                    <a:lumOff val="15000"/>
                  </a:schemeClr>
                </a:solidFill>
                <a:sym typeface="+mn-ea"/>
              </a:rPr>
              <a:t> </a:t>
            </a:r>
            <a:r>
              <a:rPr lang="zh-CN" altLang="en-US" sz="2800" b="1">
                <a:solidFill>
                  <a:schemeClr val="tx1">
                    <a:lumMod val="85000"/>
                    <a:lumOff val="15000"/>
                  </a:schemeClr>
                </a:solidFill>
                <a:sym typeface="+mn-ea"/>
              </a:rPr>
              <a:t>四川省《加快推动居民生活垃圾分类习惯养成的十条措施》</a:t>
            </a:r>
            <a:endParaRPr lang="zh-CN" altLang="en-US" sz="2800" b="1" dirty="0"/>
          </a:p>
        </p:txBody>
      </p:sp>
      <p:grpSp>
        <p:nvGrpSpPr>
          <p:cNvPr id="5" name="组合 4"/>
          <p:cNvGrpSpPr/>
          <p:nvPr/>
        </p:nvGrpSpPr>
        <p:grpSpPr>
          <a:xfrm>
            <a:off x="895985" y="1334135"/>
            <a:ext cx="10400030" cy="4441825"/>
            <a:chOff x="1938" y="1551"/>
            <a:chExt cx="16378" cy="6995"/>
          </a:xfrm>
        </p:grpSpPr>
        <p:grpSp>
          <p:nvGrpSpPr>
            <p:cNvPr id="12" name="组合 11"/>
            <p:cNvGrpSpPr/>
            <p:nvPr/>
          </p:nvGrpSpPr>
          <p:grpSpPr>
            <a:xfrm>
              <a:off x="1938" y="1551"/>
              <a:ext cx="16378" cy="1016"/>
              <a:chOff x="1938" y="1551"/>
              <a:chExt cx="16378" cy="1016"/>
            </a:xfrm>
          </p:grpSpPr>
          <p:sp>
            <p:nvSpPr>
              <p:cNvPr id="6" name="圆角矩形 5"/>
              <p:cNvSpPr/>
              <p:nvPr/>
            </p:nvSpPr>
            <p:spPr>
              <a:xfrm>
                <a:off x="1938" y="1681"/>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科学设置投放点及设施</a:t>
                </a:r>
                <a:endParaRPr lang="zh-CN" altLang="en-US" sz="1400" b="1">
                  <a:latin typeface="微软雅黑" panose="020B0503020204020204" pitchFamily="34" charset="-122"/>
                  <a:ea typeface="微软雅黑" panose="020B0503020204020204" pitchFamily="34" charset="-122"/>
                </a:endParaRPr>
              </a:p>
            </p:txBody>
          </p:sp>
          <p:sp>
            <p:nvSpPr>
              <p:cNvPr id="7" name="文本框 6"/>
              <p:cNvSpPr txBox="true"/>
              <p:nvPr/>
            </p:nvSpPr>
            <p:spPr>
              <a:xfrm>
                <a:off x="6484" y="1551"/>
                <a:ext cx="11833" cy="1016"/>
              </a:xfrm>
              <a:prstGeom prst="rect">
                <a:avLst/>
              </a:prstGeom>
              <a:noFill/>
            </p:spPr>
            <p:txBody>
              <a:bodyPr wrap="square" rtlCol="0" anchor="t">
                <a:spAutoFit/>
              </a:bodyPr>
              <a:p>
                <a:pPr>
                  <a:lnSpc>
                    <a:spcPct val="150000"/>
                  </a:lnSpc>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坚持“</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布局合理、环境协调、便于投放</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”的原则，充分兼顾绝大部分群众投放需求，因地制宜完善洗手、消毒、灭蝇、除臭等功能。严格按照标准，结合覆盖区域生活垃圾产生情况，</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合理设置分类投放垃圾桶位置和数量</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1938" y="3544"/>
              <a:ext cx="16378" cy="1016"/>
              <a:chOff x="1938" y="3748"/>
              <a:chExt cx="16378" cy="1016"/>
            </a:xfrm>
          </p:grpSpPr>
          <p:sp>
            <p:nvSpPr>
              <p:cNvPr id="8" name="圆角矩形 7"/>
              <p:cNvSpPr/>
              <p:nvPr/>
            </p:nvSpPr>
            <p:spPr>
              <a:xfrm>
                <a:off x="1938" y="3878"/>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配齐配足收运车辆</a:t>
                </a:r>
                <a:endParaRPr lang="zh-CN" altLang="en-US" sz="1400" b="1">
                  <a:latin typeface="微软雅黑" panose="020B0503020204020204" pitchFamily="34" charset="-122"/>
                  <a:ea typeface="微软雅黑" panose="020B0503020204020204" pitchFamily="34" charset="-122"/>
                </a:endParaRPr>
              </a:p>
            </p:txBody>
          </p:sp>
          <p:sp>
            <p:nvSpPr>
              <p:cNvPr id="9" name="文本框 8"/>
              <p:cNvSpPr txBox="true"/>
              <p:nvPr/>
            </p:nvSpPr>
            <p:spPr>
              <a:xfrm>
                <a:off x="6484" y="3748"/>
                <a:ext cx="11833" cy="1016"/>
              </a:xfrm>
              <a:prstGeom prst="rect">
                <a:avLst/>
              </a:prstGeom>
              <a:noFill/>
            </p:spPr>
            <p:txBody>
              <a:bodyPr wrap="square" rtlCol="0" anchor="t">
                <a:spAutoFit/>
              </a:bodyPr>
              <a:p>
                <a:pPr>
                  <a:lnSpc>
                    <a:spcPct val="150000"/>
                  </a:lnSpc>
                </a:pP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摸清垃圾分类收运能力缺口</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，加快城镇生活垃圾收运设施补短板，配齐配足分类收运车辆，保障分类收集、分类运输能力需求。</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规范车身标志标识，主动接受群众监督</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1938" y="5537"/>
              <a:ext cx="16378" cy="1016"/>
              <a:chOff x="1938" y="5945"/>
              <a:chExt cx="16378" cy="1016"/>
            </a:xfrm>
          </p:grpSpPr>
          <p:sp>
            <p:nvSpPr>
              <p:cNvPr id="11" name="圆角矩形 10"/>
              <p:cNvSpPr/>
              <p:nvPr/>
            </p:nvSpPr>
            <p:spPr>
              <a:xfrm>
                <a:off x="1938" y="6075"/>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优化完善收运网络</a:t>
                </a:r>
                <a:endParaRPr lang="zh-CN" altLang="en-US" sz="1400" b="1">
                  <a:latin typeface="微软雅黑" panose="020B0503020204020204" pitchFamily="34" charset="-122"/>
                  <a:ea typeface="微软雅黑" panose="020B0503020204020204" pitchFamily="34" charset="-122"/>
                </a:endParaRPr>
              </a:p>
            </p:txBody>
          </p:sp>
          <p:sp>
            <p:nvSpPr>
              <p:cNvPr id="13" name="文本框 12"/>
              <p:cNvSpPr txBox="true"/>
              <p:nvPr/>
            </p:nvSpPr>
            <p:spPr>
              <a:xfrm>
                <a:off x="6484" y="5945"/>
                <a:ext cx="11832" cy="1016"/>
              </a:xfrm>
              <a:prstGeom prst="rect">
                <a:avLst/>
              </a:prstGeom>
              <a:noFill/>
            </p:spPr>
            <p:txBody>
              <a:bodyPr wrap="square" rtlCol="0" anchor="t">
                <a:spAutoFit/>
              </a:bodyPr>
              <a:p>
                <a:pPr>
                  <a:lnSpc>
                    <a:spcPct val="150000"/>
                  </a:lnSpc>
                </a:pP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综合考虑居民投放习惯、交通运行等方面</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，以街道（镇）、社区为单位，优化完善垃圾分类收运网络，科学确定垃圾收运频次、时间和路线，保障生活垃圾</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日产日清、分类收运</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1938" y="7530"/>
              <a:ext cx="16376" cy="1016"/>
              <a:chOff x="1938" y="8142"/>
              <a:chExt cx="16376" cy="1016"/>
            </a:xfrm>
          </p:grpSpPr>
          <p:sp>
            <p:nvSpPr>
              <p:cNvPr id="19" name="圆角矩形 18"/>
              <p:cNvSpPr/>
              <p:nvPr/>
            </p:nvSpPr>
            <p:spPr>
              <a:xfrm>
                <a:off x="1938" y="8272"/>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开展宣传教育活动</a:t>
                </a:r>
                <a:endParaRPr lang="zh-CN" altLang="en-US" sz="1400" b="1">
                  <a:latin typeface="微软雅黑" panose="020B0503020204020204" pitchFamily="34" charset="-122"/>
                  <a:ea typeface="微软雅黑" panose="020B0503020204020204" pitchFamily="34" charset="-122"/>
                </a:endParaRPr>
              </a:p>
            </p:txBody>
          </p:sp>
          <p:sp>
            <p:nvSpPr>
              <p:cNvPr id="20" name="文本框 19"/>
              <p:cNvSpPr txBox="true"/>
              <p:nvPr/>
            </p:nvSpPr>
            <p:spPr>
              <a:xfrm>
                <a:off x="6484" y="8142"/>
                <a:ext cx="11831" cy="1016"/>
              </a:xfrm>
              <a:prstGeom prst="rect">
                <a:avLst/>
              </a:prstGeom>
              <a:noFill/>
            </p:spPr>
            <p:txBody>
              <a:bodyPr wrap="square" rtlCol="0" anchor="t">
                <a:spAutoFit/>
              </a:bodyPr>
              <a:p>
                <a:pPr>
                  <a:lnSpc>
                    <a:spcPct val="150000"/>
                  </a:lnSpc>
                </a:pP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充分利用线上线下各类媒体</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，结合重点时间节点，大力开展宣传教育。深入实施垃圾分类进校园、进教材、进课堂和“小手拉大手”等活动。</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常态化开展垃圾分类“进社区、进机关、进企业、进家庭”</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453880" cy="724535"/>
          </a:xfrm>
        </p:spPr>
        <p:txBody>
          <a:bodyPr/>
          <a:p>
            <a:pPr algn="l"/>
            <a:r>
              <a:rPr lang="en-US" sz="2800" b="1">
                <a:solidFill>
                  <a:schemeClr val="tx1">
                    <a:lumMod val="85000"/>
                    <a:lumOff val="15000"/>
                  </a:schemeClr>
                </a:solidFill>
                <a:sym typeface="+mn-ea"/>
              </a:rPr>
              <a:t> </a:t>
            </a:r>
            <a:r>
              <a:rPr lang="zh-CN" altLang="en-US" sz="2800" b="1">
                <a:solidFill>
                  <a:schemeClr val="tx1">
                    <a:lumMod val="85000"/>
                    <a:lumOff val="15000"/>
                  </a:schemeClr>
                </a:solidFill>
                <a:sym typeface="+mn-ea"/>
              </a:rPr>
              <a:t>四川省《加快推动居民生活垃圾分类习惯养成的十条措施》</a:t>
            </a:r>
            <a:endParaRPr lang="zh-CN" altLang="en-US" sz="2800" b="1" dirty="0"/>
          </a:p>
        </p:txBody>
      </p:sp>
      <p:grpSp>
        <p:nvGrpSpPr>
          <p:cNvPr id="29" name="组合 28"/>
          <p:cNvGrpSpPr/>
          <p:nvPr/>
        </p:nvGrpSpPr>
        <p:grpSpPr>
          <a:xfrm>
            <a:off x="1010285" y="1671320"/>
            <a:ext cx="10171430" cy="3667760"/>
            <a:chOff x="1938" y="2165"/>
            <a:chExt cx="16018" cy="5776"/>
          </a:xfrm>
        </p:grpSpPr>
        <p:grpSp>
          <p:nvGrpSpPr>
            <p:cNvPr id="26" name="组合 25"/>
            <p:cNvGrpSpPr/>
            <p:nvPr/>
          </p:nvGrpSpPr>
          <p:grpSpPr>
            <a:xfrm>
              <a:off x="1938" y="2165"/>
              <a:ext cx="16019" cy="1016"/>
              <a:chOff x="1938" y="2165"/>
              <a:chExt cx="16019" cy="1016"/>
            </a:xfrm>
          </p:grpSpPr>
          <p:sp>
            <p:nvSpPr>
              <p:cNvPr id="13" name="圆角矩形 12"/>
              <p:cNvSpPr/>
              <p:nvPr/>
            </p:nvSpPr>
            <p:spPr>
              <a:xfrm>
                <a:off x="1938" y="2295"/>
                <a:ext cx="4289" cy="757"/>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建立健全激励机制</a:t>
                </a:r>
                <a:endParaRPr lang="zh-CN" altLang="en-US" sz="1400" b="1">
                  <a:latin typeface="微软雅黑" panose="020B0503020204020204" pitchFamily="34" charset="-122"/>
                  <a:ea typeface="微软雅黑" panose="020B0503020204020204" pitchFamily="34" charset="-122"/>
                </a:endParaRPr>
              </a:p>
            </p:txBody>
          </p:sp>
          <p:sp>
            <p:nvSpPr>
              <p:cNvPr id="18" name="文本框 17"/>
              <p:cNvSpPr txBox="true"/>
              <p:nvPr/>
            </p:nvSpPr>
            <p:spPr>
              <a:xfrm>
                <a:off x="6729" y="2165"/>
                <a:ext cx="11228" cy="1016"/>
              </a:xfrm>
              <a:prstGeom prst="rect">
                <a:avLst/>
              </a:prstGeom>
              <a:noFill/>
            </p:spPr>
            <p:txBody>
              <a:bodyPr wrap="square" rtlCol="0" anchor="t">
                <a:spAutoFit/>
              </a:bodyPr>
              <a:p>
                <a:pPr>
                  <a:lnSpc>
                    <a:spcPct val="150000"/>
                  </a:lnSpc>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引导生活垃圾收运处置企业积极参与前端垃圾分类，建立垃圾分类积分兑换模式，增设智能化投放收集设施，</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鼓励各地积极开展垃圾分类示范小区、示范社区等评选活动，并给予适当资金补助</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圆角矩形 22"/>
              <p:cNvSpPr/>
              <p:nvPr/>
            </p:nvSpPr>
            <p:spPr>
              <a:xfrm>
                <a:off x="1938" y="2295"/>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建立健全激励机制</a:t>
                </a:r>
                <a:endParaRPr lang="zh-CN" altLang="en-US" sz="1400" b="1">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938" y="4545"/>
              <a:ext cx="16019" cy="1016"/>
              <a:chOff x="1938" y="4695"/>
              <a:chExt cx="16019" cy="1016"/>
            </a:xfrm>
          </p:grpSpPr>
          <p:sp>
            <p:nvSpPr>
              <p:cNvPr id="19" name="圆角矩形 18"/>
              <p:cNvSpPr/>
              <p:nvPr/>
            </p:nvSpPr>
            <p:spPr>
              <a:xfrm>
                <a:off x="1938" y="4824"/>
                <a:ext cx="4289" cy="757"/>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发动群众参与监督</a:t>
                </a:r>
                <a:endParaRPr lang="zh-CN" altLang="en-US" sz="1400" b="1">
                  <a:latin typeface="微软雅黑" panose="020B0503020204020204" pitchFamily="34" charset="-122"/>
                  <a:ea typeface="微软雅黑" panose="020B0503020204020204" pitchFamily="34" charset="-122"/>
                </a:endParaRPr>
              </a:p>
            </p:txBody>
          </p:sp>
          <p:sp>
            <p:nvSpPr>
              <p:cNvPr id="20" name="文本框 19"/>
              <p:cNvSpPr txBox="true"/>
              <p:nvPr/>
            </p:nvSpPr>
            <p:spPr>
              <a:xfrm>
                <a:off x="6729" y="4695"/>
                <a:ext cx="11229" cy="1016"/>
              </a:xfrm>
              <a:prstGeom prst="rect">
                <a:avLst/>
              </a:prstGeom>
              <a:noFill/>
            </p:spPr>
            <p:txBody>
              <a:bodyPr wrap="square" rtlCol="0" anchor="t">
                <a:spAutoFit/>
              </a:bodyPr>
              <a:p>
                <a:pPr>
                  <a:lnSpc>
                    <a:spcPct val="150000"/>
                  </a:lnSpc>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应在居民小区、公共机构、农贸市场、街道等区域的垃圾分类投放点</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设置垃圾分类信息公示牌</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，将垃圾分类投放时间、收运时间和运输路线、监督举报电话等信息进行公示，主动接受群众监督。</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圆角矩形 23"/>
              <p:cNvSpPr/>
              <p:nvPr/>
            </p:nvSpPr>
            <p:spPr>
              <a:xfrm>
                <a:off x="1938" y="4824"/>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发动群众参与监督</a:t>
                </a:r>
                <a:endParaRPr lang="zh-CN" altLang="en-US" sz="1400" b="1">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938" y="6925"/>
              <a:ext cx="16019" cy="1016"/>
              <a:chOff x="1938" y="7224"/>
              <a:chExt cx="16019" cy="1016"/>
            </a:xfrm>
          </p:grpSpPr>
          <p:sp>
            <p:nvSpPr>
              <p:cNvPr id="21" name="圆角矩形 20"/>
              <p:cNvSpPr/>
              <p:nvPr/>
            </p:nvSpPr>
            <p:spPr>
              <a:xfrm>
                <a:off x="1938" y="7353"/>
                <a:ext cx="4289" cy="757"/>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重点城市示范引领</a:t>
                </a:r>
                <a:endParaRPr lang="zh-CN" altLang="en-US" sz="1400" b="1">
                  <a:latin typeface="微软雅黑" panose="020B0503020204020204" pitchFamily="34" charset="-122"/>
                  <a:ea typeface="微软雅黑" panose="020B0503020204020204" pitchFamily="34" charset="-122"/>
                </a:endParaRPr>
              </a:p>
            </p:txBody>
          </p:sp>
          <p:sp>
            <p:nvSpPr>
              <p:cNvPr id="22" name="文本框 21"/>
              <p:cNvSpPr txBox="true"/>
              <p:nvPr/>
            </p:nvSpPr>
            <p:spPr>
              <a:xfrm>
                <a:off x="6729" y="7224"/>
                <a:ext cx="11229" cy="1016"/>
              </a:xfrm>
              <a:prstGeom prst="rect">
                <a:avLst/>
              </a:prstGeom>
              <a:noFill/>
            </p:spPr>
            <p:txBody>
              <a:bodyPr wrap="square" rtlCol="0" anchor="t">
                <a:spAutoFit/>
              </a:bodyPr>
              <a:p>
                <a:pPr>
                  <a:lnSpc>
                    <a:spcPct val="150000"/>
                  </a:lnSpc>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成都、德阳、广元等3个国家级垃圾分类重点城市，攀枝花、绵阳、遂宁、泸州等4个省级垃圾分类试点城市和内江等在住建部生活垃圾分类考评中成效显著的城市，充分发挥先发优势，</a:t>
                </a:r>
                <a:r>
                  <a:rPr lang="zh-CN" altLang="en-US" sz="1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突出示范引领作用</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圆角矩形 24"/>
              <p:cNvSpPr/>
              <p:nvPr/>
            </p:nvSpPr>
            <p:spPr>
              <a:xfrm>
                <a:off x="1938" y="7353"/>
                <a:ext cx="4289" cy="757"/>
              </a:xfrm>
              <a:prstGeom prst="roundRect">
                <a:avLst/>
              </a:prstGeom>
              <a:solidFill>
                <a:srgbClr val="18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微软雅黑" panose="020B0503020204020204" pitchFamily="34" charset="-122"/>
                    <a:ea typeface="微软雅黑" panose="020B0503020204020204" pitchFamily="34" charset="-122"/>
                  </a:rPr>
                  <a:t>重点城市示范引领</a:t>
                </a:r>
                <a:endParaRPr lang="zh-CN" altLang="en-US" sz="1400" b="1">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703185" cy="724535"/>
          </a:xfrm>
        </p:spPr>
        <p:txBody>
          <a:bodyPr/>
          <a:p>
            <a:r>
              <a:rPr lang="zh-CN" altLang="en-US" sz="2800" b="1">
                <a:solidFill>
                  <a:schemeClr val="tx1">
                    <a:lumMod val="85000"/>
                    <a:lumOff val="15000"/>
                  </a:schemeClr>
                </a:solidFill>
                <a:sym typeface="+mn-ea"/>
              </a:rPr>
              <a:t>我市工作实施方案  2021-2025年</a:t>
            </a:r>
            <a:endParaRPr lang="zh-CN" altLang="en-US" sz="2800" b="1" dirty="0"/>
          </a:p>
        </p:txBody>
      </p:sp>
      <p:grpSp>
        <p:nvGrpSpPr>
          <p:cNvPr id="6" name="组合 5"/>
          <p:cNvGrpSpPr/>
          <p:nvPr/>
        </p:nvGrpSpPr>
        <p:grpSpPr>
          <a:xfrm>
            <a:off x="1028065" y="1304290"/>
            <a:ext cx="10135870" cy="4584700"/>
            <a:chOff x="1919" y="2359"/>
            <a:chExt cx="15962" cy="7220"/>
          </a:xfrm>
        </p:grpSpPr>
        <p:pic>
          <p:nvPicPr>
            <p:cNvPr id="5" name="图片 4" descr="sendpix4"/>
            <p:cNvPicPr>
              <a:picLocks noChangeAspect="true"/>
            </p:cNvPicPr>
            <p:nvPr/>
          </p:nvPicPr>
          <p:blipFill>
            <a:blip r:embed="rId3"/>
            <a:stretch>
              <a:fillRect/>
            </a:stretch>
          </p:blipFill>
          <p:spPr>
            <a:xfrm>
              <a:off x="1919" y="2359"/>
              <a:ext cx="5252" cy="7220"/>
            </a:xfrm>
            <a:prstGeom prst="rect">
              <a:avLst/>
            </a:prstGeom>
            <a:ln>
              <a:solidFill>
                <a:schemeClr val="tx1"/>
              </a:solidFill>
            </a:ln>
          </p:spPr>
        </p:pic>
        <p:sp>
          <p:nvSpPr>
            <p:cNvPr id="7" name="文本框 6"/>
            <p:cNvSpPr txBox="true"/>
            <p:nvPr/>
          </p:nvSpPr>
          <p:spPr>
            <a:xfrm>
              <a:off x="8187" y="3353"/>
              <a:ext cx="9694" cy="5233"/>
            </a:xfrm>
            <a:prstGeom prst="rect">
              <a:avLst/>
            </a:prstGeom>
            <a:noFill/>
          </p:spPr>
          <p:txBody>
            <a:bodyPr wrap="square" rtlCol="0">
              <a:spAutoFit/>
            </a:bodyPr>
            <a:p>
              <a:pPr>
                <a:lnSpc>
                  <a:spcPct val="150000"/>
                </a:lnSpc>
              </a:pPr>
              <a:r>
                <a:rPr lang="zh-CN" altLang="en-US" sz="1600" b="1">
                  <a:solidFill>
                    <a:schemeClr val="accent1">
                      <a:lumMod val="50000"/>
                    </a:schemeClr>
                  </a:solidFill>
                  <a:effectLst/>
                  <a:latin typeface="微软雅黑" panose="020B0503020204020204" pitchFamily="34" charset="-122"/>
                  <a:ea typeface="微软雅黑" panose="020B0503020204020204" pitchFamily="34" charset="-122"/>
                </a:rPr>
                <a:t>（一）指导思想</a:t>
              </a:r>
              <a:endParaRPr lang="zh-CN" altLang="en-US" sz="1600" b="1">
                <a:solidFill>
                  <a:schemeClr val="accent1">
                    <a:lumMod val="50000"/>
                  </a:schemeClr>
                </a:solidFill>
                <a:effectLst/>
                <a:latin typeface="微软雅黑" panose="020B0503020204020204" pitchFamily="34" charset="-122"/>
                <a:ea typeface="微软雅黑" panose="020B0503020204020204" pitchFamily="34" charset="-122"/>
              </a:endParaRPr>
            </a:p>
            <a:p>
              <a:pPr>
                <a:lnSpc>
                  <a:spcPct val="150000"/>
                </a:lnSpc>
              </a:pPr>
              <a:endParaRPr lang="zh-CN" altLang="en-US" sz="1200">
                <a:latin typeface="微软雅黑" panose="020B0503020204020204" pitchFamily="34" charset="-122"/>
                <a:ea typeface="微软雅黑" panose="020B0503020204020204" pitchFamily="34" charset="-122"/>
              </a:endParaRPr>
            </a:p>
            <a:p>
              <a:pPr indent="457200" algn="just" fontAlgn="auto">
                <a:lnSpc>
                  <a:spcPct val="200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以习近平新时代中国特色社会主义思想为指导，深入贯彻党中央、国务院和省委、省政府及市委、市政府关于生活垃圾分类工作的决策部署，坚持以人民为中心，立足新发展阶段、贯彻新发展理念、服务新发展格局，高质量推进我市生活垃圾分类工作，加快建立以法治为基础、政府推动、全民参与、城乡统筹、因地制宜的垃圾分类长效机制，提高生活垃圾减量化、资源化、无害化水平，为社会主义现代化德阳建设贡献力量。</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268845" cy="724535"/>
          </a:xfrm>
        </p:spPr>
        <p:txBody>
          <a:bodyPr/>
          <a:p>
            <a:r>
              <a:rPr lang="zh-CN" altLang="en-US" sz="2800" b="1">
                <a:solidFill>
                  <a:schemeClr val="tx1">
                    <a:lumMod val="85000"/>
                    <a:lumOff val="15000"/>
                  </a:schemeClr>
                </a:solidFill>
                <a:sym typeface="+mn-ea"/>
              </a:rPr>
              <a:t>我市工作实施方案  2021-2025年</a:t>
            </a:r>
            <a:endParaRPr lang="zh-CN" altLang="en-US" sz="2800" b="1" dirty="0"/>
          </a:p>
        </p:txBody>
      </p:sp>
      <p:grpSp>
        <p:nvGrpSpPr>
          <p:cNvPr id="6" name="组合 5"/>
          <p:cNvGrpSpPr/>
          <p:nvPr/>
        </p:nvGrpSpPr>
        <p:grpSpPr>
          <a:xfrm>
            <a:off x="727075" y="946785"/>
            <a:ext cx="10737215" cy="5469890"/>
            <a:chOff x="902" y="1561"/>
            <a:chExt cx="16909" cy="8614"/>
          </a:xfrm>
        </p:grpSpPr>
        <p:sp>
          <p:nvSpPr>
            <p:cNvPr id="5" name="文本框 4"/>
            <p:cNvSpPr txBox="true"/>
            <p:nvPr/>
          </p:nvSpPr>
          <p:spPr>
            <a:xfrm>
              <a:off x="902" y="1561"/>
              <a:ext cx="11539" cy="5744"/>
            </a:xfrm>
            <a:prstGeom prst="rect">
              <a:avLst/>
            </a:prstGeom>
            <a:noFill/>
          </p:spPr>
          <p:txBody>
            <a:bodyPr wrap="square" rtlCol="0">
              <a:spAutoFit/>
            </a:bodyPr>
            <a:p>
              <a:pPr algn="l">
                <a:lnSpc>
                  <a:spcPct val="170000"/>
                </a:lnSpc>
                <a:spcBef>
                  <a:spcPts val="0"/>
                </a:spcBef>
                <a:spcAft>
                  <a:spcPts val="0"/>
                </a:spcAft>
                <a:buClrTx/>
                <a:buSzTx/>
                <a:buFontTx/>
              </a:pPr>
              <a:r>
                <a:rPr lang="zh-CN" altLang="en-US" sz="16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（二）基本原则</a:t>
              </a:r>
              <a:endParaRPr lang="zh-CN" altLang="en-US" sz="16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spcBef>
                  <a:spcPts val="0"/>
                </a:spcBef>
                <a:spcAft>
                  <a:spcPts val="0"/>
                </a:spcAft>
                <a:buClrTx/>
                <a:buSzTx/>
                <a:buFontTx/>
              </a:pPr>
              <a:endParaRPr lang="zh-CN" altLang="en-US" sz="8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spcBef>
                  <a:spcPts val="0"/>
                </a:spcBef>
                <a:spcAft>
                  <a:spcPts val="0"/>
                </a:spcAft>
                <a:buClrTx/>
                <a:buSzTx/>
                <a:buFontTx/>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——科学管理，绿色发展</a:t>
              </a:r>
              <a:r>
                <a:rPr lang="zh-CN" altLang="en-US" sz="1400" b="1">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普遍实行生活垃圾分类和资源化利用制度，加快推进源头减量，持续完善分类投放、分类收集、分类运输、分类处理系统，形成绿色发展方式和生活方式。</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spcBef>
                  <a:spcPts val="0"/>
                </a:spcBef>
                <a:spcAft>
                  <a:spcPts val="0"/>
                </a:spcAft>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党政推动，全民参与。</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建立健全党委统一领导、党政齐抓共管、部门各负其责、全社会积极参与的体制机制，广泛开展“美好环境与幸福生活共同缔造”活动，加强宣传教育和督促引导，形成全社会人人动手的良好氛围。</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spcBef>
                  <a:spcPts val="0"/>
                </a:spcBef>
                <a:spcAft>
                  <a:spcPts val="0"/>
                </a:spcAft>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示范引领，持续推进。</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积极总结成功经验，继续坚持先行先试，发挥生活垃圾分类示范引领作用，因地制宜改进生活垃圾分类工艺，提高末端分类处理能力，促进源头分类投放，持之以恒推进生活垃圾分类工作。</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氛围营造】垃圾分类宣传景观小品"/>
            <p:cNvPicPr>
              <a:picLocks noChangeAspect="true"/>
            </p:cNvPicPr>
            <p:nvPr/>
          </p:nvPicPr>
          <p:blipFill>
            <a:blip r:embed="rId3"/>
            <a:stretch>
              <a:fillRect/>
            </a:stretch>
          </p:blipFill>
          <p:spPr>
            <a:xfrm>
              <a:off x="12791" y="2836"/>
              <a:ext cx="5020" cy="3771"/>
            </a:xfrm>
            <a:prstGeom prst="rect">
              <a:avLst/>
            </a:prstGeom>
          </p:spPr>
        </p:pic>
        <p:sp>
          <p:nvSpPr>
            <p:cNvPr id="8" name="文本框 7"/>
            <p:cNvSpPr txBox="true"/>
            <p:nvPr/>
          </p:nvSpPr>
          <p:spPr>
            <a:xfrm>
              <a:off x="902" y="7149"/>
              <a:ext cx="16909" cy="3026"/>
            </a:xfrm>
            <a:prstGeom prst="rect">
              <a:avLst/>
            </a:prstGeom>
            <a:noFill/>
          </p:spPr>
          <p:txBody>
            <a:bodyPr wrap="square" rtlCol="0">
              <a:spAutoFit/>
            </a:bodyPr>
            <a:p>
              <a:pPr algn="l">
                <a:lnSpc>
                  <a:spcPct val="170000"/>
                </a:lnSpc>
                <a:spcBef>
                  <a:spcPts val="0"/>
                </a:spcBef>
                <a:spcAft>
                  <a:spcPts val="0"/>
                </a:spcAft>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——制度保障，长效管理。</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进一步完善生活垃圾分类法规制度标准和考核体系，将生活垃圾分类作为精神文明建设重要内容，建立健全市级抓统筹、区级抓组织、街道抓实施、社区抓落地的四级联动机制，加强技术创新，健全完善市场产业链，加快形成生活垃圾分类全过程管理系统。</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spcBef>
                  <a:spcPts val="0"/>
                </a:spcBef>
                <a:spcAft>
                  <a:spcPts val="0"/>
                </a:spcAft>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——因地制宜，城乡统筹。</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加强分类指导，从实际出发，合理制定工作措施，坚持问题导向、目标导向、结果导向，有序推进生活垃圾分类工作，不搞“一刀切”，逐步建立城乡统筹的生活垃圾分类系统。</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33609"/>
            <a:ext cx="4693784" cy="724247"/>
          </a:xfrm>
        </p:spPr>
        <p:txBody>
          <a:bodyPr/>
          <a:p>
            <a:pPr algn="l"/>
            <a:r>
              <a:rPr lang="zh-CN" altLang="en-US" sz="2800" b="1">
                <a:solidFill>
                  <a:schemeClr val="tx1">
                    <a:lumMod val="85000"/>
                    <a:lumOff val="15000"/>
                  </a:schemeClr>
                </a:solidFill>
                <a:sym typeface="+mn-ea"/>
              </a:rPr>
              <a:t>垃圾分类的概念</a:t>
            </a:r>
            <a:endParaRPr lang="zh-CN" altLang="en-US" sz="2800" b="1" dirty="0"/>
          </a:p>
        </p:txBody>
      </p:sp>
      <p:sp>
        <p:nvSpPr>
          <p:cNvPr id="4" name="文本框 3"/>
          <p:cNvSpPr txBox="true"/>
          <p:nvPr/>
        </p:nvSpPr>
        <p:spPr>
          <a:xfrm>
            <a:off x="1390015" y="1337310"/>
            <a:ext cx="9411970" cy="1383665"/>
          </a:xfrm>
          <a:prstGeom prst="rect">
            <a:avLst/>
          </a:prstGeom>
          <a:noFill/>
        </p:spPr>
        <p:txBody>
          <a:bodyPr wrap="square" rtlCol="0" anchor="t">
            <a:spAutoFit/>
          </a:bodyPr>
          <a:p>
            <a:pPr indent="457200" algn="l" fontAlgn="auto">
              <a:lnSpc>
                <a:spcPct val="200000"/>
              </a:lnSpc>
            </a:pPr>
            <a:r>
              <a:rPr lang="zh-CN" altLang="en-US" sz="1400" b="1">
                <a:solidFill>
                  <a:schemeClr val="tx1">
                    <a:lumMod val="85000"/>
                    <a:lumOff val="15000"/>
                  </a:schemeClr>
                </a:solidFill>
                <a:latin typeface="微软雅黑" panose="020B0503020204020204" pitchFamily="34" charset="-122"/>
                <a:ea typeface="微软雅黑" panose="020B0503020204020204" pitchFamily="34" charset="-122"/>
              </a:rPr>
              <a:t>垃圾分类</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是指按照不同的成分、属性、利用价值以及对环境的影响，并根据不同处置方式要求，将垃圾分成属性不同的若干种类。通俗地讲，垃圾分类就是</a:t>
            </a:r>
            <a:r>
              <a:rPr lang="zh-CN" altLang="en-US" sz="1400" b="1">
                <a:solidFill>
                  <a:schemeClr val="tx1">
                    <a:lumMod val="85000"/>
                    <a:lumOff val="15000"/>
                  </a:schemeClr>
                </a:solidFill>
                <a:latin typeface="微软雅黑" panose="020B0503020204020204" pitchFamily="34" charset="-122"/>
                <a:ea typeface="微软雅黑" panose="020B0503020204020204" pitchFamily="34" charset="-122"/>
              </a:rPr>
              <a:t>在源头将垃圾分类投放，并通过分类收集、分类运输和分类处置</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，从而实现垃圾的减量化、资源化和无害化。</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rot="0">
            <a:off x="607060" y="3440430"/>
            <a:ext cx="2284730" cy="2037715"/>
            <a:chOff x="1303" y="5632"/>
            <a:chExt cx="3884" cy="3464"/>
          </a:xfrm>
        </p:grpSpPr>
        <p:pic>
          <p:nvPicPr>
            <p:cNvPr id="100" name="图片 99"/>
            <p:cNvPicPr/>
            <p:nvPr/>
          </p:nvPicPr>
          <p:blipFill>
            <a:blip r:embed="rId3" r:link="rId4"/>
            <a:stretch>
              <a:fillRect/>
            </a:stretch>
          </p:blipFill>
          <p:spPr>
            <a:xfrm>
              <a:off x="1303" y="5632"/>
              <a:ext cx="3884" cy="2591"/>
            </a:xfrm>
            <a:prstGeom prst="rect">
              <a:avLst/>
            </a:prstGeom>
            <a:noFill/>
            <a:ln w="9525">
              <a:noFill/>
            </a:ln>
          </p:spPr>
        </p:pic>
        <p:sp>
          <p:nvSpPr>
            <p:cNvPr id="5" name="文本框 4"/>
            <p:cNvSpPr txBox="true"/>
            <p:nvPr/>
          </p:nvSpPr>
          <p:spPr>
            <a:xfrm>
              <a:off x="1307" y="8575"/>
              <a:ext cx="3880" cy="521"/>
            </a:xfrm>
            <a:prstGeom prst="rect">
              <a:avLst/>
            </a:prstGeom>
            <a:noFill/>
          </p:spPr>
          <p:txBody>
            <a:bodyPr wrap="square" rtlCol="0">
              <a:spAutoFit/>
            </a:bodyPr>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分类投放</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6" name="文本框 5"/>
          <p:cNvSpPr txBox="true"/>
          <p:nvPr/>
        </p:nvSpPr>
        <p:spPr>
          <a:xfrm>
            <a:off x="3508375" y="5162550"/>
            <a:ext cx="2267585" cy="306705"/>
          </a:xfrm>
          <a:prstGeom prst="rect">
            <a:avLst/>
          </a:prstGeom>
          <a:noFill/>
        </p:spPr>
        <p:txBody>
          <a:bodyPr wrap="square" rtlCol="0">
            <a:spAutoFit/>
          </a:bodyPr>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分类收集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true"/>
          <p:nvPr/>
        </p:nvSpPr>
        <p:spPr>
          <a:xfrm>
            <a:off x="6393180" y="5162550"/>
            <a:ext cx="2263140" cy="306705"/>
          </a:xfrm>
          <a:prstGeom prst="rect">
            <a:avLst/>
          </a:prstGeom>
          <a:noFill/>
        </p:spPr>
        <p:txBody>
          <a:bodyPr wrap="square" rtlCol="0">
            <a:spAutoFit/>
          </a:bodyPr>
          <a:p>
            <a:pPr algn="ct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分类运输</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右箭头 22"/>
          <p:cNvSpPr/>
          <p:nvPr/>
        </p:nvSpPr>
        <p:spPr>
          <a:xfrm>
            <a:off x="2956560" y="3996690"/>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85000"/>
                  <a:lumOff val="15000"/>
                </a:schemeClr>
              </a:solidFill>
            </a:endParaRPr>
          </a:p>
        </p:txBody>
      </p:sp>
      <p:sp>
        <p:nvSpPr>
          <p:cNvPr id="24" name="右箭头 23"/>
          <p:cNvSpPr/>
          <p:nvPr/>
        </p:nvSpPr>
        <p:spPr>
          <a:xfrm>
            <a:off x="5884545" y="3996690"/>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85000"/>
                  <a:lumOff val="15000"/>
                </a:schemeClr>
              </a:solidFill>
            </a:endParaRPr>
          </a:p>
        </p:txBody>
      </p:sp>
      <p:sp>
        <p:nvSpPr>
          <p:cNvPr id="25" name="右箭头 24"/>
          <p:cNvSpPr/>
          <p:nvPr/>
        </p:nvSpPr>
        <p:spPr>
          <a:xfrm>
            <a:off x="8768715" y="3996690"/>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85000"/>
                  <a:lumOff val="15000"/>
                </a:schemeClr>
              </a:solidFill>
            </a:endParaRPr>
          </a:p>
        </p:txBody>
      </p:sp>
      <p:pic>
        <p:nvPicPr>
          <p:cNvPr id="8" name="图片 7" descr="图片包含 容器, 前, 小, 男人&#10;&#10;描述已自动生成"/>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3399790" y="3377089"/>
            <a:ext cx="2376170" cy="1650682"/>
          </a:xfrm>
          <a:prstGeom prst="rect">
            <a:avLst/>
          </a:prstGeom>
        </p:spPr>
      </p:pic>
      <p:pic>
        <p:nvPicPr>
          <p:cNvPr id="10" name="图片 9" descr="城市街道与高楼大厦的卡车&#10;&#10;描述已自动生成"/>
          <p:cNvPicPr>
            <a:picLocks noChangeAspect="true"/>
          </p:cNvPicPr>
          <p:nvPr/>
        </p:nvPicPr>
        <p:blipFill>
          <a:blip r:embed="rId6" cstate="print">
            <a:extLst>
              <a:ext uri="{28A0092B-C50C-407E-A947-70E740481C1C}">
                <a14:useLocalDpi xmlns:a14="http://schemas.microsoft.com/office/drawing/2010/main" val="false"/>
              </a:ext>
            </a:extLst>
          </a:blip>
          <a:stretch>
            <a:fillRect/>
          </a:stretch>
        </p:blipFill>
        <p:spPr>
          <a:xfrm>
            <a:off x="6392545" y="3328035"/>
            <a:ext cx="2151380" cy="1699895"/>
          </a:xfrm>
          <a:prstGeom prst="rect">
            <a:avLst/>
          </a:prstGeom>
        </p:spPr>
      </p:pic>
      <p:grpSp>
        <p:nvGrpSpPr>
          <p:cNvPr id="11" name="组合 10"/>
          <p:cNvGrpSpPr/>
          <p:nvPr/>
        </p:nvGrpSpPr>
        <p:grpSpPr>
          <a:xfrm>
            <a:off x="9276638" y="2871636"/>
            <a:ext cx="2309572" cy="2614129"/>
            <a:chOff x="14396" y="5133"/>
            <a:chExt cx="3637" cy="4117"/>
          </a:xfrm>
        </p:grpSpPr>
        <p:sp>
          <p:nvSpPr>
            <p:cNvPr id="13" name="文本框 12"/>
            <p:cNvSpPr txBox="true"/>
            <p:nvPr/>
          </p:nvSpPr>
          <p:spPr>
            <a:xfrm>
              <a:off x="14639" y="8767"/>
              <a:ext cx="3194" cy="483"/>
            </a:xfrm>
            <a:prstGeom prst="rect">
              <a:avLst/>
            </a:prstGeom>
            <a:noFill/>
          </p:spPr>
          <p:txBody>
            <a:bodyPr wrap="square" rtlCol="0">
              <a:spAutoFit/>
            </a:bodyPr>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分类处理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4" name="图片 13" descr="路上的卡车&#10;&#10;描述已自动生成"/>
            <p:cNvPicPr>
              <a:picLocks noChangeAspect="true"/>
            </p:cNvPicPr>
            <p:nvPr/>
          </p:nvPicPr>
          <p:blipFill>
            <a:blip r:embed="rId7" cstate="print">
              <a:extLst>
                <a:ext uri="{28A0092B-C50C-407E-A947-70E740481C1C}">
                  <a14:useLocalDpi xmlns:a14="http://schemas.microsoft.com/office/drawing/2010/main" val="false"/>
                </a:ext>
              </a:extLst>
            </a:blip>
            <a:stretch>
              <a:fillRect/>
            </a:stretch>
          </p:blipFill>
          <p:spPr>
            <a:xfrm>
              <a:off x="14439" y="5133"/>
              <a:ext cx="3594" cy="1784"/>
            </a:xfrm>
            <a:prstGeom prst="rect">
              <a:avLst/>
            </a:prstGeom>
          </p:spPr>
        </p:pic>
        <p:pic>
          <p:nvPicPr>
            <p:cNvPr id="19" name="图片 18" descr="建筑与房屋的城市空拍图&#10;&#10;描述已自动生成"/>
            <p:cNvPicPr>
              <a:picLocks noChangeAspect="true"/>
            </p:cNvPicPr>
            <p:nvPr/>
          </p:nvPicPr>
          <p:blipFill>
            <a:blip r:embed="rId8" cstate="print">
              <a:extLst>
                <a:ext uri="{28A0092B-C50C-407E-A947-70E740481C1C}">
                  <a14:useLocalDpi xmlns:a14="http://schemas.microsoft.com/office/drawing/2010/main" val="false"/>
                </a:ext>
              </a:extLst>
            </a:blip>
            <a:stretch>
              <a:fillRect/>
            </a:stretch>
          </p:blipFill>
          <p:spPr>
            <a:xfrm rot="10800000" flipV="true">
              <a:off x="14396" y="7027"/>
              <a:ext cx="3613" cy="17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ppt_x</p:attrName>
                                        </p:attrNameLst>
                                      </p:cBhvr>
                                      <p:tavLst>
                                        <p:tav tm="0">
                                          <p:val>
                                            <p:strVal val="#ppt_x-#ppt_w*1.125000"/>
                                          </p:val>
                                        </p:tav>
                                        <p:tav tm="100000">
                                          <p:val>
                                            <p:strVal val="#ppt_x"/>
                                          </p:val>
                                        </p:tav>
                                      </p:tavLst>
                                    </p:anim>
                                    <p:animEffect transition="in" filter="wipe(right)">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true"/>
      <p:bldP spid="24" grpId="0" bldLvl="0" animBg="true"/>
      <p:bldP spid="25" grpId="0" bldLvl="0" animBg="tru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283450" cy="724535"/>
          </a:xfrm>
        </p:spPr>
        <p:txBody>
          <a:bodyPr/>
          <a:p>
            <a:r>
              <a:rPr lang="zh-CN" altLang="en-US" sz="2800" b="1">
                <a:solidFill>
                  <a:schemeClr val="tx1">
                    <a:lumMod val="85000"/>
                    <a:lumOff val="15000"/>
                  </a:schemeClr>
                </a:solidFill>
                <a:sym typeface="+mn-ea"/>
              </a:rPr>
              <a:t>我市工作实施方案  2021-2025年</a:t>
            </a:r>
            <a:endParaRPr lang="zh-CN" altLang="en-US" sz="2800" b="1" dirty="0"/>
          </a:p>
        </p:txBody>
      </p:sp>
      <p:grpSp>
        <p:nvGrpSpPr>
          <p:cNvPr id="8" name="组合 7"/>
          <p:cNvGrpSpPr/>
          <p:nvPr/>
        </p:nvGrpSpPr>
        <p:grpSpPr>
          <a:xfrm>
            <a:off x="1200150" y="1396365"/>
            <a:ext cx="9791065" cy="4231005"/>
            <a:chOff x="1702" y="2838"/>
            <a:chExt cx="15419" cy="6663"/>
          </a:xfrm>
        </p:grpSpPr>
        <p:sp>
          <p:nvSpPr>
            <p:cNvPr id="5" name="文本框 4"/>
            <p:cNvSpPr txBox="true"/>
            <p:nvPr/>
          </p:nvSpPr>
          <p:spPr>
            <a:xfrm>
              <a:off x="1702" y="2838"/>
              <a:ext cx="10090" cy="6663"/>
            </a:xfrm>
            <a:prstGeom prst="rect">
              <a:avLst/>
            </a:prstGeom>
            <a:noFill/>
          </p:spPr>
          <p:txBody>
            <a:bodyPr wrap="square" rtlCol="0">
              <a:spAutoFit/>
            </a:bodyPr>
            <a:p>
              <a:pPr algn="l">
                <a:lnSpc>
                  <a:spcPct val="150000"/>
                </a:lnSpc>
                <a:buClrTx/>
                <a:buSzTx/>
                <a:buFontTx/>
              </a:pPr>
              <a:r>
                <a:rPr lang="zh-CN" altLang="en-US" b="1">
                  <a:solidFill>
                    <a:schemeClr val="accent1">
                      <a:lumMod val="50000"/>
                    </a:schemeClr>
                  </a:solidFill>
                  <a:effectLst/>
                  <a:latin typeface="微软雅黑" panose="020B0503020204020204" pitchFamily="34" charset="-122"/>
                  <a:ea typeface="微软雅黑" panose="020B0503020204020204" pitchFamily="34" charset="-122"/>
                </a:rPr>
                <a:t>（三）主要目标</a:t>
              </a:r>
              <a:endParaRPr lang="zh-CN" altLang="en-US" b="1">
                <a:solidFill>
                  <a:schemeClr val="accent1">
                    <a:lumMod val="50000"/>
                  </a:schemeClr>
                </a:solidFill>
                <a:effectLst/>
                <a:latin typeface="微软雅黑" panose="020B0503020204020204" pitchFamily="34" charset="-122"/>
                <a:ea typeface="微软雅黑" panose="020B0503020204020204" pitchFamily="34" charset="-122"/>
              </a:endParaRPr>
            </a:p>
            <a:p>
              <a:pPr>
                <a:lnSpc>
                  <a:spcPct val="150000"/>
                </a:lnSpc>
              </a:pPr>
              <a:r>
                <a:rPr lang="en-US" altLang="zh-CN" sz="1200" dirty="0"/>
                <a:t>   </a:t>
              </a:r>
              <a:endParaRPr lang="zh-CN" altLang="en-US" sz="800" dirty="0"/>
            </a:p>
            <a:p>
              <a:pPr>
                <a:lnSpc>
                  <a:spcPct val="200000"/>
                </a:lnSpc>
              </a:pPr>
              <a:r>
                <a:rPr lang="zh-CN" altLang="en-US" sz="1600" b="1" dirty="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到2023年底</a:t>
              </a:r>
              <a:r>
                <a:rPr lang="zh-CN" altLang="en-US" sz="16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，建立完善生活垃圾分类监督考核体系；垃圾分类精品示范片区建设取得阶段性成效，居民生活垃圾分类习惯基本养成;生活垃圾“4+3”分类末端处置能力满足分类需求，城市生活垃圾回收利用率力争达40%以上。</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1600" b="1" dirty="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到2025年底</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，建立配套完善的生活垃圾分类法规制度体系;建成符合德阳实际的生活垃圾分类投放、分类收集、分类运输、分类处理系统；居民生活垃圾分类习惯普遍形成;农村生活垃圾分类工作取得明显成效。</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rot="0">
              <a:off x="12610" y="2953"/>
              <a:ext cx="4511" cy="6548"/>
              <a:chOff x="11279" y="1781"/>
              <a:chExt cx="5428" cy="7879"/>
            </a:xfrm>
          </p:grpSpPr>
          <p:pic>
            <p:nvPicPr>
              <p:cNvPr id="7" name="图片 6" descr="【党建到基层】沂河社区党支部开展党日活动"/>
              <p:cNvPicPr>
                <a:picLocks noChangeAspect="true"/>
              </p:cNvPicPr>
              <p:nvPr/>
            </p:nvPicPr>
            <p:blipFill>
              <a:blip r:embed="rId3"/>
              <a:stretch>
                <a:fillRect/>
              </a:stretch>
            </p:blipFill>
            <p:spPr>
              <a:xfrm>
                <a:off x="11279" y="1781"/>
                <a:ext cx="5427" cy="4071"/>
              </a:xfrm>
              <a:prstGeom prst="rect">
                <a:avLst/>
              </a:prstGeom>
            </p:spPr>
          </p:pic>
          <p:pic>
            <p:nvPicPr>
              <p:cNvPr id="9" name="图片 8" descr="【奖补激励】2020年垃圾分类优秀小区奖补仪式01"/>
              <p:cNvPicPr>
                <a:picLocks noChangeAspect="true"/>
              </p:cNvPicPr>
              <p:nvPr/>
            </p:nvPicPr>
            <p:blipFill>
              <a:blip r:embed="rId4"/>
              <a:stretch>
                <a:fillRect/>
              </a:stretch>
            </p:blipFill>
            <p:spPr>
              <a:xfrm>
                <a:off x="11279" y="6042"/>
                <a:ext cx="5428" cy="3619"/>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925050" cy="724535"/>
          </a:xfrm>
        </p:spPr>
        <p:txBody>
          <a:bodyPr/>
          <a:p>
            <a:pPr algn="l"/>
            <a:r>
              <a:rPr lang="zh-CN" altLang="en-US" sz="2800" b="1">
                <a:solidFill>
                  <a:schemeClr val="tx1">
                    <a:lumMod val="85000"/>
                    <a:lumOff val="15000"/>
                  </a:schemeClr>
                </a:solidFill>
                <a:sym typeface="+mn-ea"/>
              </a:rPr>
              <a:t>《德阳市生活垃圾分类宣传工作实施方案（2022—2025年）》</a:t>
            </a:r>
            <a:endParaRPr lang="zh-CN" altLang="en-US" sz="2800" b="1" dirty="0"/>
          </a:p>
        </p:txBody>
      </p:sp>
      <p:grpSp>
        <p:nvGrpSpPr>
          <p:cNvPr id="13" name="组合 12"/>
          <p:cNvGrpSpPr/>
          <p:nvPr/>
        </p:nvGrpSpPr>
        <p:grpSpPr>
          <a:xfrm>
            <a:off x="973455" y="1323340"/>
            <a:ext cx="10244455" cy="4561840"/>
            <a:chOff x="2070" y="1703"/>
            <a:chExt cx="16133" cy="7184"/>
          </a:xfrm>
        </p:grpSpPr>
        <p:pic>
          <p:nvPicPr>
            <p:cNvPr id="5" name="图片 4"/>
            <p:cNvPicPr>
              <a:picLocks noChangeAspect="true"/>
            </p:cNvPicPr>
            <p:nvPr/>
          </p:nvPicPr>
          <p:blipFill>
            <a:blip r:embed="rId3"/>
            <a:stretch>
              <a:fillRect/>
            </a:stretch>
          </p:blipFill>
          <p:spPr>
            <a:xfrm>
              <a:off x="2070" y="1703"/>
              <a:ext cx="5043" cy="7185"/>
            </a:xfrm>
            <a:prstGeom prst="rect">
              <a:avLst/>
            </a:prstGeom>
            <a:ln>
              <a:solidFill>
                <a:schemeClr val="tx1">
                  <a:lumMod val="95000"/>
                  <a:lumOff val="5000"/>
                </a:schemeClr>
              </a:solidFill>
            </a:ln>
          </p:spPr>
        </p:pic>
        <p:sp>
          <p:nvSpPr>
            <p:cNvPr id="11" name="文本框 10"/>
            <p:cNvSpPr txBox="true"/>
            <p:nvPr/>
          </p:nvSpPr>
          <p:spPr>
            <a:xfrm>
              <a:off x="7887" y="1831"/>
              <a:ext cx="10316" cy="6929"/>
            </a:xfrm>
            <a:prstGeom prst="rect">
              <a:avLst/>
            </a:prstGeom>
            <a:noFill/>
          </p:spPr>
          <p:txBody>
            <a:bodyPr wrap="square" rtlCol="0">
              <a:spAutoFit/>
            </a:bodyPr>
            <a:p>
              <a:pPr algn="ctr">
                <a:lnSpc>
                  <a:spcPct val="200000"/>
                </a:lnSpc>
              </a:pPr>
              <a:r>
                <a:rPr lang="zh-CN" altLang="en-US" sz="1400" b="1">
                  <a:solidFill>
                    <a:schemeClr val="accent1">
                      <a:lumMod val="50000"/>
                    </a:schemeClr>
                  </a:solidFill>
                  <a:effectLst/>
                  <a:latin typeface="微软雅黑" panose="020B0503020204020204" pitchFamily="34" charset="-122"/>
                  <a:ea typeface="微软雅黑" panose="020B0503020204020204" pitchFamily="34" charset="-122"/>
                </a:rPr>
                <a:t>宣传重点</a:t>
              </a:r>
              <a:endParaRPr lang="zh-CN" altLang="en-US" sz="1600" b="1">
                <a:solidFill>
                  <a:schemeClr val="accent1">
                    <a:lumMod val="50000"/>
                  </a:schemeClr>
                </a:solidFill>
                <a:effectLst/>
                <a:latin typeface="微软雅黑" panose="020B0503020204020204" pitchFamily="34" charset="-122"/>
                <a:ea typeface="微软雅黑" panose="020B0503020204020204" pitchFamily="34" charset="-122"/>
              </a:endParaRPr>
            </a:p>
            <a:p>
              <a:pPr>
                <a:lnSpc>
                  <a:spcPct val="200000"/>
                </a:lnSpc>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（一）中央、省、市关于开展生活垃圾分类的重要部署和会议精神。</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（二）中央、省、市关于开展生活垃圾分类的政策、法律法规。</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mn-ea"/>
                </a:rPr>
                <a:t>（三）</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垃圾分类的重点工作、重点项目、重要事件、重要会议。</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mn-ea"/>
                </a:rPr>
                <a:t>（四）</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我市生活垃圾分类公众教育“蒲公英计划”的硬件、软件、队伍建设情况，各类主题活动及亮点工作，各级普及讲堂工作推进情况，“1对1”协作交流成果、党员干部“三个一”行动、蒲公英“一校一师”工作等。</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mn-ea"/>
                </a:rPr>
                <a:t>（五）</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垃圾分类基础知识、分类方法。</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mn-ea"/>
                </a:rPr>
                <a:t>（六）</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垃圾分类激励优秀的单位、社区、小区、家庭和个人的风采展示。</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mn-ea"/>
                </a:rPr>
                <a:t>（七）</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各部门、各行业开展垃圾分类工作的先进经验和做法。</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998075" cy="724535"/>
          </a:xfrm>
        </p:spPr>
        <p:txBody>
          <a:bodyPr/>
          <a:p>
            <a:pPr algn="l"/>
            <a:r>
              <a:rPr lang="zh-CN" altLang="en-US" sz="2800" b="1">
                <a:solidFill>
                  <a:schemeClr val="tx1">
                    <a:lumMod val="85000"/>
                    <a:lumOff val="15000"/>
                  </a:schemeClr>
                </a:solidFill>
                <a:sym typeface="+mn-ea"/>
              </a:rPr>
              <a:t>《德阳市生活垃圾分类宣传工作实施方案（2022—2025年）》</a:t>
            </a:r>
            <a:endParaRPr lang="zh-CN" altLang="en-US" sz="2800" b="1" dirty="0"/>
          </a:p>
        </p:txBody>
      </p:sp>
      <p:pic>
        <p:nvPicPr>
          <p:cNvPr id="5" name="图片 4"/>
          <p:cNvPicPr>
            <a:picLocks noChangeAspect="true"/>
          </p:cNvPicPr>
          <p:nvPr>
            <p:custDataLst>
              <p:tags r:id="rId3"/>
            </p:custDataLst>
          </p:nvPr>
        </p:nvPicPr>
        <p:blipFill>
          <a:blip r:embed="rId4">
            <a:clrChange>
              <a:clrFrom>
                <a:srgbClr val="F8F7F7">
                  <a:alpha val="100000"/>
                </a:srgbClr>
              </a:clrFrom>
              <a:clrTo>
                <a:srgbClr val="F8F7F7">
                  <a:alpha val="100000"/>
                  <a:alpha val="0"/>
                </a:srgbClr>
              </a:clrTo>
            </a:clrChange>
          </a:blip>
          <a:stretch>
            <a:fillRect/>
          </a:stretch>
        </p:blipFill>
        <p:spPr>
          <a:xfrm>
            <a:off x="1289050" y="859790"/>
            <a:ext cx="9613900" cy="5584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pPr algn="l"/>
            <a:r>
              <a:rPr lang="zh-CN" altLang="en-US" sz="2800" b="1">
                <a:solidFill>
                  <a:schemeClr val="tx1">
                    <a:lumMod val="85000"/>
                    <a:lumOff val="15000"/>
                  </a:schemeClr>
                </a:solidFill>
                <a:sym typeface="+mn-ea"/>
              </a:rPr>
              <a:t>德阳 垃圾分类 大事记</a:t>
            </a:r>
            <a:endParaRPr lang="zh-CN" altLang="en-US" sz="2800" b="1" dirty="0"/>
          </a:p>
        </p:txBody>
      </p:sp>
      <p:pic>
        <p:nvPicPr>
          <p:cNvPr id="5" name="图片 4" descr="sendpix0"/>
          <p:cNvPicPr>
            <a:picLocks noChangeAspect="true"/>
          </p:cNvPicPr>
          <p:nvPr/>
        </p:nvPicPr>
        <p:blipFill>
          <a:blip r:embed="rId3"/>
          <a:stretch>
            <a:fillRect/>
          </a:stretch>
        </p:blipFill>
        <p:spPr>
          <a:xfrm>
            <a:off x="1080135" y="831850"/>
            <a:ext cx="10032365" cy="5572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true">
          <a:blip r:embed="rId1">
            <a:alphaModFix amt="80000"/>
            <a:lum/>
          </a:blip>
          <a:srcRect/>
          <a:stretch>
            <a:fillRect/>
          </a:stretch>
        </a:blipFill>
        <a:effectLst/>
      </p:bgPr>
    </p:bg>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708552" y="3090703"/>
            <a:ext cx="5212801" cy="677416"/>
          </a:xfrm>
        </p:spPr>
        <p:txBody>
          <a:bodyPr/>
          <a:lstStyle/>
          <a:p>
            <a:r>
              <a:rPr lang="zh-CN" altLang="en-US" sz="4800" dirty="0">
                <a:latin typeface="+mj-ea"/>
                <a:ea typeface="+mj-ea"/>
              </a:rPr>
              <a:t>垃圾分类未来趋势</a:t>
            </a:r>
            <a:endParaRPr lang="zh-CN" altLang="en-US" sz="4800" dirty="0">
              <a:latin typeface="+mj-ea"/>
              <a:ea typeface="+mj-ea"/>
            </a:endParaRPr>
          </a:p>
        </p:txBody>
      </p:sp>
      <p:sp>
        <p:nvSpPr>
          <p:cNvPr id="4" name="文本占位符 3"/>
          <p:cNvSpPr>
            <a:spLocks noGrp="true"/>
          </p:cNvSpPr>
          <p:nvPr>
            <p:ph type="body" sz="quarter" idx="12"/>
          </p:nvPr>
        </p:nvSpPr>
        <p:spPr/>
        <p:txBody>
          <a:bodyPr/>
          <a:lstStyle/>
          <a:p>
            <a:r>
              <a:rPr lang="en-US" altLang="zh-CN" dirty="0"/>
              <a:t>3</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440930"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pic>
        <p:nvPicPr>
          <p:cNvPr id="4" name="图片 3"/>
          <p:cNvPicPr>
            <a:picLocks noChangeAspect="true"/>
          </p:cNvPicPr>
          <p:nvPr>
            <p:custDataLst>
              <p:tags r:id="rId3"/>
            </p:custDataLst>
          </p:nvPr>
        </p:nvPicPr>
        <p:blipFill>
          <a:blip r:embed="rId4"/>
          <a:stretch>
            <a:fillRect/>
          </a:stretch>
        </p:blipFill>
        <p:spPr>
          <a:xfrm>
            <a:off x="1137920" y="1845310"/>
            <a:ext cx="7704455" cy="4614545"/>
          </a:xfrm>
          <a:prstGeom prst="rect">
            <a:avLst/>
          </a:prstGeom>
        </p:spPr>
      </p:pic>
      <p:sp>
        <p:nvSpPr>
          <p:cNvPr id="5" name="圆角矩形 4"/>
          <p:cNvSpPr/>
          <p:nvPr/>
        </p:nvSpPr>
        <p:spPr>
          <a:xfrm>
            <a:off x="4341495" y="868045"/>
            <a:ext cx="3509010" cy="50673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垃</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圾</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分</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类</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制</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度</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建</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设</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大</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环</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境</a:t>
            </a:r>
            <a:endParaRPr lang="zh-CN" altLang="en-US" sz="1600" b="1">
              <a:latin typeface="微软雅黑" panose="020B0503020204020204" pitchFamily="34" charset="-122"/>
              <a:ea typeface="微软雅黑" panose="020B0503020204020204" pitchFamily="34" charset="-122"/>
            </a:endParaRPr>
          </a:p>
        </p:txBody>
      </p:sp>
      <p:grpSp>
        <p:nvGrpSpPr>
          <p:cNvPr id="7" name="组合 6"/>
          <p:cNvGrpSpPr/>
          <p:nvPr/>
        </p:nvGrpSpPr>
        <p:grpSpPr>
          <a:xfrm>
            <a:off x="4774565" y="1845310"/>
            <a:ext cx="6057265" cy="4615180"/>
            <a:chOff x="2841" y="1161"/>
            <a:chExt cx="8717" cy="6618"/>
          </a:xfrm>
        </p:grpSpPr>
        <p:pic>
          <p:nvPicPr>
            <p:cNvPr id="6" name="图片 5"/>
            <p:cNvPicPr>
              <a:picLocks noChangeAspect="true"/>
            </p:cNvPicPr>
            <p:nvPr/>
          </p:nvPicPr>
          <p:blipFill>
            <a:blip r:embed="rId5"/>
            <a:stretch>
              <a:fillRect/>
            </a:stretch>
          </p:blipFill>
          <p:spPr>
            <a:xfrm>
              <a:off x="2841" y="1536"/>
              <a:ext cx="8717" cy="6243"/>
            </a:xfrm>
            <a:prstGeom prst="rect">
              <a:avLst/>
            </a:prstGeom>
          </p:spPr>
        </p:pic>
        <p:pic>
          <p:nvPicPr>
            <p:cNvPr id="8" name="图片 7"/>
            <p:cNvPicPr>
              <a:picLocks noChangeAspect="true"/>
            </p:cNvPicPr>
            <p:nvPr/>
          </p:nvPicPr>
          <p:blipFill>
            <a:blip r:embed="rId6"/>
            <a:stretch>
              <a:fillRect/>
            </a:stretch>
          </p:blipFill>
          <p:spPr>
            <a:xfrm>
              <a:off x="2841" y="1161"/>
              <a:ext cx="8717" cy="39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004175" cy="724535"/>
          </a:xfrm>
        </p:spPr>
        <p:txBody>
          <a:bodyPr/>
          <a:p>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grpSp>
        <p:nvGrpSpPr>
          <p:cNvPr id="8" name="组合 7"/>
          <p:cNvGrpSpPr/>
          <p:nvPr/>
        </p:nvGrpSpPr>
        <p:grpSpPr>
          <a:xfrm>
            <a:off x="780415" y="1889760"/>
            <a:ext cx="10631805" cy="3472180"/>
            <a:chOff x="1228" y="3251"/>
            <a:chExt cx="16743" cy="5468"/>
          </a:xfrm>
        </p:grpSpPr>
        <p:sp>
          <p:nvSpPr>
            <p:cNvPr id="12" name="TextBox 11"/>
            <p:cNvSpPr txBox="true"/>
            <p:nvPr/>
          </p:nvSpPr>
          <p:spPr>
            <a:xfrm>
              <a:off x="15063" y="8121"/>
              <a:ext cx="2908" cy="5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3" tIns="34283" rIns="34283" bIns="34283" numCol="1" spcCol="38100" rtlCol="0" anchor="t">
              <a:spAutoFit/>
            </a:bodyPr>
            <a:p>
              <a:pPr indent="0" fontAlgn="auto">
                <a:lnSpc>
                  <a:spcPct val="17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资料来源：公开资料整理</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true"/>
            </p:cNvPicPr>
            <p:nvPr/>
          </p:nvPicPr>
          <p:blipFill>
            <a:blip r:embed="rId3"/>
            <a:stretch>
              <a:fillRect/>
            </a:stretch>
          </p:blipFill>
          <p:spPr>
            <a:xfrm>
              <a:off x="10364" y="3326"/>
              <a:ext cx="7607" cy="4721"/>
            </a:xfrm>
            <a:prstGeom prst="rect">
              <a:avLst/>
            </a:prstGeom>
          </p:spPr>
        </p:pic>
        <p:grpSp>
          <p:nvGrpSpPr>
            <p:cNvPr id="6" name="组合 5"/>
            <p:cNvGrpSpPr/>
            <p:nvPr/>
          </p:nvGrpSpPr>
          <p:grpSpPr>
            <a:xfrm>
              <a:off x="1228" y="3251"/>
              <a:ext cx="8420" cy="4870"/>
              <a:chOff x="1228" y="3251"/>
              <a:chExt cx="8420" cy="4870"/>
            </a:xfrm>
          </p:grpSpPr>
          <p:sp>
            <p:nvSpPr>
              <p:cNvPr id="5" name="文本框 4"/>
              <p:cNvSpPr txBox="true"/>
              <p:nvPr/>
            </p:nvSpPr>
            <p:spPr>
              <a:xfrm>
                <a:off x="1228" y="4585"/>
                <a:ext cx="8421" cy="3536"/>
              </a:xfrm>
              <a:prstGeom prst="rect">
                <a:avLst/>
              </a:prstGeom>
              <a:noFill/>
            </p:spPr>
            <p:txBody>
              <a:bodyPr wrap="square" rtlCol="0" anchor="t">
                <a:spAutoFit/>
              </a:bodyPr>
              <a:p>
                <a:pPr marL="285750" indent="-285750">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目前，直辖市、省会城市、计划单列市和垃圾分类第一批试点城市等46个重点城市生活垃圾分类覆盖7700多万个家庭，居民小区覆盖率86.6%，生活垃圾平均回收利用率为30.4%。</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在46个重点城市的示范引领下，其他地级及以上城市全部制订出台实施方案，并全面启动了生活垃圾分类工作。</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圆角矩形 6"/>
              <p:cNvSpPr/>
              <p:nvPr/>
            </p:nvSpPr>
            <p:spPr>
              <a:xfrm>
                <a:off x="1398" y="3251"/>
                <a:ext cx="4283" cy="79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各</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城</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市</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开</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展</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情</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况</a:t>
                </a:r>
                <a:endParaRPr lang="zh-CN" altLang="en-US" sz="1600" b="1">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297420" cy="724535"/>
          </a:xfrm>
        </p:spPr>
        <p:txBody>
          <a:bodyPr/>
          <a:p>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grpSp>
        <p:nvGrpSpPr>
          <p:cNvPr id="7" name="组合 6"/>
          <p:cNvGrpSpPr/>
          <p:nvPr/>
        </p:nvGrpSpPr>
        <p:grpSpPr>
          <a:xfrm>
            <a:off x="933450" y="1991995"/>
            <a:ext cx="10325100" cy="2874010"/>
            <a:chOff x="1660" y="2592"/>
            <a:chExt cx="16260" cy="4526"/>
          </a:xfrm>
        </p:grpSpPr>
        <p:sp>
          <p:nvSpPr>
            <p:cNvPr id="6" name="文本框 5"/>
            <p:cNvSpPr txBox="true"/>
            <p:nvPr/>
          </p:nvSpPr>
          <p:spPr>
            <a:xfrm>
              <a:off x="6622" y="2603"/>
              <a:ext cx="11299" cy="4506"/>
            </a:xfrm>
            <a:prstGeom prst="rect">
              <a:avLst/>
            </a:prstGeom>
            <a:noFill/>
          </p:spPr>
          <p:txBody>
            <a:bodyPr wrap="square" rtlCol="0">
              <a:spAutoFit/>
            </a:bodyPr>
            <a:p>
              <a:pPr indent="0" algn="l" fontAlgn="auto">
                <a:lnSpc>
                  <a:spcPct val="250000"/>
                </a:lnSpc>
                <a:buNone/>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国家统一立法：</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由国家出台垃圾分类法律法规，形成垃圾处理全国一盘棋的系统化机制。</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50000"/>
                </a:lnSpc>
                <a:buFont typeface="Wingdings" panose="05000000000000000000" charset="0"/>
                <a:buChar char="l"/>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国家在宏观层面出台有关生活垃圾处理的法律，并且出台与之相关的配套法律，以法律的强制性和权威推进垃圾分类进入快车道。</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50000"/>
                </a:lnSpc>
                <a:buFont typeface="Wingdings" panose="05000000000000000000" charset="0"/>
                <a:buChar char="l"/>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通过立法明确垃圾分类的目的和目标，建立垃圾分类责任体系，列明政府、企业和民众在垃圾分类工作中应尽的责任。</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660" y="2592"/>
              <a:ext cx="3572" cy="4527"/>
              <a:chOff x="1660" y="2592"/>
              <a:chExt cx="3572" cy="4527"/>
            </a:xfrm>
          </p:grpSpPr>
          <p:pic>
            <p:nvPicPr>
              <p:cNvPr id="5" name="图片 4" descr="32313538393933383b32313538393932393bb7a8c2c9"/>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2125" y="4477"/>
                <a:ext cx="2642" cy="2642"/>
              </a:xfrm>
              <a:prstGeom prst="rect">
                <a:avLst/>
              </a:prstGeom>
            </p:spPr>
          </p:pic>
          <p:sp>
            <p:nvSpPr>
              <p:cNvPr id="8" name="圆角矩形 7"/>
              <p:cNvSpPr/>
              <p:nvPr/>
            </p:nvSpPr>
            <p:spPr>
              <a:xfrm>
                <a:off x="1660" y="2592"/>
                <a:ext cx="3573" cy="79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未</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来</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趋</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势</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分</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析</a:t>
                </a:r>
                <a:endParaRPr lang="zh-CN" altLang="en-US" sz="1600" b="1">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290435" cy="724535"/>
          </a:xfrm>
        </p:spPr>
        <p:txBody>
          <a:bodyPr/>
          <a:p>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grpSp>
        <p:nvGrpSpPr>
          <p:cNvPr id="4" name="组合 3"/>
          <p:cNvGrpSpPr/>
          <p:nvPr/>
        </p:nvGrpSpPr>
        <p:grpSpPr>
          <a:xfrm>
            <a:off x="620395" y="2051050"/>
            <a:ext cx="10951210" cy="3784600"/>
            <a:chOff x="823" y="2420"/>
            <a:chExt cx="17246" cy="5960"/>
          </a:xfrm>
        </p:grpSpPr>
        <p:sp>
          <p:nvSpPr>
            <p:cNvPr id="6" name="文本框 5"/>
            <p:cNvSpPr txBox="true"/>
            <p:nvPr/>
          </p:nvSpPr>
          <p:spPr>
            <a:xfrm>
              <a:off x="7509" y="2420"/>
              <a:ext cx="10561" cy="5960"/>
            </a:xfrm>
            <a:prstGeom prst="rect">
              <a:avLst/>
            </a:prstGeom>
            <a:noFill/>
          </p:spPr>
          <p:txBody>
            <a:bodyPr wrap="square" rtlCol="0">
              <a:spAutoFit/>
            </a:bodyPr>
            <a:p>
              <a:pPr marL="285750" indent="-285750" fontAlgn="auto">
                <a:lnSpc>
                  <a:spcPct val="200000"/>
                </a:lnSpc>
                <a:buFont typeface="Wingdings" panose="05000000000000000000" charset="0"/>
                <a:buChar char="l"/>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我国的生活垃圾处理收费制度建立</a:t>
              </a:r>
              <a:r>
                <a:rPr lang="zh-CN" altLang="en-US" sz="1200">
                  <a:solidFill>
                    <a:srgbClr val="C00000"/>
                  </a:solidFill>
                  <a:latin typeface="微软雅黑" panose="020B0503020204020204" pitchFamily="34" charset="-122"/>
                  <a:ea typeface="微软雅黑" panose="020B0503020204020204" pitchFamily="34" charset="-122"/>
                </a:rPr>
                <a:t>始于2002年</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，虽有相关政策推动，但实施情况并不理想，收费制度的强制性和规范性有较大欠缺，导致收费制度的推广和实施就此搁浅。</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fontAlgn="auto">
                <a:lnSpc>
                  <a:spcPct val="200000"/>
                </a:lnSpc>
                <a:buFont typeface="Wingdings" panose="05000000000000000000" charset="0"/>
                <a:buChar char="l"/>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2017年，随着我国具备了全面推行垃圾分类制度的基础（居民素质提升，垃圾收运处置设施初具规模），</a:t>
              </a:r>
              <a:r>
                <a:rPr lang="zh-CN" altLang="en-US" sz="1200">
                  <a:solidFill>
                    <a:srgbClr val="C00000"/>
                  </a:solidFill>
                  <a:latin typeface="微软雅黑" panose="020B0503020204020204" pitchFamily="34" charset="-122"/>
                  <a:ea typeface="微软雅黑" panose="020B0503020204020204" pitchFamily="34" charset="-122"/>
                </a:rPr>
                <a:t>垃圾分类收费制度重新被提起</a:t>
              </a: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fontAlgn="auto">
                <a:lnSpc>
                  <a:spcPct val="200000"/>
                </a:lnSpc>
                <a:buFont typeface="Wingdings" panose="05000000000000000000" charset="0"/>
                <a:buChar char="l"/>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2019年6月5日，人大常委会会议审议通过《中华人民共和国固体废物污染环境防治法（修订草案）》，指出要按照产生者付费原则实行生活垃圾处理收费制度，该《草案》的通过也意味着，在鼓励、试点、强制等手段之后，</a:t>
              </a:r>
              <a:r>
                <a:rPr lang="zh-CN" altLang="en-US" sz="1200">
                  <a:solidFill>
                    <a:srgbClr val="C00000"/>
                  </a:solidFill>
                  <a:latin typeface="微软雅黑" panose="020B0503020204020204" pitchFamily="34" charset="-122"/>
                  <a:ea typeface="微软雅黑" panose="020B0503020204020204" pitchFamily="34" charset="-122"/>
                </a:rPr>
                <a:t>未来我国垃圾分类或将进入收费时代</a:t>
              </a: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fontAlgn="auto">
                <a:lnSpc>
                  <a:spcPct val="200000"/>
                </a:lnSpc>
                <a:buFont typeface="Wingdings" panose="05000000000000000000" charset="0"/>
                <a:buChar char="l"/>
              </a:pPr>
              <a:r>
                <a:rPr lang="en-US" altLang="zh-CN" sz="1200">
                  <a:solidFill>
                    <a:schemeClr val="tx1">
                      <a:lumMod val="85000"/>
                      <a:lumOff val="15000"/>
                    </a:schemeClr>
                  </a:solidFill>
                  <a:latin typeface="微软雅黑" panose="020B0503020204020204" pitchFamily="34" charset="-122"/>
                  <a:ea typeface="微软雅黑" panose="020B0503020204020204" pitchFamily="34" charset="-122"/>
                </a:rPr>
                <a:t>2022</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年，国务院办公厅转发《国家发展改革委等部门关于加快推进城镇环境基础设施建设指导意见的通知》，指出</a:t>
              </a:r>
              <a:r>
                <a:rPr lang="zh-CN" altLang="en-US" sz="1200">
                  <a:solidFill>
                    <a:srgbClr val="C00000"/>
                  </a:solidFill>
                  <a:latin typeface="微软雅黑" panose="020B0503020204020204" pitchFamily="34" charset="-122"/>
                  <a:ea typeface="微软雅黑" panose="020B0503020204020204" pitchFamily="34" charset="-122"/>
                </a:rPr>
                <a:t>全面落实生活垃圾收费制度</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，推行</a:t>
              </a:r>
              <a:r>
                <a:rPr lang="zh-CN" altLang="en-US" sz="1200">
                  <a:solidFill>
                    <a:srgbClr val="C00000"/>
                  </a:solidFill>
                  <a:latin typeface="微软雅黑" panose="020B0503020204020204" pitchFamily="34" charset="-122"/>
                  <a:ea typeface="微软雅黑" panose="020B0503020204020204" pitchFamily="34" charset="-122"/>
                </a:rPr>
                <a:t>非居民用户垃圾计量收费</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，探索</a:t>
              </a:r>
              <a:r>
                <a:rPr lang="zh-CN" altLang="en-US" sz="1200">
                  <a:solidFill>
                    <a:srgbClr val="C00000"/>
                  </a:solidFill>
                  <a:latin typeface="微软雅黑" panose="020B0503020204020204" pitchFamily="34" charset="-122"/>
                  <a:ea typeface="微软雅黑" panose="020B0503020204020204" pitchFamily="34" charset="-122"/>
                </a:rPr>
                <a:t>居民用户按量收费</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，鼓励各地创新生活垃圾处理收费模式，不断提高收缴率。</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1" name="图片 100"/>
            <p:cNvPicPr/>
            <p:nvPr/>
          </p:nvPicPr>
          <p:blipFill>
            <a:blip r:embed="rId3"/>
            <a:stretch>
              <a:fillRect/>
            </a:stretch>
          </p:blipFill>
          <p:spPr>
            <a:xfrm>
              <a:off x="823" y="3290"/>
              <a:ext cx="6007" cy="4220"/>
            </a:xfrm>
            <a:prstGeom prst="rect">
              <a:avLst/>
            </a:prstGeom>
            <a:noFill/>
            <a:ln w="9525">
              <a:noFill/>
            </a:ln>
          </p:spPr>
        </p:pic>
      </p:grpSp>
      <p:sp>
        <p:nvSpPr>
          <p:cNvPr id="5" name="圆角矩形 4"/>
          <p:cNvSpPr/>
          <p:nvPr/>
        </p:nvSpPr>
        <p:spPr>
          <a:xfrm>
            <a:off x="4341495" y="1025525"/>
            <a:ext cx="3509010" cy="50673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垃</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圾</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分</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类</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收</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费</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制</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度</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大</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环</a:t>
            </a:r>
            <a:r>
              <a:rPr lang="en-US" altLang="zh-CN" sz="1600" b="1">
                <a:latin typeface="微软雅黑" panose="020B0503020204020204" pitchFamily="34" charset="-122"/>
                <a:ea typeface="微软雅黑" panose="020B0503020204020204" pitchFamily="34" charset="-122"/>
              </a:rPr>
              <a:t> </a:t>
            </a:r>
            <a:r>
              <a:rPr lang="zh-CN" altLang="en-US" sz="1600" b="1">
                <a:latin typeface="微软雅黑" panose="020B0503020204020204" pitchFamily="34" charset="-122"/>
                <a:ea typeface="微软雅黑" panose="020B0503020204020204" pitchFamily="34" charset="-122"/>
              </a:rPr>
              <a:t>境</a:t>
            </a:r>
            <a:endParaRPr lang="zh-CN" altLang="en-US" sz="16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343900" cy="724535"/>
          </a:xfrm>
        </p:spPr>
        <p:txBody>
          <a:bodyPr/>
          <a:p>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grpSp>
        <p:nvGrpSpPr>
          <p:cNvPr id="6" name="组合 5"/>
          <p:cNvGrpSpPr/>
          <p:nvPr/>
        </p:nvGrpSpPr>
        <p:grpSpPr>
          <a:xfrm>
            <a:off x="624205" y="2200275"/>
            <a:ext cx="10943590" cy="4085590"/>
            <a:chOff x="1118" y="3076"/>
            <a:chExt cx="17234" cy="6434"/>
          </a:xfrm>
        </p:grpSpPr>
        <p:cxnSp>
          <p:nvCxnSpPr>
            <p:cNvPr id="4" name="Straight Connector 15"/>
            <p:cNvCxnSpPr/>
            <p:nvPr>
              <p:custDataLst>
                <p:tags r:id="rId3"/>
              </p:custDataLst>
            </p:nvPr>
          </p:nvCxnSpPr>
          <p:spPr>
            <a:xfrm flipV="true">
              <a:off x="2553" y="4721"/>
              <a:ext cx="0" cy="4582"/>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5" name="TextBox 16"/>
            <p:cNvSpPr txBox="true"/>
            <p:nvPr>
              <p:custDataLst>
                <p:tags r:id="rId4"/>
              </p:custDataLst>
            </p:nvPr>
          </p:nvSpPr>
          <p:spPr>
            <a:xfrm>
              <a:off x="2553" y="5730"/>
              <a:ext cx="4399" cy="1796"/>
            </a:xfrm>
            <a:prstGeom prst="rect">
              <a:avLst/>
            </a:prstGeom>
            <a:noFill/>
          </p:spPr>
          <p:txBody>
            <a:bodyPr wrap="square" tIns="0" rtlCol="0"/>
            <a:p>
              <a:pPr>
                <a:lnSpc>
                  <a:spcPct val="150000"/>
                </a:lnSpc>
              </a:pPr>
              <a:r>
                <a:rPr lang="zh-CN" altLang="en-US" sz="1200" b="1" spc="150">
                  <a:solidFill>
                    <a:schemeClr val="tx1">
                      <a:lumMod val="75000"/>
                      <a:lumOff val="25000"/>
                    </a:schemeClr>
                  </a:solidFill>
                  <a:latin typeface="微软雅黑" panose="020B0503020204020204" pitchFamily="34" charset="-122"/>
                  <a:ea typeface="微软雅黑" panose="020B0503020204020204" pitchFamily="34" charset="-122"/>
                </a:rPr>
                <a:t>杭州市</a:t>
              </a:r>
              <a:r>
                <a:rPr lang="zh-CN" altLang="en-US" sz="1200" spc="150">
                  <a:solidFill>
                    <a:schemeClr val="tx1">
                      <a:lumMod val="75000"/>
                      <a:lumOff val="25000"/>
                    </a:schemeClr>
                  </a:solidFill>
                  <a:latin typeface="微软雅黑" panose="020B0503020204020204" pitchFamily="34" charset="-122"/>
                  <a:ea typeface="微软雅黑" panose="020B0503020204020204" pitchFamily="34" charset="-122"/>
                </a:rPr>
                <a:t>城市管理委员会印发《杭州市区非居民生活垃圾处理计量和收费管理办法》，本办法自2018年1月1日起实施。</a:t>
              </a:r>
              <a:endParaRPr lang="zh-CN" altLang="en-US" sz="12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true"/>
            <p:nvPr>
              <p:custDataLst>
                <p:tags r:id="rId5"/>
              </p:custDataLst>
            </p:nvPr>
          </p:nvSpPr>
          <p:spPr>
            <a:xfrm>
              <a:off x="2539" y="4812"/>
              <a:ext cx="3140" cy="598"/>
            </a:xfrm>
            <a:prstGeom prst="rect">
              <a:avLst/>
            </a:prstGeom>
            <a:solidFill>
              <a:srgbClr val="1F74AD"/>
            </a:solidFill>
          </p:spPr>
          <p:txBody>
            <a:bodyPr wrap="square" lIns="90000" tIns="46800" rIns="90000" bIns="0" rtlCol="0" anchor="ctr" anchorCtr="false"/>
            <a:p>
              <a:pPr algn="ctr" fontAlgn="auto">
                <a:lnSpc>
                  <a:spcPct val="100000"/>
                </a:lnSpc>
              </a:pPr>
              <a:r>
                <a:rPr lang="zh-CN" altLang="en-US" sz="1200" b="1" spc="300">
                  <a:solidFill>
                    <a:sysClr val="window" lastClr="FFFFFF"/>
                  </a:solidFill>
                  <a:latin typeface="微软雅黑" panose="020B0503020204020204" pitchFamily="34" charset="-122"/>
                  <a:ea typeface="微软雅黑" panose="020B0503020204020204" pitchFamily="34" charset="-122"/>
                </a:rPr>
                <a:t>2017年9月30日</a:t>
              </a:r>
              <a:endParaRPr lang="zh-CN" altLang="en-US" sz="1200" b="1" spc="300">
                <a:solidFill>
                  <a:sysClr val="window" lastClr="FFFFFF"/>
                </a:solidFill>
                <a:latin typeface="微软雅黑" panose="020B0503020204020204" pitchFamily="34" charset="-122"/>
                <a:ea typeface="微软雅黑" panose="020B0503020204020204" pitchFamily="34" charset="-122"/>
              </a:endParaRPr>
            </a:p>
          </p:txBody>
        </p:sp>
        <p:cxnSp>
          <p:nvCxnSpPr>
            <p:cNvPr id="23" name="Straight Connector 22"/>
            <p:cNvCxnSpPr/>
            <p:nvPr>
              <p:custDataLst>
                <p:tags r:id="rId6"/>
              </p:custDataLst>
            </p:nvPr>
          </p:nvCxnSpPr>
          <p:spPr>
            <a:xfrm flipV="true">
              <a:off x="13536" y="3076"/>
              <a:ext cx="0" cy="4456"/>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24" name="TextBox 23"/>
            <p:cNvSpPr txBox="true"/>
            <p:nvPr>
              <p:custDataLst>
                <p:tags r:id="rId7"/>
              </p:custDataLst>
            </p:nvPr>
          </p:nvSpPr>
          <p:spPr>
            <a:xfrm>
              <a:off x="13536" y="3849"/>
              <a:ext cx="4817" cy="2254"/>
            </a:xfrm>
            <a:prstGeom prst="rect">
              <a:avLst/>
            </a:prstGeom>
            <a:noFill/>
          </p:spPr>
          <p:txBody>
            <a:bodyPr wrap="square" tIns="0" rtlCol="0"/>
            <a:p>
              <a:pPr>
                <a:lnSpc>
                  <a:spcPct val="150000"/>
                </a:lnSpc>
              </a:pPr>
              <a:r>
                <a:rPr lang="zh-CN" altLang="en-US" sz="1200" b="1" spc="150">
                  <a:solidFill>
                    <a:schemeClr val="tx1">
                      <a:lumMod val="75000"/>
                      <a:lumOff val="25000"/>
                    </a:schemeClr>
                  </a:solidFill>
                  <a:latin typeface="微软雅黑" panose="020B0503020204020204" pitchFamily="34" charset="-122"/>
                  <a:ea typeface="微软雅黑" panose="020B0503020204020204" pitchFamily="34" charset="-122"/>
                </a:rPr>
                <a:t>宁波市</a:t>
              </a:r>
              <a:r>
                <a:rPr lang="zh-CN" altLang="en-US" sz="1200" spc="150">
                  <a:solidFill>
                    <a:schemeClr val="tx1">
                      <a:lumMod val="75000"/>
                      <a:lumOff val="25000"/>
                    </a:schemeClr>
                  </a:solidFill>
                  <a:latin typeface="微软雅黑" panose="020B0503020204020204" pitchFamily="34" charset="-122"/>
                  <a:ea typeface="微软雅黑" panose="020B0503020204020204" pitchFamily="34" charset="-122"/>
                </a:rPr>
                <a:t>发展和改革委员会、宁波市综合行政执法局下发《关于调整非居民生活垃圾处理计量收费标准及有关事项的通知》，通知于2022年4月1日起实施。</a:t>
              </a:r>
              <a:endParaRPr lang="zh-CN" altLang="en-US" sz="12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24"/>
            <p:cNvSpPr txBox="true"/>
            <p:nvPr>
              <p:custDataLst>
                <p:tags r:id="rId8"/>
              </p:custDataLst>
            </p:nvPr>
          </p:nvSpPr>
          <p:spPr>
            <a:xfrm>
              <a:off x="13522" y="3176"/>
              <a:ext cx="3141" cy="598"/>
            </a:xfrm>
            <a:prstGeom prst="rect">
              <a:avLst/>
            </a:prstGeom>
            <a:solidFill>
              <a:srgbClr val="1AA3AA"/>
            </a:solidFill>
          </p:spPr>
          <p:txBody>
            <a:bodyPr wrap="square" lIns="90000" tIns="46800" rIns="90000" bIns="0" rtlCol="0" anchor="ctr" anchorCtr="false"/>
            <a:p>
              <a:pPr algn="ctr">
                <a:lnSpc>
                  <a:spcPct val="120000"/>
                </a:lnSpc>
              </a:pPr>
              <a:r>
                <a:rPr lang="zh-CN" altLang="en-US" sz="1200" b="1" spc="300">
                  <a:solidFill>
                    <a:sysClr val="window" lastClr="FFFFFF"/>
                  </a:solidFill>
                  <a:latin typeface="微软雅黑" panose="020B0503020204020204" pitchFamily="34" charset="-122"/>
                  <a:ea typeface="微软雅黑" panose="020B0503020204020204" pitchFamily="34" charset="-122"/>
                </a:rPr>
                <a:t>2021年12月20日</a:t>
              </a:r>
              <a:endParaRPr lang="zh-CN" altLang="en-US" sz="1200" b="1" spc="300">
                <a:solidFill>
                  <a:sysClr val="window" lastClr="FFFFFF"/>
                </a:solidFill>
                <a:latin typeface="微软雅黑" panose="020B0503020204020204" pitchFamily="34" charset="-122"/>
                <a:ea typeface="微软雅黑" panose="020B0503020204020204" pitchFamily="34" charset="-122"/>
              </a:endParaRPr>
            </a:p>
          </p:txBody>
        </p:sp>
        <p:cxnSp>
          <p:nvCxnSpPr>
            <p:cNvPr id="27" name="Straight Connector 26"/>
            <p:cNvCxnSpPr/>
            <p:nvPr>
              <p:custDataLst>
                <p:tags r:id="rId9"/>
              </p:custDataLst>
            </p:nvPr>
          </p:nvCxnSpPr>
          <p:spPr>
            <a:xfrm flipV="true">
              <a:off x="7701" y="3849"/>
              <a:ext cx="15" cy="4756"/>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28" name="TextBox 27"/>
            <p:cNvSpPr txBox="true"/>
            <p:nvPr>
              <p:custDataLst>
                <p:tags r:id="rId10"/>
              </p:custDataLst>
            </p:nvPr>
          </p:nvSpPr>
          <p:spPr>
            <a:xfrm>
              <a:off x="7701" y="4640"/>
              <a:ext cx="5398" cy="1896"/>
            </a:xfrm>
            <a:prstGeom prst="rect">
              <a:avLst/>
            </a:prstGeom>
            <a:noFill/>
          </p:spPr>
          <p:txBody>
            <a:bodyPr wrap="square" tIns="0" rtlCol="0"/>
            <a:p>
              <a:pPr>
                <a:lnSpc>
                  <a:spcPct val="150000"/>
                </a:lnSpc>
              </a:pPr>
              <a:r>
                <a:rPr lang="zh-CN" altLang="en-US" sz="1200" b="1" spc="150">
                  <a:solidFill>
                    <a:schemeClr val="tx1">
                      <a:lumMod val="75000"/>
                      <a:lumOff val="25000"/>
                    </a:schemeClr>
                  </a:solidFill>
                  <a:latin typeface="微软雅黑" panose="020B0503020204020204" pitchFamily="34" charset="-122"/>
                  <a:ea typeface="微软雅黑" panose="020B0503020204020204" pitchFamily="34" charset="-122"/>
                </a:rPr>
                <a:t>宁波市</a:t>
              </a:r>
              <a:r>
                <a:rPr lang="zh-CN" altLang="en-US" sz="1200" spc="150">
                  <a:solidFill>
                    <a:schemeClr val="tx1">
                      <a:lumMod val="75000"/>
                      <a:lumOff val="25000"/>
                    </a:schemeClr>
                  </a:solidFill>
                  <a:latin typeface="微软雅黑" panose="020B0503020204020204" pitchFamily="34" charset="-122"/>
                  <a:ea typeface="微软雅黑" panose="020B0503020204020204" pitchFamily="34" charset="-122"/>
                </a:rPr>
                <a:t>发展和改革委员会、宁波市综合行政执法局关于印发《宁波市非居民生活垃圾处理计量收费机制改革方案》的通知（征求意见稿）。</a:t>
              </a:r>
              <a:endParaRPr lang="zh-CN" altLang="en-US" sz="12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28"/>
            <p:cNvSpPr txBox="true"/>
            <p:nvPr>
              <p:custDataLst>
                <p:tags r:id="rId11"/>
              </p:custDataLst>
            </p:nvPr>
          </p:nvSpPr>
          <p:spPr>
            <a:xfrm>
              <a:off x="7701" y="3974"/>
              <a:ext cx="3141" cy="598"/>
            </a:xfrm>
            <a:prstGeom prst="rect">
              <a:avLst/>
            </a:prstGeom>
            <a:solidFill>
              <a:srgbClr val="3498DB"/>
            </a:solidFill>
          </p:spPr>
          <p:txBody>
            <a:bodyPr wrap="square" lIns="90000" tIns="46800" rIns="90000" bIns="0" rtlCol="0" anchor="ctr" anchorCtr="false"/>
            <a:p>
              <a:pPr algn="ctr">
                <a:lnSpc>
                  <a:spcPct val="120000"/>
                </a:lnSpc>
              </a:pPr>
              <a:r>
                <a:rPr lang="zh-CN" altLang="en-US" sz="1200" b="1" spc="300">
                  <a:solidFill>
                    <a:sysClr val="window" lastClr="FFFFFF"/>
                  </a:solidFill>
                  <a:latin typeface="微软雅黑" panose="020B0503020204020204" pitchFamily="34" charset="-122"/>
                  <a:ea typeface="微软雅黑" panose="020B0503020204020204" pitchFamily="34" charset="-122"/>
                </a:rPr>
                <a:t>2021年11月15日</a:t>
              </a:r>
              <a:endParaRPr lang="zh-CN" altLang="en-US" sz="1200" b="1" spc="300">
                <a:solidFill>
                  <a:sysClr val="window" lastClr="FFFFFF"/>
                </a:solidFill>
                <a:latin typeface="微软雅黑" panose="020B0503020204020204" pitchFamily="34" charset="-122"/>
                <a:ea typeface="微软雅黑" panose="020B0503020204020204" pitchFamily="34" charset="-122"/>
              </a:endParaRPr>
            </a:p>
          </p:txBody>
        </p:sp>
        <p:sp>
          <p:nvSpPr>
            <p:cNvPr id="14" name="图形 3"/>
            <p:cNvSpPr/>
            <p:nvPr>
              <p:custDataLst>
                <p:tags r:id="rId12"/>
              </p:custDataLst>
            </p:nvPr>
          </p:nvSpPr>
          <p:spPr>
            <a:xfrm>
              <a:off x="1118" y="6179"/>
              <a:ext cx="16465" cy="3205"/>
            </a:xfrm>
            <a:custGeom>
              <a:avLst/>
              <a:gdLst>
                <a:gd name="connsiteX0" fmla="*/ 0 w 16465"/>
                <a:gd name="connsiteY0" fmla="*/ 2993 h 3204"/>
                <a:gd name="connsiteX1" fmla="*/ 1914 w 16465"/>
                <a:gd name="connsiteY1" fmla="*/ 2952 h 3204"/>
                <a:gd name="connsiteX2" fmla="*/ 4084 w 16465"/>
                <a:gd name="connsiteY2" fmla="*/ 1687 h 3204"/>
                <a:gd name="connsiteX3" fmla="*/ 7912 w 16465"/>
                <a:gd name="connsiteY3" fmla="*/ 1931 h 3204"/>
                <a:gd name="connsiteX4" fmla="*/ 11842 w 16465"/>
                <a:gd name="connsiteY4" fmla="*/ 1278 h 3204"/>
                <a:gd name="connsiteX5" fmla="*/ 14493 w 16465"/>
                <a:gd name="connsiteY5" fmla="*/ 575 h 3204"/>
                <a:gd name="connsiteX6" fmla="*/ 16465 w 16465"/>
                <a:gd name="connsiteY6" fmla="*/ 5 h 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5" h="3205">
                  <a:moveTo>
                    <a:pt x="0" y="2993"/>
                  </a:moveTo>
                  <a:cubicBezTo>
                    <a:pt x="0" y="2993"/>
                    <a:pt x="1213" y="3496"/>
                    <a:pt x="1914" y="2952"/>
                  </a:cubicBezTo>
                  <a:cubicBezTo>
                    <a:pt x="2614" y="2408"/>
                    <a:pt x="3042" y="1387"/>
                    <a:pt x="4084" y="1687"/>
                  </a:cubicBezTo>
                  <a:cubicBezTo>
                    <a:pt x="5126" y="1986"/>
                    <a:pt x="6698" y="3074"/>
                    <a:pt x="7912" y="1931"/>
                  </a:cubicBezTo>
                  <a:cubicBezTo>
                    <a:pt x="9125" y="788"/>
                    <a:pt x="9637" y="149"/>
                    <a:pt x="11842" y="1278"/>
                  </a:cubicBezTo>
                  <a:cubicBezTo>
                    <a:pt x="13123" y="1836"/>
                    <a:pt x="13997" y="1242"/>
                    <a:pt x="14493" y="575"/>
                  </a:cubicBezTo>
                  <a:cubicBezTo>
                    <a:pt x="14988" y="-92"/>
                    <a:pt x="16465" y="5"/>
                    <a:pt x="16465" y="5"/>
                  </a:cubicBezTo>
                </a:path>
              </a:pathLst>
            </a:custGeom>
            <a:noFill/>
            <a:ln w="9525" cap="flat">
              <a:solidFill>
                <a:srgbClr val="1F74AD"/>
              </a:solidFill>
              <a:prstDash val="dash"/>
              <a:miter/>
            </a:ln>
          </p:spPr>
          <p:txBody>
            <a:bodyPr rtlCol="0" anchor="ctr"/>
            <a:p>
              <a:endParaRPr lang="zh-CN" altLang="en-US"/>
            </a:p>
          </p:txBody>
        </p:sp>
        <p:sp>
          <p:nvSpPr>
            <p:cNvPr id="19" name="椭圆 18"/>
            <p:cNvSpPr/>
            <p:nvPr>
              <p:custDataLst>
                <p:tags r:id="rId13"/>
              </p:custDataLst>
            </p:nvPr>
          </p:nvSpPr>
          <p:spPr>
            <a:xfrm>
              <a:off x="2413" y="9232"/>
              <a:ext cx="279" cy="279"/>
            </a:xfrm>
            <a:prstGeom prst="ellipse">
              <a:avLst/>
            </a:prstGeom>
            <a:solidFill>
              <a:sysClr val="window" lastClr="FFFFFF"/>
            </a:solidFill>
            <a:ln>
              <a:solidFill>
                <a:srgbClr val="A6A6A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椭圆 6"/>
            <p:cNvSpPr/>
            <p:nvPr>
              <p:custDataLst>
                <p:tags r:id="rId14"/>
              </p:custDataLst>
            </p:nvPr>
          </p:nvSpPr>
          <p:spPr>
            <a:xfrm>
              <a:off x="7562" y="8473"/>
              <a:ext cx="279" cy="279"/>
            </a:xfrm>
            <a:prstGeom prst="ellipse">
              <a:avLst/>
            </a:prstGeom>
            <a:solidFill>
              <a:sysClr val="window" lastClr="FFFFFF"/>
            </a:solidFill>
            <a:ln>
              <a:solidFill>
                <a:srgbClr val="A6A6A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22" name="椭圆 21"/>
            <p:cNvSpPr/>
            <p:nvPr>
              <p:custDataLst>
                <p:tags r:id="rId15"/>
              </p:custDataLst>
            </p:nvPr>
          </p:nvSpPr>
          <p:spPr>
            <a:xfrm>
              <a:off x="13397" y="7411"/>
              <a:ext cx="279" cy="279"/>
            </a:xfrm>
            <a:prstGeom prst="ellipse">
              <a:avLst/>
            </a:prstGeom>
            <a:solidFill>
              <a:sysClr val="window" lastClr="FFFFFF"/>
            </a:solidFill>
            <a:ln>
              <a:solidFill>
                <a:srgbClr val="A6A6A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grpSp>
      <p:sp>
        <p:nvSpPr>
          <p:cNvPr id="8" name="文本框 7"/>
          <p:cNvSpPr txBox="true"/>
          <p:nvPr/>
        </p:nvSpPr>
        <p:spPr>
          <a:xfrm>
            <a:off x="4098290" y="1414780"/>
            <a:ext cx="3996055" cy="306705"/>
          </a:xfrm>
          <a:prstGeom prst="rect">
            <a:avLst/>
          </a:prstGeom>
          <a:noFill/>
        </p:spPr>
        <p:txBody>
          <a:bodyPr wrap="none" rtlCol="0">
            <a:spAutoFit/>
          </a:bodyPr>
          <a:p>
            <a:pPr algn="l"/>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关</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于“</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非</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居</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民</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活</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垃</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圾</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处</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量</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收</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费</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9"/>
          <p:cNvSpPr/>
          <p:nvPr/>
        </p:nvSpPr>
        <p:spPr>
          <a:xfrm>
            <a:off x="874395" y="1314450"/>
            <a:ext cx="2719705" cy="50673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各</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城</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市</a:t>
            </a:r>
            <a:r>
              <a:rPr lang="en-US" sz="1600" b="1">
                <a:latin typeface="微软雅黑" panose="020B0503020204020204" pitchFamily="34" charset="-122"/>
                <a:ea typeface="微软雅黑" panose="020B0503020204020204" pitchFamily="34" charset="-122"/>
              </a:rPr>
              <a:t> </a:t>
            </a:r>
            <a:r>
              <a:rPr lang="zh-CN" sz="1600" b="1">
                <a:latin typeface="微软雅黑" panose="020B0503020204020204" pitchFamily="34" charset="-122"/>
                <a:ea typeface="微软雅黑" panose="020B0503020204020204" pitchFamily="34" charset="-122"/>
              </a:rPr>
              <a:t>出</a:t>
            </a:r>
            <a:r>
              <a:rPr lang="en-US" altLang="zh-CN" sz="1600" b="1">
                <a:latin typeface="微软雅黑" panose="020B0503020204020204" pitchFamily="34" charset="-122"/>
                <a:ea typeface="微软雅黑" panose="020B0503020204020204" pitchFamily="34" charset="-122"/>
              </a:rPr>
              <a:t> </a:t>
            </a:r>
            <a:r>
              <a:rPr lang="zh-CN" sz="1600" b="1">
                <a:latin typeface="微软雅黑" panose="020B0503020204020204" pitchFamily="34" charset="-122"/>
                <a:ea typeface="微软雅黑" panose="020B0503020204020204" pitchFamily="34" charset="-122"/>
              </a:rPr>
              <a:t>台</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情</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况</a:t>
            </a:r>
            <a:endParaRPr lang="zh-CN" altLang="en-US" sz="16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城市生活垃圾现状</a:t>
            </a:r>
            <a:endParaRPr lang="zh-CN" altLang="en-US" sz="2800" b="1" dirty="0"/>
          </a:p>
        </p:txBody>
      </p:sp>
      <p:grpSp>
        <p:nvGrpSpPr>
          <p:cNvPr id="19" name="组合 18"/>
          <p:cNvGrpSpPr/>
          <p:nvPr/>
        </p:nvGrpSpPr>
        <p:grpSpPr>
          <a:xfrm>
            <a:off x="722630" y="1609725"/>
            <a:ext cx="10746740" cy="3518535"/>
            <a:chOff x="1192" y="3004"/>
            <a:chExt cx="16924" cy="5541"/>
          </a:xfrm>
        </p:grpSpPr>
        <p:grpSp>
          <p:nvGrpSpPr>
            <p:cNvPr id="4" name="组合 3"/>
            <p:cNvGrpSpPr/>
            <p:nvPr/>
          </p:nvGrpSpPr>
          <p:grpSpPr>
            <a:xfrm>
              <a:off x="1192" y="3004"/>
              <a:ext cx="9038" cy="5541"/>
              <a:chOff x="528" y="2390"/>
              <a:chExt cx="10378" cy="6362"/>
            </a:xfrm>
          </p:grpSpPr>
          <p:cxnSp>
            <p:nvCxnSpPr>
              <p:cNvPr id="5" name="直接连接符 4"/>
              <p:cNvCxnSpPr/>
              <p:nvPr/>
            </p:nvCxnSpPr>
            <p:spPr>
              <a:xfrm>
                <a:off x="528" y="5706"/>
                <a:ext cx="1037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718" y="2481"/>
                <a:ext cx="0" cy="621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529" y="2390"/>
                <a:ext cx="4985" cy="3072"/>
              </a:xfrm>
              <a:prstGeom prst="rect">
                <a:avLst/>
              </a:prstGeom>
            </p:spPr>
          </p:pic>
          <p:pic>
            <p:nvPicPr>
              <p:cNvPr id="7" name="图片 6"/>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5901" y="2390"/>
                <a:ext cx="5005" cy="3072"/>
              </a:xfrm>
              <a:prstGeom prst="rect">
                <a:avLst/>
              </a:prstGeom>
            </p:spPr>
          </p:pic>
          <p:pic>
            <p:nvPicPr>
              <p:cNvPr id="9" name="图片 8"/>
              <p:cNvPicPr>
                <a:picLocks noChangeAspect="true"/>
              </p:cNvPicPr>
              <p:nvPr/>
            </p:nvPicPr>
            <p:blipFill>
              <a:blip r:embed="rId5">
                <a:extLst>
                  <a:ext uri="{28A0092B-C50C-407E-A947-70E740481C1C}">
                    <a14:useLocalDpi xmlns:a14="http://schemas.microsoft.com/office/drawing/2010/main" val="false"/>
                  </a:ext>
                </a:extLst>
              </a:blip>
              <a:stretch>
                <a:fillRect/>
              </a:stretch>
            </p:blipFill>
            <p:spPr>
              <a:xfrm>
                <a:off x="528" y="5976"/>
                <a:ext cx="4986" cy="2776"/>
              </a:xfrm>
              <a:prstGeom prst="rect">
                <a:avLst/>
              </a:prstGeom>
            </p:spPr>
          </p:pic>
          <p:pic>
            <p:nvPicPr>
              <p:cNvPr id="10" name="图片 9"/>
              <p:cNvPicPr>
                <a:picLocks noChangeAspect="true"/>
              </p:cNvPicPr>
              <p:nvPr/>
            </p:nvPicPr>
            <p:blipFill>
              <a:blip r:embed="rId6" cstate="print">
                <a:extLst>
                  <a:ext uri="{28A0092B-C50C-407E-A947-70E740481C1C}">
                    <a14:useLocalDpi xmlns:a14="http://schemas.microsoft.com/office/drawing/2010/main" val="false"/>
                  </a:ext>
                </a:extLst>
              </a:blip>
              <a:stretch>
                <a:fillRect/>
              </a:stretch>
            </p:blipFill>
            <p:spPr>
              <a:xfrm>
                <a:off x="5922" y="5976"/>
                <a:ext cx="4984" cy="2776"/>
              </a:xfrm>
              <a:prstGeom prst="rect">
                <a:avLst/>
              </a:prstGeom>
            </p:spPr>
          </p:pic>
        </p:grpSp>
        <p:sp>
          <p:nvSpPr>
            <p:cNvPr id="18" name="文本框 17"/>
            <p:cNvSpPr txBox="true"/>
            <p:nvPr/>
          </p:nvSpPr>
          <p:spPr>
            <a:xfrm>
              <a:off x="10783" y="3397"/>
              <a:ext cx="7333" cy="4376"/>
            </a:xfrm>
            <a:prstGeom prst="rect">
              <a:avLst/>
            </a:prstGeom>
            <a:noFill/>
          </p:spPr>
          <p:txBody>
            <a:bodyPr wrap="square" rtlCol="0">
              <a:spAutoFit/>
            </a:bodyPr>
            <a:p>
              <a:pPr indent="457200" algn="l" fontAlgn="auto">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据统计，我国每年产生的垃圾总量约有10亿吨，其中生活垃圾产生量</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约4亿吨</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，并还在以每年</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的速度增长。与此相应的，是严重不足的城市垃圾处理能力。中国目前有三分之二的城市面临“垃圾围城”的窘境。</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180705" cy="724535"/>
          </a:xfrm>
        </p:spPr>
        <p:txBody>
          <a:bodyPr/>
          <a:p>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sp>
        <p:nvSpPr>
          <p:cNvPr id="4" name="文本框 3"/>
          <p:cNvSpPr txBox="true"/>
          <p:nvPr/>
        </p:nvSpPr>
        <p:spPr>
          <a:xfrm>
            <a:off x="4097655" y="1043305"/>
            <a:ext cx="3996055" cy="306705"/>
          </a:xfrm>
          <a:prstGeom prst="rect">
            <a:avLst/>
          </a:prstGeom>
          <a:noFill/>
        </p:spPr>
        <p:txBody>
          <a:bodyPr wrap="none" rtlCol="0">
            <a:spAutoFit/>
          </a:bodyPr>
          <a:p>
            <a:pPr algn="l"/>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关</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于“</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非</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居</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民</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厨</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余</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垃</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圾</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处</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量</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收</a:t>
            </a:r>
            <a:r>
              <a:rPr 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费</a:t>
            </a: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965835" y="1930400"/>
            <a:ext cx="10261600" cy="4491355"/>
            <a:chOff x="1197" y="2576"/>
            <a:chExt cx="16160" cy="7073"/>
          </a:xfrm>
        </p:grpSpPr>
        <p:grpSp>
          <p:nvGrpSpPr>
            <p:cNvPr id="6" name="组合 5"/>
            <p:cNvGrpSpPr/>
            <p:nvPr/>
          </p:nvGrpSpPr>
          <p:grpSpPr>
            <a:xfrm>
              <a:off x="1197" y="5462"/>
              <a:ext cx="1112" cy="1112"/>
              <a:chOff x="2885" y="5149"/>
              <a:chExt cx="1824" cy="1824"/>
            </a:xfrm>
          </p:grpSpPr>
          <p:sp>
            <p:nvSpPr>
              <p:cNvPr id="1642" name="Google Shape;1642;p48"/>
              <p:cNvSpPr/>
              <p:nvPr>
                <p:custDataLst>
                  <p:tags r:id="rId3"/>
                </p:custDataLst>
              </p:nvPr>
            </p:nvSpPr>
            <p:spPr>
              <a:xfrm>
                <a:off x="2885" y="5149"/>
                <a:ext cx="1825" cy="1825"/>
              </a:xfrm>
              <a:prstGeom prst="ellipse">
                <a:avLst/>
              </a:prstGeom>
              <a:solidFill>
                <a:srgbClr val="2196F3"/>
              </a:solidFill>
              <a:ln>
                <a:noFill/>
              </a:ln>
            </p:spPr>
            <p:txBody>
              <a:bodyPr spcFirstLastPara="1" wrap="square" lIns="19067" tIns="19067" rIns="19067" bIns="19067" anchor="ctr" anchorCtr="false">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Google Shape;1642;p48"/>
              <p:cNvSpPr/>
              <p:nvPr>
                <p:custDataLst>
                  <p:tags r:id="rId4"/>
                </p:custDataLst>
              </p:nvPr>
            </p:nvSpPr>
            <p:spPr>
              <a:xfrm>
                <a:off x="3013" y="5277"/>
                <a:ext cx="1569" cy="1569"/>
              </a:xfrm>
              <a:prstGeom prst="ellipse">
                <a:avLst/>
              </a:prstGeom>
              <a:noFill/>
              <a:ln w="12700">
                <a:solidFill>
                  <a:srgbClr val="FFFFFF"/>
                </a:solidFill>
              </a:ln>
            </p:spPr>
            <p:txBody>
              <a:bodyPr spcFirstLastPara="1" wrap="square" lIns="19067" tIns="19067" rIns="19067" bIns="19067" anchor="ctr" anchorCtr="false">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648" name="Google Shape;1648;p48"/>
            <p:cNvSpPr/>
            <p:nvPr>
              <p:custDataLst>
                <p:tags r:id="rId5"/>
              </p:custDataLst>
            </p:nvPr>
          </p:nvSpPr>
          <p:spPr>
            <a:xfrm>
              <a:off x="2678" y="4934"/>
              <a:ext cx="2304" cy="1181"/>
            </a:xfrm>
            <a:custGeom>
              <a:avLst/>
              <a:gdLst/>
              <a:ahLst/>
              <a:cxnLst/>
              <a:rect l="l" t="t" r="r" b="b"/>
              <a:pathLst>
                <a:path w="21534" h="21599" extrusionOk="false">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2196F3"/>
            </a:solidFill>
            <a:ln>
              <a:noFill/>
            </a:ln>
          </p:spPr>
          <p:txBody>
            <a:bodyPr spcFirstLastPara="1" wrap="square" lIns="0" tIns="0" rIns="0" bIns="0" anchor="ctr" anchorCtr="false">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49" name="Google Shape;1649;p48"/>
            <p:cNvSpPr txBox="true"/>
            <p:nvPr>
              <p:custDataLst>
                <p:tags r:id="rId6"/>
              </p:custDataLst>
            </p:nvPr>
          </p:nvSpPr>
          <p:spPr>
            <a:xfrm>
              <a:off x="2678" y="5439"/>
              <a:ext cx="1739" cy="497"/>
            </a:xfrm>
            <a:prstGeom prst="rect">
              <a:avLst/>
            </a:prstGeom>
            <a:noFill/>
            <a:ln>
              <a:noFill/>
            </a:ln>
          </p:spPr>
          <p:txBody>
            <a:bodyPr spcFirstLastPara="1" wrap="square" lIns="19067" tIns="19067" rIns="19067" bIns="19067" anchor="ctr" anchorCtr="false"/>
            <a:p>
              <a:pPr marL="0" marR="0" lvl="0" indent="0" algn="ctr" defTabSz="457200" rtl="0" eaLnBrk="1" fontAlgn="auto" latinLnBrk="0" hangingPunct="1">
                <a:lnSpc>
                  <a:spcPct val="120000"/>
                </a:lnSpc>
                <a:spcBef>
                  <a:spcPts val="0"/>
                </a:spcBef>
                <a:spcAft>
                  <a:spcPts val="0"/>
                </a:spcAft>
                <a:buClrTx/>
                <a:buSzTx/>
                <a:buFontTx/>
                <a:buNone/>
                <a:defRPr/>
              </a:pPr>
              <a:r>
                <a:rPr kumimoji="0" 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rPr>
                <a:t>202</a:t>
              </a:r>
              <a:r>
                <a:rPr kumimoji="0" lang="en-US" alt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rPr>
                <a:t>1.8.</a:t>
              </a:r>
              <a:r>
                <a:rPr kumimoji="0" 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rPr>
                <a:t>31</a:t>
              </a:r>
              <a:endParaRPr kumimoji="0" 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1" name="文本框 20"/>
            <p:cNvSpPr txBox="true"/>
            <p:nvPr>
              <p:custDataLst>
                <p:tags r:id="rId7"/>
              </p:custDataLst>
            </p:nvPr>
          </p:nvSpPr>
          <p:spPr>
            <a:xfrm>
              <a:off x="2309" y="2576"/>
              <a:ext cx="4750" cy="2268"/>
            </a:xfrm>
            <a:prstGeom prst="rect">
              <a:avLst/>
            </a:prstGeom>
            <a:noFill/>
          </p:spPr>
          <p:txBody>
            <a:bodyPr wrap="square" rtlCol="0" anchor="ctr" anchorCtr="false"/>
            <a:p>
              <a:pPr lvl="0" algn="l" defTabSz="457200">
                <a:lnSpc>
                  <a:spcPct val="150000"/>
                </a:lnSpc>
                <a:defRPr/>
              </a:pPr>
              <a:r>
                <a:rPr kumimoji="1" lang="zh-CN" altLang="en-US" sz="1200" b="1"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北京市</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城市管理委员会、北京市发展和改革委员会、北京市财政局、北京市市场监督管理局联合下发《关于加强本市非居民厨余垃圾计量收费管理工作的通知》</a:t>
              </a:r>
              <a:endPar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66" name="Google Shape;1666;p48"/>
            <p:cNvSpPr/>
            <p:nvPr>
              <p:custDataLst>
                <p:tags r:id="rId8"/>
              </p:custDataLst>
            </p:nvPr>
          </p:nvSpPr>
          <p:spPr>
            <a:xfrm rot="10800000" flipH="true">
              <a:off x="5299" y="5995"/>
              <a:ext cx="2304" cy="1182"/>
            </a:xfrm>
            <a:custGeom>
              <a:avLst/>
              <a:gdLst/>
              <a:ahLst/>
              <a:cxnLst/>
              <a:rect l="l" t="t" r="r" b="b"/>
              <a:pathLst>
                <a:path w="21534" h="21599" extrusionOk="false">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false">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67" name="Google Shape;1667;p48"/>
            <p:cNvSpPr txBox="true"/>
            <p:nvPr>
              <p:custDataLst>
                <p:tags r:id="rId9"/>
              </p:custDataLst>
            </p:nvPr>
          </p:nvSpPr>
          <p:spPr>
            <a:xfrm>
              <a:off x="5299" y="6193"/>
              <a:ext cx="1760" cy="488"/>
            </a:xfrm>
            <a:prstGeom prst="rect">
              <a:avLst/>
            </a:prstGeom>
            <a:noFill/>
            <a:ln>
              <a:noFill/>
            </a:ln>
          </p:spPr>
          <p:txBody>
            <a:bodyPr spcFirstLastPara="1" wrap="square" lIns="19067" tIns="19067" rIns="19067" bIns="19067" anchor="ctr" anchorCtr="false"/>
            <a:p>
              <a:pPr marL="0" marR="0" lvl="0" indent="0" algn="ctr" defTabSz="457200" rtl="0" eaLnBrk="1" fontAlgn="auto" latinLnBrk="0" hangingPunct="1">
                <a:lnSpc>
                  <a:spcPct val="120000"/>
                </a:lnSpc>
                <a:spcBef>
                  <a:spcPts val="0"/>
                </a:spcBef>
                <a:spcAft>
                  <a:spcPts val="0"/>
                </a:spcAft>
                <a:buClrTx/>
                <a:buSzTx/>
                <a:buFontTx/>
                <a:buNone/>
                <a:defRPr/>
              </a:pPr>
              <a:r>
                <a:rPr kumimoji="0" lang="en-US" alt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rPr>
                <a:t>2021.9.18</a:t>
              </a:r>
              <a:endParaRPr kumimoji="0" lang="en-US" alt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 name="文本框 7"/>
            <p:cNvSpPr txBox="true"/>
            <p:nvPr>
              <p:custDataLst>
                <p:tags r:id="rId10"/>
              </p:custDataLst>
            </p:nvPr>
          </p:nvSpPr>
          <p:spPr>
            <a:xfrm>
              <a:off x="1274" y="7369"/>
              <a:ext cx="7485" cy="2280"/>
            </a:xfrm>
            <a:prstGeom prst="rect">
              <a:avLst/>
            </a:prstGeom>
            <a:noFill/>
          </p:spPr>
          <p:txBody>
            <a:bodyPr wrap="square" rtlCol="0" anchor="ctr" anchorCtr="false"/>
            <a:p>
              <a:pPr lvl="0" algn="l" defTabSz="457200">
                <a:lnSpc>
                  <a:spcPct val="150000"/>
                </a:lnSpc>
                <a:defRPr/>
              </a:pPr>
              <a:r>
                <a:rPr kumimoji="1" lang="zh-CN" altLang="en-US" sz="1200" b="1"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广东省</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发展改革委、广东省住房和城乡建设厅转发《国家发展改革委住房和城乡建设部关于推进非居民厨余垃圾处理计量收费的指导意见》，并提出3点意见，包括</a:t>
              </a:r>
              <a:r>
                <a:rPr kumimoji="1" lang="zh-CN" altLang="en-US" sz="1200" spc="150">
                  <a:solidFill>
                    <a:srgbClr val="C00000"/>
                  </a:solidFill>
                  <a:latin typeface="微软雅黑" panose="020B0503020204020204" pitchFamily="34" charset="-122"/>
                  <a:ea typeface="微软雅黑" panose="020B0503020204020204" pitchFamily="34" charset="-122"/>
                  <a:cs typeface="+mn-ea"/>
                  <a:sym typeface="+mn-lt"/>
                </a:rPr>
                <a:t>建立健全非居民厨余垃圾处理计量收费机制</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、加快推进厨余垃圾收运监管体系建设等，要求各地市一并贯彻执行。</a:t>
              </a:r>
              <a:endPar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72" name="Google Shape;1672;p48"/>
            <p:cNvSpPr/>
            <p:nvPr>
              <p:custDataLst>
                <p:tags r:id="rId11"/>
              </p:custDataLst>
            </p:nvPr>
          </p:nvSpPr>
          <p:spPr>
            <a:xfrm rot="10800000" flipH="true">
              <a:off x="10539" y="5995"/>
              <a:ext cx="2304" cy="1182"/>
            </a:xfrm>
            <a:custGeom>
              <a:avLst/>
              <a:gdLst/>
              <a:ahLst/>
              <a:cxnLst/>
              <a:rect l="l" t="t" r="r" b="b"/>
              <a:pathLst>
                <a:path w="21534" h="21599" extrusionOk="false">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false">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73" name="Google Shape;1673;p48"/>
            <p:cNvSpPr txBox="true"/>
            <p:nvPr>
              <p:custDataLst>
                <p:tags r:id="rId12"/>
              </p:custDataLst>
            </p:nvPr>
          </p:nvSpPr>
          <p:spPr>
            <a:xfrm>
              <a:off x="10520" y="6193"/>
              <a:ext cx="1733" cy="488"/>
            </a:xfrm>
            <a:prstGeom prst="rect">
              <a:avLst/>
            </a:prstGeom>
            <a:noFill/>
            <a:ln>
              <a:noFill/>
            </a:ln>
          </p:spPr>
          <p:txBody>
            <a:bodyPr spcFirstLastPara="1" wrap="square" lIns="19067" tIns="19067" rIns="19067" bIns="19067" anchor="ctr" anchorCtr="false">
              <a:normAutofit/>
            </a:bodyPr>
            <a:p>
              <a:pPr marL="0" marR="0" lvl="0" indent="0" algn="ctr" defTabSz="457200" rtl="0" eaLnBrk="1" fontAlgn="auto" latinLnBrk="0" hangingPunct="1">
                <a:lnSpc>
                  <a:spcPct val="120000"/>
                </a:lnSpc>
                <a:spcBef>
                  <a:spcPts val="0"/>
                </a:spcBef>
                <a:spcAft>
                  <a:spcPts val="0"/>
                </a:spcAft>
                <a:buClrTx/>
                <a:buSzTx/>
                <a:buFontTx/>
                <a:buNone/>
                <a:defRPr/>
              </a:pPr>
              <a:r>
                <a:rPr kumimoji="0" lang="en-US" alt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rPr>
                <a:t>2022.1.28</a:t>
              </a:r>
              <a:endParaRPr kumimoji="0" lang="en-US" alt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文本框 8"/>
            <p:cNvSpPr txBox="true"/>
            <p:nvPr>
              <p:custDataLst>
                <p:tags r:id="rId13"/>
              </p:custDataLst>
            </p:nvPr>
          </p:nvSpPr>
          <p:spPr>
            <a:xfrm>
              <a:off x="10965" y="7369"/>
              <a:ext cx="6391" cy="1972"/>
            </a:xfrm>
            <a:prstGeom prst="rect">
              <a:avLst/>
            </a:prstGeom>
            <a:noFill/>
          </p:spPr>
          <p:txBody>
            <a:bodyPr wrap="square" rtlCol="0" anchor="ctr" anchorCtr="false"/>
            <a:p>
              <a:pPr lvl="0" algn="l" defTabSz="457200">
                <a:lnSpc>
                  <a:spcPct val="150000"/>
                </a:lnSpc>
                <a:defRPr/>
              </a:pPr>
              <a:r>
                <a:rPr kumimoji="1" lang="zh-CN" altLang="en-US" sz="1200" b="1"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新疆维吾尔自治区</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发展改革委、住房和城乡建设厅关于印发《自治区推进非居民厨余垃圾处理计量收费实施方案》的通知（新发改规〔2022〕4号），《方案》提出</a:t>
              </a:r>
              <a:r>
                <a:rPr kumimoji="1" lang="zh-CN" altLang="en-US" sz="1200" spc="150">
                  <a:solidFill>
                    <a:srgbClr val="C00000"/>
                  </a:solidFill>
                  <a:latin typeface="微软雅黑" panose="020B0503020204020204" pitchFamily="34" charset="-122"/>
                  <a:ea typeface="微软雅黑" panose="020B0503020204020204" pitchFamily="34" charset="-122"/>
                  <a:cs typeface="+mn-ea"/>
                  <a:sym typeface="+mn-lt"/>
                </a:rPr>
                <a:t>推行非居民厨余垃圾计量收费</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54" name="Google Shape;1654;p48"/>
            <p:cNvSpPr/>
            <p:nvPr>
              <p:custDataLst>
                <p:tags r:id="rId14"/>
              </p:custDataLst>
            </p:nvPr>
          </p:nvSpPr>
          <p:spPr>
            <a:xfrm>
              <a:off x="7919" y="4934"/>
              <a:ext cx="2304" cy="1181"/>
            </a:xfrm>
            <a:custGeom>
              <a:avLst/>
              <a:gdLst/>
              <a:ahLst/>
              <a:cxnLst/>
              <a:rect l="l" t="t" r="r" b="b"/>
              <a:pathLst>
                <a:path w="21534" h="21599" extrusionOk="false">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2196F3"/>
            </a:solidFill>
            <a:ln>
              <a:noFill/>
            </a:ln>
          </p:spPr>
          <p:txBody>
            <a:bodyPr spcFirstLastPara="1" wrap="square" lIns="0" tIns="0" rIns="0" bIns="0" anchor="ctr" anchorCtr="false">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55" name="Google Shape;1655;p48"/>
            <p:cNvSpPr txBox="true"/>
            <p:nvPr>
              <p:custDataLst>
                <p:tags r:id="rId15"/>
              </p:custDataLst>
            </p:nvPr>
          </p:nvSpPr>
          <p:spPr>
            <a:xfrm>
              <a:off x="7919" y="5448"/>
              <a:ext cx="1710" cy="546"/>
            </a:xfrm>
            <a:prstGeom prst="rect">
              <a:avLst/>
            </a:prstGeom>
            <a:noFill/>
            <a:ln>
              <a:noFill/>
            </a:ln>
          </p:spPr>
          <p:txBody>
            <a:bodyPr spcFirstLastPara="1" wrap="square" lIns="19067" tIns="19067" rIns="19067" bIns="19067" anchor="ctr" anchorCtr="false">
              <a:normAutofit/>
            </a:bodyPr>
            <a:p>
              <a:pPr marL="0" marR="0" lvl="0" indent="0" algn="ctr" defTabSz="457200" rtl="0" eaLnBrk="1" fontAlgn="auto" latinLnBrk="0" hangingPunct="1">
                <a:lnSpc>
                  <a:spcPct val="120000"/>
                </a:lnSpc>
                <a:spcBef>
                  <a:spcPts val="0"/>
                </a:spcBef>
                <a:spcAft>
                  <a:spcPts val="0"/>
                </a:spcAft>
                <a:buClrTx/>
                <a:buSzTx/>
                <a:buFontTx/>
                <a:buNone/>
                <a:defRPr/>
              </a:pPr>
              <a:r>
                <a:rPr kumimoji="0" lang="en-US" alt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rPr>
                <a:t>2021.9.23</a:t>
              </a:r>
              <a:endParaRPr kumimoji="0" lang="en-US" altLang="en-GB" sz="12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文本框 9"/>
            <p:cNvSpPr txBox="true"/>
            <p:nvPr>
              <p:custDataLst>
                <p:tags r:id="rId16"/>
              </p:custDataLst>
            </p:nvPr>
          </p:nvSpPr>
          <p:spPr>
            <a:xfrm>
              <a:off x="7919" y="2576"/>
              <a:ext cx="9438" cy="2271"/>
            </a:xfrm>
            <a:prstGeom prst="rect">
              <a:avLst/>
            </a:prstGeom>
            <a:noFill/>
          </p:spPr>
          <p:txBody>
            <a:bodyPr wrap="square" rtlCol="0" anchor="ctr" anchorCtr="false"/>
            <a:p>
              <a:pPr lvl="0" algn="l" defTabSz="457200">
                <a:lnSpc>
                  <a:spcPct val="150000"/>
                </a:lnSpc>
                <a:defRPr/>
              </a:pPr>
              <a:r>
                <a:rPr kumimoji="1" lang="zh-CN" altLang="en-US" sz="1200" b="1"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甘肃省</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发展和改革委员会、甘肃省住房和城乡建设厅下发《关于推进非居民厨余垃圾处理计量收费有关工作意见的通知》，要求兰州市作为第一批生活垃圾分类示范城市，应当尽快</a:t>
              </a:r>
              <a:r>
                <a:rPr kumimoji="1" lang="zh-CN" altLang="en-US" sz="1200" spc="150">
                  <a:solidFill>
                    <a:srgbClr val="C00000"/>
                  </a:solidFill>
                  <a:latin typeface="微软雅黑" panose="020B0503020204020204" pitchFamily="34" charset="-122"/>
                  <a:ea typeface="微软雅黑" panose="020B0503020204020204" pitchFamily="34" charset="-122"/>
                  <a:cs typeface="+mn-ea"/>
                  <a:sym typeface="+mn-lt"/>
                </a:rPr>
                <a:t>实现非居民厨余垃圾计量收费</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，并充分征求公众意见，</a:t>
              </a:r>
              <a:r>
                <a:rPr kumimoji="1" lang="zh-CN" altLang="en-US" sz="1200" spc="150">
                  <a:solidFill>
                    <a:srgbClr val="C00000"/>
                  </a:solidFill>
                  <a:latin typeface="微软雅黑" panose="020B0503020204020204" pitchFamily="34" charset="-122"/>
                  <a:ea typeface="微软雅黑" panose="020B0503020204020204" pitchFamily="34" charset="-122"/>
                  <a:cs typeface="+mn-ea"/>
                  <a:sym typeface="+mn-lt"/>
                </a:rPr>
                <a:t>逐步建立超定额累进加价机制</a:t>
              </a:r>
              <a:r>
                <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；其他城市要摸清非居民单位垃圾产生量底数，加快实现非居民厨余垃圾收运监管全覆盖，逐步推进计量收费。</a:t>
              </a:r>
              <a:endParaRPr kumimoji="1" lang="zh-CN" altLang="en-US" sz="1200" spc="15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12" name="圆角矩形 11"/>
          <p:cNvSpPr/>
          <p:nvPr/>
        </p:nvSpPr>
        <p:spPr>
          <a:xfrm>
            <a:off x="850900" y="943610"/>
            <a:ext cx="2719705" cy="50673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各</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城</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市</a:t>
            </a:r>
            <a:r>
              <a:rPr lang="en-US" sz="1600" b="1">
                <a:latin typeface="微软雅黑" panose="020B0503020204020204" pitchFamily="34" charset="-122"/>
                <a:ea typeface="微软雅黑" panose="020B0503020204020204" pitchFamily="34" charset="-122"/>
              </a:rPr>
              <a:t> </a:t>
            </a:r>
            <a:r>
              <a:rPr lang="zh-CN" sz="1600" b="1">
                <a:latin typeface="微软雅黑" panose="020B0503020204020204" pitchFamily="34" charset="-122"/>
                <a:ea typeface="微软雅黑" panose="020B0503020204020204" pitchFamily="34" charset="-122"/>
              </a:rPr>
              <a:t>出</a:t>
            </a:r>
            <a:r>
              <a:rPr lang="en-US" altLang="zh-CN" sz="1600" b="1">
                <a:latin typeface="微软雅黑" panose="020B0503020204020204" pitchFamily="34" charset="-122"/>
                <a:ea typeface="微软雅黑" panose="020B0503020204020204" pitchFamily="34" charset="-122"/>
              </a:rPr>
              <a:t> </a:t>
            </a:r>
            <a:r>
              <a:rPr lang="zh-CN" sz="1600" b="1">
                <a:latin typeface="微软雅黑" panose="020B0503020204020204" pitchFamily="34" charset="-122"/>
                <a:ea typeface="微软雅黑" panose="020B0503020204020204" pitchFamily="34" charset="-122"/>
              </a:rPr>
              <a:t>台</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情</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况</a:t>
            </a:r>
            <a:endParaRPr lang="zh-CN" altLang="en-US" sz="16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334885" cy="724535"/>
          </a:xfrm>
        </p:spPr>
        <p:txBody>
          <a:bodyPr/>
          <a:p>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grpSp>
        <p:nvGrpSpPr>
          <p:cNvPr id="4" name="组合 3"/>
          <p:cNvGrpSpPr/>
          <p:nvPr/>
        </p:nvGrpSpPr>
        <p:grpSpPr>
          <a:xfrm>
            <a:off x="1408430" y="1862455"/>
            <a:ext cx="9375140" cy="3407410"/>
            <a:chOff x="2218" y="2562"/>
            <a:chExt cx="14764" cy="5366"/>
          </a:xfrm>
        </p:grpSpPr>
        <p:pic>
          <p:nvPicPr>
            <p:cNvPr id="100" name="图片 99"/>
            <p:cNvPicPr/>
            <p:nvPr/>
          </p:nvPicPr>
          <p:blipFill>
            <a:blip r:embed="rId3"/>
            <a:srcRect t="13210"/>
            <a:stretch>
              <a:fillRect/>
            </a:stretch>
          </p:blipFill>
          <p:spPr>
            <a:xfrm>
              <a:off x="2218" y="3400"/>
              <a:ext cx="5668" cy="3690"/>
            </a:xfrm>
            <a:prstGeom prst="rect">
              <a:avLst/>
            </a:prstGeom>
            <a:noFill/>
            <a:ln w="9525">
              <a:noFill/>
            </a:ln>
          </p:spPr>
        </p:pic>
        <p:cxnSp>
          <p:nvCxnSpPr>
            <p:cNvPr id="6" name="直接连接符 5"/>
            <p:cNvCxnSpPr/>
            <p:nvPr/>
          </p:nvCxnSpPr>
          <p:spPr>
            <a:xfrm>
              <a:off x="8657" y="2562"/>
              <a:ext cx="0" cy="5367"/>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428" y="2829"/>
              <a:ext cx="7554" cy="4832"/>
              <a:chOff x="9428" y="2829"/>
              <a:chExt cx="7554" cy="4832"/>
            </a:xfrm>
          </p:grpSpPr>
          <p:sp>
            <p:nvSpPr>
              <p:cNvPr id="11" name="文本框 10"/>
              <p:cNvSpPr txBox="true"/>
              <p:nvPr/>
            </p:nvSpPr>
            <p:spPr>
              <a:xfrm>
                <a:off x="9428" y="4125"/>
                <a:ext cx="7554" cy="3536"/>
              </a:xfrm>
              <a:prstGeom prst="rect">
                <a:avLst/>
              </a:prstGeom>
              <a:noFill/>
            </p:spPr>
            <p:txBody>
              <a:bodyPr wrap="square" rtlCol="0">
                <a:spAutoFit/>
              </a:bodyPr>
              <a:p>
                <a:pPr indent="457200" algn="l" fontAlgn="auto">
                  <a:lnSpc>
                    <a:spcPct val="250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国家层面和各地已出台政策来看，垃圾计量收费路线图日渐清晰，“非居民厨余垃圾垃圾处理计量收费”和“非居民生活垃圾处理计量收费”先行先试已陆续展开，为日后普及“居民用户生活垃圾按量收费”探路。</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圆角矩形 6"/>
              <p:cNvSpPr/>
              <p:nvPr/>
            </p:nvSpPr>
            <p:spPr>
              <a:xfrm>
                <a:off x="10894" y="2829"/>
                <a:ext cx="4623" cy="79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垃</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圾</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收</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费</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制</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度</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分</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析</a:t>
                </a:r>
                <a:endParaRPr lang="zh-CN" altLang="en-US" sz="1600" b="1">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395335" cy="724535"/>
          </a:xfrm>
        </p:spPr>
        <p:txBody>
          <a:bodyPr/>
          <a:p>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制度层面</a:t>
            </a:r>
            <a:endParaRPr lang="zh-CN" altLang="en-US" sz="2800" b="1" dirty="0"/>
          </a:p>
        </p:txBody>
      </p:sp>
      <p:grpSp>
        <p:nvGrpSpPr>
          <p:cNvPr id="4" name="组合 3"/>
          <p:cNvGrpSpPr/>
          <p:nvPr/>
        </p:nvGrpSpPr>
        <p:grpSpPr>
          <a:xfrm>
            <a:off x="1238885" y="2555875"/>
            <a:ext cx="9714865" cy="2832100"/>
            <a:chOff x="1355" y="3294"/>
            <a:chExt cx="15299" cy="4460"/>
          </a:xfrm>
        </p:grpSpPr>
        <p:sp>
          <p:nvSpPr>
            <p:cNvPr id="6" name="文本框 5"/>
            <p:cNvSpPr txBox="true"/>
            <p:nvPr/>
          </p:nvSpPr>
          <p:spPr>
            <a:xfrm>
              <a:off x="1355" y="3320"/>
              <a:ext cx="8322" cy="4409"/>
            </a:xfrm>
            <a:prstGeom prst="rect">
              <a:avLst/>
            </a:prstGeom>
            <a:noFill/>
          </p:spPr>
          <p:txBody>
            <a:bodyPr wrap="square" rtlCol="0">
              <a:spAutoFit/>
            </a:bodyPr>
            <a:p>
              <a:pPr marL="285750" indent="-285750" algn="l" fontAlgn="auto">
                <a:lnSpc>
                  <a:spcPct val="200000"/>
                </a:lnSpc>
                <a:buFont typeface="Wingdings" panose="05000000000000000000" charset="0"/>
                <a:buChar char="l"/>
              </a:pPr>
              <a:r>
                <a:rPr lang="zh-CN" altLang="en-US" sz="1400" b="1">
                  <a:solidFill>
                    <a:schemeClr val="tx1">
                      <a:lumMod val="85000"/>
                      <a:lumOff val="15000"/>
                    </a:schemeClr>
                  </a:solidFill>
                  <a:latin typeface="微软雅黑" panose="020B0503020204020204" pitchFamily="34" charset="-122"/>
                  <a:ea typeface="微软雅黑" panose="020B0503020204020204" pitchFamily="34" charset="-122"/>
                </a:rPr>
                <a:t>建立生活垃圾处理收费制度</a:t>
              </a:r>
              <a:endParaRPr lang="zh-CN" altLang="en-US" sz="1400" b="1">
                <a:solidFill>
                  <a:schemeClr val="tx1">
                    <a:lumMod val="85000"/>
                    <a:lumOff val="15000"/>
                  </a:schemeClr>
                </a:solidFill>
                <a:latin typeface="微软雅黑" panose="020B0503020204020204" pitchFamily="34" charset="-122"/>
                <a:ea typeface="微软雅黑" panose="020B0503020204020204" pitchFamily="34" charset="-122"/>
              </a:endParaRPr>
            </a:p>
            <a:p>
              <a:pPr indent="0" algn="l" fontAlgn="auto">
                <a:lnSpc>
                  <a:spcPct val="200000"/>
                </a:lnSpc>
                <a:buNone/>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按照谁产生谁付费的原则，结合生活垃圾分类情况，根据各地实际，形成差别化的生活垃圾处理收费标准。</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pPr indent="0" algn="l" fontAlgn="auto">
                <a:lnSpc>
                  <a:spcPct val="200000"/>
                </a:lnSpc>
                <a:buNone/>
              </a:pP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ClrTx/>
                <a:buSzTx/>
                <a:buFont typeface="Wingdings" panose="05000000000000000000" charset="0"/>
                <a:buChar char="l"/>
              </a:pPr>
              <a:r>
                <a:rPr lang="zh-CN" altLang="en-US" sz="1400" b="1">
                  <a:solidFill>
                    <a:schemeClr val="tx1">
                      <a:lumMod val="85000"/>
                      <a:lumOff val="15000"/>
                    </a:schemeClr>
                  </a:solidFill>
                  <a:latin typeface="微软雅黑" panose="020B0503020204020204" pitchFamily="34" charset="-122"/>
                  <a:ea typeface="微软雅黑" panose="020B0503020204020204" pitchFamily="34" charset="-122"/>
                </a:rPr>
                <a:t>居民按量收费是垃圾收费的发展方向</a:t>
              </a:r>
              <a:endParaRPr lang="zh-CN" altLang="en-US" sz="1400" b="1">
                <a:solidFill>
                  <a:schemeClr val="tx1">
                    <a:lumMod val="85000"/>
                    <a:lumOff val="15000"/>
                  </a:schemeClr>
                </a:solidFill>
                <a:latin typeface="微软雅黑" panose="020B0503020204020204" pitchFamily="34" charset="-122"/>
                <a:ea typeface="微软雅黑" panose="020B0503020204020204" pitchFamily="34" charset="-122"/>
              </a:endParaRPr>
            </a:p>
            <a:p>
              <a:pPr indent="0" algn="l" fontAlgn="auto">
                <a:lnSpc>
                  <a:spcPct val="200000"/>
                </a:lnSpc>
                <a:buNone/>
              </a:pP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居民多扔垃圾多花钱，充分体现</a:t>
              </a:r>
              <a:r>
                <a:rPr lang="en-US" altLang="zh-CN" sz="12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多污染多负担</a:t>
              </a:r>
              <a:r>
                <a:rPr lang="en-US" altLang="zh-CN" sz="12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的原则，推动实现生活垃圾源头减量。</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true"/>
            </p:cNvPicPr>
            <p:nvPr>
              <p:custDataLst>
                <p:tags r:id="rId3"/>
              </p:custDataLst>
            </p:nvPr>
          </p:nvPicPr>
          <p:blipFill>
            <a:blip r:embed="rId4"/>
            <a:stretch>
              <a:fillRect/>
            </a:stretch>
          </p:blipFill>
          <p:spPr>
            <a:xfrm>
              <a:off x="10786" y="3294"/>
              <a:ext cx="5868" cy="4460"/>
            </a:xfrm>
            <a:prstGeom prst="rect">
              <a:avLst/>
            </a:prstGeom>
          </p:spPr>
        </p:pic>
      </p:grpSp>
      <p:sp>
        <p:nvSpPr>
          <p:cNvPr id="7" name="圆角矩形 6"/>
          <p:cNvSpPr/>
          <p:nvPr/>
        </p:nvSpPr>
        <p:spPr>
          <a:xfrm>
            <a:off x="1238885" y="1557020"/>
            <a:ext cx="2268855" cy="50673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未</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来</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趋</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势</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分</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析</a:t>
            </a:r>
            <a:endParaRPr lang="zh-CN" altLang="en-US" sz="16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88733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技术层面</a:t>
            </a:r>
            <a:endParaRPr lang="zh-CN" altLang="en-US" sz="2800" b="1" dirty="0"/>
          </a:p>
        </p:txBody>
      </p:sp>
      <p:grpSp>
        <p:nvGrpSpPr>
          <p:cNvPr id="69" name="组合 68"/>
          <p:cNvGrpSpPr/>
          <p:nvPr/>
        </p:nvGrpSpPr>
        <p:grpSpPr>
          <a:xfrm>
            <a:off x="692150" y="2216769"/>
            <a:ext cx="10807700" cy="2424446"/>
            <a:chOff x="307" y="2931"/>
            <a:chExt cx="13784" cy="3092"/>
          </a:xfrm>
        </p:grpSpPr>
        <p:sp>
          <p:nvSpPr>
            <p:cNvPr id="52" name="矩形 51"/>
            <p:cNvSpPr/>
            <p:nvPr>
              <p:custDataLst>
                <p:tags r:id="rId3"/>
              </p:custDataLst>
            </p:nvPr>
          </p:nvSpPr>
          <p:spPr bwMode="auto">
            <a:xfrm>
              <a:off x="359" y="3511"/>
              <a:ext cx="2344" cy="2512"/>
            </a:xfrm>
            <a:prstGeom prst="rect">
              <a:avLst/>
            </a:prstGeom>
            <a:solidFill>
              <a:sysClr val="window" lastClr="FFFFFF">
                <a:lumMod val="95000"/>
              </a:sysClr>
            </a:solidFill>
            <a:ln w="3175">
              <a:solidFill>
                <a:srgbClr val="275A9B"/>
              </a:solidFill>
              <a:round/>
            </a:ln>
          </p:spPr>
          <p:txBody>
            <a:bodyPr vert="horz" wrap="square" lIns="90000" tIns="46800" rIns="90000" bIns="46800" anchor="ctr" anchorCtr="true" compatLnSpc="true">
              <a:normAutofit/>
            </a:bodyPr>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露天污染</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污水遍地</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恶臭熏天</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五边形 52"/>
            <p:cNvSpPr/>
            <p:nvPr>
              <p:custDataLst>
                <p:tags r:id="rId4"/>
              </p:custDataLst>
            </p:nvPr>
          </p:nvSpPr>
          <p:spPr bwMode="auto">
            <a:xfrm>
              <a:off x="307" y="2940"/>
              <a:ext cx="2657" cy="517"/>
            </a:xfrm>
            <a:prstGeom prst="homePlate">
              <a:avLst/>
            </a:prstGeom>
            <a:solidFill>
              <a:srgbClr val="1F74AD"/>
            </a:solidFill>
            <a:ln w="19050">
              <a:noFill/>
              <a:round/>
            </a:ln>
            <a:effectLst/>
          </p:spPr>
          <p:txBody>
            <a:bodyPr vert="horz" wrap="none" lIns="91440" tIns="0" rIns="91440" bIns="0" anchor="ctr" anchorCtr="true" compatLnSpc="true">
              <a:normAutofit/>
            </a:bodyPr>
            <a:p>
              <a:pPr algn="ctr">
                <a:lnSpc>
                  <a:spcPct val="130000"/>
                </a:lnSpc>
              </a:pP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sp>
          <p:nvSpPr>
            <p:cNvPr id="54" name="矩形 53"/>
            <p:cNvSpPr/>
            <p:nvPr>
              <p:custDataLst>
                <p:tags r:id="rId5"/>
              </p:custDataLst>
            </p:nvPr>
          </p:nvSpPr>
          <p:spPr bwMode="auto">
            <a:xfrm>
              <a:off x="2964" y="3511"/>
              <a:ext cx="2417" cy="2512"/>
            </a:xfrm>
            <a:prstGeom prst="rect">
              <a:avLst/>
            </a:prstGeom>
            <a:solidFill>
              <a:sysClr val="window" lastClr="FFFFFF">
                <a:lumMod val="95000"/>
              </a:sysClr>
            </a:solidFill>
            <a:ln w="3175">
              <a:solidFill>
                <a:srgbClr val="3498DB"/>
              </a:solidFill>
              <a:round/>
            </a:ln>
          </p:spPr>
          <p:txBody>
            <a:bodyPr vert="horz" wrap="square" lIns="90000" tIns="46800" rIns="90000" bIns="46800" anchor="ctr" anchorCtr="true" compatLnSpc="true">
              <a:normAutofit/>
            </a:bodyPr>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污水遍地</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不易收集</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臭气熏天</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燕尾形 54"/>
            <p:cNvSpPr/>
            <p:nvPr>
              <p:custDataLst>
                <p:tags r:id="rId6"/>
              </p:custDataLst>
            </p:nvPr>
          </p:nvSpPr>
          <p:spPr bwMode="auto">
            <a:xfrm>
              <a:off x="2824" y="2940"/>
              <a:ext cx="2703" cy="517"/>
            </a:xfrm>
            <a:prstGeom prst="chevron">
              <a:avLst/>
            </a:prstGeom>
            <a:solidFill>
              <a:srgbClr val="3498DB"/>
            </a:solidFill>
            <a:ln w="19050">
              <a:noFill/>
              <a:round/>
            </a:ln>
            <a:effectLst/>
          </p:spPr>
          <p:txBody>
            <a:bodyPr vert="horz" wrap="none" lIns="91440" tIns="0" rIns="91440" bIns="0" anchor="ctr" anchorCtr="true" compatLnSpc="true">
              <a:normAutofit/>
            </a:bodyPr>
            <a:p>
              <a:pPr algn="ctr">
                <a:lnSpc>
                  <a:spcPct val="130000"/>
                </a:lnSpc>
              </a:pP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sp>
          <p:nvSpPr>
            <p:cNvPr id="56" name="矩形 55"/>
            <p:cNvSpPr/>
            <p:nvPr>
              <p:custDataLst>
                <p:tags r:id="rId7"/>
              </p:custDataLst>
            </p:nvPr>
          </p:nvSpPr>
          <p:spPr bwMode="auto">
            <a:xfrm>
              <a:off x="5592" y="3511"/>
              <a:ext cx="2660" cy="2512"/>
            </a:xfrm>
            <a:prstGeom prst="rect">
              <a:avLst/>
            </a:prstGeom>
            <a:solidFill>
              <a:sysClr val="window" lastClr="FFFFFF">
                <a:lumMod val="95000"/>
              </a:sysClr>
            </a:solidFill>
            <a:ln w="3175">
              <a:solidFill>
                <a:srgbClr val="1AA3AA"/>
              </a:solidFill>
              <a:round/>
            </a:ln>
          </p:spPr>
          <p:txBody>
            <a:bodyPr vert="horz" wrap="square" lIns="90000" tIns="46800" rIns="90000" bIns="46800" anchor="ctr" anchorCtr="true" compatLnSpc="true">
              <a:normAutofit/>
            </a:bodyPr>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不能分类</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杂乱无章</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管理困难</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燕尾形 56"/>
            <p:cNvSpPr/>
            <p:nvPr>
              <p:custDataLst>
                <p:tags r:id="rId8"/>
              </p:custDataLst>
            </p:nvPr>
          </p:nvSpPr>
          <p:spPr bwMode="auto">
            <a:xfrm>
              <a:off x="5388" y="2940"/>
              <a:ext cx="3068" cy="517"/>
            </a:xfrm>
            <a:prstGeom prst="chevron">
              <a:avLst/>
            </a:prstGeom>
            <a:solidFill>
              <a:srgbClr val="1AA3AA"/>
            </a:solidFill>
            <a:ln w="19050">
              <a:noFill/>
              <a:round/>
            </a:ln>
            <a:effectLst/>
          </p:spPr>
          <p:txBody>
            <a:bodyPr vert="horz" wrap="none" lIns="91440" tIns="0" rIns="91440" bIns="0" anchor="ctr" anchorCtr="true" compatLnSpc="true">
              <a:normAutofit/>
            </a:bodyPr>
            <a:p>
              <a:pPr algn="ctr">
                <a:lnSpc>
                  <a:spcPct val="130000"/>
                </a:lnSpc>
              </a:pP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sp>
          <p:nvSpPr>
            <p:cNvPr id="58" name="矩形 57"/>
            <p:cNvSpPr/>
            <p:nvPr>
              <p:custDataLst>
                <p:tags r:id="rId9"/>
              </p:custDataLst>
            </p:nvPr>
          </p:nvSpPr>
          <p:spPr bwMode="auto">
            <a:xfrm>
              <a:off x="8567" y="3511"/>
              <a:ext cx="2636" cy="2512"/>
            </a:xfrm>
            <a:prstGeom prst="rect">
              <a:avLst/>
            </a:prstGeom>
            <a:solidFill>
              <a:sysClr val="window" lastClr="FFFFFF">
                <a:lumMod val="95000"/>
              </a:sysClr>
            </a:solidFill>
            <a:ln w="3175">
              <a:solidFill>
                <a:srgbClr val="69A35B"/>
              </a:solidFill>
              <a:round/>
            </a:ln>
          </p:spPr>
          <p:txBody>
            <a:bodyPr vert="horz" wrap="square" lIns="90000" tIns="46800" rIns="90000" bIns="46800" anchor="ctr" anchorCtr="true" compatLnSpc="true">
              <a:normAutofit/>
            </a:bodyPr>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简易分类</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管理困难</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经常满溢</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燕尾形 58"/>
            <p:cNvSpPr/>
            <p:nvPr>
              <p:custDataLst>
                <p:tags r:id="rId10"/>
              </p:custDataLst>
            </p:nvPr>
          </p:nvSpPr>
          <p:spPr bwMode="auto">
            <a:xfrm>
              <a:off x="8298" y="2940"/>
              <a:ext cx="3068" cy="517"/>
            </a:xfrm>
            <a:prstGeom prst="chevron">
              <a:avLst/>
            </a:prstGeom>
            <a:solidFill>
              <a:srgbClr val="69A35B"/>
            </a:solidFill>
            <a:ln w="19050">
              <a:noFill/>
              <a:round/>
            </a:ln>
            <a:effectLst/>
          </p:spPr>
          <p:txBody>
            <a:bodyPr vert="horz" wrap="none" lIns="91440" tIns="0" rIns="91440" bIns="0" anchor="ctr" anchorCtr="true" compatLnSpc="true">
              <a:normAutofit/>
            </a:bodyPr>
            <a:p>
              <a:pPr algn="ctr">
                <a:lnSpc>
                  <a:spcPct val="130000"/>
                </a:lnSpc>
              </a:pP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sp>
          <p:nvSpPr>
            <p:cNvPr id="60" name="矩形 59"/>
            <p:cNvSpPr/>
            <p:nvPr>
              <p:custDataLst>
                <p:tags r:id="rId11"/>
              </p:custDataLst>
            </p:nvPr>
          </p:nvSpPr>
          <p:spPr bwMode="auto">
            <a:xfrm>
              <a:off x="11518" y="3511"/>
              <a:ext cx="2413" cy="2512"/>
            </a:xfrm>
            <a:prstGeom prst="rect">
              <a:avLst/>
            </a:prstGeom>
            <a:solidFill>
              <a:sysClr val="window" lastClr="FFFFFF">
                <a:lumMod val="95000"/>
              </a:sysClr>
            </a:solidFill>
            <a:ln w="3175">
              <a:solidFill>
                <a:srgbClr val="9BBB59"/>
              </a:solidFill>
              <a:round/>
            </a:ln>
          </p:spPr>
          <p:txBody>
            <a:bodyPr vert="horz" wrap="square" lIns="90000" tIns="46800" rIns="90000" bIns="46800" anchor="ctr" anchorCtr="true" compatLnSpc="true">
              <a:normAutofit/>
            </a:bodyPr>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全程监控</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rPr>
                <a:t>溯源追溯</a:t>
              </a:r>
              <a:endParaRPr lang="zh-CN" altLang="en-US" sz="1400" spc="1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燕尾形 7"/>
            <p:cNvSpPr/>
            <p:nvPr>
              <p:custDataLst>
                <p:tags r:id="rId12"/>
              </p:custDataLst>
            </p:nvPr>
          </p:nvSpPr>
          <p:spPr bwMode="auto">
            <a:xfrm>
              <a:off x="11227" y="2941"/>
              <a:ext cx="2864" cy="517"/>
            </a:xfrm>
            <a:prstGeom prst="chevron">
              <a:avLst/>
            </a:prstGeom>
            <a:solidFill>
              <a:srgbClr val="9BBB59"/>
            </a:solidFill>
            <a:ln w="19050">
              <a:noFill/>
              <a:round/>
            </a:ln>
            <a:effectLst/>
          </p:spPr>
          <p:txBody>
            <a:bodyPr vert="horz" wrap="none" lIns="91440" tIns="0" rIns="91440" bIns="0" anchor="ctr" anchorCtr="true" compatLnSpc="true">
              <a:normAutofit/>
            </a:bodyPr>
            <a:p>
              <a:pPr algn="ctr">
                <a:lnSpc>
                  <a:spcPct val="130000"/>
                </a:lnSpc>
              </a:pPr>
              <a:endParaRPr lang="zh-CN" altLang="en-US" sz="1600" b="1" dirty="0">
                <a:solidFill>
                  <a:sysClr val="window" lastClr="FFFFFF"/>
                </a:solidFill>
                <a:latin typeface="微软雅黑" panose="020B0503020204020204" pitchFamily="34" charset="-122"/>
                <a:ea typeface="微软雅黑" panose="020B0503020204020204" pitchFamily="34" charset="-122"/>
                <a:cs typeface="+mn-ea"/>
              </a:endParaRPr>
            </a:p>
          </p:txBody>
        </p:sp>
        <p:sp>
          <p:nvSpPr>
            <p:cNvPr id="62" name="文本框 61"/>
            <p:cNvSpPr txBox="true"/>
            <p:nvPr>
              <p:custDataLst>
                <p:tags r:id="rId13"/>
              </p:custDataLst>
            </p:nvPr>
          </p:nvSpPr>
          <p:spPr>
            <a:xfrm>
              <a:off x="385" y="2939"/>
              <a:ext cx="2413" cy="434"/>
            </a:xfrm>
            <a:prstGeom prst="rect">
              <a:avLst/>
            </a:prstGeom>
            <a:noFill/>
          </p:spPr>
          <p:txBody>
            <a:bodyPr wrap="square" bIns="0" rtlCol="0" anchor="ctr" anchorCtr="false">
              <a:spAutoFit/>
            </a:bodyPr>
            <a:p>
              <a:pPr algn="ctr">
                <a:lnSpc>
                  <a:spcPct val="120000"/>
                </a:lnSpc>
              </a:pPr>
              <a:r>
                <a:rPr lang="zh-CN" altLang="en-US" sz="1600" b="1" spc="300">
                  <a:solidFill>
                    <a:sysClr val="window" lastClr="FFFFFF"/>
                  </a:solidFill>
                  <a:latin typeface="微软雅黑" panose="020B0503020204020204" pitchFamily="34" charset="-122"/>
                  <a:ea typeface="微软雅黑" panose="020B0503020204020204" pitchFamily="34" charset="-122"/>
                </a:rPr>
                <a:t>垃圾土坑</a:t>
              </a:r>
              <a:endParaRPr lang="zh-CN" altLang="en-US" sz="1600" b="1" spc="300">
                <a:solidFill>
                  <a:sysClr val="window" lastClr="FFFFFF"/>
                </a:solidFill>
                <a:latin typeface="微软雅黑" panose="020B0503020204020204" pitchFamily="34" charset="-122"/>
                <a:ea typeface="微软雅黑" panose="020B0503020204020204" pitchFamily="34" charset="-122"/>
              </a:endParaRPr>
            </a:p>
          </p:txBody>
        </p:sp>
        <p:sp>
          <p:nvSpPr>
            <p:cNvPr id="63" name="文本框 62"/>
            <p:cNvSpPr txBox="true"/>
            <p:nvPr>
              <p:custDataLst>
                <p:tags r:id="rId14"/>
              </p:custDataLst>
            </p:nvPr>
          </p:nvSpPr>
          <p:spPr>
            <a:xfrm>
              <a:off x="2968" y="2931"/>
              <a:ext cx="2413" cy="434"/>
            </a:xfrm>
            <a:prstGeom prst="rect">
              <a:avLst/>
            </a:prstGeom>
            <a:noFill/>
          </p:spPr>
          <p:txBody>
            <a:bodyPr wrap="square" bIns="0" rtlCol="0" anchor="ctr" anchorCtr="false">
              <a:spAutoFit/>
            </a:bodyPr>
            <a:p>
              <a:pPr algn="ctr">
                <a:lnSpc>
                  <a:spcPct val="120000"/>
                </a:lnSpc>
              </a:pPr>
              <a:r>
                <a:rPr lang="zh-CN" altLang="en-US" sz="1600" b="1" spc="300">
                  <a:solidFill>
                    <a:sysClr val="window" lastClr="FFFFFF"/>
                  </a:solidFill>
                  <a:latin typeface="微软雅黑" panose="020B0503020204020204" pitchFamily="34" charset="-122"/>
                  <a:ea typeface="微软雅黑" panose="020B0503020204020204" pitchFamily="34" charset="-122"/>
                </a:rPr>
                <a:t>垃圾通道</a:t>
              </a:r>
              <a:endParaRPr lang="zh-CN" altLang="en-US" sz="1600" b="1" spc="300">
                <a:solidFill>
                  <a:sysClr val="window" lastClr="FFFFFF"/>
                </a:solidFill>
                <a:latin typeface="微软雅黑" panose="020B0503020204020204" pitchFamily="34" charset="-122"/>
                <a:ea typeface="微软雅黑" panose="020B0503020204020204" pitchFamily="34" charset="-122"/>
              </a:endParaRPr>
            </a:p>
          </p:txBody>
        </p:sp>
        <p:sp>
          <p:nvSpPr>
            <p:cNvPr id="64" name="文本框 63"/>
            <p:cNvSpPr txBox="true"/>
            <p:nvPr>
              <p:custDataLst>
                <p:tags r:id="rId15"/>
              </p:custDataLst>
            </p:nvPr>
          </p:nvSpPr>
          <p:spPr>
            <a:xfrm>
              <a:off x="5788" y="2932"/>
              <a:ext cx="2413" cy="434"/>
            </a:xfrm>
            <a:prstGeom prst="rect">
              <a:avLst/>
            </a:prstGeom>
            <a:noFill/>
          </p:spPr>
          <p:txBody>
            <a:bodyPr wrap="square" bIns="0" rtlCol="0" anchor="ctr" anchorCtr="false">
              <a:spAutoFit/>
            </a:bodyPr>
            <a:p>
              <a:pPr algn="ctr">
                <a:lnSpc>
                  <a:spcPct val="120000"/>
                </a:lnSpc>
              </a:pPr>
              <a:r>
                <a:rPr lang="zh-CN" altLang="en-US" sz="1600" b="1" spc="300">
                  <a:solidFill>
                    <a:sysClr val="window" lastClr="FFFFFF"/>
                  </a:solidFill>
                  <a:latin typeface="微软雅黑" panose="020B0503020204020204" pitchFamily="34" charset="-122"/>
                  <a:ea typeface="微软雅黑" panose="020B0503020204020204" pitchFamily="34" charset="-122"/>
                </a:rPr>
                <a:t>露天垃圾屋</a:t>
              </a:r>
              <a:endParaRPr lang="zh-CN" altLang="en-US" sz="1600" b="1" spc="300">
                <a:solidFill>
                  <a:sysClr val="window" lastClr="FFFFFF"/>
                </a:solidFill>
                <a:latin typeface="微软雅黑" panose="020B0503020204020204" pitchFamily="34" charset="-122"/>
                <a:ea typeface="微软雅黑" panose="020B0503020204020204" pitchFamily="34" charset="-122"/>
              </a:endParaRPr>
            </a:p>
          </p:txBody>
        </p:sp>
        <p:sp>
          <p:nvSpPr>
            <p:cNvPr id="65" name="文本框 64"/>
            <p:cNvSpPr txBox="true"/>
            <p:nvPr>
              <p:custDataLst>
                <p:tags r:id="rId16"/>
              </p:custDataLst>
            </p:nvPr>
          </p:nvSpPr>
          <p:spPr>
            <a:xfrm>
              <a:off x="8571" y="2932"/>
              <a:ext cx="2413" cy="434"/>
            </a:xfrm>
            <a:prstGeom prst="rect">
              <a:avLst/>
            </a:prstGeom>
            <a:noFill/>
          </p:spPr>
          <p:txBody>
            <a:bodyPr wrap="square" bIns="0" rtlCol="0" anchor="ctr" anchorCtr="false">
              <a:spAutoFit/>
            </a:bodyPr>
            <a:p>
              <a:pPr algn="ctr">
                <a:lnSpc>
                  <a:spcPct val="120000"/>
                </a:lnSpc>
              </a:pPr>
              <a:r>
                <a:rPr lang="zh-CN" altLang="en-US" sz="1600" b="1" spc="300">
                  <a:solidFill>
                    <a:sysClr val="window" lastClr="FFFFFF"/>
                  </a:solidFill>
                  <a:latin typeface="微软雅黑" panose="020B0503020204020204" pitchFamily="34" charset="-122"/>
                  <a:ea typeface="微软雅黑" panose="020B0503020204020204" pitchFamily="34" charset="-122"/>
                </a:rPr>
                <a:t>普通垃圾桶</a:t>
              </a:r>
              <a:endParaRPr lang="zh-CN" altLang="en-US" sz="1600" b="1" spc="300">
                <a:solidFill>
                  <a:sysClr val="window" lastClr="FFFFFF"/>
                </a:solidFill>
                <a:latin typeface="微软雅黑" panose="020B0503020204020204" pitchFamily="34" charset="-122"/>
                <a:ea typeface="微软雅黑" panose="020B0503020204020204" pitchFamily="34" charset="-122"/>
              </a:endParaRPr>
            </a:p>
          </p:txBody>
        </p:sp>
        <p:sp>
          <p:nvSpPr>
            <p:cNvPr id="66" name="文本框 65"/>
            <p:cNvSpPr txBox="true"/>
            <p:nvPr>
              <p:custDataLst>
                <p:tags r:id="rId17"/>
              </p:custDataLst>
            </p:nvPr>
          </p:nvSpPr>
          <p:spPr>
            <a:xfrm>
              <a:off x="11518" y="2932"/>
              <a:ext cx="2413" cy="434"/>
            </a:xfrm>
            <a:prstGeom prst="rect">
              <a:avLst/>
            </a:prstGeom>
            <a:noFill/>
          </p:spPr>
          <p:txBody>
            <a:bodyPr wrap="square" bIns="0" rtlCol="0" anchor="ctr" anchorCtr="false">
              <a:spAutoFit/>
            </a:bodyPr>
            <a:p>
              <a:pPr algn="ctr">
                <a:lnSpc>
                  <a:spcPct val="120000"/>
                </a:lnSpc>
              </a:pPr>
              <a:r>
                <a:rPr lang="zh-CN" altLang="en-US" sz="1600" b="1" spc="300">
                  <a:solidFill>
                    <a:sysClr val="window" lastClr="FFFFFF"/>
                  </a:solidFill>
                  <a:latin typeface="微软雅黑" panose="020B0503020204020204" pitchFamily="34" charset="-122"/>
                  <a:ea typeface="微软雅黑" panose="020B0503020204020204" pitchFamily="34" charset="-122"/>
                </a:rPr>
                <a:t>智能化设备</a:t>
              </a:r>
              <a:endParaRPr lang="zh-CN" altLang="en-US" sz="1600" b="1" spc="300">
                <a:solidFill>
                  <a:sysClr val="window" lastClr="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30643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技术层面</a:t>
            </a:r>
            <a:endParaRPr lang="zh-CN" altLang="en-US" sz="2800" b="1" dirty="0"/>
          </a:p>
        </p:txBody>
      </p:sp>
      <p:grpSp>
        <p:nvGrpSpPr>
          <p:cNvPr id="4" name="组合 3"/>
          <p:cNvGrpSpPr/>
          <p:nvPr/>
        </p:nvGrpSpPr>
        <p:grpSpPr>
          <a:xfrm>
            <a:off x="1017905" y="2051050"/>
            <a:ext cx="10156190" cy="2755900"/>
            <a:chOff x="1476" y="4474"/>
            <a:chExt cx="15994" cy="4340"/>
          </a:xfrm>
        </p:grpSpPr>
        <p:pic>
          <p:nvPicPr>
            <p:cNvPr id="5" name="图片 4"/>
            <p:cNvPicPr>
              <a:picLocks noChangeAspect="true"/>
            </p:cNvPicPr>
            <p:nvPr/>
          </p:nvPicPr>
          <p:blipFill>
            <a:blip r:embed="rId3"/>
            <a:stretch>
              <a:fillRect/>
            </a:stretch>
          </p:blipFill>
          <p:spPr>
            <a:xfrm>
              <a:off x="1476" y="4474"/>
              <a:ext cx="6781" cy="4341"/>
            </a:xfrm>
            <a:prstGeom prst="rect">
              <a:avLst/>
            </a:prstGeom>
          </p:spPr>
        </p:pic>
        <p:sp>
          <p:nvSpPr>
            <p:cNvPr id="6" name="文本框 5"/>
            <p:cNvSpPr txBox="true"/>
            <p:nvPr/>
          </p:nvSpPr>
          <p:spPr>
            <a:xfrm>
              <a:off x="9300" y="4537"/>
              <a:ext cx="8171" cy="4215"/>
            </a:xfrm>
            <a:prstGeom prst="rect">
              <a:avLst/>
            </a:prstGeom>
            <a:noFill/>
          </p:spPr>
          <p:txBody>
            <a:bodyPr wrap="square" rtlCol="0">
              <a:spAutoFit/>
            </a:bodyPr>
            <a:p>
              <a:pPr marL="285750" indent="-2857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在六七十年代，</a:t>
              </a:r>
              <a:r>
                <a:rPr lang="zh-CN" altLang="en-US" sz="1400" b="1">
                  <a:solidFill>
                    <a:srgbClr val="C00000"/>
                  </a:solidFill>
                  <a:latin typeface="微软雅黑" panose="020B0503020204020204" pitchFamily="34" charset="-122"/>
                  <a:ea typeface="微软雅黑" panose="020B0503020204020204" pitchFamily="34" charset="-122"/>
                </a:rPr>
                <a:t>土坑</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就是我国最原始的</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垃圾桶</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，为人们处理日常垃圾所用。</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虽然土坑为人们提供了一个集体堆放垃圾的地点，但是堆满垃圾的土坑经风一吹，纸屑、塑料袋等便满天飞；另外，经过雨水冲刷，也污染了附近的地表水和地下水，造成一系列污染和危害。</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51217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技术层面</a:t>
            </a:r>
            <a:endParaRPr lang="zh-CN" altLang="en-US" sz="2800" b="1" dirty="0"/>
          </a:p>
        </p:txBody>
      </p:sp>
      <p:grpSp>
        <p:nvGrpSpPr>
          <p:cNvPr id="7" name="组合 6"/>
          <p:cNvGrpSpPr/>
          <p:nvPr/>
        </p:nvGrpSpPr>
        <p:grpSpPr>
          <a:xfrm>
            <a:off x="995680" y="2035810"/>
            <a:ext cx="10201275" cy="2786380"/>
            <a:chOff x="713" y="2210"/>
            <a:chExt cx="16065" cy="4388"/>
          </a:xfrm>
        </p:grpSpPr>
        <p:sp>
          <p:nvSpPr>
            <p:cNvPr id="4" name="文本框 3"/>
            <p:cNvSpPr txBox="true"/>
            <p:nvPr/>
          </p:nvSpPr>
          <p:spPr>
            <a:xfrm>
              <a:off x="7946" y="2297"/>
              <a:ext cx="8833" cy="4215"/>
            </a:xfrm>
            <a:prstGeom prst="rect">
              <a:avLst/>
            </a:prstGeom>
            <a:noFill/>
          </p:spPr>
          <p:txBody>
            <a:bodyPr wrap="square" rtlCol="0">
              <a:spAutoFit/>
            </a:bodyPr>
            <a:p>
              <a:pPr marL="171450" indent="-1714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到八十年代，街道上逐渐</a:t>
              </a:r>
              <a:r>
                <a:rPr lang="zh-CN" sz="1400">
                  <a:solidFill>
                    <a:schemeClr val="tx1">
                      <a:lumMod val="75000"/>
                      <a:lumOff val="25000"/>
                    </a:schemeClr>
                  </a:solidFill>
                  <a:latin typeface="微软雅黑" panose="020B0503020204020204" pitchFamily="34" charset="-122"/>
                  <a:ea typeface="微软雅黑" panose="020B0503020204020204" pitchFamily="34" charset="-122"/>
                </a:rPr>
                <a:t>出现了公共使用的垃圾桶，如</a:t>
              </a:r>
              <a:r>
                <a:rPr lang="zh-CN" sz="1400" b="1">
                  <a:solidFill>
                    <a:srgbClr val="C00000"/>
                  </a:solidFill>
                  <a:latin typeface="微软雅黑" panose="020B0503020204020204" pitchFamily="34" charset="-122"/>
                  <a:ea typeface="微软雅黑" panose="020B0503020204020204" pitchFamily="34" charset="-122"/>
                </a:rPr>
                <a:t>垃圾屋和水泥桶</a:t>
              </a:r>
              <a:r>
                <a:rPr lang="zh-CN" sz="1400">
                  <a:solidFill>
                    <a:schemeClr val="tx1">
                      <a:lumMod val="75000"/>
                      <a:lumOff val="25000"/>
                    </a:schemeClr>
                  </a:solidFill>
                  <a:latin typeface="微软雅黑" panose="020B0503020204020204" pitchFamily="34" charset="-122"/>
                  <a:ea typeface="微软雅黑" panose="020B0503020204020204" pitchFamily="34" charset="-122"/>
                </a:rPr>
                <a:t>，至九十年代初，便更为常见</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相较于原先的土坑，垃圾屋和水泥桶显示出它存放垃圾的优势，也正是因为此类公共垃圾桶的出现，让群众意识到环保的重要性。</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缺点：没有进行分类；密封性太强，护栏相对较高，难以进行清理，影响居民健康生活。</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true"/>
            </p:cNvPicPr>
            <p:nvPr/>
          </p:nvPicPr>
          <p:blipFill>
            <a:blip r:embed="rId3"/>
            <a:srcRect r="9000"/>
            <a:stretch>
              <a:fillRect/>
            </a:stretch>
          </p:blipFill>
          <p:spPr>
            <a:xfrm>
              <a:off x="713" y="2210"/>
              <a:ext cx="6218" cy="438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77684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技术层面</a:t>
            </a:r>
            <a:endParaRPr lang="zh-CN" altLang="en-US" sz="2800" b="1" dirty="0"/>
          </a:p>
        </p:txBody>
      </p:sp>
      <p:grpSp>
        <p:nvGrpSpPr>
          <p:cNvPr id="4" name="组合 3"/>
          <p:cNvGrpSpPr/>
          <p:nvPr/>
        </p:nvGrpSpPr>
        <p:grpSpPr>
          <a:xfrm>
            <a:off x="962660" y="1355090"/>
            <a:ext cx="10266045" cy="4300220"/>
            <a:chOff x="1176" y="2026"/>
            <a:chExt cx="16167" cy="6772"/>
          </a:xfrm>
        </p:grpSpPr>
        <p:sp>
          <p:nvSpPr>
            <p:cNvPr id="6" name="文本框 5"/>
            <p:cNvSpPr txBox="true"/>
            <p:nvPr/>
          </p:nvSpPr>
          <p:spPr>
            <a:xfrm>
              <a:off x="5887" y="5262"/>
              <a:ext cx="11457" cy="3536"/>
            </a:xfrm>
            <a:prstGeom prst="rect">
              <a:avLst/>
            </a:prstGeom>
            <a:noFill/>
          </p:spPr>
          <p:txBody>
            <a:bodyPr wrap="square" rtlCol="0">
              <a:spAutoFit/>
            </a:bodyPr>
            <a:p>
              <a:pPr marL="171450" indent="-1714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到九十年代中期，大街上开始出现</a:t>
              </a:r>
              <a:r>
                <a:rPr lang="zh-CN" altLang="en-US" sz="1400" b="1">
                  <a:solidFill>
                    <a:srgbClr val="C00000"/>
                  </a:solidFill>
                  <a:latin typeface="微软雅黑" panose="020B0503020204020204" pitchFamily="34" charset="-122"/>
                  <a:ea typeface="微软雅黑" panose="020B0503020204020204" pitchFamily="34" charset="-122"/>
                </a:rPr>
                <a:t>分类式普通垃圾桶</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，分别用于存放可回收垃圾和不可回收垃圾。</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伴随着时代发展，逐渐出现了四分类垃圾桶，用于可回收物、有害垃圾、厨余垃圾和其他垃圾的收集。</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gn="l" fontAlgn="auto">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缺点：箱体时常会出现满溢现象，影响城市美观；难以对居民垃圾投放情况进行管理。</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true"/>
            </p:cNvPicPr>
            <p:nvPr/>
          </p:nvPicPr>
          <p:blipFill>
            <a:blip r:embed="rId3"/>
            <a:stretch>
              <a:fillRect/>
            </a:stretch>
          </p:blipFill>
          <p:spPr>
            <a:xfrm>
              <a:off x="1176" y="3163"/>
              <a:ext cx="3988" cy="4473"/>
            </a:xfrm>
            <a:prstGeom prst="rect">
              <a:avLst/>
            </a:prstGeom>
          </p:spPr>
        </p:pic>
        <p:pic>
          <p:nvPicPr>
            <p:cNvPr id="7" name="图片 6"/>
            <p:cNvPicPr>
              <a:picLocks noChangeAspect="true"/>
            </p:cNvPicPr>
            <p:nvPr/>
          </p:nvPicPr>
          <p:blipFill>
            <a:blip r:embed="rId4"/>
            <a:srcRect t="10154" b="6225"/>
            <a:stretch>
              <a:fillRect/>
            </a:stretch>
          </p:blipFill>
          <p:spPr>
            <a:xfrm>
              <a:off x="8305" y="2026"/>
              <a:ext cx="6621" cy="260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77125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技术层面</a:t>
            </a:r>
            <a:endParaRPr lang="zh-CN" altLang="en-US" sz="2800" b="1" dirty="0"/>
          </a:p>
        </p:txBody>
      </p:sp>
      <p:grpSp>
        <p:nvGrpSpPr>
          <p:cNvPr id="5" name="组合 4"/>
          <p:cNvGrpSpPr/>
          <p:nvPr/>
        </p:nvGrpSpPr>
        <p:grpSpPr>
          <a:xfrm>
            <a:off x="1103630" y="1479550"/>
            <a:ext cx="9984740" cy="4505960"/>
            <a:chOff x="929" y="1266"/>
            <a:chExt cx="15724" cy="7096"/>
          </a:xfrm>
        </p:grpSpPr>
        <p:grpSp>
          <p:nvGrpSpPr>
            <p:cNvPr id="4" name="组合 3"/>
            <p:cNvGrpSpPr/>
            <p:nvPr/>
          </p:nvGrpSpPr>
          <p:grpSpPr>
            <a:xfrm>
              <a:off x="929" y="1266"/>
              <a:ext cx="4830" cy="7097"/>
              <a:chOff x="929" y="1266"/>
              <a:chExt cx="4830" cy="7097"/>
            </a:xfrm>
          </p:grpSpPr>
          <p:pic>
            <p:nvPicPr>
              <p:cNvPr id="69637" name="图片 3" descr="新设备"/>
              <p:cNvPicPr>
                <a:picLocks noChangeAspect="true"/>
              </p:cNvPicPr>
              <p:nvPr/>
            </p:nvPicPr>
            <p:blipFill>
              <a:blip r:embed="rId3"/>
              <a:stretch>
                <a:fillRect/>
              </a:stretch>
            </p:blipFill>
            <p:spPr>
              <a:xfrm>
                <a:off x="929" y="1266"/>
                <a:ext cx="4831" cy="3093"/>
              </a:xfrm>
              <a:prstGeom prst="rect">
                <a:avLst/>
              </a:prstGeom>
              <a:noFill/>
              <a:ln w="9525">
                <a:noFill/>
              </a:ln>
            </p:spPr>
          </p:pic>
          <p:pic>
            <p:nvPicPr>
              <p:cNvPr id="6" name="图片 5" descr="华枫名苑升级后-6"/>
              <p:cNvPicPr/>
              <p:nvPr/>
            </p:nvPicPr>
            <p:blipFill rotWithShape="true">
              <a:blip r:embed="rId4"/>
              <a:srcRect l="-25" t="-5017" b="1"/>
              <a:stretch>
                <a:fillRect/>
              </a:stretch>
            </p:blipFill>
            <p:spPr>
              <a:xfrm>
                <a:off x="1177" y="5055"/>
                <a:ext cx="4335" cy="3308"/>
              </a:xfrm>
              <a:prstGeom prst="rect">
                <a:avLst/>
              </a:prstGeom>
            </p:spPr>
          </p:pic>
        </p:grpSp>
        <p:sp>
          <p:nvSpPr>
            <p:cNvPr id="7" name="右箭头 6"/>
            <p:cNvSpPr/>
            <p:nvPr/>
          </p:nvSpPr>
          <p:spPr>
            <a:xfrm>
              <a:off x="6399" y="4144"/>
              <a:ext cx="525" cy="44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true"/>
            <p:nvPr/>
          </p:nvSpPr>
          <p:spPr>
            <a:xfrm>
              <a:off x="7564" y="3908"/>
              <a:ext cx="1608" cy="919"/>
            </a:xfrm>
            <a:prstGeom prst="rect">
              <a:avLst/>
            </a:prstGeom>
            <a:noFill/>
          </p:spPr>
          <p:txBody>
            <a:bodyPr wrap="square" rtlCol="0">
              <a:spAutoFit/>
            </a:bodyPr>
            <a:p>
              <a:r>
                <a:rPr lang="zh-CN" altLang="en-US" sz="1600" b="1">
                  <a:solidFill>
                    <a:schemeClr val="tx1">
                      <a:lumMod val="75000"/>
                      <a:lumOff val="25000"/>
                    </a:schemeClr>
                  </a:solidFill>
                  <a:latin typeface="微软雅黑" panose="020B0503020204020204" pitchFamily="34" charset="-122"/>
                  <a:ea typeface="微软雅黑" panose="020B0503020204020204" pitchFamily="34" charset="-122"/>
                </a:rPr>
                <a:t>智能垃圾</a:t>
              </a:r>
              <a:endParaRPr lang="zh-CN" altLang="en-US" sz="1600" b="1">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b="1">
                  <a:solidFill>
                    <a:schemeClr val="tx1">
                      <a:lumMod val="75000"/>
                      <a:lumOff val="25000"/>
                    </a:schemeClr>
                  </a:solidFill>
                  <a:latin typeface="微软雅黑" panose="020B0503020204020204" pitchFamily="34" charset="-122"/>
                  <a:ea typeface="微软雅黑" panose="020B0503020204020204" pitchFamily="34" charset="-122"/>
                </a:rPr>
                <a:t>分类设备</a:t>
              </a:r>
              <a:endParaRPr lang="zh-CN" altLang="en-US" sz="16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右箭头 8"/>
            <p:cNvSpPr/>
            <p:nvPr/>
          </p:nvSpPr>
          <p:spPr>
            <a:xfrm>
              <a:off x="9812" y="4144"/>
              <a:ext cx="525" cy="44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true"/>
            <p:nvPr/>
          </p:nvSpPr>
          <p:spPr>
            <a:xfrm>
              <a:off x="10977" y="2599"/>
              <a:ext cx="2673" cy="3536"/>
            </a:xfrm>
            <a:prstGeom prst="rect">
              <a:avLst/>
            </a:prstGeom>
            <a:noFill/>
          </p:spPr>
          <p:txBody>
            <a:bodyPr wrap="square" rtlCol="0">
              <a:spAutoFit/>
            </a:bodyPr>
            <a:p>
              <a:pPr algn="ctr" fontAlgn="auto">
                <a:lnSpc>
                  <a:spcPct val="200000"/>
                </a:lnSpc>
              </a:pPr>
              <a:r>
                <a:rPr lang="en-US" altLang="zh-CN" sz="1400">
                  <a:solidFill>
                    <a:schemeClr val="tx1">
                      <a:lumMod val="85000"/>
                      <a:lumOff val="15000"/>
                    </a:schemeClr>
                  </a:solidFill>
                  <a:latin typeface="微软雅黑" panose="020B0503020204020204" pitchFamily="34" charset="-122"/>
                  <a:ea typeface="微软雅黑" panose="020B0503020204020204" pitchFamily="34" charset="-122"/>
                </a:rPr>
                <a:t>定点收集</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endParaRPr>
            </a:p>
            <a:p>
              <a:pPr algn="ctr" fontAlgn="auto">
                <a:lnSpc>
                  <a:spcPct val="200000"/>
                </a:lnSpc>
              </a:pPr>
              <a:r>
                <a:rPr lang="en-US" altLang="zh-CN" sz="1400">
                  <a:solidFill>
                    <a:schemeClr val="tx1">
                      <a:lumMod val="85000"/>
                      <a:lumOff val="15000"/>
                    </a:schemeClr>
                  </a:solidFill>
                  <a:latin typeface="微软雅黑" panose="020B0503020204020204" pitchFamily="34" charset="-122"/>
                  <a:ea typeface="微软雅黑" panose="020B0503020204020204" pitchFamily="34" charset="-122"/>
                </a:rPr>
                <a:t>24小时投放</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endParaRPr>
            </a:p>
            <a:p>
              <a:pPr algn="ctr" fontAlgn="auto">
                <a:lnSpc>
                  <a:spcPct val="200000"/>
                </a:lnSpc>
              </a:pPr>
              <a:r>
                <a:rPr lang="en-US" altLang="zh-CN" sz="1400">
                  <a:solidFill>
                    <a:schemeClr val="tx1">
                      <a:lumMod val="85000"/>
                      <a:lumOff val="15000"/>
                    </a:schemeClr>
                  </a:solidFill>
                  <a:latin typeface="微软雅黑" panose="020B0503020204020204" pitchFamily="34" charset="-122"/>
                  <a:ea typeface="微软雅黑" panose="020B0503020204020204" pitchFamily="34" charset="-122"/>
                </a:rPr>
                <a:t>前期桶边值守</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endParaRPr>
            </a:p>
            <a:p>
              <a:pPr algn="ctr" fontAlgn="auto">
                <a:lnSpc>
                  <a:spcPct val="200000"/>
                </a:lnSpc>
              </a:pPr>
              <a:r>
                <a:rPr lang="en-US" altLang="zh-CN" sz="1400">
                  <a:solidFill>
                    <a:schemeClr val="tx1">
                      <a:lumMod val="85000"/>
                      <a:lumOff val="15000"/>
                    </a:schemeClr>
                  </a:solidFill>
                  <a:latin typeface="微软雅黑" panose="020B0503020204020204" pitchFamily="34" charset="-122"/>
                  <a:ea typeface="微软雅黑" panose="020B0503020204020204" pitchFamily="34" charset="-122"/>
                </a:rPr>
                <a:t>数据精准分析</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endParaRPr>
            </a:p>
            <a:p>
              <a:pPr algn="ctr" fontAlgn="auto">
                <a:lnSpc>
                  <a:spcPct val="200000"/>
                </a:lnSpc>
              </a:pPr>
              <a:r>
                <a:rPr lang="en-US" altLang="zh-CN" sz="1400">
                  <a:solidFill>
                    <a:schemeClr val="tx1">
                      <a:lumMod val="85000"/>
                      <a:lumOff val="15000"/>
                    </a:schemeClr>
                  </a:solidFill>
                  <a:latin typeface="微软雅黑" panose="020B0503020204020204" pitchFamily="34" charset="-122"/>
                  <a:ea typeface="微软雅黑" panose="020B0503020204020204" pitchFamily="34" charset="-122"/>
                </a:rPr>
                <a:t>精准宣导</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p:cNvSpPr txBox="true"/>
            <p:nvPr/>
          </p:nvSpPr>
          <p:spPr>
            <a:xfrm>
              <a:off x="15455" y="3617"/>
              <a:ext cx="1198" cy="1501"/>
            </a:xfrm>
            <a:prstGeom prst="rect">
              <a:avLst/>
            </a:prstGeom>
            <a:noFill/>
          </p:spPr>
          <p:txBody>
            <a:bodyPr wrap="square" rtlCol="0">
              <a:spAutoFit/>
            </a:bodyPr>
            <a:p>
              <a:pPr algn="ctr">
                <a:lnSpc>
                  <a:spcPct val="200000"/>
                </a:lnSpc>
              </a:pPr>
              <a:r>
                <a:rPr lang="zh-CN" altLang="en-US" sz="1400" b="1">
                  <a:solidFill>
                    <a:srgbClr val="C00000"/>
                  </a:solidFill>
                  <a:latin typeface="微软雅黑" panose="020B0503020204020204" pitchFamily="34" charset="-122"/>
                  <a:ea typeface="微软雅黑" panose="020B0503020204020204" pitchFamily="34" charset="-122"/>
                </a:rPr>
                <a:t>容易分</a:t>
              </a:r>
              <a:endParaRPr lang="zh-CN" altLang="en-US" sz="1400" b="1">
                <a:solidFill>
                  <a:srgbClr val="C00000"/>
                </a:solidFill>
                <a:latin typeface="微软雅黑" panose="020B0503020204020204" pitchFamily="34" charset="-122"/>
                <a:ea typeface="微软雅黑" panose="020B0503020204020204" pitchFamily="34" charset="-122"/>
              </a:endParaRPr>
            </a:p>
            <a:p>
              <a:pPr algn="ctr">
                <a:lnSpc>
                  <a:spcPct val="200000"/>
                </a:lnSpc>
              </a:pPr>
              <a:r>
                <a:rPr lang="zh-CN" altLang="en-US" sz="1400" b="1">
                  <a:solidFill>
                    <a:srgbClr val="C00000"/>
                  </a:solidFill>
                  <a:latin typeface="微软雅黑" panose="020B0503020204020204" pitchFamily="34" charset="-122"/>
                  <a:ea typeface="微软雅黑" panose="020B0503020204020204" pitchFamily="34" charset="-122"/>
                </a:rPr>
                <a:t>分得好</a:t>
              </a:r>
              <a:endParaRPr lang="zh-CN" altLang="en-US" sz="1400" b="1">
                <a:solidFill>
                  <a:srgbClr val="C00000"/>
                </a:solidFill>
                <a:latin typeface="微软雅黑" panose="020B0503020204020204" pitchFamily="34" charset="-122"/>
                <a:ea typeface="微软雅黑" panose="020B0503020204020204" pitchFamily="34" charset="-122"/>
              </a:endParaRPr>
            </a:p>
          </p:txBody>
        </p:sp>
        <p:sp>
          <p:nvSpPr>
            <p:cNvPr id="11" name="右箭头 10"/>
            <p:cNvSpPr/>
            <p:nvPr/>
          </p:nvSpPr>
          <p:spPr>
            <a:xfrm>
              <a:off x="14290" y="4144"/>
              <a:ext cx="525" cy="44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66711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技术层面</a:t>
            </a:r>
            <a:endParaRPr lang="zh-CN" altLang="en-US" sz="2800" b="1" dirty="0"/>
          </a:p>
        </p:txBody>
      </p:sp>
      <p:grpSp>
        <p:nvGrpSpPr>
          <p:cNvPr id="4" name="组合 3"/>
          <p:cNvGrpSpPr/>
          <p:nvPr/>
        </p:nvGrpSpPr>
        <p:grpSpPr>
          <a:xfrm>
            <a:off x="1365885" y="1306195"/>
            <a:ext cx="9460230" cy="4423410"/>
            <a:chOff x="2150" y="1732"/>
            <a:chExt cx="14898" cy="6966"/>
          </a:xfrm>
        </p:grpSpPr>
        <p:grpSp>
          <p:nvGrpSpPr>
            <p:cNvPr id="5" name="组合 4"/>
            <p:cNvGrpSpPr/>
            <p:nvPr/>
          </p:nvGrpSpPr>
          <p:grpSpPr>
            <a:xfrm>
              <a:off x="2150" y="3672"/>
              <a:ext cx="14899" cy="5026"/>
              <a:chOff x="955" y="2314"/>
              <a:chExt cx="14899" cy="5026"/>
            </a:xfrm>
          </p:grpSpPr>
          <p:sp>
            <p:nvSpPr>
              <p:cNvPr id="6" name="文本框 5"/>
              <p:cNvSpPr txBox="true"/>
              <p:nvPr/>
            </p:nvSpPr>
            <p:spPr>
              <a:xfrm>
                <a:off x="12410" y="2671"/>
                <a:ext cx="3444" cy="4312"/>
              </a:xfrm>
              <a:prstGeom prst="rect">
                <a:avLst/>
              </a:prstGeom>
              <a:noFill/>
            </p:spPr>
            <p:txBody>
              <a:bodyPr wrap="square" rtlCol="0">
                <a:spAutoFit/>
              </a:bodyPr>
              <a:p>
                <a:pPr indent="0" algn="l" fontAlgn="auto">
                  <a:lnSpc>
                    <a:spcPct val="200000"/>
                  </a:lnSpc>
                  <a:buFont typeface="Wingdings" panose="05000000000000000000" charset="0"/>
                  <a:buNone/>
                </a:pPr>
                <a:r>
                  <a:rPr lang="zh-CN" altLang="en-US" sz="1600" b="1">
                    <a:solidFill>
                      <a:srgbClr val="C00000"/>
                    </a:solidFill>
                    <a:latin typeface="微软雅黑" panose="020B0503020204020204" pitchFamily="34" charset="-122"/>
                    <a:ea typeface="微软雅黑" panose="020B0503020204020204" pitchFamily="34" charset="-122"/>
                  </a:rPr>
                  <a:t>实现无人值守全智能：</a:t>
                </a:r>
                <a:endParaRPr lang="zh-CN" altLang="en-US" sz="1600" b="1">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点位视频监控</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人脸扫描识别</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设备自动破袋</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垃圾成分AI分析</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设备自动打分预警</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2709" name="Picture 2"/>
              <p:cNvPicPr>
                <a:picLocks noChangeAspect="true"/>
              </p:cNvPicPr>
              <p:nvPr/>
            </p:nvPicPr>
            <p:blipFill>
              <a:blip r:embed="rId3"/>
              <a:stretch>
                <a:fillRect/>
              </a:stretch>
            </p:blipFill>
            <p:spPr>
              <a:xfrm>
                <a:off x="955" y="2314"/>
                <a:ext cx="9712" cy="5027"/>
              </a:xfrm>
              <a:prstGeom prst="rect">
                <a:avLst/>
              </a:prstGeom>
              <a:noFill/>
              <a:ln w="9525">
                <a:noFill/>
              </a:ln>
            </p:spPr>
          </p:pic>
        </p:grpSp>
        <p:sp>
          <p:nvSpPr>
            <p:cNvPr id="7" name="圆角矩形 6"/>
            <p:cNvSpPr/>
            <p:nvPr/>
          </p:nvSpPr>
          <p:spPr>
            <a:xfrm>
              <a:off x="7813" y="1732"/>
              <a:ext cx="3573" cy="79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1600" b="1">
                  <a:latin typeface="微软雅黑" panose="020B0503020204020204" pitchFamily="34" charset="-122"/>
                  <a:ea typeface="微软雅黑" panose="020B0503020204020204" pitchFamily="34" charset="-122"/>
                </a:rPr>
                <a:t>未</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来</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趋</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势</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分</a:t>
              </a:r>
              <a:r>
                <a:rPr lang="en-US" sz="1600" b="1">
                  <a:latin typeface="微软雅黑" panose="020B0503020204020204" pitchFamily="34" charset="-122"/>
                  <a:ea typeface="微软雅黑" panose="020B0503020204020204" pitchFamily="34" charset="-122"/>
                </a:rPr>
                <a:t> </a:t>
              </a:r>
              <a:r>
                <a:rPr sz="1600" b="1">
                  <a:latin typeface="微软雅黑" panose="020B0503020204020204" pitchFamily="34" charset="-122"/>
                  <a:ea typeface="微软雅黑" panose="020B0503020204020204" pitchFamily="34" charset="-122"/>
                </a:rPr>
                <a:t>析</a:t>
              </a:r>
              <a:endParaRPr lang="zh-CN" altLang="en-US" sz="1600" b="1">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923530"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精神层面</a:t>
            </a:r>
            <a:endParaRPr lang="zh-CN" altLang="en-US" sz="2800" b="1" dirty="0"/>
          </a:p>
        </p:txBody>
      </p:sp>
      <p:grpSp>
        <p:nvGrpSpPr>
          <p:cNvPr id="4" name="组合 3"/>
          <p:cNvGrpSpPr/>
          <p:nvPr/>
        </p:nvGrpSpPr>
        <p:grpSpPr>
          <a:xfrm>
            <a:off x="1109980" y="1623695"/>
            <a:ext cx="9972040" cy="3841750"/>
            <a:chOff x="1544" y="2625"/>
            <a:chExt cx="15704" cy="6050"/>
          </a:xfrm>
        </p:grpSpPr>
        <p:sp>
          <p:nvSpPr>
            <p:cNvPr id="6" name="文本框 5"/>
            <p:cNvSpPr txBox="true"/>
            <p:nvPr/>
          </p:nvSpPr>
          <p:spPr>
            <a:xfrm>
              <a:off x="1544" y="4461"/>
              <a:ext cx="15704" cy="4215"/>
            </a:xfrm>
            <a:prstGeom prst="rect">
              <a:avLst/>
            </a:prstGeom>
            <a:noFill/>
          </p:spPr>
          <p:txBody>
            <a:bodyPr wrap="square" rtlCol="0">
              <a:spAutoFit/>
            </a:bodyPr>
            <a:p>
              <a:pPr marL="285750" indent="-285750" algn="l" fontAlgn="auto">
                <a:lnSpc>
                  <a:spcPct val="200000"/>
                </a:lnSpc>
                <a:buFont typeface="Wingdings" panose="05000000000000000000" charset="0"/>
                <a:buChar char="l"/>
              </a:pPr>
              <a:r>
                <a:rPr sz="1400">
                  <a:solidFill>
                    <a:schemeClr val="tx1">
                      <a:lumMod val="85000"/>
                      <a:lumOff val="15000"/>
                    </a:schemeClr>
                  </a:solidFill>
                  <a:latin typeface="微软雅黑" panose="020B0503020204020204" pitchFamily="34" charset="-122"/>
                  <a:ea typeface="微软雅黑" panose="020B0503020204020204" pitchFamily="34" charset="-122"/>
                </a:rPr>
                <a:t>我国垃圾分类制度于2000年已开始尝试推广，并且在此期间对部分试点城市进行补贴鼓励</a:t>
              </a:r>
              <a:r>
                <a:rPr lang="zh-CN" sz="14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虽然一些城市的工作取得了一定的进展，相应的运输设备与基础设施也在不断完善，但是从全国范围来看，</a:t>
              </a:r>
              <a:r>
                <a:rPr lang="zh-CN" altLang="en-US" sz="1400" b="1">
                  <a:solidFill>
                    <a:srgbClr val="C00000"/>
                  </a:solidFill>
                  <a:latin typeface="微软雅黑" panose="020B0503020204020204" pitchFamily="34" charset="-122"/>
                  <a:ea typeface="微软雅黑" panose="020B0503020204020204" pitchFamily="34" charset="-122"/>
                </a:rPr>
                <a:t>我国垃圾分类的收效并不理想</a:t>
              </a: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，很多城市甚至曾于中途数次放弃，有的城市还干脆把工作重点转向末端分类，对源头分类则不抱指望。</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从民众角度看，很多人对于垃圾分类的印象，都是声势浩大地在身边运动式发生，却一次又一次地无疾而终。2014年8月，人民日报主管的《民生周刊》杂志上刊登了一篇名为《14年，北京只是多了几个垃圾桶》的文章，用平实的文字反映出，</a:t>
              </a:r>
              <a:r>
                <a:rPr lang="zh-CN" altLang="en-US" sz="1400" b="1">
                  <a:solidFill>
                    <a:srgbClr val="C00000"/>
                  </a:solidFill>
                  <a:latin typeface="微软雅黑" panose="020B0503020204020204" pitchFamily="34" charset="-122"/>
                  <a:ea typeface="微软雅黑" panose="020B0503020204020204" pitchFamily="34" charset="-122"/>
                </a:rPr>
                <a:t>城市垃圾分类正陷入“原地踏步”的困境中</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true"/>
            <p:nvPr>
              <p:custDataLst>
                <p:tags r:id="rId3"/>
              </p:custDataLst>
            </p:nvPr>
          </p:nvSpPr>
          <p:spPr>
            <a:xfrm>
              <a:off x="1741" y="2625"/>
              <a:ext cx="3157" cy="895"/>
            </a:xfrm>
            <a:prstGeom prst="rect">
              <a:avLst/>
            </a:prstGeom>
            <a:solidFill>
              <a:schemeClr val="tx2"/>
            </a:solidFill>
          </p:spPr>
          <p:txBody>
            <a:bodyPr wrap="square" lIns="91440" tIns="45720" rIns="91440" bIns="45720" anchor="ctr" anchorCtr="false"/>
            <a:p>
              <a:pPr algn="ctr"/>
              <a:r>
                <a:rPr 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背景介绍</a:t>
              </a:r>
              <a:endParaRPr 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垃圾污染的危害</a:t>
            </a:r>
            <a:endParaRPr lang="zh-CN" altLang="en-US" sz="2800" b="1" dirty="0"/>
          </a:p>
        </p:txBody>
      </p:sp>
      <p:grpSp>
        <p:nvGrpSpPr>
          <p:cNvPr id="83" name="组合 82"/>
          <p:cNvGrpSpPr/>
          <p:nvPr/>
        </p:nvGrpSpPr>
        <p:grpSpPr>
          <a:xfrm>
            <a:off x="784860" y="1438275"/>
            <a:ext cx="10621645" cy="3970020"/>
            <a:chOff x="1146" y="3331"/>
            <a:chExt cx="16727" cy="6252"/>
          </a:xfrm>
        </p:grpSpPr>
        <p:pic>
          <p:nvPicPr>
            <p:cNvPr id="45" name="图片 44" descr="C:\Users\Administrator\Desktop\图片4.png图片4"/>
            <p:cNvPicPr>
              <a:picLocks noChangeAspect="true"/>
            </p:cNvPicPr>
            <p:nvPr>
              <p:custDataLst>
                <p:tags r:id="rId3"/>
              </p:custDataLst>
            </p:nvPr>
          </p:nvPicPr>
          <p:blipFill rotWithShape="true">
            <a:blip r:embed="rId4"/>
            <a:srcRect/>
            <a:stretch>
              <a:fillRect/>
            </a:stretch>
          </p:blipFill>
          <p:spPr>
            <a:xfrm>
              <a:off x="14783" y="3331"/>
              <a:ext cx="3091" cy="2287"/>
            </a:xfrm>
            <a:prstGeom prst="rect">
              <a:avLst/>
            </a:prstGeom>
          </p:spPr>
        </p:pic>
        <p:pic>
          <p:nvPicPr>
            <p:cNvPr id="54" name="图片 53" descr="C:\Users\Administrator\Desktop\图片1.png图片1"/>
            <p:cNvPicPr/>
            <p:nvPr>
              <p:custDataLst>
                <p:tags r:id="rId5"/>
              </p:custDataLst>
            </p:nvPr>
          </p:nvPicPr>
          <p:blipFill>
            <a:blip r:embed="rId6"/>
            <a:srcRect/>
            <a:stretch>
              <a:fillRect/>
            </a:stretch>
          </p:blipFill>
          <p:spPr>
            <a:xfrm>
              <a:off x="1337" y="3331"/>
              <a:ext cx="3092" cy="2287"/>
            </a:xfrm>
            <a:prstGeom prst="rect">
              <a:avLst/>
            </a:prstGeom>
          </p:spPr>
        </p:pic>
        <p:sp>
          <p:nvSpPr>
            <p:cNvPr id="55" name="Title 1"/>
            <p:cNvSpPr txBox="true"/>
            <p:nvPr>
              <p:custDataLst>
                <p:tags r:id="rId7"/>
              </p:custDataLst>
            </p:nvPr>
          </p:nvSpPr>
          <p:spPr>
            <a:xfrm>
              <a:off x="1166" y="6658"/>
              <a:ext cx="3030" cy="623"/>
            </a:xfrm>
            <a:prstGeom prst="rect">
              <a:avLst/>
            </a:prstGeom>
          </p:spPr>
          <p:txBody>
            <a:bodyPr wrap="square" lIns="0" anchor="ctr">
              <a:normAutofit/>
            </a:bodyP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pitchFamily="34" charset="-122"/>
                  <a:ea typeface="微软雅黑" panose="020B0503020204020204" pitchFamily="3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latin typeface="Arial" panose="020B0604020202020204" pitchFamily="34" charset="0"/>
                  <a:ea typeface="微软雅黑" panose="020B0503020204020204" pitchFamily="34" charset="-122"/>
                  <a:sym typeface="Arial" panose="020B0604020202020204" pitchFamily="34" charset="0"/>
                </a:rPr>
                <a:t>占用污染土地</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custDataLst>
                <p:tags r:id="rId8"/>
              </p:custDataLst>
            </p:nvPr>
          </p:nvSpPr>
          <p:spPr>
            <a:xfrm>
              <a:off x="1166"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挤占了土地资源和生存空间；</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污染土壤，破坏了大自然生态系统平衡。</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Oval 2"/>
            <p:cNvSpPr/>
            <p:nvPr>
              <p:custDataLst>
                <p:tags r:id="rId9"/>
              </p:custDataLst>
            </p:nvPr>
          </p:nvSpPr>
          <p:spPr>
            <a:xfrm>
              <a:off x="1163" y="4937"/>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Oval 32"/>
            <p:cNvSpPr/>
            <p:nvPr>
              <p:custDataLst>
                <p:tags r:id="rId10"/>
              </p:custDataLst>
            </p:nvPr>
          </p:nvSpPr>
          <p:spPr>
            <a:xfrm>
              <a:off x="1287" y="5061"/>
              <a:ext cx="1182" cy="118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01</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58" name="直接连接符 57"/>
            <p:cNvCxnSpPr/>
            <p:nvPr>
              <p:custDataLst>
                <p:tags r:id="rId11"/>
              </p:custDataLst>
            </p:nvPr>
          </p:nvCxnSpPr>
          <p:spPr>
            <a:xfrm>
              <a:off x="1146" y="7363"/>
              <a:ext cx="591" cy="0"/>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pic>
          <p:nvPicPr>
            <p:cNvPr id="60" name="图片 59" descr="C:\Users\Administrator\Desktop\图片2.png图片2"/>
            <p:cNvPicPr/>
            <p:nvPr>
              <p:custDataLst>
                <p:tags r:id="rId12"/>
              </p:custDataLst>
            </p:nvPr>
          </p:nvPicPr>
          <p:blipFill>
            <a:blip r:embed="rId13"/>
            <a:srcRect/>
            <a:stretch>
              <a:fillRect/>
            </a:stretch>
          </p:blipFill>
          <p:spPr>
            <a:xfrm>
              <a:off x="5817" y="3331"/>
              <a:ext cx="3083" cy="2287"/>
            </a:xfrm>
            <a:prstGeom prst="rect">
              <a:avLst/>
            </a:prstGeom>
          </p:spPr>
        </p:pic>
        <p:sp>
          <p:nvSpPr>
            <p:cNvPr id="61" name="Title 1"/>
            <p:cNvSpPr txBox="true"/>
            <p:nvPr>
              <p:custDataLst>
                <p:tags r:id="rId14"/>
              </p:custDataLst>
            </p:nvPr>
          </p:nvSpPr>
          <p:spPr>
            <a:xfrm>
              <a:off x="5695" y="6661"/>
              <a:ext cx="3030" cy="623"/>
            </a:xfrm>
            <a:prstGeom prst="rect">
              <a:avLst/>
            </a:prstGeom>
          </p:spPr>
          <p:txBody>
            <a:bodyPr wrap="square" lIns="0" anchor="ctr">
              <a:normAutofit/>
            </a:bodyP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pitchFamily="34" charset="-122"/>
                  <a:ea typeface="微软雅黑" panose="020B0503020204020204" pitchFamily="3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latin typeface="Arial" panose="020B0604020202020204" pitchFamily="34" charset="0"/>
                  <a:ea typeface="微软雅黑" panose="020B0503020204020204" pitchFamily="34" charset="-122"/>
                  <a:sym typeface="Arial" panose="020B0604020202020204" pitchFamily="34" charset="0"/>
                </a:rPr>
                <a:t>污染水源环境</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矩形 61"/>
            <p:cNvSpPr/>
            <p:nvPr>
              <p:custDataLst>
                <p:tags r:id="rId15"/>
              </p:custDataLst>
            </p:nvPr>
          </p:nvSpPr>
          <p:spPr>
            <a:xfrm>
              <a:off x="5695"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严重污染地表水和地下水源；</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影响水生生物的生存和水资源的利用。</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Oval 2"/>
            <p:cNvSpPr/>
            <p:nvPr>
              <p:custDataLst>
                <p:tags r:id="rId16"/>
              </p:custDataLst>
            </p:nvPr>
          </p:nvSpPr>
          <p:spPr>
            <a:xfrm>
              <a:off x="5643" y="4912"/>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Oval 32"/>
            <p:cNvSpPr/>
            <p:nvPr>
              <p:custDataLst>
                <p:tags r:id="rId17"/>
              </p:custDataLst>
            </p:nvPr>
          </p:nvSpPr>
          <p:spPr>
            <a:xfrm>
              <a:off x="5767" y="5036"/>
              <a:ext cx="1182" cy="1182"/>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02</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65" name="直接连接符 64"/>
            <p:cNvCxnSpPr/>
            <p:nvPr>
              <p:custDataLst>
                <p:tags r:id="rId18"/>
              </p:custDataLst>
            </p:nvPr>
          </p:nvCxnSpPr>
          <p:spPr>
            <a:xfrm>
              <a:off x="5686" y="7366"/>
              <a:ext cx="591" cy="0"/>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pic>
          <p:nvPicPr>
            <p:cNvPr id="66" name="图片 65" descr="C:\Users\Administrator\Desktop\图片3.png图片3"/>
            <p:cNvPicPr/>
            <p:nvPr>
              <p:custDataLst>
                <p:tags r:id="rId19"/>
              </p:custDataLst>
            </p:nvPr>
          </p:nvPicPr>
          <p:blipFill>
            <a:blip r:embed="rId20"/>
            <a:srcRect/>
            <a:stretch>
              <a:fillRect/>
            </a:stretch>
          </p:blipFill>
          <p:spPr>
            <a:xfrm>
              <a:off x="10302" y="3331"/>
              <a:ext cx="3092" cy="2287"/>
            </a:xfrm>
            <a:prstGeom prst="rect">
              <a:avLst/>
            </a:prstGeom>
          </p:spPr>
        </p:pic>
        <p:sp>
          <p:nvSpPr>
            <p:cNvPr id="71" name="Title 1"/>
            <p:cNvSpPr txBox="true"/>
            <p:nvPr>
              <p:custDataLst>
                <p:tags r:id="rId21"/>
              </p:custDataLst>
            </p:nvPr>
          </p:nvSpPr>
          <p:spPr>
            <a:xfrm>
              <a:off x="10136" y="6661"/>
              <a:ext cx="3030" cy="623"/>
            </a:xfrm>
            <a:prstGeom prst="rect">
              <a:avLst/>
            </a:prstGeom>
          </p:spPr>
          <p:txBody>
            <a:bodyPr wrap="square" lIns="0" anchor="ctr">
              <a:normAutofit/>
            </a:bodyPr>
            <a:lstStyle>
              <a:lvl1pPr algn="ctr" rtl="0" fontAlgn="base">
                <a:spcBef>
                  <a:spcPct val="0"/>
                </a:spcBef>
                <a:spcAft>
                  <a:spcPct val="0"/>
                </a:spcAft>
                <a:defRPr lang="en-US" sz="2400" kern="0" smtClean="0">
                  <a:solidFill>
                    <a:srgbClr val="DD2067"/>
                  </a:solidFill>
                  <a:latin typeface="+mj-lt"/>
                  <a:ea typeface="+mj-ea"/>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污染大气环境</a:t>
              </a:r>
              <a:endPar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72" name="矩形 71"/>
            <p:cNvSpPr/>
            <p:nvPr>
              <p:custDataLst>
                <p:tags r:id="rId22"/>
              </p:custDataLst>
            </p:nvPr>
          </p:nvSpPr>
          <p:spPr>
            <a:xfrm>
              <a:off x="10136" y="7655"/>
              <a:ext cx="3030" cy="1929"/>
            </a:xfrm>
            <a:prstGeom prst="rect">
              <a:avLst/>
            </a:prstGeom>
          </p:spPr>
          <p:txBody>
            <a:bodyPr wrap="square" lIns="0">
              <a:normAutofit/>
            </a:bodyPr>
            <a:lstStyle/>
            <a:p>
              <a:pPr marL="171450" indent="-1714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细小固体废物会随风飘扬，加重大气污染；</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marL="171450" indent="-1714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挥发致癌致畸物等有毒有害气体。</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Oval 2"/>
            <p:cNvSpPr/>
            <p:nvPr>
              <p:custDataLst>
                <p:tags r:id="rId23"/>
              </p:custDataLst>
            </p:nvPr>
          </p:nvSpPr>
          <p:spPr>
            <a:xfrm>
              <a:off x="10136" y="4900"/>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Oval 32"/>
            <p:cNvSpPr/>
            <p:nvPr>
              <p:custDataLst>
                <p:tags r:id="rId24"/>
              </p:custDataLst>
            </p:nvPr>
          </p:nvSpPr>
          <p:spPr>
            <a:xfrm>
              <a:off x="10260" y="5024"/>
              <a:ext cx="1182" cy="1182"/>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03</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76" name="直接连接符 75"/>
            <p:cNvCxnSpPr/>
            <p:nvPr>
              <p:custDataLst>
                <p:tags r:id="rId25"/>
              </p:custDataLst>
            </p:nvPr>
          </p:nvCxnSpPr>
          <p:spPr>
            <a:xfrm>
              <a:off x="10118" y="7372"/>
              <a:ext cx="591" cy="0"/>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
          <p:nvSpPr>
            <p:cNvPr id="77" name="Title 1"/>
            <p:cNvSpPr txBox="true"/>
            <p:nvPr>
              <p:custDataLst>
                <p:tags r:id="rId26"/>
              </p:custDataLst>
            </p:nvPr>
          </p:nvSpPr>
          <p:spPr>
            <a:xfrm>
              <a:off x="14625" y="6661"/>
              <a:ext cx="3030" cy="623"/>
            </a:xfrm>
            <a:prstGeom prst="rect">
              <a:avLst/>
            </a:prstGeom>
          </p:spPr>
          <p:txBody>
            <a:bodyPr wrap="square" lIns="0" anchor="ctr">
              <a:normAutofit/>
            </a:bodyPr>
            <a:lstStyle>
              <a:lvl1pPr algn="ctr" rtl="0" fontAlgn="base">
                <a:spcBef>
                  <a:spcPct val="0"/>
                </a:spcBef>
                <a:spcAft>
                  <a:spcPct val="0"/>
                </a:spcAft>
                <a:defRPr lang="en-US" sz="2400" kern="0" smtClean="0">
                  <a:solidFill>
                    <a:srgbClr val="DD2067"/>
                  </a:solidFill>
                  <a:latin typeface="+mj-lt"/>
                  <a:ea typeface="+mj-ea"/>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危害人体健康</a:t>
              </a:r>
              <a:endParaRPr lang="zh-CN" altLang="en-US" sz="1800" b="1" spc="150">
                <a:solidFill>
                  <a:srgbClr val="000000">
                    <a:lumMod val="75000"/>
                    <a:lumOff val="25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78" name="矩形 77"/>
            <p:cNvSpPr/>
            <p:nvPr>
              <p:custDataLst>
                <p:tags r:id="rId27"/>
              </p:custDataLst>
            </p:nvPr>
          </p:nvSpPr>
          <p:spPr>
            <a:xfrm>
              <a:off x="14626"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滋生蚊虫、鼠疫等，传播疾病；</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疾病发病率升高，对人体构成致癌隐患。</a:t>
              </a:r>
              <a:endParaRPr lang="zh-CN" altLang="en-US" sz="1200" spc="1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Oval 2"/>
            <p:cNvSpPr/>
            <p:nvPr>
              <p:custDataLst>
                <p:tags r:id="rId28"/>
              </p:custDataLst>
            </p:nvPr>
          </p:nvSpPr>
          <p:spPr>
            <a:xfrm>
              <a:off x="14626" y="4900"/>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Oval 32"/>
            <p:cNvSpPr/>
            <p:nvPr>
              <p:custDataLst>
                <p:tags r:id="rId29"/>
              </p:custDataLst>
            </p:nvPr>
          </p:nvSpPr>
          <p:spPr>
            <a:xfrm>
              <a:off x="14750" y="5024"/>
              <a:ext cx="1182" cy="1182"/>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04</a:t>
              </a:r>
              <a:endParaRPr lang="en-US" sz="2400" b="1" dirty="0">
                <a:solidFill>
                  <a:sysClr val="window" lastClr="FFFFFF"/>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82" name="直接连接符 81"/>
            <p:cNvCxnSpPr/>
            <p:nvPr>
              <p:custDataLst>
                <p:tags r:id="rId30"/>
              </p:custDataLst>
            </p:nvPr>
          </p:nvCxnSpPr>
          <p:spPr>
            <a:xfrm>
              <a:off x="14607" y="7372"/>
              <a:ext cx="591" cy="0"/>
            </a:xfrm>
            <a:prstGeom prst="line">
              <a:avLst/>
            </a:prstGeom>
            <a:ln w="38100">
              <a:solidFill>
                <a:srgbClr val="FFC000"/>
              </a:solidFill>
            </a:ln>
          </p:spPr>
          <p:style>
            <a:lnRef idx="1">
              <a:srgbClr val="1F74AD"/>
            </a:lnRef>
            <a:fillRef idx="0">
              <a:srgbClr val="1F74AD"/>
            </a:fillRef>
            <a:effectRef idx="0">
              <a:srgbClr val="1F74AD"/>
            </a:effectRef>
            <a:fontRef idx="minor">
              <a:srgbClr val="000000"/>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482840"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精神层面</a:t>
            </a:r>
            <a:endParaRPr lang="zh-CN" altLang="en-US" sz="2800" b="1" dirty="0"/>
          </a:p>
        </p:txBody>
      </p:sp>
      <p:grpSp>
        <p:nvGrpSpPr>
          <p:cNvPr id="8" name="组合 7"/>
          <p:cNvGrpSpPr/>
          <p:nvPr/>
        </p:nvGrpSpPr>
        <p:grpSpPr>
          <a:xfrm>
            <a:off x="1283335" y="1701800"/>
            <a:ext cx="9625330" cy="3792220"/>
            <a:chOff x="1900" y="2943"/>
            <a:chExt cx="15158" cy="5972"/>
          </a:xfrm>
        </p:grpSpPr>
        <p:sp>
          <p:nvSpPr>
            <p:cNvPr id="6" name="文本框 5"/>
            <p:cNvSpPr txBox="true"/>
            <p:nvPr/>
          </p:nvSpPr>
          <p:spPr>
            <a:xfrm>
              <a:off x="1900" y="4603"/>
              <a:ext cx="15158" cy="4312"/>
            </a:xfrm>
            <a:prstGeom prst="rect">
              <a:avLst/>
            </a:prstGeom>
            <a:noFill/>
          </p:spPr>
          <p:txBody>
            <a:bodyPr wrap="square" rtlCol="0">
              <a:spAutoFit/>
            </a:bodyPr>
            <a:p>
              <a:pPr indent="0" algn="l" fontAlgn="auto">
                <a:lnSpc>
                  <a:spcPct val="200000"/>
                </a:lnSpc>
                <a:buFont typeface="Wingdings" panose="05000000000000000000" charset="0"/>
                <a:buNone/>
              </a:pPr>
              <a:r>
                <a:rPr sz="1600" b="1">
                  <a:solidFill>
                    <a:schemeClr val="tx1">
                      <a:lumMod val="85000"/>
                      <a:lumOff val="15000"/>
                    </a:schemeClr>
                  </a:solidFill>
                  <a:latin typeface="微软雅黑" panose="020B0503020204020204" pitchFamily="34" charset="-122"/>
                  <a:ea typeface="微软雅黑" panose="020B0503020204020204" pitchFamily="34" charset="-122"/>
                </a:rPr>
                <a:t>以北京为例</a:t>
              </a:r>
              <a:r>
                <a:rPr lang="zh-CN" sz="1600" b="1">
                  <a:solidFill>
                    <a:schemeClr val="tx1">
                      <a:lumMod val="85000"/>
                      <a:lumOff val="15000"/>
                    </a:schemeClr>
                  </a:solidFill>
                  <a:latin typeface="微软雅黑" panose="020B0503020204020204" pitchFamily="34" charset="-122"/>
                  <a:ea typeface="微软雅黑" panose="020B0503020204020204" pitchFamily="34" charset="-122"/>
                </a:rPr>
                <a:t>：</a:t>
              </a:r>
              <a:endParaRPr sz="16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sz="1400">
                  <a:solidFill>
                    <a:schemeClr val="tx1">
                      <a:lumMod val="85000"/>
                      <a:lumOff val="15000"/>
                    </a:schemeClr>
                  </a:solidFill>
                  <a:latin typeface="微软雅黑" panose="020B0503020204020204" pitchFamily="34" charset="-122"/>
                  <a:ea typeface="微软雅黑" panose="020B0503020204020204" pitchFamily="34" charset="-122"/>
                </a:rPr>
                <a:t>2010年有关部门曾在600个试点社区的1.3万余户居民中对垃圾分类做过一项调查，结果显示，在居民投放垃圾后，仍然需要保洁员和垃圾分类绿袖标指导员进行二次分拣，而二次分拣的垃圾规模所占比例高达</a:t>
              </a:r>
              <a:r>
                <a:rPr sz="1400" b="1">
                  <a:solidFill>
                    <a:srgbClr val="C00000"/>
                  </a:solidFill>
                  <a:latin typeface="微软雅黑" panose="020B0503020204020204" pitchFamily="34" charset="-122"/>
                  <a:ea typeface="微软雅黑" panose="020B0503020204020204" pitchFamily="34" charset="-122"/>
                </a:rPr>
                <a:t>75.6%</a:t>
              </a:r>
              <a:r>
                <a:rPr sz="1400">
                  <a:solidFill>
                    <a:schemeClr val="tx1">
                      <a:lumMod val="85000"/>
                      <a:lumOff val="15000"/>
                    </a:schemeClr>
                  </a:solidFill>
                  <a:latin typeface="微软雅黑" panose="020B0503020204020204" pitchFamily="34" charset="-122"/>
                  <a:ea typeface="微软雅黑" panose="020B0503020204020204" pitchFamily="34" charset="-122"/>
                </a:rPr>
                <a:t>。这一态势在两年后仍未得到明显改观</a:t>
              </a:r>
              <a:r>
                <a:rPr lang="zh-CN" sz="1400">
                  <a:solidFill>
                    <a:schemeClr val="tx1">
                      <a:lumMod val="85000"/>
                      <a:lumOff val="15000"/>
                    </a:schemeClr>
                  </a:solidFill>
                  <a:latin typeface="微软雅黑" panose="020B0503020204020204" pitchFamily="34" charset="-122"/>
                  <a:ea typeface="微软雅黑" panose="020B0503020204020204" pitchFamily="34" charset="-122"/>
                </a:rPr>
                <a:t>。</a:t>
              </a:r>
              <a:endParaRPr lang="zh-CN" sz="14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00000"/>
                </a:lnSpc>
                <a:buFont typeface="Wingdings" panose="05000000000000000000" charset="0"/>
                <a:buChar char="l"/>
              </a:pPr>
              <a:r>
                <a:rPr sz="1400">
                  <a:solidFill>
                    <a:schemeClr val="tx1">
                      <a:lumMod val="85000"/>
                      <a:lumOff val="15000"/>
                    </a:schemeClr>
                  </a:solidFill>
                  <a:latin typeface="微软雅黑" panose="020B0503020204020204" pitchFamily="34" charset="-122"/>
                  <a:ea typeface="微软雅黑" panose="020B0503020204020204" pitchFamily="34" charset="-122"/>
                </a:rPr>
                <a:t>2012年，某民间环保组织对北京60个垃圾分类试点小区做了一番深入调研后发现，在检查的240个厨余垃圾桶中，有</a:t>
              </a:r>
              <a:r>
                <a:rPr sz="1400" b="1">
                  <a:solidFill>
                    <a:srgbClr val="C00000"/>
                  </a:solidFill>
                  <a:latin typeface="微软雅黑" panose="020B0503020204020204" pitchFamily="34" charset="-122"/>
                  <a:ea typeface="微软雅黑" panose="020B0503020204020204" pitchFamily="34" charset="-122"/>
                </a:rPr>
                <a:t>39%</a:t>
              </a:r>
              <a:r>
                <a:rPr sz="1400">
                  <a:solidFill>
                    <a:schemeClr val="tx1">
                      <a:lumMod val="85000"/>
                      <a:lumOff val="15000"/>
                    </a:schemeClr>
                  </a:solidFill>
                  <a:latin typeface="微软雅黑" panose="020B0503020204020204" pitchFamily="34" charset="-122"/>
                  <a:ea typeface="微软雅黑" panose="020B0503020204020204" pitchFamily="34" charset="-122"/>
                </a:rPr>
                <a:t>的厨余垃圾桶里的垃圾是完全混合的，而完全分开的厨余垃圾</a:t>
              </a:r>
              <a:r>
                <a:rPr sz="1400" b="1">
                  <a:solidFill>
                    <a:srgbClr val="C00000"/>
                  </a:solidFill>
                  <a:latin typeface="微软雅黑" panose="020B0503020204020204" pitchFamily="34" charset="-122"/>
                  <a:ea typeface="微软雅黑" panose="020B0503020204020204" pitchFamily="34" charset="-122"/>
                </a:rPr>
                <a:t>仅占1%</a:t>
              </a:r>
              <a:r>
                <a:rPr sz="14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true"/>
            <p:nvPr>
              <p:custDataLst>
                <p:tags r:id="rId3"/>
              </p:custDataLst>
            </p:nvPr>
          </p:nvSpPr>
          <p:spPr>
            <a:xfrm>
              <a:off x="1945" y="2943"/>
              <a:ext cx="3157" cy="895"/>
            </a:xfrm>
            <a:prstGeom prst="rect">
              <a:avLst/>
            </a:prstGeom>
            <a:solidFill>
              <a:schemeClr val="tx2"/>
            </a:solidFill>
          </p:spPr>
          <p:txBody>
            <a:bodyPr wrap="square" lIns="91440" tIns="45720" rIns="91440" bIns="45720" anchor="ctr" anchorCtr="false"/>
            <a:p>
              <a:pPr algn="ctr"/>
              <a:r>
                <a:rPr 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背景介绍</a:t>
              </a:r>
              <a:endParaRPr 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751903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精神层面</a:t>
            </a:r>
            <a:endParaRPr lang="zh-CN" altLang="en-US" sz="2800" b="1" dirty="0"/>
          </a:p>
        </p:txBody>
      </p:sp>
      <p:grpSp>
        <p:nvGrpSpPr>
          <p:cNvPr id="12" name="组合 11"/>
          <p:cNvGrpSpPr/>
          <p:nvPr/>
        </p:nvGrpSpPr>
        <p:grpSpPr>
          <a:xfrm>
            <a:off x="1085850" y="1417955"/>
            <a:ext cx="10019665" cy="4312920"/>
            <a:chOff x="1544" y="2559"/>
            <a:chExt cx="15779" cy="6792"/>
          </a:xfrm>
        </p:grpSpPr>
        <p:sp>
          <p:nvSpPr>
            <p:cNvPr id="6" name="文本框 5"/>
            <p:cNvSpPr txBox="true"/>
            <p:nvPr/>
          </p:nvSpPr>
          <p:spPr>
            <a:xfrm>
              <a:off x="1544" y="3849"/>
              <a:ext cx="15779" cy="919"/>
            </a:xfrm>
            <a:prstGeom prst="rect">
              <a:avLst/>
            </a:prstGeom>
            <a:noFill/>
          </p:spPr>
          <p:txBody>
            <a:bodyPr wrap="square" rtlCol="0">
              <a:spAutoFit/>
            </a:bodyPr>
            <a:p>
              <a:pPr indent="0" algn="l" fontAlgn="auto">
                <a:lnSpc>
                  <a:spcPct val="200000"/>
                </a:lnSpc>
                <a:buNone/>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导致垃圾分类原地踏步的根本原因</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之一，</a:t>
              </a:r>
              <a:r>
                <a:rPr lang="zh-CN" altLang="en-US" sz="1600" b="1">
                  <a:solidFill>
                    <a:srgbClr val="C00000"/>
                  </a:solidFill>
                  <a:latin typeface="微软雅黑" panose="020B0503020204020204" pitchFamily="34" charset="-122"/>
                  <a:ea typeface="微软雅黑" panose="020B0503020204020204" pitchFamily="34" charset="-122"/>
                  <a:sym typeface="+mn-ea"/>
                </a:rPr>
                <a:t>在于公民素质和垃圾分类意识跟不上，公众垃圾分类参与率低下</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015" y="5559"/>
              <a:ext cx="15309" cy="1695"/>
              <a:chOff x="2255" y="5559"/>
              <a:chExt cx="15309" cy="1695"/>
            </a:xfrm>
          </p:grpSpPr>
          <p:grpSp>
            <p:nvGrpSpPr>
              <p:cNvPr id="18" name="组合 17"/>
              <p:cNvGrpSpPr/>
              <p:nvPr/>
            </p:nvGrpSpPr>
            <p:grpSpPr>
              <a:xfrm rot="0">
                <a:off x="2255" y="5848"/>
                <a:ext cx="1176" cy="1186"/>
                <a:chOff x="4620" y="1792"/>
                <a:chExt cx="1177" cy="1186"/>
              </a:xfrm>
            </p:grpSpPr>
            <p:sp>
              <p:nvSpPr>
                <p:cNvPr id="4" name="椭圆 3"/>
                <p:cNvSpPr/>
                <p:nvPr/>
              </p:nvSpPr>
              <p:spPr>
                <a:xfrm>
                  <a:off x="4620" y="1792"/>
                  <a:ext cx="1177" cy="1186"/>
                </a:xfrm>
                <a:prstGeom prst="ellipse">
                  <a:avLst/>
                </a:prstGeom>
                <a:solidFill>
                  <a:srgbClr val="C8D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true"/>
                <p:nvPr/>
              </p:nvSpPr>
              <p:spPr>
                <a:xfrm>
                  <a:off x="4772" y="1950"/>
                  <a:ext cx="873" cy="822"/>
                </a:xfrm>
                <a:prstGeom prst="rect">
                  <a:avLst/>
                </a:prstGeom>
                <a:noFill/>
              </p:spPr>
              <p:txBody>
                <a:bodyPr wrap="square" rtlCol="0">
                  <a:spAutoFit/>
                </a:bodyPr>
                <a:p>
                  <a:pPr algn="ctr"/>
                  <a:r>
                    <a:rPr lang="en-US" altLang="zh-CN" sz="2800" b="1">
                      <a:solidFill>
                        <a:schemeClr val="bg1"/>
                      </a:solidFill>
                      <a:latin typeface="微软雅黑" panose="020B0503020204020204" pitchFamily="34" charset="-122"/>
                      <a:ea typeface="微软雅黑" panose="020B0503020204020204" pitchFamily="34" charset="-122"/>
                    </a:rPr>
                    <a:t>1</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sp>
            <p:nvSpPr>
              <p:cNvPr id="24" name="文本框 23"/>
              <p:cNvSpPr txBox="true"/>
              <p:nvPr/>
            </p:nvSpPr>
            <p:spPr>
              <a:xfrm>
                <a:off x="4263" y="5559"/>
                <a:ext cx="13301" cy="1695"/>
              </a:xfrm>
              <a:prstGeom prst="rect">
                <a:avLst/>
              </a:prstGeom>
              <a:noFill/>
            </p:spPr>
            <p:txBody>
              <a:bodyPr wrap="square" rtlCol="0">
                <a:spAutoFit/>
              </a:bodyPr>
              <a:p>
                <a:pPr indent="0" fontAlgn="auto">
                  <a:lnSpc>
                    <a:spcPct val="200000"/>
                  </a:lnSpc>
                </a:pPr>
                <a:r>
                  <a:rPr lang="zh-CN" sz="1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居民垃圾分类意识不高影响因素</a:t>
                </a:r>
                <a:endParaRPr lang="zh-CN" sz="1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200000"/>
                  </a:lnSpc>
                  <a:buFont typeface="Wingdings" panose="05000000000000000000" charset="0"/>
                  <a:buChar char="l"/>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道德约束、政策法规、环保意识、环境知识、宣传导向等</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2015" y="7657"/>
              <a:ext cx="15309" cy="1695"/>
              <a:chOff x="2255" y="7657"/>
              <a:chExt cx="15309" cy="1695"/>
            </a:xfrm>
          </p:grpSpPr>
          <p:grpSp>
            <p:nvGrpSpPr>
              <p:cNvPr id="19" name="组合 18"/>
              <p:cNvGrpSpPr/>
              <p:nvPr/>
            </p:nvGrpSpPr>
            <p:grpSpPr>
              <a:xfrm rot="0">
                <a:off x="2255" y="8017"/>
                <a:ext cx="1123" cy="1132"/>
                <a:chOff x="4620" y="1792"/>
                <a:chExt cx="1177" cy="1186"/>
              </a:xfrm>
            </p:grpSpPr>
            <p:sp>
              <p:nvSpPr>
                <p:cNvPr id="21" name="椭圆 20"/>
                <p:cNvSpPr/>
                <p:nvPr/>
              </p:nvSpPr>
              <p:spPr>
                <a:xfrm>
                  <a:off x="4620" y="1792"/>
                  <a:ext cx="1177" cy="11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true"/>
                <p:nvPr/>
              </p:nvSpPr>
              <p:spPr>
                <a:xfrm>
                  <a:off x="4772" y="1974"/>
                  <a:ext cx="873" cy="861"/>
                </a:xfrm>
                <a:prstGeom prst="rect">
                  <a:avLst/>
                </a:prstGeom>
                <a:noFill/>
              </p:spPr>
              <p:txBody>
                <a:bodyPr wrap="square" rtlCol="0">
                  <a:spAutoFit/>
                </a:bodyPr>
                <a:p>
                  <a:pPr algn="ctr"/>
                  <a:r>
                    <a:rPr lang="en-US" altLang="zh-CN" sz="2800" b="1">
                      <a:solidFill>
                        <a:schemeClr val="bg1"/>
                      </a:solidFill>
                      <a:latin typeface="微软雅黑" panose="020B0503020204020204" pitchFamily="34" charset="-122"/>
                      <a:ea typeface="微软雅黑" panose="020B0503020204020204" pitchFamily="34" charset="-122"/>
                    </a:rPr>
                    <a:t>2</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sp>
            <p:nvSpPr>
              <p:cNvPr id="25" name="文本框 24"/>
              <p:cNvSpPr txBox="true"/>
              <p:nvPr/>
            </p:nvSpPr>
            <p:spPr>
              <a:xfrm>
                <a:off x="4263" y="7657"/>
                <a:ext cx="13301" cy="1695"/>
              </a:xfrm>
              <a:prstGeom prst="rect">
                <a:avLst/>
              </a:prstGeom>
              <a:noFill/>
            </p:spPr>
            <p:txBody>
              <a:bodyPr wrap="square" rtlCol="0">
                <a:spAutoFit/>
              </a:bodyPr>
              <a:p>
                <a:pPr indent="0" fontAlgn="auto">
                  <a:lnSpc>
                    <a:spcPct val="200000"/>
                  </a:lnSpc>
                </a:pPr>
                <a:r>
                  <a:rPr lang="zh-CN" sz="1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居民垃圾分类参与率较低影响因素</a:t>
                </a:r>
                <a:endParaRPr lang="zh-CN" sz="1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200000"/>
                  </a:lnSpc>
                  <a:buFont typeface="Wingdings" panose="05000000000000000000" charset="0"/>
                  <a:buChar char="l"/>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没有太多时间和精力、占用过多的家里空间、对垃圾分类认识不到位、重视程度不够等</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文本框 6"/>
            <p:cNvSpPr txBox="true"/>
            <p:nvPr>
              <p:custDataLst>
                <p:tags r:id="rId3"/>
              </p:custDataLst>
            </p:nvPr>
          </p:nvSpPr>
          <p:spPr>
            <a:xfrm>
              <a:off x="2066" y="2559"/>
              <a:ext cx="3157" cy="895"/>
            </a:xfrm>
            <a:prstGeom prst="rect">
              <a:avLst/>
            </a:prstGeom>
            <a:solidFill>
              <a:schemeClr val="tx2"/>
            </a:solidFill>
          </p:spPr>
          <p:txBody>
            <a:bodyPr wrap="square" lIns="91440" tIns="45720" rIns="91440" bIns="45720" anchor="ctr" anchorCtr="false"/>
            <a:p>
              <a:pPr algn="ctr"/>
              <a:r>
                <a:rPr 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原因分析</a:t>
              </a:r>
              <a:endParaRPr lang="zh-CN"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078470"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精神层面</a:t>
            </a:r>
            <a:endParaRPr lang="zh-CN" altLang="en-US" sz="2800" b="1" dirty="0"/>
          </a:p>
        </p:txBody>
      </p:sp>
      <p:grpSp>
        <p:nvGrpSpPr>
          <p:cNvPr id="8" name="组合 7"/>
          <p:cNvGrpSpPr/>
          <p:nvPr/>
        </p:nvGrpSpPr>
        <p:grpSpPr>
          <a:xfrm>
            <a:off x="1137285" y="1756410"/>
            <a:ext cx="9917430" cy="3612515"/>
            <a:chOff x="1790" y="2604"/>
            <a:chExt cx="15618" cy="5689"/>
          </a:xfrm>
        </p:grpSpPr>
        <p:sp>
          <p:nvSpPr>
            <p:cNvPr id="6" name="文本框 5"/>
            <p:cNvSpPr txBox="true"/>
            <p:nvPr/>
          </p:nvSpPr>
          <p:spPr>
            <a:xfrm>
              <a:off x="1790" y="4273"/>
              <a:ext cx="15619" cy="4021"/>
            </a:xfrm>
            <a:prstGeom prst="rect">
              <a:avLst/>
            </a:prstGeom>
            <a:noFill/>
          </p:spPr>
          <p:txBody>
            <a:bodyPr wrap="square" rtlCol="0">
              <a:spAutoFit/>
            </a:bodyPr>
            <a:p>
              <a:pPr marL="285750" indent="-285750" algn="l" fontAlgn="auto">
                <a:lnSpc>
                  <a:spcPct val="250000"/>
                </a:lnSpc>
                <a:buFont typeface="Wingdings" panose="05000000000000000000" charset="0"/>
                <a:buChar char="l"/>
              </a:pP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400">
                  <a:solidFill>
                    <a:schemeClr val="tx1">
                      <a:lumMod val="85000"/>
                      <a:lumOff val="15000"/>
                    </a:schemeClr>
                  </a:solidFill>
                  <a:latin typeface="微软雅黑" panose="020B0503020204020204" pitchFamily="34" charset="-122"/>
                  <a:ea typeface="微软雅黑" panose="020B0503020204020204" pitchFamily="34" charset="-122"/>
                </a:rPr>
                <a:t>垃圾分类是一项系统性工程，前后涉及到多个环节。而居民的分类投放是整个过程的第一步，更是基础所在。</a:t>
              </a:r>
              <a:endParaRPr lang="en-US" altLang="zh-CN" sz="16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50000"/>
                </a:lnSpc>
                <a:buFont typeface="Wingdings" panose="05000000000000000000" charset="0"/>
                <a:buChar char="l"/>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目前，政府端已经通过持续的政策加码指明了垃圾分类发展的方向，各地也将持续加大对垃圾分类体系建设的力度和投入，而作为垃圾分类实际的执行者——</a:t>
              </a:r>
              <a:r>
                <a:rPr lang="zh-CN" altLang="en-US" sz="1600" b="1">
                  <a:solidFill>
                    <a:srgbClr val="C00000"/>
                  </a:solidFill>
                  <a:latin typeface="微软雅黑" panose="020B0503020204020204" pitchFamily="34" charset="-122"/>
                  <a:ea typeface="微软雅黑" panose="020B0503020204020204" pitchFamily="34" charset="-122"/>
                  <a:sym typeface="+mn-ea"/>
                </a:rPr>
                <a:t>居民</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，需要</a:t>
              </a:r>
              <a:r>
                <a:rPr lang="zh-CN" altLang="en-US" sz="1600" b="1">
                  <a:solidFill>
                    <a:srgbClr val="C00000"/>
                  </a:solidFill>
                  <a:latin typeface="微软雅黑" panose="020B0503020204020204" pitchFamily="34" charset="-122"/>
                  <a:ea typeface="微软雅黑" panose="020B0503020204020204" pitchFamily="34" charset="-122"/>
                  <a:sym typeface="+mn-ea"/>
                </a:rPr>
                <a:t>“会分类，愿分类”，才能真正实现垃圾分类制度的全面实现</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true"/>
            <p:nvPr>
              <p:custDataLst>
                <p:tags r:id="rId3"/>
              </p:custDataLst>
            </p:nvPr>
          </p:nvSpPr>
          <p:spPr>
            <a:xfrm>
              <a:off x="2232" y="2604"/>
              <a:ext cx="3157" cy="895"/>
            </a:xfrm>
            <a:prstGeom prst="rect">
              <a:avLst/>
            </a:prstGeom>
            <a:solidFill>
              <a:schemeClr val="tx2"/>
            </a:solidFill>
          </p:spPr>
          <p:txBody>
            <a:bodyPr wrap="square" lIns="91440" tIns="45720" rIns="91440" bIns="45720" anchor="ctr" anchorCtr="false"/>
            <a:p>
              <a:pPr algn="ctr"/>
              <a:r>
                <a:rPr lang="zh-CN" altLang="en-US"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重要性</a:t>
              </a:r>
              <a:endParaRPr lang="zh-CN" altLang="en-US"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254365" cy="724535"/>
          </a:xfrm>
        </p:spPr>
        <p:txBody>
          <a:bodyPr/>
          <a:p>
            <a:pPr algn="l">
              <a:buClrTx/>
              <a:buSzTx/>
              <a:buFontTx/>
            </a:pPr>
            <a:r>
              <a:rPr sz="2800" b="1">
                <a:solidFill>
                  <a:schemeClr val="tx1">
                    <a:lumMod val="85000"/>
                    <a:lumOff val="15000"/>
                  </a:schemeClr>
                </a:solidFill>
                <a:sym typeface="+mn-ea"/>
              </a:rPr>
              <a:t>垃圾分类发展趋势分析</a:t>
            </a:r>
            <a:r>
              <a:rPr lang="en-US" sz="2800" b="1">
                <a:solidFill>
                  <a:schemeClr val="tx1">
                    <a:lumMod val="85000"/>
                    <a:lumOff val="15000"/>
                  </a:schemeClr>
                </a:solidFill>
                <a:sym typeface="+mn-ea"/>
              </a:rPr>
              <a:t> --- </a:t>
            </a:r>
            <a:r>
              <a:rPr lang="zh-CN" altLang="en-US" sz="2800" b="1">
                <a:solidFill>
                  <a:schemeClr val="tx1">
                    <a:lumMod val="85000"/>
                    <a:lumOff val="15000"/>
                  </a:schemeClr>
                </a:solidFill>
                <a:sym typeface="+mn-ea"/>
              </a:rPr>
              <a:t>精神层面</a:t>
            </a:r>
            <a:endParaRPr lang="zh-CN" altLang="en-US" sz="2800" b="1" dirty="0"/>
          </a:p>
        </p:txBody>
      </p:sp>
      <p:sp>
        <p:nvSpPr>
          <p:cNvPr id="6" name="文本框 5"/>
          <p:cNvSpPr txBox="true"/>
          <p:nvPr/>
        </p:nvSpPr>
        <p:spPr>
          <a:xfrm>
            <a:off x="1885315" y="1726565"/>
            <a:ext cx="8420735" cy="3553460"/>
          </a:xfrm>
          <a:prstGeom prst="rect">
            <a:avLst/>
          </a:prstGeom>
          <a:noFill/>
        </p:spPr>
        <p:txBody>
          <a:bodyPr wrap="square" rtlCol="0">
            <a:spAutoFit/>
          </a:bodyPr>
          <a:p>
            <a:pPr marL="285750" indent="-285750" algn="l" fontAlgn="auto">
              <a:lnSpc>
                <a:spcPct val="250000"/>
              </a:lnSpc>
              <a:buFont typeface="Wingdings" panose="05000000000000000000" charset="0"/>
              <a:buChar char="l"/>
            </a:pPr>
            <a:r>
              <a:rPr lang="zh-CN" sz="1600" b="1">
                <a:solidFill>
                  <a:schemeClr val="tx1">
                    <a:lumMod val="85000"/>
                    <a:lumOff val="15000"/>
                  </a:schemeClr>
                </a:solidFill>
                <a:latin typeface="微软雅黑" panose="020B0503020204020204" pitchFamily="34" charset="-122"/>
                <a:ea typeface="微软雅黑" panose="020B0503020204020204" pitchFamily="34" charset="-122"/>
              </a:rPr>
              <a:t>浓厚的垃圾分类宣传教育氛围。</a:t>
            </a:r>
            <a:endParaRPr lang="zh-CN" sz="1600" b="1">
              <a:solidFill>
                <a:schemeClr val="tx1">
                  <a:lumMod val="85000"/>
                  <a:lumOff val="15000"/>
                </a:schemeClr>
              </a:solidFill>
              <a:latin typeface="微软雅黑" panose="020B0503020204020204" pitchFamily="34" charset="-122"/>
              <a:ea typeface="微软雅黑" panose="020B0503020204020204" pitchFamily="34" charset="-122"/>
            </a:endParaRPr>
          </a:p>
          <a:p>
            <a:pPr indent="0" algn="l" fontAlgn="auto">
              <a:lnSpc>
                <a:spcPct val="250000"/>
              </a:lnSpc>
              <a:buFont typeface="Wingdings" panose="05000000000000000000" charset="0"/>
              <a:buNone/>
            </a:pPr>
            <a:r>
              <a:rPr lang="zh-CN" sz="1600">
                <a:solidFill>
                  <a:schemeClr val="tx1">
                    <a:lumMod val="85000"/>
                    <a:lumOff val="15000"/>
                  </a:schemeClr>
                </a:solidFill>
                <a:latin typeface="微软雅黑" panose="020B0503020204020204" pitchFamily="34" charset="-122"/>
                <a:ea typeface="微软雅黑" panose="020B0503020204020204" pitchFamily="34" charset="-122"/>
              </a:rPr>
              <a:t>    </a:t>
            </a:r>
            <a:r>
              <a:rPr lang="zh-CN" sz="1400">
                <a:solidFill>
                  <a:schemeClr val="tx1">
                    <a:lumMod val="85000"/>
                    <a:lumOff val="15000"/>
                  </a:schemeClr>
                </a:solidFill>
                <a:latin typeface="微软雅黑" panose="020B0503020204020204" pitchFamily="34" charset="-122"/>
                <a:ea typeface="微软雅黑" panose="020B0503020204020204" pitchFamily="34" charset="-122"/>
              </a:rPr>
              <a:t>①多形式宣传引导，提供丰富的认知环境，大力推进生活垃圾分类教育进校园、进社区，避免居民在</a:t>
            </a:r>
            <a:endParaRPr lang="zh-CN" sz="1400">
              <a:solidFill>
                <a:schemeClr val="tx1">
                  <a:lumMod val="85000"/>
                  <a:lumOff val="15000"/>
                </a:schemeClr>
              </a:solidFill>
              <a:latin typeface="微软雅黑" panose="020B0503020204020204" pitchFamily="34" charset="-122"/>
              <a:ea typeface="微软雅黑" panose="020B0503020204020204" pitchFamily="34" charset="-122"/>
            </a:endParaRPr>
          </a:p>
          <a:p>
            <a:pPr indent="0" algn="l" fontAlgn="auto">
              <a:lnSpc>
                <a:spcPct val="250000"/>
              </a:lnSpc>
              <a:buFont typeface="Wingdings" panose="05000000000000000000" charset="0"/>
              <a:buNone/>
            </a:pPr>
            <a:r>
              <a:rPr lang="zh-CN" sz="1400">
                <a:solidFill>
                  <a:schemeClr val="tx1">
                    <a:lumMod val="85000"/>
                    <a:lumOff val="15000"/>
                  </a:schemeClr>
                </a:solidFill>
                <a:latin typeface="微软雅黑" panose="020B0503020204020204" pitchFamily="34" charset="-122"/>
                <a:ea typeface="微软雅黑" panose="020B0503020204020204" pitchFamily="34" charset="-122"/>
              </a:rPr>
              <a:t>        观念上对垃圾分类产生的误区。</a:t>
            </a:r>
            <a:endParaRPr lang="zh-CN" sz="1400">
              <a:solidFill>
                <a:schemeClr val="tx1">
                  <a:lumMod val="85000"/>
                  <a:lumOff val="15000"/>
                </a:schemeClr>
              </a:solidFill>
              <a:latin typeface="微软雅黑" panose="020B0503020204020204" pitchFamily="34" charset="-122"/>
              <a:ea typeface="微软雅黑" panose="020B0503020204020204" pitchFamily="34" charset="-122"/>
            </a:endParaRPr>
          </a:p>
          <a:p>
            <a:pPr indent="0" algn="l" fontAlgn="auto">
              <a:lnSpc>
                <a:spcPct val="250000"/>
              </a:lnSpc>
              <a:buFont typeface="Wingdings" panose="05000000000000000000" charset="0"/>
              <a:buNone/>
            </a:pPr>
            <a:r>
              <a:rPr lang="zh-CN" sz="1400">
                <a:solidFill>
                  <a:schemeClr val="tx1">
                    <a:lumMod val="85000"/>
                    <a:lumOff val="15000"/>
                  </a:schemeClr>
                </a:solidFill>
                <a:latin typeface="微软雅黑" panose="020B0503020204020204" pitchFamily="34" charset="-122"/>
                <a:ea typeface="微软雅黑" panose="020B0503020204020204" pitchFamily="34" charset="-122"/>
              </a:rPr>
              <a:t>    ②以生活垃圾分类为载体，培养一代人良好的文明习惯、公共意识和公民意识，助力居民素质的提升。</a:t>
            </a:r>
            <a:endParaRPr lang="zh-CN" sz="160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fontAlgn="auto">
              <a:lnSpc>
                <a:spcPct val="250000"/>
              </a:lnSpc>
              <a:buFont typeface="Wingdings" panose="05000000000000000000" charset="0"/>
              <a:buChar char="l"/>
            </a:pPr>
            <a:r>
              <a:rPr lang="zh-CN" sz="1600" b="1">
                <a:solidFill>
                  <a:schemeClr val="tx1">
                    <a:lumMod val="85000"/>
                    <a:lumOff val="15000"/>
                  </a:schemeClr>
                </a:solidFill>
                <a:latin typeface="微软雅黑" panose="020B0503020204020204" pitchFamily="34" charset="-122"/>
                <a:ea typeface="微软雅黑" panose="020B0503020204020204" pitchFamily="34" charset="-122"/>
              </a:rPr>
              <a:t>全民参与，由</a:t>
            </a:r>
            <a:r>
              <a:rPr lang="en-US" altLang="zh-CN" sz="1600" b="1">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要我分</a:t>
            </a:r>
            <a:r>
              <a:rPr lang="en-US" altLang="zh-CN" sz="1600" b="1">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转化为</a:t>
            </a:r>
            <a:r>
              <a:rPr lang="en-US" altLang="zh-CN" sz="1600" b="1">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我要分</a:t>
            </a:r>
            <a:r>
              <a:rPr lang="en-US" altLang="zh-CN" sz="1600" b="1">
                <a:solidFill>
                  <a:schemeClr val="tx1">
                    <a:lumMod val="85000"/>
                    <a:lumOff val="15000"/>
                  </a:schemeClr>
                </a:solidFill>
                <a:latin typeface="微软雅黑" panose="020B0503020204020204" pitchFamily="34" charset="-122"/>
                <a:ea typeface="微软雅黑" panose="020B0503020204020204" pitchFamily="34" charset="-122"/>
              </a:rPr>
              <a:t>”</a:t>
            </a:r>
            <a:r>
              <a:rPr sz="1600" b="1">
                <a:solidFill>
                  <a:schemeClr val="tx1">
                    <a:lumMod val="85000"/>
                    <a:lumOff val="15000"/>
                  </a:schemeClr>
                </a:solidFill>
                <a:latin typeface="微软雅黑" panose="020B0503020204020204" pitchFamily="34" charset="-122"/>
                <a:ea typeface="微软雅黑" panose="020B0503020204020204" pitchFamily="34" charset="-122"/>
              </a:rPr>
              <a:t>。</a:t>
            </a:r>
            <a:r>
              <a:rPr lang="zh-CN" sz="1400">
                <a:solidFill>
                  <a:schemeClr val="tx1">
                    <a:lumMod val="85000"/>
                    <a:lumOff val="15000"/>
                  </a:schemeClr>
                </a:solidFill>
                <a:latin typeface="微软雅黑" panose="020B0503020204020204" pitchFamily="34" charset="-122"/>
                <a:ea typeface="微软雅黑" panose="020B0503020204020204" pitchFamily="34" charset="-122"/>
              </a:rPr>
              <a:t>居民垃圾分类意识提升，逐渐养成垃圾分类的良好习惯，在日常生活中自觉进行分类，最终实现垃圾分类常态化和全民化。</a:t>
            </a:r>
            <a:endParaRPr lang="zh-CN" sz="140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true">
          <a:blip r:embed="rId1">
            <a:alphaModFix amt="80000"/>
            <a:lum/>
          </a:blip>
          <a:srcRect/>
          <a:stretch>
            <a:fillRect/>
          </a:stretch>
        </a:blipFill>
        <a:effectLst/>
      </p:bgPr>
    </p:bg>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6503035" y="3195320"/>
            <a:ext cx="5688965" cy="677545"/>
          </a:xfrm>
        </p:spPr>
        <p:txBody>
          <a:bodyPr/>
          <a:lstStyle/>
          <a:p>
            <a:r>
              <a:rPr lang="zh-CN" altLang="en-US" sz="4700" dirty="0">
                <a:latin typeface="+mj-ea"/>
                <a:ea typeface="+mj-ea"/>
              </a:rPr>
              <a:t>蒲公英讲师队伍建设</a:t>
            </a:r>
            <a:endParaRPr lang="zh-CN" altLang="en-US" sz="4700" dirty="0">
              <a:latin typeface="+mj-ea"/>
              <a:ea typeface="+mj-ea"/>
            </a:endParaRPr>
          </a:p>
        </p:txBody>
      </p:sp>
      <p:sp>
        <p:nvSpPr>
          <p:cNvPr id="4" name="文本占位符 3"/>
          <p:cNvSpPr>
            <a:spLocks noGrp="true"/>
          </p:cNvSpPr>
          <p:nvPr>
            <p:ph type="body" sz="quarter" idx="12"/>
          </p:nvPr>
        </p:nvSpPr>
        <p:spPr/>
        <p:txBody>
          <a:bodyPr/>
          <a:lstStyle/>
          <a:p>
            <a:r>
              <a:rPr lang="en-US" altLang="zh-CN" dirty="0"/>
              <a:t>4</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9255760" cy="724535"/>
          </a:xfrm>
        </p:spPr>
        <p:txBody>
          <a:bodyPr/>
          <a:p>
            <a:pPr lvl="0">
              <a:defRPr/>
            </a:pPr>
            <a:r>
              <a:rPr lang="zh-CN" altLang="en-US" sz="2800" b="1" spc="160" dirty="0">
                <a:solidFill>
                  <a:schemeClr val="tx1">
                    <a:lumMod val="75000"/>
                    <a:lumOff val="25000"/>
                  </a:schemeClr>
                </a:solidFill>
                <a:uFillTx/>
                <a:sym typeface="+mn-ea"/>
              </a:rPr>
              <a:t>德阳市垃圾分类工作——公众教育“蒲公英计划”</a:t>
            </a:r>
            <a:endParaRPr lang="zh-CN" altLang="en-US" sz="2800" b="1" dirty="0"/>
          </a:p>
        </p:txBody>
      </p:sp>
      <p:grpSp>
        <p:nvGrpSpPr>
          <p:cNvPr id="9" name="组合 8"/>
          <p:cNvGrpSpPr/>
          <p:nvPr/>
        </p:nvGrpSpPr>
        <p:grpSpPr>
          <a:xfrm>
            <a:off x="1724660" y="1169670"/>
            <a:ext cx="8742680" cy="5113655"/>
            <a:chOff x="2573" y="1911"/>
            <a:chExt cx="13768" cy="8053"/>
          </a:xfrm>
        </p:grpSpPr>
        <p:grpSp>
          <p:nvGrpSpPr>
            <p:cNvPr id="6" name="组合 5"/>
            <p:cNvGrpSpPr/>
            <p:nvPr/>
          </p:nvGrpSpPr>
          <p:grpSpPr>
            <a:xfrm>
              <a:off x="2573" y="5533"/>
              <a:ext cx="13768" cy="4431"/>
              <a:chOff x="1836" y="5248"/>
              <a:chExt cx="14338" cy="4614"/>
            </a:xfrm>
          </p:grpSpPr>
          <p:pic>
            <p:nvPicPr>
              <p:cNvPr id="5" name="图片 4" descr="图片包含 游戏机, 文字, 标志&#10;&#10;描述已自动生成"/>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836" y="5248"/>
                <a:ext cx="6090" cy="4613"/>
              </a:xfrm>
              <a:prstGeom prst="rect">
                <a:avLst/>
              </a:prstGeom>
            </p:spPr>
          </p:pic>
          <p:pic>
            <p:nvPicPr>
              <p:cNvPr id="7" name="图片 6" descr="一群人站在一起&#10;&#10;描述已自动生成"/>
              <p:cNvPicPr>
                <a:picLocks noChangeAspect="true"/>
              </p:cNvPicPr>
              <p:nvPr/>
            </p:nvPicPr>
            <p:blipFill>
              <a:blip r:embed="rId4">
                <a:extLst>
                  <a:ext uri="{28A0092B-C50C-407E-A947-70E740481C1C}">
                    <a14:useLocalDpi xmlns:a14="http://schemas.microsoft.com/office/drawing/2010/main" val="false"/>
                  </a:ext>
                </a:extLst>
              </a:blip>
              <a:stretch>
                <a:fillRect/>
              </a:stretch>
            </p:blipFill>
            <p:spPr>
              <a:xfrm>
                <a:off x="9890" y="5248"/>
                <a:ext cx="6285" cy="4614"/>
              </a:xfrm>
              <a:prstGeom prst="rect">
                <a:avLst/>
              </a:prstGeom>
            </p:spPr>
          </p:pic>
        </p:grpSp>
        <p:sp>
          <p:nvSpPr>
            <p:cNvPr id="8" name="文本框 7"/>
            <p:cNvSpPr txBox="true"/>
            <p:nvPr/>
          </p:nvSpPr>
          <p:spPr>
            <a:xfrm>
              <a:off x="2573" y="1911"/>
              <a:ext cx="13768" cy="3246"/>
            </a:xfrm>
            <a:prstGeom prst="rect">
              <a:avLst/>
            </a:prstGeom>
            <a:noFill/>
          </p:spPr>
          <p:txBody>
            <a:bodyPr wrap="square" rtlCol="0">
              <a:spAutoFit/>
            </a:bodyPr>
            <a:p>
              <a:pPr algn="l">
                <a:lnSpc>
                  <a:spcPct val="20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2021年，通过“1对1”交流协作从深圳市引进先进经验，转换化成果落地德阳，并在全市推广。</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建成“市 </a:t>
              </a: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区 街道”三级志愿者服务体系，开展志愿服务活动2万余场次。</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打造垃圾分类普及微讲堂社区示范点2个。</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通过场地建设 、软件建设、队伍建设，进一步完善了我市垃圾分类公众教育体系。</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pPr lvl="0">
              <a:defRPr/>
            </a:pPr>
            <a:r>
              <a:rPr lang="zh-CN" altLang="en-US" sz="2800" b="1" spc="160" dirty="0">
                <a:solidFill>
                  <a:schemeClr val="tx1">
                    <a:lumMod val="75000"/>
                    <a:lumOff val="25000"/>
                  </a:schemeClr>
                </a:solidFill>
                <a:uFillTx/>
                <a:sym typeface="+mn-ea"/>
              </a:rPr>
              <a:t>蒲公英教师工作开展</a:t>
            </a:r>
            <a:endParaRPr lang="zh-CN" altLang="en-US" sz="2800" b="1" dirty="0"/>
          </a:p>
        </p:txBody>
      </p:sp>
      <p:grpSp>
        <p:nvGrpSpPr>
          <p:cNvPr id="4" name="组合 3"/>
          <p:cNvGrpSpPr/>
          <p:nvPr/>
        </p:nvGrpSpPr>
        <p:grpSpPr>
          <a:xfrm>
            <a:off x="1081405" y="1136650"/>
            <a:ext cx="10114915" cy="4891405"/>
            <a:chOff x="1754" y="1973"/>
            <a:chExt cx="15929" cy="7703"/>
          </a:xfrm>
        </p:grpSpPr>
        <p:pic>
          <p:nvPicPr>
            <p:cNvPr id="6" name="图片 5" descr="微信图片_20201104154303"/>
            <p:cNvPicPr>
              <a:picLocks noChangeAspect="true"/>
            </p:cNvPicPr>
            <p:nvPr/>
          </p:nvPicPr>
          <p:blipFill>
            <a:blip r:embed="rId3"/>
            <a:stretch>
              <a:fillRect/>
            </a:stretch>
          </p:blipFill>
          <p:spPr>
            <a:xfrm>
              <a:off x="11629" y="2333"/>
              <a:ext cx="6054" cy="4541"/>
            </a:xfrm>
            <a:prstGeom prst="rect">
              <a:avLst/>
            </a:prstGeom>
          </p:spPr>
        </p:pic>
        <p:grpSp>
          <p:nvGrpSpPr>
            <p:cNvPr id="7" name="组合 6"/>
            <p:cNvGrpSpPr/>
            <p:nvPr/>
          </p:nvGrpSpPr>
          <p:grpSpPr>
            <a:xfrm>
              <a:off x="1754" y="1973"/>
              <a:ext cx="9178" cy="7703"/>
              <a:chOff x="932" y="2198"/>
              <a:chExt cx="9178" cy="7703"/>
            </a:xfrm>
          </p:grpSpPr>
          <p:grpSp>
            <p:nvGrpSpPr>
              <p:cNvPr id="12" name="组合 11"/>
              <p:cNvGrpSpPr/>
              <p:nvPr/>
            </p:nvGrpSpPr>
            <p:grpSpPr>
              <a:xfrm>
                <a:off x="932" y="2198"/>
                <a:ext cx="9178" cy="4901"/>
                <a:chOff x="932" y="2198"/>
                <a:chExt cx="9178" cy="4901"/>
              </a:xfrm>
            </p:grpSpPr>
            <p:sp>
              <p:nvSpPr>
                <p:cNvPr id="8" name="圆角矩形 7"/>
                <p:cNvSpPr/>
                <p:nvPr/>
              </p:nvSpPr>
              <p:spPr>
                <a:xfrm>
                  <a:off x="932" y="2198"/>
                  <a:ext cx="2910" cy="665"/>
                </a:xfrm>
                <a:prstGeom prst="round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latin typeface="微软雅黑" panose="020B0503020204020204" pitchFamily="34" charset="-122"/>
                      <a:ea typeface="微软雅黑" panose="020B0503020204020204" pitchFamily="34" charset="-122"/>
                    </a:rPr>
                    <a:t>工</a:t>
                  </a:r>
                  <a:r>
                    <a:rPr lang="en-US" altLang="zh-CN" sz="1400" b="1">
                      <a:latin typeface="微软雅黑" panose="020B0503020204020204" pitchFamily="34" charset="-122"/>
                      <a:ea typeface="微软雅黑" panose="020B0503020204020204" pitchFamily="34" charset="-122"/>
                    </a:rPr>
                    <a:t> </a:t>
                  </a:r>
                  <a:r>
                    <a:rPr lang="zh-CN" altLang="en-US" sz="1400" b="1">
                      <a:latin typeface="微软雅黑" panose="020B0503020204020204" pitchFamily="34" charset="-122"/>
                      <a:ea typeface="微软雅黑" panose="020B0503020204020204" pitchFamily="34" charset="-122"/>
                    </a:rPr>
                    <a:t>作</a:t>
                  </a:r>
                  <a:r>
                    <a:rPr lang="en-US" altLang="zh-CN" sz="1400" b="1">
                      <a:latin typeface="微软雅黑" panose="020B0503020204020204" pitchFamily="34" charset="-122"/>
                      <a:ea typeface="微软雅黑" panose="020B0503020204020204" pitchFamily="34" charset="-122"/>
                    </a:rPr>
                    <a:t> </a:t>
                  </a:r>
                  <a:r>
                    <a:rPr lang="zh-CN" altLang="en-US" sz="1400" b="1">
                      <a:latin typeface="微软雅黑" panose="020B0503020204020204" pitchFamily="34" charset="-122"/>
                      <a:ea typeface="微软雅黑" panose="020B0503020204020204" pitchFamily="34" charset="-122"/>
                    </a:rPr>
                    <a:t>要</a:t>
                  </a:r>
                  <a:r>
                    <a:rPr lang="en-US" altLang="zh-CN" sz="1400" b="1">
                      <a:latin typeface="微软雅黑" panose="020B0503020204020204" pitchFamily="34" charset="-122"/>
                      <a:ea typeface="微软雅黑" panose="020B0503020204020204" pitchFamily="34" charset="-122"/>
                    </a:rPr>
                    <a:t> </a:t>
                  </a:r>
                  <a:r>
                    <a:rPr lang="zh-CN" altLang="en-US" sz="1400" b="1">
                      <a:latin typeface="微软雅黑" panose="020B0503020204020204" pitchFamily="34" charset="-122"/>
                      <a:ea typeface="微软雅黑" panose="020B0503020204020204" pitchFamily="34" charset="-122"/>
                    </a:rPr>
                    <a:t>求</a:t>
                  </a:r>
                  <a:endParaRPr lang="zh-CN" altLang="en-US" sz="1400" b="1">
                    <a:latin typeface="微软雅黑" panose="020B0503020204020204" pitchFamily="34" charset="-122"/>
                    <a:ea typeface="微软雅黑" panose="020B0503020204020204" pitchFamily="34" charset="-122"/>
                  </a:endParaRPr>
                </a:p>
              </p:txBody>
            </p:sp>
            <p:sp>
              <p:nvSpPr>
                <p:cNvPr id="9" name="内容占位符 2"/>
                <p:cNvSpPr>
                  <a:spLocks noGrp="true"/>
                </p:cNvSpPr>
                <p:nvPr/>
              </p:nvSpPr>
              <p:spPr>
                <a:xfrm>
                  <a:off x="932" y="3127"/>
                  <a:ext cx="9179" cy="3972"/>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cs typeface="微软雅黑" panose="020B0503020204020204" pitchFamily="34" charset="-122"/>
                    </a:rPr>
                    <a:t>开展工作时，需要统一佩戴工作证，并身着蒲公英讲师队服、</a:t>
                  </a:r>
                  <a:r>
                    <a:rPr lang="en-US" altLang="zh-CN" sz="1400">
                      <a:solidFill>
                        <a:schemeClr val="tx1">
                          <a:lumMod val="75000"/>
                          <a:lumOff val="25000"/>
                        </a:schemeClr>
                      </a:solidFill>
                      <a:latin typeface="微软雅黑" panose="020B0503020204020204" pitchFamily="34" charset="-122"/>
                      <a:cs typeface="微软雅黑" panose="020B0503020204020204" pitchFamily="34" charset="-122"/>
                    </a:rPr>
                    <a:t>T</a:t>
                  </a:r>
                  <a:r>
                    <a:rPr lang="zh-CN" altLang="en-US" sz="1400">
                      <a:solidFill>
                        <a:schemeClr val="tx1">
                          <a:lumMod val="75000"/>
                          <a:lumOff val="25000"/>
                        </a:schemeClr>
                      </a:solidFill>
                      <a:latin typeface="微软雅黑" panose="020B0503020204020204" pitchFamily="34" charset="-122"/>
                      <a:cs typeface="微软雅黑" panose="020B0503020204020204" pitchFamily="34" charset="-122"/>
                    </a:rPr>
                    <a:t>恤等统一身份标识的制服。</a:t>
                  </a:r>
                  <a:endParaRPr lang="zh-CN" altLang="en-US" sz="1400">
                    <a:solidFill>
                      <a:schemeClr val="tx1">
                        <a:lumMod val="75000"/>
                        <a:lumOff val="25000"/>
                      </a:schemeClr>
                    </a:solidFill>
                    <a:latin typeface="微软雅黑" panose="020B0503020204020204" pitchFamily="34" charset="-122"/>
                    <a:cs typeface="微软雅黑" panose="020B0503020204020204" pitchFamily="3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cs typeface="微软雅黑" panose="020B0503020204020204" pitchFamily="34" charset="-122"/>
                    </a:rPr>
                    <a:t>保持良好的宣讲热情，宣讲调理清晰、语言准确，细致、耐心。</a:t>
                  </a:r>
                  <a:endParaRPr lang="zh-CN" altLang="en-US" sz="1400">
                    <a:solidFill>
                      <a:schemeClr val="tx1">
                        <a:lumMod val="75000"/>
                        <a:lumOff val="25000"/>
                      </a:schemeClr>
                    </a:solidFill>
                    <a:latin typeface="微软雅黑" panose="020B0503020204020204" pitchFamily="34" charset="-122"/>
                    <a:cs typeface="微软雅黑" panose="020B0503020204020204" pitchFamily="3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cs typeface="微软雅黑" panose="020B0503020204020204" pitchFamily="34" charset="-122"/>
                    </a:rPr>
                    <a:t>宣讲前对当期宣讲主题进行了解，准备对应教案。</a:t>
                  </a:r>
                  <a:endParaRPr lang="zh-CN" altLang="en-US" sz="1400">
                    <a:solidFill>
                      <a:schemeClr val="tx1">
                        <a:lumMod val="75000"/>
                        <a:lumOff val="25000"/>
                      </a:schemeClr>
                    </a:solidFill>
                    <a:latin typeface="微软雅黑" panose="020B0503020204020204" pitchFamily="34" charset="-122"/>
                    <a:cs typeface="微软雅黑" panose="020B0503020204020204" pitchFamily="3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cs typeface="微软雅黑" panose="020B0503020204020204" pitchFamily="34" charset="-122"/>
                    </a:rPr>
                    <a:t>课堂间及时沟通、做好服务。</a:t>
                  </a:r>
                  <a:endParaRPr lang="zh-CN" altLang="en-US" sz="1400">
                    <a:solidFill>
                      <a:schemeClr val="tx1">
                        <a:lumMod val="75000"/>
                        <a:lumOff val="25000"/>
                      </a:schemeClr>
                    </a:solidFill>
                    <a:latin typeface="微软雅黑" panose="020B0503020204020204" pitchFamily="34" charset="-122"/>
                    <a:cs typeface="微软雅黑" panose="020B0503020204020204" pitchFamily="3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pitchFamily="34" charset="-122"/>
                      <a:cs typeface="微软雅黑" panose="020B0503020204020204" pitchFamily="34" charset="-122"/>
                    </a:rPr>
                    <a:t>登记签到、授课信息，已备考核。</a:t>
                  </a:r>
                  <a:endParaRPr lang="zh-CN" altLang="en-US" sz="1400">
                    <a:solidFill>
                      <a:schemeClr val="tx1">
                        <a:lumMod val="75000"/>
                        <a:lumOff val="25000"/>
                      </a:schemeClr>
                    </a:solidFill>
                    <a:latin typeface="微软雅黑" panose="020B0503020204020204" pitchFamily="34" charset="-122"/>
                    <a:cs typeface="微软雅黑" panose="020B0503020204020204" pitchFamily="34" charset="-122"/>
                  </a:endParaRPr>
                </a:p>
              </p:txBody>
            </p:sp>
          </p:grpSp>
          <p:grpSp>
            <p:nvGrpSpPr>
              <p:cNvPr id="13" name="组合 12"/>
              <p:cNvGrpSpPr/>
              <p:nvPr/>
            </p:nvGrpSpPr>
            <p:grpSpPr>
              <a:xfrm>
                <a:off x="932" y="7533"/>
                <a:ext cx="9178" cy="2368"/>
                <a:chOff x="932" y="7753"/>
                <a:chExt cx="9178" cy="2368"/>
              </a:xfrm>
            </p:grpSpPr>
            <p:sp>
              <p:nvSpPr>
                <p:cNvPr id="10" name="圆角矩形 9"/>
                <p:cNvSpPr/>
                <p:nvPr/>
              </p:nvSpPr>
              <p:spPr>
                <a:xfrm>
                  <a:off x="932" y="7753"/>
                  <a:ext cx="2910" cy="665"/>
                </a:xfrm>
                <a:prstGeom prst="round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latin typeface="微软雅黑" panose="020B0503020204020204" pitchFamily="34" charset="-122"/>
                      <a:ea typeface="微软雅黑" panose="020B0503020204020204" pitchFamily="34" charset="-122"/>
                    </a:rPr>
                    <a:t>宣</a:t>
                  </a:r>
                  <a:r>
                    <a:rPr lang="en-US" altLang="zh-CN" sz="1400" b="1">
                      <a:latin typeface="微软雅黑" panose="020B0503020204020204" pitchFamily="34" charset="-122"/>
                      <a:ea typeface="微软雅黑" panose="020B0503020204020204" pitchFamily="34" charset="-122"/>
                    </a:rPr>
                    <a:t> </a:t>
                  </a:r>
                  <a:r>
                    <a:rPr lang="zh-CN" altLang="en-US" sz="1400" b="1">
                      <a:latin typeface="微软雅黑" panose="020B0503020204020204" pitchFamily="34" charset="-122"/>
                      <a:ea typeface="微软雅黑" panose="020B0503020204020204" pitchFamily="34" charset="-122"/>
                    </a:rPr>
                    <a:t>讲</a:t>
                  </a:r>
                  <a:r>
                    <a:rPr lang="en-US" altLang="zh-CN" sz="1400" b="1">
                      <a:latin typeface="微软雅黑" panose="020B0503020204020204" pitchFamily="34" charset="-122"/>
                      <a:ea typeface="微软雅黑" panose="020B0503020204020204" pitchFamily="34" charset="-122"/>
                    </a:rPr>
                    <a:t> </a:t>
                  </a:r>
                  <a:r>
                    <a:rPr lang="zh-CN" altLang="en-US" sz="1400" b="1">
                      <a:latin typeface="微软雅黑" panose="020B0503020204020204" pitchFamily="34" charset="-122"/>
                      <a:ea typeface="微软雅黑" panose="020B0503020204020204" pitchFamily="34" charset="-122"/>
                    </a:rPr>
                    <a:t>内</a:t>
                  </a:r>
                  <a:r>
                    <a:rPr lang="en-US" altLang="zh-CN" sz="1400" b="1">
                      <a:latin typeface="微软雅黑" panose="020B0503020204020204" pitchFamily="34" charset="-122"/>
                      <a:ea typeface="微软雅黑" panose="020B0503020204020204" pitchFamily="34" charset="-122"/>
                    </a:rPr>
                    <a:t> </a:t>
                  </a:r>
                  <a:r>
                    <a:rPr lang="zh-CN" altLang="en-US" sz="1400" b="1">
                      <a:latin typeface="微软雅黑" panose="020B0503020204020204" pitchFamily="34" charset="-122"/>
                      <a:ea typeface="微软雅黑" panose="020B0503020204020204" pitchFamily="34" charset="-122"/>
                    </a:rPr>
                    <a:t>容</a:t>
                  </a:r>
                  <a:endParaRPr lang="zh-CN" altLang="en-US" sz="1400" b="1">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32" y="8695"/>
                  <a:ext cx="9179" cy="1426"/>
                  <a:chOff x="932" y="8628"/>
                  <a:chExt cx="9179" cy="1426"/>
                </a:xfrm>
              </p:grpSpPr>
              <p:sp>
                <p:nvSpPr>
                  <p:cNvPr id="14" name="内容占位符 2"/>
                  <p:cNvSpPr>
                    <a:spLocks noGrp="true"/>
                  </p:cNvSpPr>
                  <p:nvPr/>
                </p:nvSpPr>
                <p:spPr>
                  <a:xfrm>
                    <a:off x="932" y="8628"/>
                    <a:ext cx="5789" cy="1427"/>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sz="1400">
                        <a:solidFill>
                          <a:schemeClr val="tx1">
                            <a:lumMod val="75000"/>
                            <a:lumOff val="25000"/>
                          </a:schemeClr>
                        </a:solidFill>
                        <a:latin typeface="微软雅黑" panose="020B0503020204020204" pitchFamily="34" charset="-122"/>
                        <a:cs typeface="微软雅黑" panose="020B0503020204020204" pitchFamily="34" charset="-122"/>
                      </a:rPr>
                      <a:t>我市开展生活垃圾分类工作基本情况</a:t>
                    </a:r>
                    <a:endParaRPr sz="1400">
                      <a:solidFill>
                        <a:schemeClr val="tx1">
                          <a:lumMod val="75000"/>
                          <a:lumOff val="25000"/>
                        </a:schemeClr>
                      </a:solidFill>
                      <a:latin typeface="微软雅黑" panose="020B0503020204020204" pitchFamily="34" charset="-122"/>
                      <a:cs typeface="微软雅黑" panose="020B0503020204020204" pitchFamily="34" charset="-122"/>
                    </a:endParaRPr>
                  </a:p>
                  <a:p>
                    <a:pPr>
                      <a:lnSpc>
                        <a:spcPct val="150000"/>
                      </a:lnSpc>
                      <a:buFont typeface="Wingdings" panose="05000000000000000000" charset="0"/>
                      <a:buChar char="l"/>
                    </a:pPr>
                    <a:r>
                      <a:rPr lang="zh-CN" altLang="en-US" sz="1400" dirty="0">
                        <a:solidFill>
                          <a:schemeClr val="tx1">
                            <a:lumMod val="75000"/>
                            <a:lumOff val="25000"/>
                          </a:schemeClr>
                        </a:solidFill>
                        <a:sym typeface="+mn-ea"/>
                      </a:rPr>
                      <a:t>生活垃圾分类基础知识及实操</a:t>
                    </a:r>
                    <a:endParaRPr lang="zh-CN" altLang="en-US" sz="1400" dirty="0">
                      <a:solidFill>
                        <a:schemeClr val="tx1">
                          <a:lumMod val="75000"/>
                          <a:lumOff val="25000"/>
                        </a:schemeClr>
                      </a:solidFill>
                      <a:latin typeface="微软雅黑" panose="020B0503020204020204" pitchFamily="34" charset="-122"/>
                      <a:cs typeface="微软雅黑" panose="020B0503020204020204" pitchFamily="34" charset="-122"/>
                      <a:sym typeface="+mn-ea"/>
                    </a:endParaRPr>
                  </a:p>
                </p:txBody>
              </p:sp>
              <p:sp>
                <p:nvSpPr>
                  <p:cNvPr id="18" name="内容占位符 2"/>
                  <p:cNvSpPr>
                    <a:spLocks noGrp="true"/>
                  </p:cNvSpPr>
                  <p:nvPr/>
                </p:nvSpPr>
                <p:spPr>
                  <a:xfrm>
                    <a:off x="7443" y="8628"/>
                    <a:ext cx="2669" cy="1427"/>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lang="zh-CN" altLang="en-US" sz="1400" dirty="0">
                        <a:solidFill>
                          <a:schemeClr val="tx1">
                            <a:lumMod val="75000"/>
                            <a:lumOff val="25000"/>
                          </a:schemeClr>
                        </a:solidFill>
                        <a:sym typeface="+mn-ea"/>
                      </a:rPr>
                      <a:t>专题讲座</a:t>
                    </a:r>
                    <a:endParaRPr sz="1400">
                      <a:solidFill>
                        <a:schemeClr val="tx1">
                          <a:lumMod val="75000"/>
                          <a:lumOff val="25000"/>
                        </a:schemeClr>
                      </a:solidFill>
                      <a:latin typeface="微软雅黑" panose="020B0503020204020204" pitchFamily="34" charset="-122"/>
                      <a:cs typeface="微软雅黑" panose="020B0503020204020204" pitchFamily="34" charset="-122"/>
                    </a:endParaRPr>
                  </a:p>
                  <a:p>
                    <a:pPr>
                      <a:lnSpc>
                        <a:spcPct val="150000"/>
                      </a:lnSpc>
                      <a:buFont typeface="Wingdings" panose="05000000000000000000" charset="0"/>
                      <a:buChar char="l"/>
                    </a:pPr>
                    <a:r>
                      <a:rPr lang="zh-CN" altLang="en-US" sz="1400" dirty="0">
                        <a:solidFill>
                          <a:schemeClr val="tx1">
                            <a:lumMod val="75000"/>
                            <a:lumOff val="25000"/>
                          </a:schemeClr>
                        </a:solidFill>
                        <a:sym typeface="+mn-ea"/>
                      </a:rPr>
                      <a:t>趣味游戏</a:t>
                    </a:r>
                    <a:endParaRPr lang="zh-CN" altLang="en-US" sz="1400" dirty="0">
                      <a:solidFill>
                        <a:schemeClr val="tx1">
                          <a:lumMod val="75000"/>
                          <a:lumOff val="25000"/>
                        </a:schemeClr>
                      </a:solidFill>
                      <a:latin typeface="微软雅黑" panose="020B0503020204020204" pitchFamily="34" charset="-122"/>
                      <a:cs typeface="微软雅黑" panose="020B0503020204020204" pitchFamily="34" charset="-122"/>
                      <a:sym typeface="+mn-ea"/>
                    </a:endParaRPr>
                  </a:p>
                </p:txBody>
              </p:sp>
            </p:grpSp>
          </p:grpSp>
        </p:grpSp>
      </p:grpSp>
      <p:pic>
        <p:nvPicPr>
          <p:cNvPr id="19" name="图片 18"/>
          <p:cNvPicPr>
            <a:picLocks noChangeAspect="true"/>
          </p:cNvPicPr>
          <p:nvPr/>
        </p:nvPicPr>
        <p:blipFill>
          <a:blip r:embed="rId4"/>
          <a:stretch>
            <a:fillRect/>
          </a:stretch>
        </p:blipFill>
        <p:spPr>
          <a:xfrm>
            <a:off x="7352030" y="4524375"/>
            <a:ext cx="1461770" cy="1427480"/>
          </a:xfrm>
          <a:prstGeom prst="rect">
            <a:avLst/>
          </a:prstGeom>
        </p:spPr>
      </p:pic>
      <p:sp>
        <p:nvSpPr>
          <p:cNvPr id="20" name="内容占位符 2"/>
          <p:cNvSpPr>
            <a:spLocks noGrp="true"/>
          </p:cNvSpPr>
          <p:nvPr/>
        </p:nvSpPr>
        <p:spPr>
          <a:xfrm>
            <a:off x="9009380" y="5122545"/>
            <a:ext cx="2186940" cy="906145"/>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lang="zh-CN" altLang="en-US" sz="1400" dirty="0">
                <a:solidFill>
                  <a:schemeClr val="tx1">
                    <a:lumMod val="75000"/>
                    <a:lumOff val="25000"/>
                  </a:schemeClr>
                </a:solidFill>
                <a:latin typeface="微软雅黑" panose="020B0503020204020204" pitchFamily="34" charset="-122"/>
                <a:cs typeface="微软雅黑" panose="020B0503020204020204" pitchFamily="34" charset="-122"/>
                <a:sym typeface="+mn-ea"/>
              </a:rPr>
              <a:t>德阳蒲公英计划</a:t>
            </a:r>
            <a:r>
              <a:rPr lang="en-US" altLang="zh-CN" sz="1400" dirty="0">
                <a:solidFill>
                  <a:schemeClr val="tx1">
                    <a:lumMod val="75000"/>
                    <a:lumOff val="25000"/>
                  </a:schemeClr>
                </a:solidFill>
                <a:latin typeface="微软雅黑" panose="020B0503020204020204" pitchFamily="34" charset="-122"/>
                <a:cs typeface="微软雅黑" panose="020B0503020204020204" pitchFamily="34" charset="-122"/>
                <a:sym typeface="+mn-ea"/>
              </a:rPr>
              <a:t>logo </a:t>
            </a:r>
            <a:endParaRPr lang="en-US" altLang="zh-CN" sz="1400" dirty="0">
              <a:solidFill>
                <a:schemeClr val="tx1">
                  <a:lumMod val="75000"/>
                  <a:lumOff val="25000"/>
                </a:schemeClr>
              </a:solidFill>
              <a:latin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575" y="314960"/>
            <a:ext cx="8379460" cy="724535"/>
          </a:xfrm>
        </p:spPr>
        <p:txBody>
          <a:bodyPr/>
          <a:p>
            <a:pPr lvl="0">
              <a:defRPr/>
            </a:pPr>
            <a:r>
              <a:rPr lang="zh-CN" altLang="en-US" sz="2800" b="1" spc="160" dirty="0">
                <a:solidFill>
                  <a:schemeClr val="tx1">
                    <a:lumMod val="75000"/>
                    <a:lumOff val="25000"/>
                  </a:schemeClr>
                </a:solidFill>
                <a:uFillTx/>
                <a:sym typeface="+mn-ea"/>
              </a:rPr>
              <a:t>“蒲公英计划”实施阶段性成果</a:t>
            </a:r>
            <a:endParaRPr lang="zh-CN" altLang="en-US" sz="2800" b="1" dirty="0"/>
          </a:p>
        </p:txBody>
      </p:sp>
      <p:grpSp>
        <p:nvGrpSpPr>
          <p:cNvPr id="12" name="组合 11"/>
          <p:cNvGrpSpPr/>
          <p:nvPr/>
        </p:nvGrpSpPr>
        <p:grpSpPr>
          <a:xfrm>
            <a:off x="1104265" y="1136650"/>
            <a:ext cx="9984105" cy="5364480"/>
            <a:chOff x="1809" y="1679"/>
            <a:chExt cx="15723" cy="8448"/>
          </a:xfrm>
        </p:grpSpPr>
        <p:grpSp>
          <p:nvGrpSpPr>
            <p:cNvPr id="10" name="组合 9"/>
            <p:cNvGrpSpPr/>
            <p:nvPr/>
          </p:nvGrpSpPr>
          <p:grpSpPr>
            <a:xfrm>
              <a:off x="1809" y="1679"/>
              <a:ext cx="12899" cy="3970"/>
              <a:chOff x="1676" y="1389"/>
              <a:chExt cx="12899" cy="3970"/>
            </a:xfrm>
          </p:grpSpPr>
          <p:pic>
            <p:nvPicPr>
              <p:cNvPr id="4" name="图片 3" descr="【蒲公英计划】秦宓社区蒲公英社区宣教角"/>
              <p:cNvPicPr>
                <a:picLocks noChangeAspect="true"/>
              </p:cNvPicPr>
              <p:nvPr/>
            </p:nvPicPr>
            <p:blipFill>
              <a:blip r:embed="rId3"/>
              <a:stretch>
                <a:fillRect/>
              </a:stretch>
            </p:blipFill>
            <p:spPr>
              <a:xfrm>
                <a:off x="1676" y="1389"/>
                <a:ext cx="5290" cy="3969"/>
              </a:xfrm>
              <a:prstGeom prst="rect">
                <a:avLst/>
              </a:prstGeom>
            </p:spPr>
          </p:pic>
          <p:pic>
            <p:nvPicPr>
              <p:cNvPr id="5" name="图片 4" descr="【蒲公英计划】乐安社区蒲公英社区宣教角"/>
              <p:cNvPicPr>
                <a:picLocks noChangeAspect="true"/>
              </p:cNvPicPr>
              <p:nvPr/>
            </p:nvPicPr>
            <p:blipFill>
              <a:blip r:embed="rId4"/>
              <a:stretch>
                <a:fillRect/>
              </a:stretch>
            </p:blipFill>
            <p:spPr>
              <a:xfrm>
                <a:off x="7455" y="1390"/>
                <a:ext cx="5291" cy="3969"/>
              </a:xfrm>
              <a:prstGeom prst="rect">
                <a:avLst/>
              </a:prstGeom>
            </p:spPr>
          </p:pic>
          <p:sp>
            <p:nvSpPr>
              <p:cNvPr id="8" name="文本框 7"/>
              <p:cNvSpPr txBox="true"/>
              <p:nvPr/>
            </p:nvSpPr>
            <p:spPr>
              <a:xfrm>
                <a:off x="13513" y="1391"/>
                <a:ext cx="1063" cy="3968"/>
              </a:xfrm>
              <a:prstGeom prst="rect">
                <a:avLst/>
              </a:prstGeom>
              <a:solidFill>
                <a:schemeClr val="accent1">
                  <a:lumMod val="50000"/>
                </a:schemeClr>
              </a:solidFill>
              <a:ln>
                <a:solidFill>
                  <a:schemeClr val="accent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vert="eaVert" wrap="square" rtlCol="0">
                <a:spAutoFit/>
              </a:bodyPr>
              <a:p>
                <a:pPr algn="ct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蒲公英社区</a:t>
                </a:r>
                <a:endParaRPr lang="en-US" altLang="zh-CN" sz="160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垃圾分类普及微讲堂</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组合 10"/>
            <p:cNvGrpSpPr/>
            <p:nvPr/>
          </p:nvGrpSpPr>
          <p:grpSpPr>
            <a:xfrm>
              <a:off x="3478" y="6127"/>
              <a:ext cx="14055" cy="4000"/>
              <a:chOff x="3478" y="6149"/>
              <a:chExt cx="14055" cy="4000"/>
            </a:xfrm>
          </p:grpSpPr>
          <p:pic>
            <p:nvPicPr>
              <p:cNvPr id="6" name="图片 5" descr="【蒲公英计划 】我为群众办实事 青少年宫小小志愿者宣讲活动"/>
              <p:cNvPicPr>
                <a:picLocks noChangeAspect="true"/>
              </p:cNvPicPr>
              <p:nvPr/>
            </p:nvPicPr>
            <p:blipFill>
              <a:blip r:embed="rId5"/>
              <a:stretch>
                <a:fillRect/>
              </a:stretch>
            </p:blipFill>
            <p:spPr>
              <a:xfrm>
                <a:off x="4605" y="6150"/>
                <a:ext cx="6620" cy="3969"/>
              </a:xfrm>
              <a:prstGeom prst="rect">
                <a:avLst/>
              </a:prstGeom>
            </p:spPr>
          </p:pic>
          <p:pic>
            <p:nvPicPr>
              <p:cNvPr id="7" name="图片 6" descr="【蒲公英计划 】小手拉大手进社区"/>
              <p:cNvPicPr>
                <a:picLocks noChangeAspect="true"/>
              </p:cNvPicPr>
              <p:nvPr/>
            </p:nvPicPr>
            <p:blipFill>
              <a:blip r:embed="rId6"/>
              <a:stretch>
                <a:fillRect/>
              </a:stretch>
            </p:blipFill>
            <p:spPr>
              <a:xfrm>
                <a:off x="11653" y="6152"/>
                <a:ext cx="5880" cy="3969"/>
              </a:xfrm>
              <a:prstGeom prst="rect">
                <a:avLst/>
              </a:prstGeom>
            </p:spPr>
          </p:pic>
          <p:sp>
            <p:nvSpPr>
              <p:cNvPr id="9" name="文本框 8"/>
              <p:cNvSpPr txBox="true"/>
              <p:nvPr/>
            </p:nvSpPr>
            <p:spPr>
              <a:xfrm>
                <a:off x="3478" y="6149"/>
                <a:ext cx="675" cy="4001"/>
              </a:xfrm>
              <a:prstGeom prst="rect">
                <a:avLst/>
              </a:prstGeom>
              <a:solidFill>
                <a:schemeClr val="accent1">
                  <a:lumMod val="50000"/>
                </a:schemeClr>
              </a:solidFill>
              <a:ln>
                <a:solidFill>
                  <a:schemeClr val="accent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vertOverflow="overflow" horzOverflow="overflow" vert="eaVert" wrap="square" numCol="1" spcCol="0" rtlCol="0" fromWordArt="false" anchor="ctr" anchorCtr="false" forceAA="false" compatLnSpc="true">
                <a:spAutoFit/>
              </a:bodyPr>
              <a:p>
                <a:pPr lvl="0" algn="ctr">
                  <a:buClrTx/>
                  <a:buSzTx/>
                  <a:buFontTx/>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蒲公英小小志愿者实践</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4" name="文本占位符 2"/>
          <p:cNvSpPr>
            <a:spLocks noGrp="true"/>
          </p:cNvSpPr>
          <p:nvPr/>
        </p:nvSpPr>
        <p:spPr>
          <a:xfrm>
            <a:off x="3384550" y="3295015"/>
            <a:ext cx="6246495" cy="724535"/>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sz="5400" b="0" kern="1200" baseline="0">
                <a:solidFill>
                  <a:srgbClr val="1B262C"/>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400" b="1" dirty="0">
                <a:solidFill>
                  <a:srgbClr val="FF0000"/>
                </a:solidFill>
              </a:rPr>
              <a:t>蒲公英讲师能力建设</a:t>
            </a:r>
            <a:endParaRPr lang="zh-CN" altLang="en-US" sz="44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5" name="标题 1"/>
          <p:cNvSpPr>
            <a:spLocks noGrp="true"/>
          </p:cNvSpPr>
          <p:nvPr>
            <p:custDataLst>
              <p:tags r:id="rId3"/>
            </p:custDataLst>
          </p:nvPr>
        </p:nvSpPr>
        <p:spPr>
          <a:xfrm>
            <a:off x="1174115" y="1389380"/>
            <a:ext cx="9935845" cy="7772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rgbClr val="FF0000"/>
                </a:solidFill>
                <a:latin typeface="微软雅黑" panose="020B0503020204020204" pitchFamily="34" charset="-122"/>
                <a:ea typeface="微软雅黑" panose="020B0503020204020204" pitchFamily="34" charset="-122"/>
              </a:rPr>
              <a:t>高站位领会、高规格炼能、高标准执行</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6" name="下箭头 5"/>
          <p:cNvSpPr/>
          <p:nvPr/>
        </p:nvSpPr>
        <p:spPr>
          <a:xfrm>
            <a:off x="2125980" y="2524125"/>
            <a:ext cx="1096645" cy="721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下箭头 6"/>
          <p:cNvSpPr/>
          <p:nvPr/>
        </p:nvSpPr>
        <p:spPr>
          <a:xfrm>
            <a:off x="5593715" y="3364865"/>
            <a:ext cx="1096645" cy="721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下箭头 7"/>
          <p:cNvSpPr/>
          <p:nvPr/>
        </p:nvSpPr>
        <p:spPr>
          <a:xfrm>
            <a:off x="9377680" y="4378325"/>
            <a:ext cx="1096645" cy="721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828" name="TextBox 6"/>
          <p:cNvSpPr txBox="true"/>
          <p:nvPr/>
        </p:nvSpPr>
        <p:spPr>
          <a:xfrm>
            <a:off x="576580" y="3364865"/>
            <a:ext cx="3921125" cy="79057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r>
              <a:rPr lang="zh-CN" altLang="en-US" sz="2400" b="1" dirty="0">
                <a:solidFill>
                  <a:srgbClr val="000000"/>
                </a:solidFill>
                <a:latin typeface="微软雅黑" panose="020B0503020204020204" pitchFamily="34" charset="-122"/>
                <a:ea typeface="微软雅黑" panose="020B0503020204020204" pitchFamily="34" charset="-122"/>
              </a:rPr>
              <a:t>深入领会各层面政策要求</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9" name="TextBox 6"/>
          <p:cNvSpPr txBox="true"/>
          <p:nvPr/>
        </p:nvSpPr>
        <p:spPr>
          <a:xfrm>
            <a:off x="4135120" y="4274820"/>
            <a:ext cx="3921125" cy="79057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r>
              <a:rPr lang="zh-CN" altLang="en-US" sz="2400" b="1" dirty="0">
                <a:solidFill>
                  <a:srgbClr val="000000"/>
                </a:solidFill>
                <a:latin typeface="微软雅黑" panose="020B0503020204020204" pitchFamily="34" charset="-122"/>
                <a:ea typeface="微软雅黑" panose="020B0503020204020204" pitchFamily="34" charset="-122"/>
              </a:rPr>
              <a:t>体系构建多维度能力要素</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10" name="TextBox 6"/>
          <p:cNvSpPr txBox="true"/>
          <p:nvPr/>
        </p:nvSpPr>
        <p:spPr>
          <a:xfrm>
            <a:off x="7905115" y="5253990"/>
            <a:ext cx="3921125" cy="790575"/>
          </a:xfrm>
          <a:prstGeom prst="rect">
            <a:avLst/>
          </a:prstGeom>
          <a:noFill/>
          <a:ln w="9525" cap="flat" cmpd="sng">
            <a:solidFill>
              <a:schemeClr val="tx1"/>
            </a:solidFill>
            <a:prstDash val="dash"/>
            <a:miter/>
            <a:headEnd type="none" w="med" len="med"/>
            <a:tailEnd type="none" w="med" len="med"/>
          </a:ln>
        </p:spPr>
        <p:txBody>
          <a:bodyPr wrap="none" anchor="t" anchorCtr="false"/>
          <a:p>
            <a:pPr eaLnBrk="0" hangingPunct="0">
              <a:lnSpc>
                <a:spcPct val="150000"/>
              </a:lnSpc>
              <a:buClr>
                <a:srgbClr val="C00000"/>
              </a:buClr>
              <a:buFontTx/>
            </a:pPr>
            <a:r>
              <a:rPr lang="zh-CN" altLang="en-US" sz="2400" b="1" dirty="0">
                <a:solidFill>
                  <a:srgbClr val="000000"/>
                </a:solidFill>
                <a:latin typeface="微软雅黑" panose="020B0503020204020204" pitchFamily="34" charset="-122"/>
                <a:ea typeface="微软雅黑" panose="020B0503020204020204" pitchFamily="34" charset="-122"/>
              </a:rPr>
              <a:t>着力打造标准化实施链条</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城市生活垃圾产生量</a:t>
            </a:r>
            <a:endParaRPr lang="zh-CN" altLang="en-US" sz="2800" b="1" dirty="0"/>
          </a:p>
        </p:txBody>
      </p:sp>
      <p:grpSp>
        <p:nvGrpSpPr>
          <p:cNvPr id="4" name="组合 3"/>
          <p:cNvGrpSpPr/>
          <p:nvPr/>
        </p:nvGrpSpPr>
        <p:grpSpPr>
          <a:xfrm>
            <a:off x="954405" y="1630045"/>
            <a:ext cx="10282555" cy="3886200"/>
            <a:chOff x="1504" y="2384"/>
            <a:chExt cx="16193" cy="6120"/>
          </a:xfrm>
        </p:grpSpPr>
        <p:sp>
          <p:nvSpPr>
            <p:cNvPr id="20" name="文本框 19"/>
            <p:cNvSpPr txBox="true"/>
            <p:nvPr/>
          </p:nvSpPr>
          <p:spPr>
            <a:xfrm>
              <a:off x="1505" y="7682"/>
              <a:ext cx="16192" cy="822"/>
            </a:xfrm>
            <a:prstGeom prst="rect">
              <a:avLst/>
            </a:prstGeom>
            <a:noFill/>
          </p:spPr>
          <p:txBody>
            <a:bodyPr wrap="square" rtlCol="0" anchor="t">
              <a:spAutoFit/>
            </a:bodyPr>
            <a:p>
              <a:pPr algn="l">
                <a:lnSpc>
                  <a:spcPct val="200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根据《2020年全国大、中城市固体废物污染环境防治年报》，在2019年，196个大、中城市生活垃圾产生量</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23560.2万吨</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 name="组合 20"/>
            <p:cNvGrpSpPr/>
            <p:nvPr/>
          </p:nvGrpSpPr>
          <p:grpSpPr>
            <a:xfrm>
              <a:off x="1504" y="2384"/>
              <a:ext cx="16193" cy="4859"/>
              <a:chOff x="1449" y="1909"/>
              <a:chExt cx="16193" cy="4859"/>
            </a:xfrm>
          </p:grpSpPr>
          <p:grpSp>
            <p:nvGrpSpPr>
              <p:cNvPr id="22" name="组合 21"/>
              <p:cNvGrpSpPr/>
              <p:nvPr/>
            </p:nvGrpSpPr>
            <p:grpSpPr>
              <a:xfrm>
                <a:off x="10790" y="1909"/>
                <a:ext cx="6852" cy="4859"/>
                <a:chOff x="3992" y="1776"/>
                <a:chExt cx="6852" cy="4859"/>
              </a:xfrm>
            </p:grpSpPr>
            <p:pic>
              <p:nvPicPr>
                <p:cNvPr id="23" name="图片 22"/>
                <p:cNvPicPr>
                  <a:picLocks noChangeAspect="true"/>
                </p:cNvPicPr>
                <p:nvPr/>
              </p:nvPicPr>
              <p:blipFill>
                <a:blip r:embed="rId3"/>
                <a:stretch>
                  <a:fillRect/>
                </a:stretch>
              </p:blipFill>
              <p:spPr>
                <a:xfrm>
                  <a:off x="4045" y="2477"/>
                  <a:ext cx="6799" cy="4158"/>
                </a:xfrm>
                <a:prstGeom prst="rect">
                  <a:avLst/>
                </a:prstGeom>
              </p:spPr>
            </p:pic>
            <p:sp>
              <p:nvSpPr>
                <p:cNvPr id="24" name="文本框 23"/>
                <p:cNvSpPr txBox="true"/>
                <p:nvPr/>
              </p:nvSpPr>
              <p:spPr>
                <a:xfrm>
                  <a:off x="3992" y="1776"/>
                  <a:ext cx="6852" cy="434"/>
                </a:xfrm>
                <a:prstGeom prst="rect">
                  <a:avLst/>
                </a:prstGeom>
                <a:noFill/>
              </p:spPr>
              <p:txBody>
                <a:bodyPr wrap="none" rtlCol="0">
                  <a:spAutoFit/>
                </a:bodyPr>
                <a:p>
                  <a:pPr algn="l"/>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年各省（区、市）城市生活垃圾产生情况（单位：万吨）</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p:cNvGrpSpPr/>
              <p:nvPr/>
            </p:nvGrpSpPr>
            <p:grpSpPr>
              <a:xfrm>
                <a:off x="1449" y="1909"/>
                <a:ext cx="7760" cy="4859"/>
                <a:chOff x="1853" y="1909"/>
                <a:chExt cx="7760" cy="4859"/>
              </a:xfrm>
            </p:grpSpPr>
            <p:pic>
              <p:nvPicPr>
                <p:cNvPr id="100" name="图片 99"/>
                <p:cNvPicPr/>
                <p:nvPr/>
              </p:nvPicPr>
              <p:blipFill>
                <a:blip r:embed="rId4" r:link="rId5"/>
                <a:srcRect t="10634" b="8534"/>
                <a:stretch>
                  <a:fillRect/>
                </a:stretch>
              </p:blipFill>
              <p:spPr>
                <a:xfrm>
                  <a:off x="1854" y="2610"/>
                  <a:ext cx="7759" cy="4158"/>
                </a:xfrm>
                <a:prstGeom prst="rect">
                  <a:avLst/>
                </a:prstGeom>
                <a:noFill/>
                <a:ln w="9525">
                  <a:noFill/>
                </a:ln>
              </p:spPr>
            </p:pic>
            <p:sp>
              <p:nvSpPr>
                <p:cNvPr id="26" name="文本框 25"/>
                <p:cNvSpPr txBox="true"/>
                <p:nvPr/>
              </p:nvSpPr>
              <p:spPr>
                <a:xfrm>
                  <a:off x="1853" y="1909"/>
                  <a:ext cx="7760" cy="434"/>
                </a:xfrm>
                <a:prstGeom prst="rect">
                  <a:avLst/>
                </a:prstGeom>
                <a:noFill/>
              </p:spPr>
              <p:txBody>
                <a:bodyPr wrap="none" rtlCol="0">
                  <a:spAutoFit/>
                </a:bodyPr>
                <a:p>
                  <a:pPr algn="l"/>
                  <a:r>
                    <a:rPr lang="en-US" sz="12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2013-2019</a:t>
                  </a:r>
                  <a:r>
                    <a:rPr lang="zh-CN" altLang="en-US" sz="12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年中国大、中城市生活垃圾产生量统计情况（单位：万吨）</a:t>
                  </a:r>
                  <a:endParaRPr lang="zh-CN" altLang="en-US" sz="12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sp>
        <p:nvSpPr>
          <p:cNvPr id="27" name="矩形 26"/>
          <p:cNvSpPr/>
          <p:nvPr/>
        </p:nvSpPr>
        <p:spPr>
          <a:xfrm>
            <a:off x="7849870" y="3169920"/>
            <a:ext cx="135890" cy="1343025"/>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true"/>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27855" y="314960"/>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高站位领会</a:t>
            </a:r>
            <a:endParaRPr lang="zh-CN" altLang="en-US" sz="2800" b="1" dirty="0"/>
          </a:p>
        </p:txBody>
      </p:sp>
      <p:sp>
        <p:nvSpPr>
          <p:cNvPr id="5" name="标题 1"/>
          <p:cNvSpPr>
            <a:spLocks noGrp="true"/>
          </p:cNvSpPr>
          <p:nvPr>
            <p:custDataLst>
              <p:tags r:id="rId3"/>
            </p:custDataLst>
          </p:nvPr>
        </p:nvSpPr>
        <p:spPr>
          <a:xfrm>
            <a:off x="1826895" y="2118360"/>
            <a:ext cx="10135870" cy="26225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dirty="0">
                <a:solidFill>
                  <a:schemeClr val="tx1"/>
                </a:solidFill>
                <a:latin typeface="微软雅黑" panose="020B0503020204020204" pitchFamily="34" charset="-122"/>
                <a:ea typeface="微软雅黑" panose="020B0503020204020204" pitchFamily="34" charset="-122"/>
              </a:rPr>
              <a:t>一、提高</a:t>
            </a:r>
            <a:r>
              <a:rPr lang="zh-CN" altLang="en-US" sz="3200" b="1" dirty="0">
                <a:solidFill>
                  <a:srgbClr val="FF0000"/>
                </a:solidFill>
                <a:latin typeface="微软雅黑" panose="020B0503020204020204" pitchFamily="34" charset="-122"/>
                <a:ea typeface="微软雅黑" panose="020B0503020204020204" pitchFamily="34" charset="-122"/>
              </a:rPr>
              <a:t>政治站位</a:t>
            </a:r>
            <a:r>
              <a:rPr lang="zh-CN" altLang="en-US" sz="2800" b="1" dirty="0">
                <a:solidFill>
                  <a:schemeClr val="tx1"/>
                </a:solidFill>
                <a:latin typeface="微软雅黑" panose="020B0503020204020204" pitchFamily="34" charset="-122"/>
                <a:ea typeface="微软雅黑" panose="020B0503020204020204" pitchFamily="34" charset="-122"/>
              </a:rPr>
              <a:t>，深入领会主管部门垃圾分类</a:t>
            </a:r>
            <a:r>
              <a:rPr lang="zh-CN" altLang="en-US" sz="2800" b="1" dirty="0">
                <a:solidFill>
                  <a:schemeClr val="tx1"/>
                </a:solidFill>
                <a:latin typeface="微软雅黑" panose="020B0503020204020204" pitchFamily="34" charset="-122"/>
                <a:ea typeface="微软雅黑" panose="020B0503020204020204" pitchFamily="34" charset="-122"/>
                <a:sym typeface="+mn-ea"/>
              </a:rPr>
              <a:t>决策部署要求</a:t>
            </a:r>
            <a:endParaRPr lang="zh-CN" altLang="en-US" sz="2800" b="1" dirty="0">
              <a:solidFill>
                <a:schemeClr val="tx1"/>
              </a:solidFill>
              <a:latin typeface="微软雅黑" panose="020B0503020204020204" pitchFamily="34" charset="-122"/>
              <a:ea typeface="微软雅黑" panose="020B0503020204020204" pitchFamily="34" charset="-122"/>
            </a:endParaRPr>
          </a:p>
          <a:p>
            <a:endParaRPr lang="zh-CN" altLang="en-US" sz="2800" b="1" dirty="0">
              <a:solidFill>
                <a:schemeClr val="tx1"/>
              </a:solidFill>
              <a:latin typeface="微软雅黑" panose="020B0503020204020204" pitchFamily="34" charset="-122"/>
              <a:ea typeface="微软雅黑" panose="020B0503020204020204" pitchFamily="34" charset="-122"/>
            </a:endParaRPr>
          </a:p>
          <a:p>
            <a:r>
              <a:rPr lang="zh-CN" altLang="en-US" sz="2800" b="1" dirty="0">
                <a:solidFill>
                  <a:schemeClr val="tx1"/>
                </a:solidFill>
                <a:latin typeface="微软雅黑" panose="020B0503020204020204" pitchFamily="34" charset="-122"/>
                <a:ea typeface="微软雅黑" panose="020B0503020204020204" pitchFamily="34" charset="-122"/>
              </a:rPr>
              <a:t>二、强化</a:t>
            </a:r>
            <a:r>
              <a:rPr lang="zh-CN" altLang="en-US" sz="3200" b="1" dirty="0">
                <a:solidFill>
                  <a:srgbClr val="FF0000"/>
                </a:solidFill>
                <a:latin typeface="微软雅黑" panose="020B0503020204020204" pitchFamily="34" charset="-122"/>
                <a:ea typeface="微软雅黑" panose="020B0503020204020204" pitchFamily="34" charset="-122"/>
              </a:rPr>
              <a:t>主体责任</a:t>
            </a:r>
            <a:r>
              <a:rPr lang="zh-CN" altLang="en-US" sz="2800" b="1" dirty="0">
                <a:solidFill>
                  <a:schemeClr val="tx1"/>
                </a:solidFill>
                <a:latin typeface="微软雅黑" panose="020B0503020204020204" pitchFamily="34" charset="-122"/>
                <a:ea typeface="微软雅黑" panose="020B0503020204020204" pitchFamily="34" charset="-122"/>
              </a:rPr>
              <a:t>，坚持融入中心，构建党建基层延伸终端</a:t>
            </a:r>
            <a:endParaRPr lang="zh-CN" altLang="en-US" sz="2800" b="1" dirty="0">
              <a:solidFill>
                <a:schemeClr val="tx1"/>
              </a:solidFill>
              <a:latin typeface="微软雅黑" panose="020B0503020204020204" pitchFamily="34" charset="-122"/>
              <a:ea typeface="微软雅黑" panose="020B0503020204020204" pitchFamily="34" charset="-122"/>
            </a:endParaRPr>
          </a:p>
          <a:p>
            <a:endParaRPr lang="zh-CN" altLang="en-US" sz="2800" b="1" dirty="0">
              <a:solidFill>
                <a:schemeClr val="tx1"/>
              </a:solidFill>
              <a:latin typeface="微软雅黑" panose="020B0503020204020204" pitchFamily="34" charset="-122"/>
              <a:ea typeface="微软雅黑" panose="020B0503020204020204" pitchFamily="34" charset="-122"/>
            </a:endParaRPr>
          </a:p>
          <a:p>
            <a:r>
              <a:rPr lang="zh-CN" altLang="en-US" sz="2800" b="1" dirty="0">
                <a:solidFill>
                  <a:schemeClr val="tx1"/>
                </a:solidFill>
                <a:latin typeface="微软雅黑" panose="020B0503020204020204" pitchFamily="34" charset="-122"/>
                <a:ea typeface="微软雅黑" panose="020B0503020204020204" pitchFamily="34" charset="-122"/>
              </a:rPr>
              <a:t>三、深耕</a:t>
            </a:r>
            <a:r>
              <a:rPr lang="zh-CN" altLang="en-US" sz="3200" b="1" dirty="0">
                <a:solidFill>
                  <a:srgbClr val="FF0000"/>
                </a:solidFill>
                <a:latin typeface="微软雅黑" panose="020B0503020204020204" pitchFamily="34" charset="-122"/>
                <a:ea typeface="微软雅黑" panose="020B0503020204020204" pitchFamily="34" charset="-122"/>
              </a:rPr>
              <a:t>德阳实际</a:t>
            </a:r>
            <a:r>
              <a:rPr lang="zh-CN" altLang="en-US" sz="2800" b="1" dirty="0">
                <a:solidFill>
                  <a:schemeClr val="tx1"/>
                </a:solidFill>
                <a:latin typeface="微软雅黑" panose="020B0503020204020204" pitchFamily="34" charset="-122"/>
                <a:ea typeface="微软雅黑" panose="020B0503020204020204" pitchFamily="34" charset="-122"/>
              </a:rPr>
              <a:t>，固基凝力打造群众喜闻乐见课程体系</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4" name="左大括号 3"/>
          <p:cNvSpPr/>
          <p:nvPr/>
        </p:nvSpPr>
        <p:spPr>
          <a:xfrm>
            <a:off x="551815" y="2252345"/>
            <a:ext cx="1061085" cy="2089785"/>
          </a:xfrm>
          <a:prstGeom prst="leftBrace">
            <a:avLst/>
          </a:prstGeom>
          <a:ln w="57150"/>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true"/>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高规格炼能</a:t>
            </a:r>
            <a:endParaRPr lang="zh-CN" altLang="en-US" sz="2800" b="1" dirty="0"/>
          </a:p>
        </p:txBody>
      </p:sp>
      <p:sp>
        <p:nvSpPr>
          <p:cNvPr id="30" name="Rectangle 5" descr="信纸"/>
          <p:cNvSpPr>
            <a:spLocks noChangeArrowheads="true"/>
          </p:cNvSpPr>
          <p:nvPr/>
        </p:nvSpPr>
        <p:spPr bwMode="auto">
          <a:xfrm>
            <a:off x="2081972" y="2782896"/>
            <a:ext cx="2389088" cy="720725"/>
          </a:xfrm>
          <a:prstGeom prst="roundRect">
            <a:avLst/>
          </a:prstGeom>
          <a:noFill/>
          <a:ln>
            <a:solidFill>
              <a:schemeClr val="bg1">
                <a:lumMod val="50000"/>
              </a:schemeClr>
            </a:solidFill>
            <a:prstDash val="dash"/>
          </a:ln>
        </p:spPr>
        <p:txBody>
          <a:bodyPr wrap="none" anchor="ctr"/>
          <a:p>
            <a:pPr algn="ctr"/>
            <a:r>
              <a:rPr lang="zh-CN" altLang="en-US" sz="2000" dirty="0" smtClean="0">
                <a:latin typeface="微软雅黑" panose="020B0503020204020204" pitchFamily="34" charset="-122"/>
                <a:ea typeface="微软雅黑" panose="020B0503020204020204" pitchFamily="34" charset="-122"/>
              </a:rPr>
              <a:t>第一阶段培训</a:t>
            </a:r>
            <a:endParaRPr lang="en-US" altLang="zh-CN" sz="2000" dirty="0" smtClean="0">
              <a:latin typeface="微软雅黑" panose="020B0503020204020204" pitchFamily="34" charset="-122"/>
              <a:ea typeface="微软雅黑" panose="020B0503020204020204" pitchFamily="34" charset="-122"/>
            </a:endParaRPr>
          </a:p>
          <a:p>
            <a:pPr algn="ctr"/>
            <a:r>
              <a:rPr lang="zh-CN" altLang="en-US" sz="2000" b="1" dirty="0" smtClean="0">
                <a:solidFill>
                  <a:srgbClr val="FF0000"/>
                </a:solidFill>
                <a:latin typeface="微软雅黑" panose="020B0503020204020204" pitchFamily="34" charset="-122"/>
                <a:ea typeface="微软雅黑" panose="020B0503020204020204" pitchFamily="34" charset="-122"/>
              </a:rPr>
              <a:t>填鸭灌输</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31" name="Rectangle 5" descr="信纸"/>
          <p:cNvSpPr>
            <a:spLocks noChangeArrowheads="true"/>
          </p:cNvSpPr>
          <p:nvPr/>
        </p:nvSpPr>
        <p:spPr bwMode="auto">
          <a:xfrm>
            <a:off x="2096013" y="3935347"/>
            <a:ext cx="2389088" cy="720725"/>
          </a:xfrm>
          <a:prstGeom prst="roundRect">
            <a:avLst/>
          </a:prstGeom>
          <a:noFill/>
          <a:ln>
            <a:solidFill>
              <a:schemeClr val="bg1">
                <a:lumMod val="50000"/>
              </a:schemeClr>
            </a:solidFill>
            <a:prstDash val="dash"/>
          </a:ln>
        </p:spPr>
        <p:txBody>
          <a:bodyPr wrap="none" anchor="ctr"/>
          <a:p>
            <a:pPr algn="ctr"/>
            <a:r>
              <a:rPr lang="zh-CN" altLang="en-US" sz="2000" dirty="0" smtClean="0">
                <a:latin typeface="微软雅黑" panose="020B0503020204020204" pitchFamily="34" charset="-122"/>
                <a:ea typeface="微软雅黑" panose="020B0503020204020204" pitchFamily="34" charset="-122"/>
              </a:rPr>
              <a:t>以</a:t>
            </a:r>
            <a:r>
              <a:rPr lang="zh-CN" altLang="en-US" sz="3200" b="1" dirty="0" smtClean="0">
                <a:solidFill>
                  <a:srgbClr val="FF0000"/>
                </a:solidFill>
                <a:latin typeface="微软雅黑" panose="020B0503020204020204" pitchFamily="34" charset="-122"/>
                <a:ea typeface="微软雅黑" panose="020B0503020204020204" pitchFamily="34" charset="-122"/>
              </a:rPr>
              <a:t>内容</a:t>
            </a:r>
            <a:r>
              <a:rPr lang="zh-CN" altLang="en-US" sz="2000" dirty="0" smtClean="0">
                <a:latin typeface="微软雅黑" panose="020B0503020204020204" pitchFamily="34" charset="-122"/>
                <a:ea typeface="微软雅黑" panose="020B0503020204020204" pitchFamily="34" charset="-122"/>
              </a:rPr>
              <a:t>为中心</a:t>
            </a:r>
            <a:endParaRPr lang="zh-CN" altLang="en-US" sz="2000" dirty="0">
              <a:latin typeface="微软雅黑" panose="020B0503020204020204" pitchFamily="34" charset="-122"/>
              <a:ea typeface="微软雅黑" panose="020B0503020204020204" pitchFamily="34" charset="-122"/>
            </a:endParaRPr>
          </a:p>
        </p:txBody>
      </p:sp>
      <p:sp>
        <p:nvSpPr>
          <p:cNvPr id="32" name="Rectangle 5" descr="信纸"/>
          <p:cNvSpPr>
            <a:spLocks noChangeArrowheads="true"/>
          </p:cNvSpPr>
          <p:nvPr/>
        </p:nvSpPr>
        <p:spPr bwMode="auto">
          <a:xfrm>
            <a:off x="2081972" y="5159160"/>
            <a:ext cx="2389088" cy="720725"/>
          </a:xfrm>
          <a:prstGeom prst="roundRect">
            <a:avLst/>
          </a:prstGeom>
          <a:noFill/>
          <a:ln>
            <a:solidFill>
              <a:schemeClr val="bg1">
                <a:lumMod val="50000"/>
              </a:schemeClr>
            </a:solidFill>
            <a:prstDash val="dash"/>
          </a:ln>
        </p:spPr>
        <p:txBody>
          <a:bodyPr wrap="none" anchor="ctr"/>
          <a:p>
            <a:pPr algn="ctr"/>
            <a:r>
              <a:rPr lang="zh-CN" altLang="en-US" sz="2000" dirty="0">
                <a:latin typeface="微软雅黑" panose="020B0503020204020204" pitchFamily="34" charset="-122"/>
                <a:ea typeface="微软雅黑" panose="020B0503020204020204" pitchFamily="34" charset="-122"/>
              </a:rPr>
              <a:t>教教材</a:t>
            </a:r>
            <a:endParaRPr lang="zh-CN" altLang="en-US" sz="2000" dirty="0">
              <a:latin typeface="微软雅黑" panose="020B0503020204020204" pitchFamily="34" charset="-122"/>
              <a:ea typeface="微软雅黑" panose="020B0503020204020204" pitchFamily="34" charset="-122"/>
            </a:endParaRPr>
          </a:p>
        </p:txBody>
      </p:sp>
      <p:sp>
        <p:nvSpPr>
          <p:cNvPr id="33" name="Rectangle 5" descr="信纸"/>
          <p:cNvSpPr>
            <a:spLocks noChangeArrowheads="true"/>
          </p:cNvSpPr>
          <p:nvPr/>
        </p:nvSpPr>
        <p:spPr bwMode="auto">
          <a:xfrm>
            <a:off x="4903108" y="2782895"/>
            <a:ext cx="2389088" cy="720725"/>
          </a:xfrm>
          <a:prstGeom prst="roundRect">
            <a:avLst/>
          </a:prstGeom>
          <a:noFill/>
          <a:ln>
            <a:solidFill>
              <a:schemeClr val="bg1">
                <a:lumMod val="50000"/>
              </a:schemeClr>
            </a:solidFill>
            <a:prstDash val="dash"/>
          </a:ln>
        </p:spPr>
        <p:txBody>
          <a:bodyPr wrap="none" anchor="ctr"/>
          <a:p>
            <a:pPr algn="ctr"/>
            <a:r>
              <a:rPr lang="zh-CN" altLang="en-US" sz="2000" dirty="0" smtClean="0">
                <a:latin typeface="微软雅黑" panose="020B0503020204020204" pitchFamily="34" charset="-122"/>
                <a:ea typeface="微软雅黑" panose="020B0503020204020204" pitchFamily="34" charset="-122"/>
              </a:rPr>
              <a:t>第二阶段培训</a:t>
            </a:r>
            <a:endParaRPr lang="en-US" altLang="zh-CN" sz="2000" dirty="0" smtClean="0">
              <a:latin typeface="微软雅黑" panose="020B0503020204020204" pitchFamily="34" charset="-122"/>
              <a:ea typeface="微软雅黑" panose="020B0503020204020204" pitchFamily="34" charset="-122"/>
            </a:endParaRPr>
          </a:p>
          <a:p>
            <a:pPr algn="ctr"/>
            <a:r>
              <a:rPr lang="zh-CN" altLang="en-US" sz="2000" b="1" dirty="0">
                <a:solidFill>
                  <a:srgbClr val="FF0000"/>
                </a:solidFill>
                <a:latin typeface="微软雅黑" panose="020B0503020204020204" pitchFamily="34" charset="-122"/>
                <a:ea typeface="微软雅黑" panose="020B0503020204020204" pitchFamily="34" charset="-122"/>
              </a:rPr>
              <a:t>迎合需求</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34" name="Rectangle 5" descr="信纸"/>
          <p:cNvSpPr>
            <a:spLocks noChangeArrowheads="true"/>
          </p:cNvSpPr>
          <p:nvPr/>
        </p:nvSpPr>
        <p:spPr bwMode="auto">
          <a:xfrm>
            <a:off x="4917149" y="3935346"/>
            <a:ext cx="2389088" cy="720725"/>
          </a:xfrm>
          <a:prstGeom prst="roundRect">
            <a:avLst/>
          </a:prstGeom>
          <a:noFill/>
          <a:ln>
            <a:solidFill>
              <a:schemeClr val="bg1">
                <a:lumMod val="50000"/>
              </a:schemeClr>
            </a:solidFill>
            <a:prstDash val="dash"/>
          </a:ln>
        </p:spPr>
        <p:txBody>
          <a:bodyPr wrap="none" anchor="ctr"/>
          <a:p>
            <a:pPr algn="ctr"/>
            <a:r>
              <a:rPr lang="zh-CN" altLang="en-US" sz="2000" dirty="0" smtClean="0">
                <a:latin typeface="微软雅黑" panose="020B0503020204020204" pitchFamily="34" charset="-122"/>
                <a:ea typeface="微软雅黑" panose="020B0503020204020204" pitchFamily="34" charset="-122"/>
              </a:rPr>
              <a:t>以</a:t>
            </a:r>
            <a:r>
              <a:rPr lang="zh-CN" altLang="en-US" sz="3200" b="1" dirty="0">
                <a:solidFill>
                  <a:srgbClr val="FF0000"/>
                </a:solidFill>
                <a:latin typeface="微软雅黑" panose="020B0503020204020204" pitchFamily="34" charset="-122"/>
                <a:ea typeface="微软雅黑" panose="020B0503020204020204" pitchFamily="34" charset="-122"/>
              </a:rPr>
              <a:t>学员</a:t>
            </a:r>
            <a:r>
              <a:rPr lang="zh-CN" altLang="en-US" sz="2000" dirty="0" smtClean="0">
                <a:latin typeface="微软雅黑" panose="020B0503020204020204" pitchFamily="34" charset="-122"/>
                <a:ea typeface="微软雅黑" panose="020B0503020204020204" pitchFamily="34" charset="-122"/>
              </a:rPr>
              <a:t>为中心</a:t>
            </a:r>
            <a:endParaRPr lang="zh-CN" altLang="en-US" sz="2000" dirty="0">
              <a:latin typeface="微软雅黑" panose="020B0503020204020204" pitchFamily="34" charset="-122"/>
              <a:ea typeface="微软雅黑" panose="020B0503020204020204" pitchFamily="34" charset="-122"/>
            </a:endParaRPr>
          </a:p>
        </p:txBody>
      </p:sp>
      <p:sp>
        <p:nvSpPr>
          <p:cNvPr id="35" name="Rectangle 5" descr="信纸"/>
          <p:cNvSpPr>
            <a:spLocks noChangeArrowheads="true"/>
          </p:cNvSpPr>
          <p:nvPr/>
        </p:nvSpPr>
        <p:spPr bwMode="auto">
          <a:xfrm>
            <a:off x="4903108" y="5159159"/>
            <a:ext cx="2389088" cy="720725"/>
          </a:xfrm>
          <a:prstGeom prst="roundRect">
            <a:avLst/>
          </a:prstGeom>
          <a:noFill/>
          <a:ln>
            <a:solidFill>
              <a:schemeClr val="bg1">
                <a:lumMod val="50000"/>
              </a:schemeClr>
            </a:solidFill>
            <a:prstDash val="dash"/>
          </a:ln>
        </p:spPr>
        <p:txBody>
          <a:bodyPr wrap="none" anchor="ctr"/>
          <a:p>
            <a:pPr algn="ctr"/>
            <a:r>
              <a:rPr lang="zh-CN" altLang="en-US" sz="2000" dirty="0">
                <a:latin typeface="微软雅黑" panose="020B0503020204020204" pitchFamily="34" charset="-122"/>
                <a:ea typeface="微软雅黑" panose="020B0503020204020204" pitchFamily="34" charset="-122"/>
              </a:rPr>
              <a:t>拿教材教</a:t>
            </a:r>
            <a:endParaRPr lang="zh-CN" altLang="en-US" sz="2000" dirty="0">
              <a:latin typeface="微软雅黑" panose="020B0503020204020204" pitchFamily="34" charset="-122"/>
              <a:ea typeface="微软雅黑" panose="020B0503020204020204" pitchFamily="34" charset="-122"/>
            </a:endParaRPr>
          </a:p>
        </p:txBody>
      </p:sp>
      <p:sp>
        <p:nvSpPr>
          <p:cNvPr id="36" name="Rectangle 5" descr="信纸"/>
          <p:cNvSpPr>
            <a:spLocks noChangeArrowheads="true"/>
          </p:cNvSpPr>
          <p:nvPr/>
        </p:nvSpPr>
        <p:spPr bwMode="auto">
          <a:xfrm>
            <a:off x="7927444" y="2782896"/>
            <a:ext cx="2389088" cy="720725"/>
          </a:xfrm>
          <a:prstGeom prst="roundRect">
            <a:avLst/>
          </a:prstGeom>
          <a:noFill/>
          <a:ln>
            <a:solidFill>
              <a:schemeClr val="bg1">
                <a:lumMod val="50000"/>
              </a:schemeClr>
            </a:solidFill>
            <a:prstDash val="dash"/>
          </a:ln>
        </p:spPr>
        <p:txBody>
          <a:bodyPr wrap="none" anchor="ctr"/>
          <a:p>
            <a:pPr algn="ctr"/>
            <a:r>
              <a:rPr lang="zh-CN" altLang="en-US" sz="2000" dirty="0" smtClean="0">
                <a:latin typeface="微软雅黑" panose="020B0503020204020204" pitchFamily="34" charset="-122"/>
                <a:ea typeface="微软雅黑" panose="020B0503020204020204" pitchFamily="34" charset="-122"/>
              </a:rPr>
              <a:t>第三阶段培训</a:t>
            </a:r>
            <a:endParaRPr lang="en-US" altLang="zh-CN" sz="2000" dirty="0" smtClean="0">
              <a:latin typeface="微软雅黑" panose="020B0503020204020204" pitchFamily="34" charset="-122"/>
              <a:ea typeface="微软雅黑" panose="020B0503020204020204" pitchFamily="34" charset="-122"/>
            </a:endParaRPr>
          </a:p>
          <a:p>
            <a:pPr algn="ctr"/>
            <a:r>
              <a:rPr lang="zh-CN" altLang="en-US" sz="2000" b="1" dirty="0">
                <a:solidFill>
                  <a:srgbClr val="FF0000"/>
                </a:solidFill>
                <a:latin typeface="微软雅黑" panose="020B0503020204020204" pitchFamily="34" charset="-122"/>
                <a:ea typeface="微软雅黑" panose="020B0503020204020204" pitchFamily="34" charset="-122"/>
              </a:rPr>
              <a:t>回归本源</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37" name="Rectangle 5" descr="信纸"/>
          <p:cNvSpPr>
            <a:spLocks noChangeArrowheads="true"/>
          </p:cNvSpPr>
          <p:nvPr/>
        </p:nvSpPr>
        <p:spPr bwMode="auto">
          <a:xfrm>
            <a:off x="7941485" y="3935347"/>
            <a:ext cx="2389088" cy="720725"/>
          </a:xfrm>
          <a:prstGeom prst="roundRect">
            <a:avLst/>
          </a:prstGeom>
          <a:noFill/>
          <a:ln>
            <a:solidFill>
              <a:schemeClr val="bg1">
                <a:lumMod val="50000"/>
              </a:schemeClr>
            </a:solidFill>
            <a:prstDash val="dash"/>
          </a:ln>
        </p:spPr>
        <p:txBody>
          <a:bodyPr wrap="none" anchor="ctr"/>
          <a:p>
            <a:pPr algn="ctr"/>
            <a:r>
              <a:rPr lang="zh-CN" altLang="en-US" sz="2000" dirty="0" smtClean="0">
                <a:latin typeface="微软雅黑" panose="020B0503020204020204" pitchFamily="34" charset="-122"/>
                <a:ea typeface="微软雅黑" panose="020B0503020204020204" pitchFamily="34" charset="-122"/>
              </a:rPr>
              <a:t>以</a:t>
            </a:r>
            <a:r>
              <a:rPr lang="zh-CN" altLang="en-US" sz="3200" b="1" dirty="0">
                <a:solidFill>
                  <a:srgbClr val="FF0000"/>
                </a:solidFill>
                <a:latin typeface="微软雅黑" panose="020B0503020204020204" pitchFamily="34" charset="-122"/>
                <a:ea typeface="微软雅黑" panose="020B0503020204020204" pitchFamily="34" charset="-122"/>
              </a:rPr>
              <a:t>绩效</a:t>
            </a:r>
            <a:r>
              <a:rPr lang="zh-CN" altLang="en-US" sz="2000" dirty="0" smtClean="0">
                <a:latin typeface="微软雅黑" panose="020B0503020204020204" pitchFamily="34" charset="-122"/>
                <a:ea typeface="微软雅黑" panose="020B0503020204020204" pitchFamily="34" charset="-122"/>
              </a:rPr>
              <a:t>为中心</a:t>
            </a:r>
            <a:endParaRPr lang="zh-CN" altLang="en-US" sz="2000" dirty="0">
              <a:latin typeface="微软雅黑" panose="020B0503020204020204" pitchFamily="34" charset="-122"/>
              <a:ea typeface="微软雅黑" panose="020B0503020204020204" pitchFamily="34" charset="-122"/>
            </a:endParaRPr>
          </a:p>
        </p:txBody>
      </p:sp>
      <p:sp>
        <p:nvSpPr>
          <p:cNvPr id="38" name="Rectangle 5" descr="信纸"/>
          <p:cNvSpPr>
            <a:spLocks noChangeArrowheads="true"/>
          </p:cNvSpPr>
          <p:nvPr/>
        </p:nvSpPr>
        <p:spPr bwMode="auto">
          <a:xfrm>
            <a:off x="7927444" y="5159160"/>
            <a:ext cx="2389088" cy="720725"/>
          </a:xfrm>
          <a:prstGeom prst="roundRect">
            <a:avLst/>
          </a:prstGeom>
          <a:noFill/>
          <a:ln>
            <a:solidFill>
              <a:schemeClr val="bg1">
                <a:lumMod val="50000"/>
              </a:schemeClr>
            </a:solidFill>
            <a:prstDash val="dash"/>
          </a:ln>
        </p:spPr>
        <p:txBody>
          <a:bodyPr wrap="none" anchor="ctr"/>
          <a:p>
            <a:pPr algn="ctr"/>
            <a:r>
              <a:rPr lang="zh-CN" altLang="en-US" sz="2000" dirty="0" smtClean="0">
                <a:latin typeface="微软雅黑" panose="020B0503020204020204" pitchFamily="34" charset="-122"/>
                <a:ea typeface="微软雅黑" panose="020B0503020204020204" pitchFamily="34" charset="-122"/>
              </a:rPr>
              <a:t>结果导向</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以终为始</a:t>
            </a:r>
            <a:endParaRPr lang="zh-CN" altLang="en-US" sz="2000" dirty="0">
              <a:latin typeface="微软雅黑" panose="020B0503020204020204" pitchFamily="34" charset="-122"/>
              <a:ea typeface="微软雅黑" panose="020B0503020204020204" pitchFamily="34" charset="-122"/>
            </a:endParaRPr>
          </a:p>
        </p:txBody>
      </p:sp>
      <p:sp>
        <p:nvSpPr>
          <p:cNvPr id="13" name="WordArt 4"/>
          <p:cNvSpPr>
            <a:spLocks noChangeArrowheads="true" noChangeShapeType="true" noTextEdit="true"/>
          </p:cNvSpPr>
          <p:nvPr/>
        </p:nvSpPr>
        <p:spPr bwMode="auto">
          <a:xfrm>
            <a:off x="4783677" y="1395678"/>
            <a:ext cx="3312864" cy="648494"/>
          </a:xfrm>
          <a:prstGeom prst="rect">
            <a:avLst/>
          </a:prstGeom>
        </p:spPr>
        <p:txBody>
          <a:bodyPr wrap="none" fromWordArt="true"/>
          <a:p>
            <a:pPr algn="l">
              <a:defRPr/>
            </a:pPr>
            <a:r>
              <a:rPr lang="zh-CN" altLang="en-US" sz="2800" b="1" kern="10" dirty="0" smtClean="0">
                <a:solidFill>
                  <a:schemeClr val="tx1">
                    <a:lumMod val="75000"/>
                    <a:lumOff val="25000"/>
                  </a:schemeClr>
                </a:solidFill>
                <a:latin typeface="微软雅黑" panose="020B0503020204020204" pitchFamily="34" charset="-122"/>
                <a:ea typeface="微软雅黑" panose="020B0503020204020204" pitchFamily="34" charset="-122"/>
              </a:rPr>
              <a:t>培训的</a:t>
            </a:r>
            <a:r>
              <a:rPr lang="zh-CN" altLang="en-US" sz="2800" b="1" kern="10" dirty="0" smtClean="0">
                <a:solidFill>
                  <a:srgbClr val="FF0000"/>
                </a:solidFill>
                <a:latin typeface="微软雅黑" panose="020B0503020204020204" pitchFamily="34" charset="-122"/>
                <a:ea typeface="微软雅黑" panose="020B0503020204020204" pitchFamily="34" charset="-122"/>
              </a:rPr>
              <a:t>发展阶段</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blinds(horizontal)">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linds(horizontal)">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blinds(horizontal)">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linds(horizontal)">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blinds(horizontal)">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blinds(horizontal)">
                                      <p:cBhvr>
                                        <p:cTn id="4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true"/>
      <p:bldP spid="31" grpId="0" bldLvl="0" animBg="true"/>
      <p:bldP spid="32" grpId="0" bldLvl="0" animBg="true"/>
      <p:bldP spid="33" grpId="0" bldLvl="0" animBg="true"/>
      <p:bldP spid="34" grpId="0" bldLvl="0" animBg="true"/>
      <p:bldP spid="35" grpId="0" bldLvl="0" animBg="true"/>
      <p:bldP spid="36" grpId="0" bldLvl="0" animBg="true"/>
      <p:bldP spid="37" grpId="0" bldLvl="0" animBg="true"/>
      <p:bldP spid="38" grpId="0" bldLvl="0" animBg="true"/>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高标准执行</a:t>
            </a:r>
            <a:endParaRPr lang="en-US" altLang="zh-CN" sz="2800" b="1" dirty="0"/>
          </a:p>
        </p:txBody>
      </p:sp>
      <p:sp>
        <p:nvSpPr>
          <p:cNvPr id="4" name="WordArt 2"/>
          <p:cNvSpPr>
            <a:spLocks noChangeArrowheads="true" noChangeShapeType="true" noTextEdit="true"/>
          </p:cNvSpPr>
          <p:nvPr/>
        </p:nvSpPr>
        <p:spPr bwMode="auto">
          <a:xfrm>
            <a:off x="2785648" y="2682128"/>
            <a:ext cx="6768752" cy="795511"/>
          </a:xfrm>
          <a:prstGeom prst="rect">
            <a:avLst/>
          </a:prstGeom>
        </p:spPr>
        <p:txBody>
          <a:bodyPr wrap="none" fromWordArt="true"/>
          <a:p>
            <a:pPr algn="l"/>
            <a:r>
              <a:rPr lang="zh-CN" altLang="en-US" sz="3600" b="1" kern="10" dirty="0">
                <a:solidFill>
                  <a:schemeClr val="bg1">
                    <a:lumMod val="50000"/>
                  </a:schemeClr>
                </a:solidFill>
                <a:latin typeface="微软雅黑" panose="020B0503020204020204" pitchFamily="34" charset="-122"/>
                <a:ea typeface="微软雅黑" panose="020B0503020204020204" pitchFamily="34" charset="-122"/>
              </a:rPr>
              <a:t>以</a:t>
            </a:r>
            <a:r>
              <a:rPr lang="zh-CN" altLang="en-US" sz="4000" b="1" kern="10" dirty="0" smtClean="0">
                <a:solidFill>
                  <a:srgbClr val="FF0000"/>
                </a:solidFill>
                <a:latin typeface="微软雅黑" panose="020B0503020204020204" pitchFamily="34" charset="-122"/>
                <a:ea typeface="微软雅黑" panose="020B0503020204020204" pitchFamily="34" charset="-122"/>
              </a:rPr>
              <a:t>问题</a:t>
            </a:r>
            <a:r>
              <a:rPr lang="zh-CN" altLang="en-US" sz="3600" b="1" kern="10" dirty="0">
                <a:solidFill>
                  <a:schemeClr val="bg1">
                    <a:lumMod val="50000"/>
                  </a:schemeClr>
                </a:solidFill>
                <a:latin typeface="微软雅黑" panose="020B0503020204020204" pitchFamily="34" charset="-122"/>
                <a:ea typeface="微软雅黑" panose="020B0503020204020204" pitchFamily="34" charset="-122"/>
              </a:rPr>
              <a:t>为</a:t>
            </a:r>
            <a:r>
              <a:rPr lang="zh-CN" altLang="en-US" sz="3600" b="1" kern="10" dirty="0" smtClean="0">
                <a:solidFill>
                  <a:schemeClr val="bg1">
                    <a:lumMod val="50000"/>
                  </a:schemeClr>
                </a:solidFill>
                <a:latin typeface="微软雅黑" panose="020B0503020204020204" pitchFamily="34" charset="-122"/>
                <a:ea typeface="微软雅黑" panose="020B0503020204020204" pitchFamily="34" charset="-122"/>
              </a:rPr>
              <a:t>线索</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
        <p:nvSpPr>
          <p:cNvPr id="5" name="WordArt 2"/>
          <p:cNvSpPr>
            <a:spLocks noChangeArrowheads="true" noChangeShapeType="true" noTextEdit="true"/>
          </p:cNvSpPr>
          <p:nvPr/>
        </p:nvSpPr>
        <p:spPr bwMode="auto">
          <a:xfrm>
            <a:off x="2785648" y="1505997"/>
            <a:ext cx="6768752" cy="795511"/>
          </a:xfrm>
          <a:prstGeom prst="rect">
            <a:avLst/>
          </a:prstGeom>
        </p:spPr>
        <p:txBody>
          <a:bodyPr wrap="none" fromWordArt="true"/>
          <a:p>
            <a:pPr algn="l"/>
            <a:r>
              <a:rPr lang="zh-CN" altLang="en-US" sz="3600" b="1" kern="10" dirty="0" smtClean="0">
                <a:solidFill>
                  <a:schemeClr val="bg1">
                    <a:lumMod val="50000"/>
                  </a:schemeClr>
                </a:solidFill>
                <a:latin typeface="微软雅黑" panose="020B0503020204020204" pitchFamily="34" charset="-122"/>
                <a:ea typeface="微软雅黑" panose="020B0503020204020204" pitchFamily="34" charset="-122"/>
              </a:rPr>
              <a:t>以</a:t>
            </a:r>
            <a:r>
              <a:rPr lang="zh-CN" altLang="en-US" sz="4000" b="1" kern="10" dirty="0">
                <a:solidFill>
                  <a:srgbClr val="FF0000"/>
                </a:solidFill>
                <a:latin typeface="微软雅黑" panose="020B0503020204020204" pitchFamily="34" charset="-122"/>
                <a:ea typeface="微软雅黑" panose="020B0503020204020204" pitchFamily="34" charset="-122"/>
              </a:rPr>
              <a:t>需求</a:t>
            </a:r>
            <a:r>
              <a:rPr lang="zh-CN" altLang="en-US" sz="3600" b="1" kern="10" dirty="0" smtClean="0">
                <a:solidFill>
                  <a:schemeClr val="bg1">
                    <a:lumMod val="50000"/>
                  </a:schemeClr>
                </a:solidFill>
                <a:latin typeface="微软雅黑" panose="020B0503020204020204" pitchFamily="34" charset="-122"/>
                <a:ea typeface="微软雅黑" panose="020B0503020204020204" pitchFamily="34" charset="-122"/>
              </a:rPr>
              <a:t>为</a:t>
            </a:r>
            <a:r>
              <a:rPr lang="zh-CN" altLang="en-US" sz="3600" b="1" kern="10" dirty="0">
                <a:solidFill>
                  <a:schemeClr val="bg1">
                    <a:lumMod val="50000"/>
                  </a:schemeClr>
                </a:solidFill>
                <a:latin typeface="微软雅黑" panose="020B0503020204020204" pitchFamily="34" charset="-122"/>
                <a:ea typeface="微软雅黑" panose="020B0503020204020204" pitchFamily="34" charset="-122"/>
              </a:rPr>
              <a:t>依据</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
        <p:nvSpPr>
          <p:cNvPr id="6" name="WordArt 2"/>
          <p:cNvSpPr>
            <a:spLocks noChangeArrowheads="true" noChangeShapeType="true" noTextEdit="true"/>
          </p:cNvSpPr>
          <p:nvPr/>
        </p:nvSpPr>
        <p:spPr bwMode="auto">
          <a:xfrm>
            <a:off x="2785648" y="3858259"/>
            <a:ext cx="6768752" cy="795511"/>
          </a:xfrm>
          <a:prstGeom prst="rect">
            <a:avLst/>
          </a:prstGeom>
        </p:spPr>
        <p:txBody>
          <a:bodyPr wrap="none" fromWordArt="true"/>
          <a:p>
            <a:pPr algn="l"/>
            <a:r>
              <a:rPr lang="zh-CN" altLang="en-US" sz="3600" b="1" kern="10" dirty="0" smtClean="0">
                <a:solidFill>
                  <a:schemeClr val="bg1">
                    <a:lumMod val="50000"/>
                  </a:schemeClr>
                </a:solidFill>
                <a:latin typeface="微软雅黑" panose="020B0503020204020204" pitchFamily="34" charset="-122"/>
                <a:ea typeface="微软雅黑" panose="020B0503020204020204" pitchFamily="34" charset="-122"/>
              </a:rPr>
              <a:t>以</a:t>
            </a:r>
            <a:r>
              <a:rPr lang="zh-CN" altLang="en-US" sz="4000" b="1" kern="10" dirty="0" smtClean="0">
                <a:solidFill>
                  <a:srgbClr val="FF0000"/>
                </a:solidFill>
                <a:latin typeface="微软雅黑" panose="020B0503020204020204" pitchFamily="34" charset="-122"/>
                <a:ea typeface="微软雅黑" panose="020B0503020204020204" pitchFamily="34" charset="-122"/>
              </a:rPr>
              <a:t>受众</a:t>
            </a:r>
            <a:r>
              <a:rPr lang="zh-CN" altLang="en-US" sz="3600" b="1" kern="10" dirty="0" smtClean="0">
                <a:solidFill>
                  <a:schemeClr val="bg1">
                    <a:lumMod val="50000"/>
                  </a:schemeClr>
                </a:solidFill>
                <a:latin typeface="微软雅黑" panose="020B0503020204020204" pitchFamily="34" charset="-122"/>
                <a:ea typeface="微软雅黑" panose="020B0503020204020204" pitchFamily="34" charset="-122"/>
              </a:rPr>
              <a:t>为主体</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
        <p:nvSpPr>
          <p:cNvPr id="7" name="WordArt 2"/>
          <p:cNvSpPr>
            <a:spLocks noChangeArrowheads="true" noChangeShapeType="true" noTextEdit="true"/>
          </p:cNvSpPr>
          <p:nvPr/>
        </p:nvSpPr>
        <p:spPr bwMode="auto">
          <a:xfrm>
            <a:off x="2785648" y="5034389"/>
            <a:ext cx="6768752" cy="795511"/>
          </a:xfrm>
          <a:prstGeom prst="rect">
            <a:avLst/>
          </a:prstGeom>
        </p:spPr>
        <p:txBody>
          <a:bodyPr wrap="none" fromWordArt="true"/>
          <a:p>
            <a:pPr algn="l"/>
            <a:r>
              <a:rPr lang="zh-CN" altLang="en-US" sz="3600" b="1" kern="10" dirty="0" smtClean="0">
                <a:solidFill>
                  <a:schemeClr val="bg1">
                    <a:lumMod val="50000"/>
                  </a:schemeClr>
                </a:solidFill>
                <a:latin typeface="微软雅黑" panose="020B0503020204020204" pitchFamily="34" charset="-122"/>
                <a:ea typeface="微软雅黑" panose="020B0503020204020204" pitchFamily="34" charset="-122"/>
              </a:rPr>
              <a:t>以</a:t>
            </a:r>
            <a:r>
              <a:rPr lang="zh-CN" altLang="en-US" sz="4000" b="1" kern="10" dirty="0">
                <a:solidFill>
                  <a:srgbClr val="FF0000"/>
                </a:solidFill>
                <a:latin typeface="微软雅黑" panose="020B0503020204020204" pitchFamily="34" charset="-122"/>
                <a:ea typeface="微软雅黑" panose="020B0503020204020204" pitchFamily="34" charset="-122"/>
              </a:rPr>
              <a:t>结果</a:t>
            </a:r>
            <a:r>
              <a:rPr lang="zh-CN" altLang="en-US" sz="3600" b="1" kern="10" dirty="0" smtClean="0">
                <a:solidFill>
                  <a:schemeClr val="bg1">
                    <a:lumMod val="50000"/>
                  </a:schemeClr>
                </a:solidFill>
                <a:latin typeface="微软雅黑" panose="020B0503020204020204" pitchFamily="34" charset="-122"/>
                <a:ea typeface="微软雅黑" panose="020B0503020204020204" pitchFamily="34" charset="-122"/>
              </a:rPr>
              <a:t>为导向</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5849620" y="1580586"/>
            <a:ext cx="3704780" cy="646331"/>
          </a:xfrm>
          <a:prstGeom prst="rect">
            <a:avLst/>
          </a:prstGeom>
        </p:spPr>
        <p:txBody>
          <a:bodyPr wrap="square">
            <a:spAutoFit/>
          </a:bodyPr>
          <a:p>
            <a:pPr lvl="0"/>
            <a:r>
              <a:rPr lang="en-US" altLang="zh-CN" sz="3600" b="1" kern="10" dirty="0">
                <a:solidFill>
                  <a:prstClr val="white">
                    <a:lumMod val="50000"/>
                  </a:prstClr>
                </a:solidFill>
                <a:latin typeface="微软雅黑" panose="020B0503020204020204" pitchFamily="34" charset="-122"/>
                <a:ea typeface="微软雅黑" panose="020B0503020204020204" pitchFamily="34" charset="-122"/>
              </a:rPr>
              <a:t>——</a:t>
            </a:r>
            <a:r>
              <a:rPr lang="zh-CN" altLang="en-US" sz="3600" b="1" kern="10" dirty="0">
                <a:solidFill>
                  <a:prstClr val="white">
                    <a:lumMod val="50000"/>
                  </a:prstClr>
                </a:solidFill>
                <a:latin typeface="微软雅黑" panose="020B0503020204020204" pitchFamily="34" charset="-122"/>
                <a:ea typeface="微软雅黑" panose="020B0503020204020204" pitchFamily="34" charset="-122"/>
              </a:rPr>
              <a:t>选择</a:t>
            </a:r>
            <a:r>
              <a:rPr lang="zh-CN" altLang="en-US" sz="3600" b="1" kern="10" dirty="0">
                <a:solidFill>
                  <a:srgbClr val="FF0000"/>
                </a:solidFill>
                <a:latin typeface="微软雅黑" panose="020B0503020204020204" pitchFamily="34" charset="-122"/>
                <a:ea typeface="微软雅黑" panose="020B0503020204020204" pitchFamily="34" charset="-122"/>
              </a:rPr>
              <a:t>课题</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5849620" y="2756717"/>
            <a:ext cx="3704780" cy="646331"/>
          </a:xfrm>
          <a:prstGeom prst="rect">
            <a:avLst/>
          </a:prstGeom>
        </p:spPr>
        <p:txBody>
          <a:bodyPr wrap="square">
            <a:spAutoFit/>
          </a:bodyPr>
          <a:p>
            <a:pPr lvl="0"/>
            <a:r>
              <a:rPr lang="en-US" altLang="zh-CN" sz="3600" b="1" kern="10" dirty="0" smtClean="0">
                <a:solidFill>
                  <a:prstClr val="white">
                    <a:lumMod val="50000"/>
                  </a:prstClr>
                </a:solidFill>
                <a:latin typeface="微软雅黑" panose="020B0503020204020204" pitchFamily="34" charset="-122"/>
                <a:ea typeface="微软雅黑" panose="020B0503020204020204" pitchFamily="34" charset="-122"/>
              </a:rPr>
              <a:t>——</a:t>
            </a:r>
            <a:r>
              <a:rPr lang="zh-CN" altLang="en-US" sz="3600" b="1" kern="10" dirty="0" smtClean="0">
                <a:solidFill>
                  <a:prstClr val="white">
                    <a:lumMod val="50000"/>
                  </a:prstClr>
                </a:solidFill>
                <a:latin typeface="微软雅黑" panose="020B0503020204020204" pitchFamily="34" charset="-122"/>
                <a:ea typeface="微软雅黑" panose="020B0503020204020204" pitchFamily="34" charset="-122"/>
              </a:rPr>
              <a:t>分析</a:t>
            </a:r>
            <a:r>
              <a:rPr lang="zh-CN" altLang="en-US" sz="3600" b="1" kern="10" dirty="0">
                <a:solidFill>
                  <a:srgbClr val="FF0000"/>
                </a:solidFill>
                <a:latin typeface="微软雅黑" panose="020B0503020204020204" pitchFamily="34" charset="-122"/>
                <a:ea typeface="微软雅黑" panose="020B0503020204020204" pitchFamily="34" charset="-122"/>
              </a:rPr>
              <a:t>背景</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5849620" y="3932848"/>
            <a:ext cx="3704780" cy="646331"/>
          </a:xfrm>
          <a:prstGeom prst="rect">
            <a:avLst/>
          </a:prstGeom>
        </p:spPr>
        <p:txBody>
          <a:bodyPr wrap="square">
            <a:spAutoFit/>
          </a:bodyPr>
          <a:p>
            <a:r>
              <a:rPr lang="en-US" altLang="zh-CN" sz="3600" b="1" kern="10" dirty="0" smtClean="0">
                <a:solidFill>
                  <a:prstClr val="white">
                    <a:lumMod val="50000"/>
                  </a:prstClr>
                </a:solidFill>
                <a:latin typeface="微软雅黑" panose="020B0503020204020204" pitchFamily="34" charset="-122"/>
                <a:ea typeface="微软雅黑" panose="020B0503020204020204" pitchFamily="34" charset="-122"/>
              </a:rPr>
              <a:t>——</a:t>
            </a:r>
            <a:r>
              <a:rPr lang="zh-CN" altLang="en-US" sz="3600" b="1" kern="10" dirty="0" smtClean="0">
                <a:solidFill>
                  <a:prstClr val="white">
                    <a:lumMod val="50000"/>
                  </a:prstClr>
                </a:solidFill>
                <a:latin typeface="微软雅黑" panose="020B0503020204020204" pitchFamily="34" charset="-122"/>
                <a:ea typeface="微软雅黑" panose="020B0503020204020204" pitchFamily="34" charset="-122"/>
              </a:rPr>
              <a:t>分析</a:t>
            </a:r>
            <a:r>
              <a:rPr lang="zh-CN" altLang="en-US" sz="3600" b="1" kern="10" dirty="0" smtClean="0">
                <a:solidFill>
                  <a:srgbClr val="FF0000"/>
                </a:solidFill>
                <a:latin typeface="微软雅黑" panose="020B0503020204020204" pitchFamily="34" charset="-122"/>
                <a:ea typeface="微软雅黑" panose="020B0503020204020204" pitchFamily="34" charset="-122"/>
              </a:rPr>
              <a:t>学员</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p:nvSpPr>
        <p:spPr>
          <a:xfrm>
            <a:off x="5849620" y="5108978"/>
            <a:ext cx="3704780" cy="646331"/>
          </a:xfrm>
          <a:prstGeom prst="rect">
            <a:avLst/>
          </a:prstGeom>
        </p:spPr>
        <p:txBody>
          <a:bodyPr wrap="square">
            <a:spAutoFit/>
          </a:bodyPr>
          <a:p>
            <a:pPr lvl="0"/>
            <a:r>
              <a:rPr lang="en-US" altLang="zh-CN" sz="3600" b="1" kern="10" dirty="0" smtClean="0">
                <a:solidFill>
                  <a:prstClr val="white">
                    <a:lumMod val="50000"/>
                  </a:prstClr>
                </a:solidFill>
                <a:latin typeface="微软雅黑" panose="020B0503020204020204" pitchFamily="34" charset="-122"/>
                <a:ea typeface="微软雅黑" panose="020B0503020204020204" pitchFamily="34" charset="-122"/>
              </a:rPr>
              <a:t>——</a:t>
            </a:r>
            <a:r>
              <a:rPr lang="zh-CN" altLang="en-US" sz="3600" b="1" kern="10" dirty="0" smtClean="0">
                <a:solidFill>
                  <a:prstClr val="white">
                    <a:lumMod val="50000"/>
                  </a:prstClr>
                </a:solidFill>
                <a:latin typeface="微软雅黑" panose="020B0503020204020204" pitchFamily="34" charset="-122"/>
                <a:ea typeface="微软雅黑" panose="020B0503020204020204" pitchFamily="34" charset="-122"/>
              </a:rPr>
              <a:t>确定</a:t>
            </a:r>
            <a:r>
              <a:rPr lang="zh-CN" altLang="en-US" sz="3600" b="1" kern="10" dirty="0">
                <a:solidFill>
                  <a:srgbClr val="FF0000"/>
                </a:solidFill>
                <a:latin typeface="微软雅黑" panose="020B0503020204020204" pitchFamily="34" charset="-122"/>
                <a:ea typeface="微软雅黑" panose="020B0503020204020204" pitchFamily="34" charset="-122"/>
              </a:rPr>
              <a:t>目标</a:t>
            </a:r>
            <a:endParaRPr lang="zh-CN" altLang="en-US" sz="3600" b="1" kern="1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randombar(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true"/>
          </p:cNvPicPr>
          <p:nvPr/>
        </p:nvPicPr>
        <p:blipFill>
          <a:blip r:embed="rId1"/>
          <a:stretch>
            <a:fillRect/>
          </a:stretch>
        </p:blipFill>
        <p:spPr>
          <a:xfrm>
            <a:off x="0" y="0"/>
            <a:ext cx="12191365" cy="6858000"/>
          </a:xfrm>
          <a:prstGeom prst="rect">
            <a:avLst/>
          </a:prstGeom>
        </p:spPr>
      </p:pic>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5" name="文本框 4"/>
          <p:cNvSpPr txBox="true"/>
          <p:nvPr/>
        </p:nvSpPr>
        <p:spPr>
          <a:xfrm>
            <a:off x="3032125" y="514985"/>
            <a:ext cx="7567295" cy="2306955"/>
          </a:xfrm>
          <a:prstGeom prst="rect">
            <a:avLst/>
          </a:prstGeom>
          <a:noFill/>
        </p:spPr>
        <p:txBody>
          <a:bodyPr wrap="square" rtlCol="0">
            <a:spAutoFit/>
          </a:bodyPr>
          <a:p>
            <a:pPr>
              <a:lnSpc>
                <a:spcPct val="150000"/>
              </a:lnSpc>
            </a:pPr>
            <a:r>
              <a:rPr lang="zh-CN" altLang="en-US" sz="4800" b="1" dirty="0">
                <a:solidFill>
                  <a:srgbClr val="FF0000"/>
                </a:solidFill>
                <a:latin typeface="微软雅黑" panose="020B0503020204020204" pitchFamily="34" charset="-122"/>
                <a:ea typeface="微软雅黑" panose="020B0503020204020204" pitchFamily="34" charset="-122"/>
              </a:rPr>
              <a:t>圣人者，事无辞也，</a:t>
            </a:r>
            <a:endParaRPr lang="en-US" altLang="zh-CN" sz="48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4800" b="1" dirty="0">
                <a:solidFill>
                  <a:srgbClr val="FF0000"/>
                </a:solidFill>
                <a:latin typeface="微软雅黑" panose="020B0503020204020204" pitchFamily="34" charset="-122"/>
                <a:ea typeface="微软雅黑" panose="020B0503020204020204" pitchFamily="34" charset="-122"/>
              </a:rPr>
              <a:t>物无违也，故能为天下器！</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文本框 5"/>
          <p:cNvSpPr txBox="true"/>
          <p:nvPr/>
        </p:nvSpPr>
        <p:spPr>
          <a:xfrm>
            <a:off x="6046091" y="2923951"/>
            <a:ext cx="3087370" cy="521970"/>
          </a:xfrm>
          <a:prstGeom prst="rect">
            <a:avLst/>
          </a:prstGeom>
          <a:noFill/>
        </p:spPr>
        <p:txBody>
          <a:bodyPr wrap="none" rtlCol="0">
            <a:spAutoFit/>
          </a:bodyPr>
          <a:p>
            <a:r>
              <a:rPr lang="zh-CN" altLang="en-US" sz="2800" dirty="0">
                <a:latin typeface="微软雅黑" panose="020B0503020204020204" pitchFamily="34" charset="-122"/>
                <a:ea typeface="微软雅黑" panose="020B0503020204020204" pitchFamily="34" charset="-122"/>
              </a:rPr>
              <a:t>----《墨子•亲士》</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1778886" y="3330473"/>
            <a:ext cx="2966735" cy="724247"/>
          </a:xfrm>
        </p:spPr>
        <p:txBody>
          <a:bodyPr/>
          <a:lstStyle/>
          <a:p>
            <a:r>
              <a:rPr lang="zh-CN" altLang="zh-CN" dirty="0"/>
              <a:t>互动问答：</a:t>
            </a:r>
            <a:endParaRPr lang="zh-CN" altLang="zh-CN" dirty="0"/>
          </a:p>
        </p:txBody>
      </p:sp>
      <p:sp>
        <p:nvSpPr>
          <p:cNvPr id="3" name="文本框 2"/>
          <p:cNvSpPr txBox="true"/>
          <p:nvPr/>
        </p:nvSpPr>
        <p:spPr>
          <a:xfrm>
            <a:off x="5534025" y="3204845"/>
            <a:ext cx="5717540" cy="838835"/>
          </a:xfrm>
          <a:prstGeom prst="rect">
            <a:avLst/>
          </a:prstGeom>
          <a:noFill/>
        </p:spPr>
        <p:txBody>
          <a:bodyPr wrap="square" rtlCol="0">
            <a:spAutoFit/>
          </a:bodyPr>
          <a:p>
            <a:pPr algn="l">
              <a:lnSpc>
                <a:spcPct val="90000"/>
              </a:lnSpc>
              <a:spcBef>
                <a:spcPts val="1000"/>
              </a:spcBef>
              <a:buClrTx/>
              <a:buSzTx/>
              <a:buFont typeface="Arial" panose="020B0604020202020204" pitchFamily="34" charset="0"/>
            </a:pPr>
            <a:r>
              <a:rPr lang="zh-CN"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还存在那些问题？</a:t>
            </a:r>
            <a:endParaRPr lang="zh-CN"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true"/>
          </p:cNvSpPr>
          <p:nvPr>
            <p:ph type="body" sz="quarter" idx="10"/>
          </p:nvPr>
        </p:nvSpPr>
        <p:spPr>
          <a:xfrm>
            <a:off x="7525385" y="3596005"/>
            <a:ext cx="2979420" cy="956945"/>
          </a:xfrm>
        </p:spPr>
        <p:txBody>
          <a:bodyPr/>
          <a:lstStyle/>
          <a:p>
            <a:r>
              <a:rPr lang="zh-CN" altLang="en-US" dirty="0"/>
              <a:t>谢谢</a:t>
            </a:r>
            <a:endParaRPr lang="zh-CN" altLang="en-US" dirty="0"/>
          </a:p>
        </p:txBody>
      </p:sp>
      <p:pic>
        <p:nvPicPr>
          <p:cNvPr id="8" name="图片 7"/>
          <p:cNvPicPr>
            <a:picLocks noChangeAspect="true"/>
          </p:cNvPicPr>
          <p:nvPr/>
        </p:nvPicPr>
        <p:blipFill rotWithShape="true">
          <a:blip r:embed="rId1" cstate="print">
            <a:extLst>
              <a:ext uri="{28A0092B-C50C-407E-A947-70E740481C1C}">
                <a14:useLocalDpi xmlns:a14="http://schemas.microsoft.com/office/drawing/2010/main" val="false"/>
              </a:ext>
            </a:extLst>
          </a:blip>
          <a:srcRect r="76815"/>
          <a:stretch>
            <a:fillRect/>
          </a:stretch>
        </p:blipFill>
        <p:spPr>
          <a:xfrm>
            <a:off x="9885045" y="1062990"/>
            <a:ext cx="1607185" cy="2559685"/>
          </a:xfrm>
          <a:prstGeom prst="rect">
            <a:avLst/>
          </a:prstGeom>
        </p:spPr>
      </p:pic>
      <p:sp>
        <p:nvSpPr>
          <p:cNvPr id="131" name="Freeform 132"/>
          <p:cNvSpPr>
            <a:spLocks noEditPoints="true"/>
          </p:cNvSpPr>
          <p:nvPr/>
        </p:nvSpPr>
        <p:spPr bwMode="auto">
          <a:xfrm>
            <a:off x="6589395" y="3862705"/>
            <a:ext cx="407670" cy="423545"/>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71 w 128"/>
              <a:gd name="T11" fmla="*/ 99 h 128"/>
              <a:gd name="T12" fmla="*/ 48 w 128"/>
              <a:gd name="T13" fmla="*/ 99 h 128"/>
              <a:gd name="T14" fmla="*/ 75 w 128"/>
              <a:gd name="T15" fmla="*/ 73 h 128"/>
              <a:gd name="T16" fmla="*/ 23 w 128"/>
              <a:gd name="T17" fmla="*/ 73 h 128"/>
              <a:gd name="T18" fmla="*/ 23 w 128"/>
              <a:gd name="T19" fmla="*/ 56 h 128"/>
              <a:gd name="T20" fmla="*/ 75 w 128"/>
              <a:gd name="T21" fmla="*/ 56 h 128"/>
              <a:gd name="T22" fmla="*/ 48 w 128"/>
              <a:gd name="T23" fmla="*/ 29 h 128"/>
              <a:gd name="T24" fmla="*/ 71 w 128"/>
              <a:gd name="T25" fmla="*/ 30 h 128"/>
              <a:gd name="T26" fmla="*/ 106 w 128"/>
              <a:gd name="T27" fmla="*/ 64 h 128"/>
              <a:gd name="T28" fmla="*/ 71 w 128"/>
              <a:gd name="T29"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128">
                <a:moveTo>
                  <a:pt x="64" y="0"/>
                </a:moveTo>
                <a:cubicBezTo>
                  <a:pt x="29" y="0"/>
                  <a:pt x="0" y="29"/>
                  <a:pt x="0" y="64"/>
                </a:cubicBezTo>
                <a:cubicBezTo>
                  <a:pt x="0" y="100"/>
                  <a:pt x="29" y="128"/>
                  <a:pt x="64" y="128"/>
                </a:cubicBezTo>
                <a:cubicBezTo>
                  <a:pt x="100" y="128"/>
                  <a:pt x="128" y="100"/>
                  <a:pt x="128" y="64"/>
                </a:cubicBezTo>
                <a:cubicBezTo>
                  <a:pt x="128" y="29"/>
                  <a:pt x="100" y="0"/>
                  <a:pt x="64" y="0"/>
                </a:cubicBezTo>
                <a:close/>
                <a:moveTo>
                  <a:pt x="71" y="99"/>
                </a:moveTo>
                <a:cubicBezTo>
                  <a:pt x="48" y="99"/>
                  <a:pt x="48" y="99"/>
                  <a:pt x="48" y="99"/>
                </a:cubicBezTo>
                <a:cubicBezTo>
                  <a:pt x="75" y="73"/>
                  <a:pt x="75" y="73"/>
                  <a:pt x="75" y="73"/>
                </a:cubicBezTo>
                <a:cubicBezTo>
                  <a:pt x="23" y="73"/>
                  <a:pt x="23" y="73"/>
                  <a:pt x="23" y="73"/>
                </a:cubicBezTo>
                <a:cubicBezTo>
                  <a:pt x="23" y="56"/>
                  <a:pt x="23" y="56"/>
                  <a:pt x="23" y="56"/>
                </a:cubicBezTo>
                <a:cubicBezTo>
                  <a:pt x="75" y="56"/>
                  <a:pt x="75" y="56"/>
                  <a:pt x="75" y="56"/>
                </a:cubicBezTo>
                <a:cubicBezTo>
                  <a:pt x="48" y="29"/>
                  <a:pt x="48" y="29"/>
                  <a:pt x="48" y="29"/>
                </a:cubicBezTo>
                <a:cubicBezTo>
                  <a:pt x="71" y="30"/>
                  <a:pt x="71" y="30"/>
                  <a:pt x="71" y="30"/>
                </a:cubicBezTo>
                <a:cubicBezTo>
                  <a:pt x="106" y="64"/>
                  <a:pt x="106" y="64"/>
                  <a:pt x="106" y="64"/>
                </a:cubicBezTo>
                <a:lnTo>
                  <a:pt x="71"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垃圾自然降解时间</a:t>
            </a:r>
            <a:endParaRPr lang="zh-CN" altLang="en-US" sz="2800" b="1" dirty="0"/>
          </a:p>
        </p:txBody>
      </p:sp>
      <p:grpSp>
        <p:nvGrpSpPr>
          <p:cNvPr id="35" name="组合 34"/>
          <p:cNvGrpSpPr/>
          <p:nvPr/>
        </p:nvGrpSpPr>
        <p:grpSpPr>
          <a:xfrm>
            <a:off x="939165" y="1885315"/>
            <a:ext cx="10313670" cy="2993390"/>
            <a:chOff x="1900" y="3394"/>
            <a:chExt cx="16242" cy="4714"/>
          </a:xfrm>
        </p:grpSpPr>
        <p:grpSp>
          <p:nvGrpSpPr>
            <p:cNvPr id="32" name="组合 31"/>
            <p:cNvGrpSpPr/>
            <p:nvPr/>
          </p:nvGrpSpPr>
          <p:grpSpPr>
            <a:xfrm>
              <a:off x="1900" y="3396"/>
              <a:ext cx="4602" cy="4713"/>
              <a:chOff x="1900" y="3396"/>
              <a:chExt cx="4602" cy="4713"/>
            </a:xfrm>
          </p:grpSpPr>
          <p:grpSp>
            <p:nvGrpSpPr>
              <p:cNvPr id="4" name="组合 3"/>
              <p:cNvGrpSpPr/>
              <p:nvPr/>
            </p:nvGrpSpPr>
            <p:grpSpPr>
              <a:xfrm>
                <a:off x="1900" y="3396"/>
                <a:ext cx="4061" cy="1316"/>
                <a:chOff x="1900" y="3208"/>
                <a:chExt cx="4061" cy="1316"/>
              </a:xfrm>
            </p:grpSpPr>
            <p:pic>
              <p:nvPicPr>
                <p:cNvPr id="5" name="图片 4" descr="32313535363839333b32313535363938373bc6bbb9fbbacb"/>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1900" y="3208"/>
                  <a:ext cx="1317" cy="1317"/>
                </a:xfrm>
                <a:prstGeom prst="rect">
                  <a:avLst/>
                </a:prstGeom>
              </p:spPr>
            </p:pic>
            <p:grpSp>
              <p:nvGrpSpPr>
                <p:cNvPr id="6" name="组合 5"/>
                <p:cNvGrpSpPr/>
                <p:nvPr/>
              </p:nvGrpSpPr>
              <p:grpSpPr>
                <a:xfrm>
                  <a:off x="3573" y="3842"/>
                  <a:ext cx="2389" cy="683"/>
                  <a:chOff x="3573" y="3842"/>
                  <a:chExt cx="1428" cy="683"/>
                </a:xfrm>
              </p:grpSpPr>
              <p:sp>
                <p:nvSpPr>
                  <p:cNvPr id="7" name="文本框 6"/>
                  <p:cNvSpPr txBox="true"/>
                  <p:nvPr/>
                </p:nvSpPr>
                <p:spPr>
                  <a:xfrm>
                    <a:off x="3606" y="3842"/>
                    <a:ext cx="1362" cy="531"/>
                  </a:xfrm>
                  <a:prstGeom prst="rect">
                    <a:avLst/>
                  </a:prstGeom>
                  <a:noFill/>
                </p:spPr>
                <p:txBody>
                  <a:bodyPr wrap="square" rtlCol="0">
                    <a:spAutoFit/>
                  </a:bodyPr>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苹果核</a:t>
                    </a: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2 </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周</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 name="直接连接符 7"/>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1900" y="6695"/>
                <a:ext cx="4603" cy="1414"/>
                <a:chOff x="1900" y="5952"/>
                <a:chExt cx="4603" cy="1414"/>
              </a:xfrm>
            </p:grpSpPr>
            <p:pic>
              <p:nvPicPr>
                <p:cNvPr id="20509" name="Picture 72"/>
                <p:cNvPicPr>
                  <a:picLocks noChangeAspect="true"/>
                </p:cNvPicPr>
                <p:nvPr/>
              </p:nvPicPr>
              <p:blipFill>
                <a:blip r:embed="rId5"/>
                <a:stretch>
                  <a:fillRect/>
                </a:stretch>
              </p:blipFill>
              <p:spPr>
                <a:xfrm>
                  <a:off x="1900" y="5952"/>
                  <a:ext cx="1414" cy="1414"/>
                </a:xfrm>
                <a:prstGeom prst="rect">
                  <a:avLst/>
                </a:prstGeom>
                <a:noFill/>
                <a:ln w="9525">
                  <a:noFill/>
                </a:ln>
              </p:spPr>
            </p:pic>
            <p:grpSp>
              <p:nvGrpSpPr>
                <p:cNvPr id="9" name="组合 8"/>
                <p:cNvGrpSpPr/>
                <p:nvPr/>
              </p:nvGrpSpPr>
              <p:grpSpPr>
                <a:xfrm>
                  <a:off x="3573" y="6563"/>
                  <a:ext cx="2931" cy="683"/>
                  <a:chOff x="3573" y="3842"/>
                  <a:chExt cx="1428" cy="683"/>
                </a:xfrm>
              </p:grpSpPr>
              <p:sp>
                <p:nvSpPr>
                  <p:cNvPr id="18" name="文本框 17"/>
                  <p:cNvSpPr txBox="true"/>
                  <p:nvPr/>
                </p:nvSpPr>
                <p:spPr>
                  <a:xfrm>
                    <a:off x="3606" y="3842"/>
                    <a:ext cx="1362" cy="531"/>
                  </a:xfrm>
                  <a:prstGeom prst="rect">
                    <a:avLst/>
                  </a:prstGeom>
                  <a:noFill/>
                </p:spPr>
                <p:txBody>
                  <a:bodyPr wrap="square" rtlCol="0">
                    <a:spAutoFit/>
                  </a:bodyPr>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铝罐</a:t>
                    </a: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200</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grpSp>
          <p:nvGrpSpPr>
            <p:cNvPr id="33" name="组合 32"/>
            <p:cNvGrpSpPr/>
            <p:nvPr/>
          </p:nvGrpSpPr>
          <p:grpSpPr>
            <a:xfrm>
              <a:off x="7351" y="3396"/>
              <a:ext cx="4652" cy="4713"/>
              <a:chOff x="8128" y="3396"/>
              <a:chExt cx="4652" cy="4713"/>
            </a:xfrm>
          </p:grpSpPr>
          <p:grpSp>
            <p:nvGrpSpPr>
              <p:cNvPr id="10" name="组合 9"/>
              <p:cNvGrpSpPr/>
              <p:nvPr/>
            </p:nvGrpSpPr>
            <p:grpSpPr>
              <a:xfrm>
                <a:off x="8128" y="3396"/>
                <a:ext cx="4603" cy="1316"/>
                <a:chOff x="1900" y="4931"/>
                <a:chExt cx="4603" cy="1316"/>
              </a:xfrm>
            </p:grpSpPr>
            <p:pic>
              <p:nvPicPr>
                <p:cNvPr id="20517" name="Picture 83"/>
                <p:cNvPicPr>
                  <a:picLocks noChangeAspect="true"/>
                </p:cNvPicPr>
                <p:nvPr/>
              </p:nvPicPr>
              <p:blipFill>
                <a:blip r:embed="rId6"/>
                <a:stretch>
                  <a:fillRect/>
                </a:stretch>
              </p:blipFill>
              <p:spPr>
                <a:xfrm>
                  <a:off x="1900" y="4931"/>
                  <a:ext cx="1317" cy="1317"/>
                </a:xfrm>
                <a:prstGeom prst="rect">
                  <a:avLst/>
                </a:prstGeom>
                <a:noFill/>
                <a:ln w="9525">
                  <a:noFill/>
                </a:ln>
              </p:spPr>
            </p:pic>
            <p:grpSp>
              <p:nvGrpSpPr>
                <p:cNvPr id="11" name="组合 10"/>
                <p:cNvGrpSpPr/>
                <p:nvPr/>
              </p:nvGrpSpPr>
              <p:grpSpPr>
                <a:xfrm>
                  <a:off x="3573" y="5349"/>
                  <a:ext cx="2931" cy="683"/>
                  <a:chOff x="3573" y="3842"/>
                  <a:chExt cx="1428" cy="683"/>
                </a:xfrm>
              </p:grpSpPr>
              <p:sp>
                <p:nvSpPr>
                  <p:cNvPr id="12" name="文本框 11"/>
                  <p:cNvSpPr txBox="true"/>
                  <p:nvPr/>
                </p:nvSpPr>
                <p:spPr>
                  <a:xfrm>
                    <a:off x="3606" y="3842"/>
                    <a:ext cx="1362" cy="531"/>
                  </a:xfrm>
                  <a:prstGeom prst="rect">
                    <a:avLst/>
                  </a:prstGeom>
                  <a:noFill/>
                </p:spPr>
                <p:txBody>
                  <a:bodyPr wrap="square" rtlCol="0">
                    <a:spAutoFit/>
                  </a:bodyPr>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棉质衣物</a:t>
                    </a: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个月</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 name="直接连接符 12"/>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8128" y="6695"/>
                <a:ext cx="4652" cy="1414"/>
                <a:chOff x="8128" y="5952"/>
                <a:chExt cx="4652" cy="1414"/>
              </a:xfrm>
            </p:grpSpPr>
            <p:pic>
              <p:nvPicPr>
                <p:cNvPr id="20511" name="Picture 74"/>
                <p:cNvPicPr>
                  <a:picLocks noChangeAspect="true"/>
                </p:cNvPicPr>
                <p:nvPr/>
              </p:nvPicPr>
              <p:blipFill>
                <a:blip r:embed="rId7"/>
                <a:stretch>
                  <a:fillRect/>
                </a:stretch>
              </p:blipFill>
              <p:spPr>
                <a:xfrm>
                  <a:off x="8128" y="5952"/>
                  <a:ext cx="1415" cy="1415"/>
                </a:xfrm>
                <a:prstGeom prst="rect">
                  <a:avLst/>
                </a:prstGeom>
                <a:noFill/>
                <a:ln w="9525">
                  <a:noFill/>
                </a:ln>
              </p:spPr>
            </p:pic>
            <p:grpSp>
              <p:nvGrpSpPr>
                <p:cNvPr id="14" name="组合 13"/>
                <p:cNvGrpSpPr/>
                <p:nvPr/>
              </p:nvGrpSpPr>
              <p:grpSpPr>
                <a:xfrm>
                  <a:off x="9850" y="6589"/>
                  <a:ext cx="2931" cy="683"/>
                  <a:chOff x="3573" y="3842"/>
                  <a:chExt cx="1428" cy="683"/>
                </a:xfrm>
              </p:grpSpPr>
              <p:sp>
                <p:nvSpPr>
                  <p:cNvPr id="20" name="文本框 19"/>
                  <p:cNvSpPr txBox="true"/>
                  <p:nvPr/>
                </p:nvSpPr>
                <p:spPr>
                  <a:xfrm>
                    <a:off x="3606" y="3842"/>
                    <a:ext cx="1362" cy="531"/>
                  </a:xfrm>
                  <a:prstGeom prst="rect">
                    <a:avLst/>
                  </a:prstGeom>
                  <a:noFill/>
                </p:spPr>
                <p:txBody>
                  <a:bodyPr wrap="square" rtlCol="0">
                    <a:spAutoFit/>
                  </a:bodyPr>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塑料瓶</a:t>
                    </a: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500</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1" name="直接连接符 20"/>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grpSp>
          <p:nvGrpSpPr>
            <p:cNvPr id="34" name="组合 33"/>
            <p:cNvGrpSpPr/>
            <p:nvPr/>
          </p:nvGrpSpPr>
          <p:grpSpPr>
            <a:xfrm>
              <a:off x="12852" y="3394"/>
              <a:ext cx="5290" cy="4715"/>
              <a:chOff x="13692" y="3394"/>
              <a:chExt cx="5290" cy="4715"/>
            </a:xfrm>
          </p:grpSpPr>
          <p:grpSp>
            <p:nvGrpSpPr>
              <p:cNvPr id="30" name="组合 29"/>
              <p:cNvGrpSpPr/>
              <p:nvPr/>
            </p:nvGrpSpPr>
            <p:grpSpPr>
              <a:xfrm>
                <a:off x="13692" y="3394"/>
                <a:ext cx="4603" cy="1318"/>
                <a:chOff x="13740" y="3394"/>
                <a:chExt cx="4603" cy="1318"/>
              </a:xfrm>
            </p:grpSpPr>
            <p:pic>
              <p:nvPicPr>
                <p:cNvPr id="20518" name="Picture 84"/>
                <p:cNvPicPr>
                  <a:picLocks noChangeAspect="true"/>
                </p:cNvPicPr>
                <p:nvPr/>
              </p:nvPicPr>
              <p:blipFill>
                <a:blip r:embed="rId8"/>
                <a:stretch>
                  <a:fillRect/>
                </a:stretch>
              </p:blipFill>
              <p:spPr>
                <a:xfrm>
                  <a:off x="13740" y="3394"/>
                  <a:ext cx="1318" cy="1318"/>
                </a:xfrm>
                <a:prstGeom prst="rect">
                  <a:avLst/>
                </a:prstGeom>
                <a:noFill/>
                <a:ln w="9525">
                  <a:noFill/>
                </a:ln>
              </p:spPr>
            </p:pic>
            <p:grpSp>
              <p:nvGrpSpPr>
                <p:cNvPr id="31" name="组合 30"/>
                <p:cNvGrpSpPr/>
                <p:nvPr/>
              </p:nvGrpSpPr>
              <p:grpSpPr>
                <a:xfrm>
                  <a:off x="15413" y="3766"/>
                  <a:ext cx="2931" cy="683"/>
                  <a:chOff x="3573" y="3842"/>
                  <a:chExt cx="1428" cy="683"/>
                </a:xfrm>
              </p:grpSpPr>
              <p:sp>
                <p:nvSpPr>
                  <p:cNvPr id="36" name="文本框 35"/>
                  <p:cNvSpPr txBox="true"/>
                  <p:nvPr/>
                </p:nvSpPr>
                <p:spPr>
                  <a:xfrm>
                    <a:off x="3606" y="3842"/>
                    <a:ext cx="1362" cy="531"/>
                  </a:xfrm>
                  <a:prstGeom prst="rect">
                    <a:avLst/>
                  </a:prstGeom>
                  <a:noFill/>
                </p:spPr>
                <p:txBody>
                  <a:bodyPr wrap="square" rtlCol="0">
                    <a:spAutoFit/>
                  </a:bodyPr>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烟头</a:t>
                    </a: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10-12</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7" name="直接连接符 36"/>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38" name="组合 37"/>
              <p:cNvGrpSpPr/>
              <p:nvPr/>
            </p:nvGrpSpPr>
            <p:grpSpPr>
              <a:xfrm>
                <a:off x="13692" y="6695"/>
                <a:ext cx="5291" cy="1414"/>
                <a:chOff x="13692" y="5951"/>
                <a:chExt cx="5291" cy="1414"/>
              </a:xfrm>
            </p:grpSpPr>
            <p:pic>
              <p:nvPicPr>
                <p:cNvPr id="20510" name="Picture 73"/>
                <p:cNvPicPr>
                  <a:picLocks noChangeAspect="true"/>
                </p:cNvPicPr>
                <p:nvPr/>
              </p:nvPicPr>
              <p:blipFill>
                <a:blip r:embed="rId9"/>
                <a:stretch>
                  <a:fillRect/>
                </a:stretch>
              </p:blipFill>
              <p:spPr>
                <a:xfrm>
                  <a:off x="13692" y="5951"/>
                  <a:ext cx="1414" cy="1415"/>
                </a:xfrm>
                <a:prstGeom prst="rect">
                  <a:avLst/>
                </a:prstGeom>
                <a:noFill/>
                <a:ln w="9525">
                  <a:noFill/>
                </a:ln>
              </p:spPr>
            </p:pic>
            <p:grpSp>
              <p:nvGrpSpPr>
                <p:cNvPr id="39" name="组合 38"/>
                <p:cNvGrpSpPr/>
                <p:nvPr/>
              </p:nvGrpSpPr>
              <p:grpSpPr>
                <a:xfrm>
                  <a:off x="15413" y="6589"/>
                  <a:ext cx="3570" cy="683"/>
                  <a:chOff x="3573" y="3842"/>
                  <a:chExt cx="1428" cy="683"/>
                </a:xfrm>
              </p:grpSpPr>
              <p:sp>
                <p:nvSpPr>
                  <p:cNvPr id="40" name="文本框 39"/>
                  <p:cNvSpPr txBox="true"/>
                  <p:nvPr/>
                </p:nvSpPr>
                <p:spPr>
                  <a:xfrm>
                    <a:off x="3606" y="3842"/>
                    <a:ext cx="1362" cy="531"/>
                  </a:xfrm>
                  <a:prstGeom prst="rect">
                    <a:avLst/>
                  </a:prstGeom>
                  <a:noFill/>
                </p:spPr>
                <p:txBody>
                  <a:bodyPr wrap="square" rtlCol="0">
                    <a:spAutoFit/>
                  </a:bodyPr>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玻璃瓶</a:t>
                    </a:r>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100-200</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万年</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1" name="直接连接符 40"/>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406900" y="333375"/>
            <a:ext cx="7764145" cy="6647815"/>
            <a:chOff x="6193" y="-679"/>
            <a:chExt cx="12227" cy="11718"/>
          </a:xfrm>
        </p:grpSpPr>
        <p:pic>
          <p:nvPicPr>
            <p:cNvPr id="16" name="图片 15"/>
            <p:cNvPicPr>
              <a:picLocks noChangeAspect="true"/>
            </p:cNvPicPr>
            <p:nvPr/>
          </p:nvPicPr>
          <p:blipFill rotWithShape="true">
            <a:blip r:embed="rId1">
              <a:extLst>
                <a:ext uri="{28A0092B-C50C-407E-A947-70E740481C1C}">
                  <a14:useLocalDpi xmlns:a14="http://schemas.microsoft.com/office/drawing/2010/main" val="false"/>
                </a:ext>
              </a:extLst>
            </a:blip>
            <a:srcRect l="38914"/>
            <a:stretch>
              <a:fillRect/>
            </a:stretch>
          </p:blipFill>
          <p:spPr>
            <a:xfrm>
              <a:off x="6691" y="0"/>
              <a:ext cx="11729" cy="10800"/>
            </a:xfrm>
            <a:prstGeom prst="rect">
              <a:avLst/>
            </a:prstGeom>
          </p:spPr>
        </p:pic>
        <p:sp>
          <p:nvSpPr>
            <p:cNvPr id="17" name="矩形 16"/>
            <p:cNvSpPr/>
            <p:nvPr/>
          </p:nvSpPr>
          <p:spPr>
            <a:xfrm>
              <a:off x="6193" y="-679"/>
              <a:ext cx="12227" cy="1171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true"/>
          </p:cNvPicPr>
          <p:nvPr/>
        </p:nvPicPr>
        <p:blipFill rotWithShape="true">
          <a:blip r:embed="rId2" cstate="print">
            <a:extLst>
              <a:ext uri="{28A0092B-C50C-407E-A947-70E740481C1C}">
                <a14:useLocalDpi xmlns:a14="http://schemas.microsoft.com/office/drawing/2010/main" val="false"/>
              </a:ext>
            </a:extLst>
          </a:blip>
          <a:srcRect t="27384" r="35858" b="16833"/>
          <a:stretch>
            <a:fillRect/>
          </a:stretch>
        </p:blipFill>
        <p:spPr>
          <a:xfrm>
            <a:off x="10283190" y="191770"/>
            <a:ext cx="1779905" cy="571500"/>
          </a:xfrm>
          <a:prstGeom prst="rect">
            <a:avLst/>
          </a:prstGeom>
        </p:spPr>
      </p:pic>
      <p:sp>
        <p:nvSpPr>
          <p:cNvPr id="3" name="文本占位符 2"/>
          <p:cNvSpPr>
            <a:spLocks noGrp="true"/>
          </p:cNvSpPr>
          <p:nvPr>
            <p:ph type="body" sz="quarter" idx="10"/>
          </p:nvPr>
        </p:nvSpPr>
        <p:spPr>
          <a:xfrm>
            <a:off x="409680" y="315194"/>
            <a:ext cx="4693784" cy="724247"/>
          </a:xfrm>
        </p:spPr>
        <p:txBody>
          <a:bodyPr/>
          <a:p>
            <a:r>
              <a:rPr lang="zh-CN" altLang="en-US" sz="2800" b="1" dirty="0"/>
              <a:t>垃圾分类的目的和意义</a:t>
            </a:r>
            <a:endParaRPr lang="zh-CN" altLang="en-US" sz="2800" b="1" dirty="0"/>
          </a:p>
        </p:txBody>
      </p:sp>
      <p:grpSp>
        <p:nvGrpSpPr>
          <p:cNvPr id="4" name="组合 3"/>
          <p:cNvGrpSpPr/>
          <p:nvPr/>
        </p:nvGrpSpPr>
        <p:grpSpPr>
          <a:xfrm>
            <a:off x="635000" y="1797050"/>
            <a:ext cx="10922000" cy="3263900"/>
            <a:chOff x="711" y="3171"/>
            <a:chExt cx="17200" cy="5140"/>
          </a:xfrm>
        </p:grpSpPr>
        <p:grpSp>
          <p:nvGrpSpPr>
            <p:cNvPr id="5" name="组合 4"/>
            <p:cNvGrpSpPr/>
            <p:nvPr/>
          </p:nvGrpSpPr>
          <p:grpSpPr>
            <a:xfrm>
              <a:off x="711" y="3171"/>
              <a:ext cx="5116" cy="5141"/>
              <a:chOff x="2435" y="2389"/>
              <a:chExt cx="5116" cy="5141"/>
            </a:xfrm>
          </p:grpSpPr>
          <p:grpSp>
            <p:nvGrpSpPr>
              <p:cNvPr id="6" name="组合 5"/>
              <p:cNvGrpSpPr/>
              <p:nvPr/>
            </p:nvGrpSpPr>
            <p:grpSpPr>
              <a:xfrm rot="0">
                <a:off x="2435" y="2782"/>
                <a:ext cx="5116" cy="4749"/>
                <a:chOff x="2435" y="2782"/>
                <a:chExt cx="6837" cy="2409"/>
              </a:xfrm>
            </p:grpSpPr>
            <p:sp>
              <p:nvSpPr>
                <p:cNvPr id="8" name="矩形 7"/>
                <p:cNvSpPr/>
                <p:nvPr>
                  <p:custDataLst>
                    <p:tags r:id="rId3"/>
                  </p:custDataLst>
                </p:nvPr>
              </p:nvSpPr>
              <p:spPr>
                <a:xfrm>
                  <a:off x="2435" y="2782"/>
                  <a:ext cx="6837" cy="2409"/>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p:cNvSpPr txBox="true"/>
                <p:nvPr>
                  <p:custDataLst>
                    <p:tags r:id="rId4"/>
                  </p:custDataLst>
                </p:nvPr>
              </p:nvSpPr>
              <p:spPr>
                <a:xfrm>
                  <a:off x="2845" y="3400"/>
                  <a:ext cx="5978" cy="1420"/>
                </a:xfrm>
                <a:prstGeom prst="rect">
                  <a:avLst/>
                </a:prstGeom>
              </p:spPr>
              <p:txBody>
                <a:bodyPr wrap="square" lIns="91440" tIns="45720" rIns="91440" bIns="45720">
                  <a:normAutofit lnSpcReduction="10000"/>
                </a:bodyPr>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资源化是指将垃圾直接做为原料进行利用，或者对垃圾进行再生利用，即采用适当措施实现垃圾资源利用的过程。</a:t>
                  </a:r>
                  <a:endParaRPr lang="zh-CN" altLang="en-US" spc="15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p:cNvGrpSpPr/>
              <p:nvPr/>
            </p:nvGrpSpPr>
            <p:grpSpPr>
              <a:xfrm rot="0">
                <a:off x="3113" y="2389"/>
                <a:ext cx="3759" cy="882"/>
                <a:chOff x="3341" y="2389"/>
                <a:chExt cx="5024" cy="882"/>
              </a:xfrm>
            </p:grpSpPr>
            <p:sp>
              <p:nvSpPr>
                <p:cNvPr id="11" name="矩形 10"/>
                <p:cNvSpPr/>
                <p:nvPr>
                  <p:custDataLst>
                    <p:tags r:id="rId5"/>
                  </p:custDataLst>
                </p:nvPr>
              </p:nvSpPr>
              <p:spPr>
                <a:xfrm>
                  <a:off x="3341" y="2392"/>
                  <a:ext cx="5024" cy="878"/>
                </a:xfrm>
                <a:prstGeom prst="rect">
                  <a:avLst/>
                </a:prstGeom>
                <a:solidFill>
                  <a:srgbClr val="8BB5C7"/>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文本框 11"/>
                <p:cNvSpPr txBox="true"/>
                <p:nvPr>
                  <p:custDataLst>
                    <p:tags r:id="rId6"/>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600" b="1" spc="300">
                      <a:solidFill>
                        <a:srgbClr val="FFFFFF"/>
                      </a:solidFill>
                      <a:latin typeface="微软雅黑" panose="020B0503020204020204" pitchFamily="34" charset="-122"/>
                      <a:sym typeface="Arial" panose="020B0604020202020204" pitchFamily="34" charset="0"/>
                    </a:rPr>
                    <a:t>资</a:t>
                  </a:r>
                  <a:r>
                    <a:rPr lang="en-US" altLang="zh-CN" sz="1600" b="1" spc="300">
                      <a:solidFill>
                        <a:srgbClr val="FFFFFF"/>
                      </a:solidFill>
                      <a:latin typeface="微软雅黑" panose="020B0503020204020204" pitchFamily="34" charset="-122"/>
                      <a:sym typeface="Arial" panose="020B0604020202020204" pitchFamily="34" charset="0"/>
                    </a:rPr>
                    <a:t> </a:t>
                  </a:r>
                  <a:r>
                    <a:rPr lang="zh-CN" altLang="en-US" sz="1600" b="1" spc="300">
                      <a:solidFill>
                        <a:srgbClr val="FFFFFF"/>
                      </a:solidFill>
                      <a:latin typeface="微软雅黑" panose="020B0503020204020204" pitchFamily="34" charset="-122"/>
                      <a:sym typeface="Arial" panose="020B0604020202020204" pitchFamily="34" charset="0"/>
                    </a:rPr>
                    <a:t>源</a:t>
                  </a:r>
                  <a:r>
                    <a:rPr lang="en-US" altLang="zh-CN" sz="1600" b="1" spc="300">
                      <a:solidFill>
                        <a:srgbClr val="FFFFFF"/>
                      </a:solidFill>
                      <a:latin typeface="微软雅黑" panose="020B0503020204020204" pitchFamily="34" charset="-122"/>
                      <a:sym typeface="Arial" panose="020B0604020202020204" pitchFamily="34" charset="0"/>
                    </a:rPr>
                    <a:t> </a:t>
                  </a:r>
                  <a:r>
                    <a:rPr lang="zh-CN" altLang="en-US" sz="1600" b="1" spc="300">
                      <a:solidFill>
                        <a:srgbClr val="FFFFFF"/>
                      </a:solidFill>
                      <a:latin typeface="微软雅黑" panose="020B0503020204020204" pitchFamily="34" charset="-122"/>
                      <a:sym typeface="Arial" panose="020B0604020202020204" pitchFamily="34" charset="0"/>
                    </a:rPr>
                    <a:t>化</a:t>
                  </a:r>
                  <a:endParaRPr lang="zh-CN" altLang="en-US" sz="1600" b="1" spc="300">
                    <a:solidFill>
                      <a:srgbClr val="FFFFFF"/>
                    </a:solidFill>
                    <a:latin typeface="微软雅黑" panose="020B0503020204020204" pitchFamily="34" charset="-122"/>
                    <a:sym typeface="Arial" panose="020B0604020202020204" pitchFamily="34" charset="0"/>
                  </a:endParaRPr>
                </a:p>
              </p:txBody>
            </p:sp>
          </p:grpSp>
        </p:grpSp>
        <p:grpSp>
          <p:nvGrpSpPr>
            <p:cNvPr id="13" name="组合 12"/>
            <p:cNvGrpSpPr/>
            <p:nvPr/>
          </p:nvGrpSpPr>
          <p:grpSpPr>
            <a:xfrm>
              <a:off x="6753" y="3171"/>
              <a:ext cx="5116" cy="5141"/>
              <a:chOff x="2435" y="2389"/>
              <a:chExt cx="5116" cy="5141"/>
            </a:xfrm>
          </p:grpSpPr>
          <p:grpSp>
            <p:nvGrpSpPr>
              <p:cNvPr id="14" name="组合 13"/>
              <p:cNvGrpSpPr/>
              <p:nvPr/>
            </p:nvGrpSpPr>
            <p:grpSpPr>
              <a:xfrm rot="0">
                <a:off x="2435" y="2782"/>
                <a:ext cx="5116" cy="4749"/>
                <a:chOff x="2435" y="2782"/>
                <a:chExt cx="6837" cy="2409"/>
              </a:xfrm>
            </p:grpSpPr>
            <p:sp>
              <p:nvSpPr>
                <p:cNvPr id="7" name="矩形 6"/>
                <p:cNvSpPr/>
                <p:nvPr>
                  <p:custDataLst>
                    <p:tags r:id="rId7"/>
                  </p:custDataLst>
                </p:nvPr>
              </p:nvSpPr>
              <p:spPr>
                <a:xfrm>
                  <a:off x="2435" y="2782"/>
                  <a:ext cx="6837" cy="2409"/>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文本框 23"/>
                <p:cNvSpPr txBox="true"/>
                <p:nvPr>
                  <p:custDataLst>
                    <p:tags r:id="rId8"/>
                  </p:custDataLst>
                </p:nvPr>
              </p:nvSpPr>
              <p:spPr>
                <a:xfrm>
                  <a:off x="2845" y="3192"/>
                  <a:ext cx="5978" cy="1791"/>
                </a:xfrm>
                <a:prstGeom prst="rect">
                  <a:avLst/>
                </a:prstGeom>
              </p:spPr>
              <p:txBody>
                <a:bodyPr wrap="square" lIns="91440" tIns="45720" rIns="91440" bIns="45720"/>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无害化是指在垃圾收集、运输、储存、处理、处置的全过程中，将可回收加以利用，减少或避免对环境和人体健康造成不利影响。</a:t>
                  </a:r>
                  <a:endParaRPr lang="zh-CN" altLang="en-US" spc="15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5" name="组合 24"/>
              <p:cNvGrpSpPr/>
              <p:nvPr/>
            </p:nvGrpSpPr>
            <p:grpSpPr>
              <a:xfrm rot="0">
                <a:off x="3113" y="2389"/>
                <a:ext cx="3759" cy="882"/>
                <a:chOff x="3341" y="2389"/>
                <a:chExt cx="5024" cy="882"/>
              </a:xfrm>
            </p:grpSpPr>
            <p:sp>
              <p:nvSpPr>
                <p:cNvPr id="26" name="矩形 25"/>
                <p:cNvSpPr/>
                <p:nvPr>
                  <p:custDataLst>
                    <p:tags r:id="rId9"/>
                  </p:custDataLst>
                </p:nvPr>
              </p:nvSpPr>
              <p:spPr>
                <a:xfrm>
                  <a:off x="3341" y="2392"/>
                  <a:ext cx="5024" cy="878"/>
                </a:xfrm>
                <a:prstGeom prst="rect">
                  <a:avLst/>
                </a:prstGeom>
                <a:solidFill>
                  <a:srgbClr val="69A7C5"/>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文本框 40"/>
                <p:cNvSpPr txBox="true"/>
                <p:nvPr>
                  <p:custDataLst>
                    <p:tags r:id="rId10"/>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600" b="1" spc="300">
                      <a:solidFill>
                        <a:srgbClr val="FFFFFF"/>
                      </a:solidFill>
                      <a:latin typeface="微软雅黑" panose="020B0503020204020204" pitchFamily="34" charset="-122"/>
                      <a:sym typeface="Arial" panose="020B0604020202020204" pitchFamily="34" charset="0"/>
                    </a:rPr>
                    <a:t>无</a:t>
                  </a:r>
                  <a:r>
                    <a:rPr lang="en-US" altLang="zh-CN" sz="1600" b="1" spc="300">
                      <a:solidFill>
                        <a:srgbClr val="FFFFFF"/>
                      </a:solidFill>
                      <a:latin typeface="微软雅黑" panose="020B0503020204020204" pitchFamily="34" charset="-122"/>
                      <a:sym typeface="Arial" panose="020B0604020202020204" pitchFamily="34" charset="0"/>
                    </a:rPr>
                    <a:t> </a:t>
                  </a:r>
                  <a:r>
                    <a:rPr lang="zh-CN" altLang="en-US" sz="1600" b="1" spc="300">
                      <a:solidFill>
                        <a:srgbClr val="FFFFFF"/>
                      </a:solidFill>
                      <a:latin typeface="微软雅黑" panose="020B0503020204020204" pitchFamily="34" charset="-122"/>
                      <a:sym typeface="Arial" panose="020B0604020202020204" pitchFamily="34" charset="0"/>
                    </a:rPr>
                    <a:t>害</a:t>
                  </a:r>
                  <a:r>
                    <a:rPr lang="en-US" altLang="zh-CN" sz="1600" b="1" spc="300">
                      <a:solidFill>
                        <a:srgbClr val="FFFFFF"/>
                      </a:solidFill>
                      <a:latin typeface="微软雅黑" panose="020B0503020204020204" pitchFamily="34" charset="-122"/>
                      <a:sym typeface="Arial" panose="020B0604020202020204" pitchFamily="34" charset="0"/>
                    </a:rPr>
                    <a:t> </a:t>
                  </a:r>
                  <a:r>
                    <a:rPr lang="zh-CN" altLang="en-US" sz="1600" b="1" spc="300">
                      <a:solidFill>
                        <a:srgbClr val="FFFFFF"/>
                      </a:solidFill>
                      <a:latin typeface="微软雅黑" panose="020B0503020204020204" pitchFamily="34" charset="-122"/>
                      <a:sym typeface="Arial" panose="020B0604020202020204" pitchFamily="34" charset="0"/>
                    </a:rPr>
                    <a:t>化</a:t>
                  </a:r>
                  <a:endParaRPr lang="zh-CN" altLang="en-US" sz="1600" b="1" spc="300">
                    <a:solidFill>
                      <a:srgbClr val="FFFFFF"/>
                    </a:solidFill>
                    <a:latin typeface="微软雅黑" panose="020B0503020204020204" pitchFamily="34" charset="-122"/>
                    <a:sym typeface="Arial" panose="020B0604020202020204" pitchFamily="34" charset="0"/>
                  </a:endParaRPr>
                </a:p>
              </p:txBody>
            </p:sp>
          </p:grpSp>
        </p:grpSp>
        <p:grpSp>
          <p:nvGrpSpPr>
            <p:cNvPr id="42" name="组合 41"/>
            <p:cNvGrpSpPr/>
            <p:nvPr/>
          </p:nvGrpSpPr>
          <p:grpSpPr>
            <a:xfrm>
              <a:off x="12795" y="3171"/>
              <a:ext cx="5116" cy="5141"/>
              <a:chOff x="2435" y="2389"/>
              <a:chExt cx="5116" cy="5141"/>
            </a:xfrm>
          </p:grpSpPr>
          <p:grpSp>
            <p:nvGrpSpPr>
              <p:cNvPr id="43" name="组合 42"/>
              <p:cNvGrpSpPr/>
              <p:nvPr/>
            </p:nvGrpSpPr>
            <p:grpSpPr>
              <a:xfrm rot="0">
                <a:off x="2435" y="2782"/>
                <a:ext cx="5116" cy="4749"/>
                <a:chOff x="2435" y="2782"/>
                <a:chExt cx="6837" cy="2409"/>
              </a:xfrm>
            </p:grpSpPr>
            <p:sp>
              <p:nvSpPr>
                <p:cNvPr id="44" name="矩形 43"/>
                <p:cNvSpPr/>
                <p:nvPr>
                  <p:custDataLst>
                    <p:tags r:id="rId11"/>
                  </p:custDataLst>
                </p:nvPr>
              </p:nvSpPr>
              <p:spPr>
                <a:xfrm>
                  <a:off x="2435" y="2782"/>
                  <a:ext cx="6837" cy="2409"/>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文本框 44"/>
                <p:cNvSpPr txBox="true"/>
                <p:nvPr>
                  <p:custDataLst>
                    <p:tags r:id="rId12"/>
                  </p:custDataLst>
                </p:nvPr>
              </p:nvSpPr>
              <p:spPr>
                <a:xfrm>
                  <a:off x="2845" y="3192"/>
                  <a:ext cx="5978" cy="1791"/>
                </a:xfrm>
                <a:prstGeom prst="rect">
                  <a:avLst/>
                </a:prstGeom>
              </p:spPr>
              <p:txBody>
                <a:bodyPr wrap="square" lIns="91440" tIns="45720" rIns="91440" bIns="45720"/>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减量化是指将避免和减少垃圾产生，并将理念贯穿到产品设计、制造、生产、流通和消费等环节，减少资源消耗和垃圾产生。</a:t>
                  </a:r>
                  <a:endParaRPr lang="zh-CN" altLang="en-US" spc="15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6" name="组合 45"/>
              <p:cNvGrpSpPr/>
              <p:nvPr/>
            </p:nvGrpSpPr>
            <p:grpSpPr>
              <a:xfrm rot="0">
                <a:off x="3113" y="2389"/>
                <a:ext cx="3759" cy="882"/>
                <a:chOff x="3341" y="2389"/>
                <a:chExt cx="5024" cy="882"/>
              </a:xfrm>
            </p:grpSpPr>
            <p:sp>
              <p:nvSpPr>
                <p:cNvPr id="47" name="矩形 46"/>
                <p:cNvSpPr/>
                <p:nvPr>
                  <p:custDataLst>
                    <p:tags r:id="rId13"/>
                  </p:custDataLst>
                </p:nvPr>
              </p:nvSpPr>
              <p:spPr>
                <a:xfrm>
                  <a:off x="3341" y="2392"/>
                  <a:ext cx="5024" cy="878"/>
                </a:xfrm>
                <a:prstGeom prst="rect">
                  <a:avLst/>
                </a:prstGeom>
                <a:solidFill>
                  <a:srgbClr val="4E8DBC"/>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文本框 47"/>
                <p:cNvSpPr txBox="true"/>
                <p:nvPr>
                  <p:custDataLst>
                    <p:tags r:id="rId14"/>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600" b="1" spc="300">
                      <a:solidFill>
                        <a:srgbClr val="FFFFFF"/>
                      </a:solidFill>
                      <a:latin typeface="微软雅黑" panose="020B0503020204020204" pitchFamily="34" charset="-122"/>
                      <a:sym typeface="Arial" panose="020B0604020202020204" pitchFamily="34" charset="0"/>
                    </a:rPr>
                    <a:t>减</a:t>
                  </a:r>
                  <a:r>
                    <a:rPr lang="en-US" altLang="zh-CN" sz="1600" b="1" spc="300">
                      <a:solidFill>
                        <a:srgbClr val="FFFFFF"/>
                      </a:solidFill>
                      <a:latin typeface="微软雅黑" panose="020B0503020204020204" pitchFamily="34" charset="-122"/>
                      <a:sym typeface="Arial" panose="020B0604020202020204" pitchFamily="34" charset="0"/>
                    </a:rPr>
                    <a:t> </a:t>
                  </a:r>
                  <a:r>
                    <a:rPr lang="zh-CN" altLang="en-US" sz="1600" b="1" spc="300">
                      <a:solidFill>
                        <a:srgbClr val="FFFFFF"/>
                      </a:solidFill>
                      <a:latin typeface="微软雅黑" panose="020B0503020204020204" pitchFamily="34" charset="-122"/>
                      <a:sym typeface="Arial" panose="020B0604020202020204" pitchFamily="34" charset="0"/>
                    </a:rPr>
                    <a:t>量</a:t>
                  </a:r>
                  <a:r>
                    <a:rPr lang="en-US" altLang="zh-CN" sz="1600" b="1" spc="300">
                      <a:solidFill>
                        <a:srgbClr val="FFFFFF"/>
                      </a:solidFill>
                      <a:latin typeface="微软雅黑" panose="020B0503020204020204" pitchFamily="34" charset="-122"/>
                      <a:sym typeface="Arial" panose="020B0604020202020204" pitchFamily="34" charset="0"/>
                    </a:rPr>
                    <a:t> </a:t>
                  </a:r>
                  <a:r>
                    <a:rPr lang="zh-CN" altLang="en-US" sz="1600" b="1" spc="300">
                      <a:solidFill>
                        <a:srgbClr val="FFFFFF"/>
                      </a:solidFill>
                      <a:latin typeface="微软雅黑" panose="020B0503020204020204" pitchFamily="34" charset="-122"/>
                      <a:sym typeface="Arial" panose="020B0604020202020204" pitchFamily="34" charset="0"/>
                    </a:rPr>
                    <a:t>化</a:t>
                  </a:r>
                  <a:endParaRPr lang="zh-CN" altLang="en-US" sz="1600" b="1" spc="300">
                    <a:solidFill>
                      <a:srgbClr val="FFFFFF"/>
                    </a:solidFill>
                    <a:latin typeface="微软雅黑" panose="020B0503020204020204" pitchFamily="34" charset="-122"/>
                    <a:sym typeface="Arial" panose="020B0604020202020204" pitchFamily="34" charset="0"/>
                  </a:endParaRPr>
                </a:p>
              </p:txBody>
            </p:sp>
          </p:gr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68_3*m_h_i*1_1_2"/>
  <p:tag name="KSO_WM_TEMPLATE_CATEGORY" val="diagram"/>
  <p:tag name="KSO_WM_TEMPLATE_INDEX" val="2019936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xml><?xml version="1.0" encoding="utf-8"?>
<p:tagLst xmlns:p="http://schemas.openxmlformats.org/presentationml/2006/main">
  <p:tag name="KSO_WM_UNIT_PLACING_PICTURE_USER_VIEWPORT" val="{&quot;height&quot;:3900,&quot;width&quot;:8355}"/>
</p:tagLst>
</file>

<file path=ppt/tags/tag101.xml><?xml version="1.0" encoding="utf-8"?>
<p:tagLst xmlns:p="http://schemas.openxmlformats.org/presentationml/2006/main">
  <p:tag name="KSO_WM_UNIT_PLACING_PICTURE_USER_VIEWPORT" val="{&quot;height&quot;:6316,&quot;width&quot;:9925}"/>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2182_3*l_h_i*1_1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2182_3*l_h_i*1_1_3"/>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04.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2182_3*l_h_f*1_1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0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2182_3*l_h_a*1_1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2182_3*l_h_i*1_1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2182_3*l_h_i*1_2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2182_3*l_h_i*1_2_3"/>
  <p:tag name="KSO_WM_TEMPLATE_CATEGORY" val="diagram"/>
  <p:tag name="KSO_WM_TEMPLATE_INDEX" val="2022218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09.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2182_3*l_h_f*1_2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68_3*m_h_i*1_1_3"/>
  <p:tag name="KSO_WM_TEMPLATE_CATEGORY" val="diagram"/>
  <p:tag name="KSO_WM_TEMPLATE_INDEX" val="20199368"/>
  <p:tag name="KSO_WM_UNIT_LAYERLEVEL" val="1_1_1"/>
  <p:tag name="KSO_WM_TAG_VERSION" val="1.0"/>
  <p:tag name="KSO_WM_BEAUTIFY_FLAG" val="#wm#"/>
  <p:tag name="KSO_WM_UNIT_LINE_FORE_SCHEMECOLOR_INDEX" val="6"/>
  <p:tag name="KSO_WM_UNIT_LINE_FILL_TYPE" val="2"/>
</p:tagLst>
</file>

<file path=ppt/tags/tag11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2182_3*l_h_a*1_2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2182_3*l_h_i*1_2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2182_3*l_h_i*1_3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2182_3*l_h_i*1_3_3"/>
  <p:tag name="KSO_WM_TEMPLATE_CATEGORY" val="diagram"/>
  <p:tag name="KSO_WM_TEMPLATE_INDEX" val="2022218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114.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2182_3*l_h_f*1_3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1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2182_3*l_h_a*1_3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2182_3*l_h_i*1_3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2182_3*l_h_i*1_4_1"/>
  <p:tag name="KSO_WM_TEMPLATE_CATEGORY" val="diagram"/>
  <p:tag name="KSO_WM_TEMPLATE_INDEX" val="2022218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2182_3*l_h_i*1_4_3"/>
  <p:tag name="KSO_WM_TEMPLATE_CATEGORY" val="diagram"/>
  <p:tag name="KSO_WM_TEMPLATE_INDEX" val="20222182"/>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Lst>
</file>

<file path=ppt/tags/tag119.xml><?xml version="1.0" encoding="utf-8"?>
<p:tagLst xmlns:p="http://schemas.openxmlformats.org/presentationml/2006/main">
  <p:tag name="KSO_WM_UNIT_SUBTYPE" val="a"/>
  <p:tag name="KSO_WM_UNIT_PRESET_TEXT" val="单击此处输入你的正文，文字是您思想的提炼，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2182_3*l_h_f*1_4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2.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2_1"/>
  <p:tag name="KSO_WM_UNIT_ID" val="diagram20199368_3*m_h_d*1_2_1"/>
  <p:tag name="KSO_WM_TEMPLATE_CATEGORY" val="diagram"/>
  <p:tag name="KSO_WM_TEMPLATE_INDEX" val="20199368"/>
  <p:tag name="KSO_WM_UNIT_SUPPORT_UNIT_TYPE" val="[]"/>
  <p:tag name="KSO_WM_UNIT_LAYERLEVEL" val="1_1_1"/>
  <p:tag name="KSO_WM_TAG_VERSION" val="1.0"/>
  <p:tag name="KSO_WM_BEAUTIFY_FLAG" val="#wm#"/>
</p:tagLst>
</file>

<file path=ppt/tags/tag12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2182_3*l_h_a*1_4_1"/>
  <p:tag name="KSO_WM_TEMPLATE_CATEGORY" val="diagram"/>
  <p:tag name="KSO_WM_TEMPLATE_INDEX" val="20222182"/>
  <p:tag name="KSO_WM_UNIT_LAYERLEVEL" val="1_1_1"/>
  <p:tag name="KSO_WM_TAG_VERSION" val="1.0"/>
  <p:tag name="KSO_WM_BEAUTIFY_FLAG" val="#wm#"/>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2182_3*l_h_i*1_4_2"/>
  <p:tag name="KSO_WM_TEMPLATE_CATEGORY" val="diagram"/>
  <p:tag name="KSO_WM_TEMPLATE_INDEX" val="20222182"/>
  <p:tag name="KSO_WM_UNIT_LAYERLEVEL" val="1_1_1"/>
  <p:tag name="KSO_WM_TAG_VERSION" val="1.0"/>
  <p:tag name="KSO_WM_BEAUTIFY_FLAG" val="#wm#"/>
  <p:tag name="KSO_WM_UNIT_TEXT_FILL_FORE_SCHEMECOLOR_INDEX" val="14"/>
  <p:tag name="KSO_WM_UNIT_TEXT_FILL_TYPE" val="1"/>
</p:tagLst>
</file>

<file path=ppt/tags/tag1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1*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1*m_h_i*1_2_3"/>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1*m_h_i*1_2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Lst>
</file>

<file path=ppt/tags/tag1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1*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1*m_h_i*1_1_2"/>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Lst>
</file>

<file path=ppt/tags/tag127.xml><?xml version="1.0" encoding="utf-8"?>
<p:tagLst xmlns:p="http://schemas.openxmlformats.org/presentationml/2006/main">
  <p:tag name="KSO_WM_UNIT_DIAGRAM_MODELTYPE" val="numdgm"/>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1*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1*m_h_i*1_1_6"/>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1*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Lst>
</file>

<file path=ppt/tags/tag1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68_3*m_h_a*1_2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1*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1*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1*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1*m_h_i*1_2_5"/>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1*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Lst>
</file>

<file path=ppt/tags/tag1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1*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1*m_h_i*1_2_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1*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1*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1*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4.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68_3*m_h_f*1_2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1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1*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41.xml><?xml version="1.0" encoding="utf-8"?>
<p:tagLst xmlns:p="http://schemas.openxmlformats.org/presentationml/2006/main">
  <p:tag name="KSO_WM_UNIT_DIAGRAM_MODELTYPE" val="numdgm"/>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1*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42.xml><?xml version="1.0" encoding="utf-8"?>
<p:tagLst xmlns:p="http://schemas.openxmlformats.org/presentationml/2006/main">
  <p:tag name="KSO_WM_UNIT_PLACING_PICTURE_USER_VIEWPORT" val="{&quot;height&quot;:7725,&quot;width&quot;:16395}"/>
</p:tagLst>
</file>

<file path=ppt/tags/tag143.xml><?xml version="1.0" encoding="utf-8"?>
<p:tagLst xmlns:p="http://schemas.openxmlformats.org/presentationml/2006/main">
  <p:tag name="KSO_WM_UNIT_PLACING_PICTURE_USER_VIEWPORT" val="{&quot;height&quot;:9160,&quot;width&quot;:15769}"/>
</p:tagLst>
</file>

<file path=ppt/tags/tag144.xml><?xml version="1.0" encoding="utf-8"?>
<p:tagLst xmlns:p="http://schemas.openxmlformats.org/presentationml/2006/main">
  <p:tag name="KSO_WM_UNIT_PLACING_PICTURE_USER_VIEWPORT" val="{&quot;height&quot;:7267,&quot;width&quot;:12133}"/>
</p:tagLst>
</file>

<file path=ppt/tags/tag145.xml><?xml version="1.0" encoding="utf-8"?>
<p:tagLst xmlns:p="http://schemas.openxmlformats.org/presentationml/2006/main">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2_2*m_h_i*1_1_1"/>
  <p:tag name="KSO_WM_TEMPLATE_CATEGORY" val="diagram"/>
  <p:tag name="KSO_WM_TEMPLATE_INDEX" val="20200192"/>
  <p:tag name="KSO_WM_UNIT_LAYERLEVEL" val="1_1_1"/>
  <p:tag name="KSO_WM_TAG_VERSION" val="1.0"/>
  <p:tag name="KSO_WM_BEAUTIFY_FLAG" val="#wm#"/>
  <p:tag name="KSO_WM_UNIT_LINE_FORE_SCHEMECOLOR_INDEX" val="14"/>
  <p:tag name="KSO_WM_UNIT_LINE_FILL_TYPE" val="2"/>
</p:tagLst>
</file>

<file path=ppt/tags/tag146.xml><?xml version="1.0" encoding="utf-8"?>
<p:tagLst xmlns:p="http://schemas.openxmlformats.org/presentationml/2006/main">
  <p:tag name="KSO_WM_UNIT_TIMELINE_EMPHASIS_ID" val="2"/>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192_2*m_h_f*1_1_1"/>
  <p:tag name="KSO_WM_TEMPLATE_CATEGORY" val="diagram"/>
  <p:tag name="KSO_WM_TEMPLATE_INDEX" val="20200192"/>
  <p:tag name="KSO_WM_UNIT_LAYERLEVEL" val="1_1_1"/>
  <p:tag name="KSO_WM_TAG_VERSION" val="1.0"/>
  <p:tag name="KSO_WM_BEAUTIFY_FLAG" val="#wm#"/>
  <p:tag name="KSO_WM_UNIT_TEXT_FILL_FORE_SCHEMECOLOR_INDEX" val="14"/>
  <p:tag name="KSO_WM_UNIT_TEXT_FILL_TYPE" val="1"/>
</p:tagLst>
</file>

<file path=ppt/tags/tag147.xml><?xml version="1.0" encoding="utf-8"?>
<p:tagLst xmlns:p="http://schemas.openxmlformats.org/presentationml/2006/main">
  <p:tag name="KSO_WM_UNIT_TIMELINE_EMPHASIS_ID" val="3"/>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2_2*m_h_a*1_1_1"/>
  <p:tag name="KSO_WM_TEMPLATE_CATEGORY" val="diagram"/>
  <p:tag name="KSO_WM_TEMPLATE_INDEX" val="2020019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8.xml><?xml version="1.0" encoding="utf-8"?>
<p:tagLst xmlns:p="http://schemas.openxmlformats.org/presentationml/2006/main">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92_2*m_h_i*1_3_1"/>
  <p:tag name="KSO_WM_TEMPLATE_CATEGORY" val="diagram"/>
  <p:tag name="KSO_WM_TEMPLATE_INDEX" val="20200192"/>
  <p:tag name="KSO_WM_UNIT_LAYERLEVEL" val="1_1_1"/>
  <p:tag name="KSO_WM_TAG_VERSION" val="1.0"/>
  <p:tag name="KSO_WM_BEAUTIFY_FLAG" val="#wm#"/>
  <p:tag name="KSO_WM_UNIT_LINE_FORE_SCHEMECOLOR_INDEX" val="14"/>
  <p:tag name="KSO_WM_UNIT_LINE_FILL_TYPE" val="2"/>
</p:tagLst>
</file>

<file path=ppt/tags/tag149.xml><?xml version="1.0" encoding="utf-8"?>
<p:tagLst xmlns:p="http://schemas.openxmlformats.org/presentationml/2006/main">
  <p:tag name="KSO_WM_UNIT_TIMELINE_EMPHASIS_ID" val="2"/>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192_2*m_h_f*1_3_1"/>
  <p:tag name="KSO_WM_TEMPLATE_CATEGORY" val="diagram"/>
  <p:tag name="KSO_WM_TEMPLATE_INDEX" val="20200192"/>
  <p:tag name="KSO_WM_UNIT_LAYERLEVEL" val="1_1_1"/>
  <p:tag name="KSO_WM_TAG_VERSION" val="1.0"/>
  <p:tag name="KSO_WM_BEAUTIFY_FLAG" val="#wm#"/>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68_3*m_h_i*1_2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50.xml><?xml version="1.0" encoding="utf-8"?>
<p:tagLst xmlns:p="http://schemas.openxmlformats.org/presentationml/2006/main">
  <p:tag name="KSO_WM_UNIT_TIMELINE_EMPHASIS_ID" val="3"/>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92_2*m_h_a*1_3_1"/>
  <p:tag name="KSO_WM_TEMPLATE_CATEGORY" val="diagram"/>
  <p:tag name="KSO_WM_TEMPLATE_INDEX" val="20200192"/>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1.xml><?xml version="1.0" encoding="utf-8"?>
<p:tagLst xmlns:p="http://schemas.openxmlformats.org/presentationml/2006/main">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92_2*m_h_i*1_2_1"/>
  <p:tag name="KSO_WM_TEMPLATE_CATEGORY" val="diagram"/>
  <p:tag name="KSO_WM_TEMPLATE_INDEX" val="20200192"/>
  <p:tag name="KSO_WM_UNIT_LAYERLEVEL" val="1_1_1"/>
  <p:tag name="KSO_WM_TAG_VERSION" val="1.0"/>
  <p:tag name="KSO_WM_BEAUTIFY_FLAG" val="#wm#"/>
  <p:tag name="KSO_WM_UNIT_LINE_FORE_SCHEMECOLOR_INDEX" val="14"/>
  <p:tag name="KSO_WM_UNIT_LINE_FILL_TYPE" val="2"/>
</p:tagLst>
</file>

<file path=ppt/tags/tag152.xml><?xml version="1.0" encoding="utf-8"?>
<p:tagLst xmlns:p="http://schemas.openxmlformats.org/presentationml/2006/main">
  <p:tag name="KSO_WM_UNIT_TIMELINE_EMPHASIS_ID" val="2"/>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192_2*m_h_f*1_2_1"/>
  <p:tag name="KSO_WM_TEMPLATE_CATEGORY" val="diagram"/>
  <p:tag name="KSO_WM_TEMPLATE_INDEX" val="20200192"/>
  <p:tag name="KSO_WM_UNIT_LAYERLEVEL" val="1_1_1"/>
  <p:tag name="KSO_WM_TAG_VERSION" val="1.0"/>
  <p:tag name="KSO_WM_BEAUTIFY_FLAG" val="#wm#"/>
  <p:tag name="KSO_WM_UNIT_TEXT_FILL_FORE_SCHEMECOLOR_INDEX" val="14"/>
  <p:tag name="KSO_WM_UNIT_TEXT_FILL_TYPE" val="1"/>
</p:tagLst>
</file>

<file path=ppt/tags/tag153.xml><?xml version="1.0" encoding="utf-8"?>
<p:tagLst xmlns:p="http://schemas.openxmlformats.org/presentationml/2006/main">
  <p:tag name="KSO_WM_UNIT_TIMELINE_EMPHASIS_ID" val="3"/>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2_2*m_h_a*1_2_1"/>
  <p:tag name="KSO_WM_TEMPLATE_CATEGORY" val="diagram"/>
  <p:tag name="KSO_WM_TEMPLATE_INDEX" val="20200192"/>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0192_2*m_i*1_1"/>
  <p:tag name="KSO_WM_TEMPLATE_CATEGORY" val="diagram"/>
  <p:tag name="KSO_WM_TEMPLATE_INDEX" val="20200192"/>
  <p:tag name="KSO_WM_UNIT_LAYERLEVEL" val="1_1"/>
  <p:tag name="KSO_WM_TAG_VERSION" val="1.0"/>
  <p:tag name="KSO_WM_BEAUTIFY_FLAG" val="#wm#"/>
  <p:tag name="KSO_WM_UNIT_TYPE" val="m_i"/>
  <p:tag name="KSO_WM_UNIT_INDEX" val="1_1"/>
  <p:tag name="KSO_WM_UNIT_LINE_FORE_SCHEMECOLOR_INDEX" val="5"/>
  <p:tag name="KSO_WM_UNIT_LINE_FILL_TYPE" val="2"/>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0192_2*m_h_i*1_1_2"/>
  <p:tag name="KSO_WM_TEMPLATE_CATEGORY" val="diagram"/>
  <p:tag name="KSO_WM_TEMPLATE_INDEX" val="20200192"/>
  <p:tag name="KSO_WM_UNIT_LAYERLEVEL" val="1_1_1"/>
  <p:tag name="KSO_WM_TAG_VERSION" val="1.0"/>
  <p:tag name="KSO_WM_BEAUTIFY_FLAG" val="#wm#"/>
  <p:tag name="KSO_WM_UNIT_TYPE" val="m_h_i"/>
  <p:tag name="KSO_WM_UNIT_INDEX" val="1_1_2"/>
  <p:tag name="KSO_WM_UNIT_FILL_FORE_SCHEMECOLOR_INDEX" val="14"/>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0192_2*m_h_i*1_2_2"/>
  <p:tag name="KSO_WM_TEMPLATE_CATEGORY" val="diagram"/>
  <p:tag name="KSO_WM_TEMPLATE_INDEX" val="20200192"/>
  <p:tag name="KSO_WM_UNIT_LAYERLEVEL" val="1_1_1"/>
  <p:tag name="KSO_WM_TAG_VERSION" val="1.0"/>
  <p:tag name="KSO_WM_BEAUTIFY_FLAG" val="#wm#"/>
  <p:tag name="KSO_WM_UNIT_TYPE" val="m_h_i"/>
  <p:tag name="KSO_WM_UNIT_INDEX" val="1_2_2"/>
  <p:tag name="KSO_WM_UNIT_FILL_FORE_SCHEMECOLOR_INDEX" val="14"/>
  <p:tag name="KSO_WM_UNIT_FILL_TYPE" val="1"/>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0192_2*m_h_i*1_3_2"/>
  <p:tag name="KSO_WM_TEMPLATE_CATEGORY" val="diagram"/>
  <p:tag name="KSO_WM_TEMPLATE_INDEX" val="20200192"/>
  <p:tag name="KSO_WM_UNIT_LAYERLEVEL" val="1_1_1"/>
  <p:tag name="KSO_WM_TAG_VERSION" val="1.0"/>
  <p:tag name="KSO_WM_BEAUTIFY_FLAG" val="#wm#"/>
  <p:tag name="KSO_WM_UNIT_TYPE" val="m_h_i"/>
  <p:tag name="KSO_WM_UNIT_INDEX" val="1_3_2"/>
  <p:tag name="KSO_WM_UNIT_FILL_FORE_SCHEMECOLOR_INDEX" val="14"/>
  <p:tag name="KSO_WM_UNIT_FILL_TYPE" val="1"/>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495_1*m_i*1_1"/>
  <p:tag name="KSO_WM_TEMPLATE_CATEGORY" val="diagram"/>
  <p:tag name="KSO_WM_TEMPLATE_INDEX" val="20201495"/>
  <p:tag name="KSO_WM_UNIT_LAYERLEVEL" val="1_1"/>
  <p:tag name="KSO_WM_TAG_VERSION" val="1.0"/>
  <p:tag name="KSO_WM_BEAUTIFY_FLAG" val="#wm#"/>
  <p:tag name="KSO_WM_UNIT_FILL_FORE_SCHEMECOLOR_INDEX" val="5"/>
  <p:tag name="KSO_WM_UNI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1495_1*m_i*1_2"/>
  <p:tag name="KSO_WM_TEMPLATE_CATEGORY" val="diagram"/>
  <p:tag name="KSO_WM_TEMPLATE_INDEX" val="20201495"/>
  <p:tag name="KSO_WM_UNIT_LAYERLEVEL" val="1_1"/>
  <p:tag name="KSO_WM_TAG_VERSION" val="1.0"/>
  <p:tag name="KSO_WM_BEAUTIFY_FLAG" val="#wm#"/>
  <p:tag name="KSO_WM_UNIT_LINE_FORE_SCHEMECOLOR_INDEX" val="14"/>
  <p:tag name="KSO_WM_UNIT_LINE_FILL_TYP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68_3*m_h_i*1_2_2"/>
  <p:tag name="KSO_WM_TEMPLATE_CATEGORY" val="diagram"/>
  <p:tag name="KSO_WM_TEMPLATE_INDEX" val="2019936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95_1*m_h_i*1_1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Lst>
</file>

<file path=ppt/tags/tag161.xml><?xml version="1.0" encoding="utf-8"?>
<p:tagLst xmlns:p="http://schemas.openxmlformats.org/presentationml/2006/main">
  <p:tag name="KSO_WM_UNIT_ISCONTENTSTITLE" val="0"/>
  <p:tag name="KSO_WM_UNIT_PRESET_TEXT" val="2019.07"/>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95_1*m_h_a*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62.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95_1*m_h_f*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95_1*m_h_i*1_2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Lst>
</file>

<file path=ppt/tags/tag164.xml><?xml version="1.0" encoding="utf-8"?>
<p:tagLst xmlns:p="http://schemas.openxmlformats.org/presentationml/2006/main">
  <p:tag name="KSO_WM_UNIT_ISCONTENTSTITLE" val="0"/>
  <p:tag name="KSO_WM_UNIT_PRESET_TEXT" val="2019.08"/>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95_1*m_h_a*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65.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95_1*m_h_f*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95_1*m_h_i*1_4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Lst>
</file>

<file path=ppt/tags/tag167.xml><?xml version="1.0" encoding="utf-8"?>
<p:tagLst xmlns:p="http://schemas.openxmlformats.org/presentationml/2006/main">
  <p:tag name="KSO_WM_UNIT_ISCONTENTSTITLE" val="0"/>
  <p:tag name="KSO_WM_UNIT_PRESET_TEXT" val="2019.11"/>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95_1*m_h_a*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68.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95_1*m_h_f*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95_1*m_h_i*1_3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68_3*m_h_i*1_2_3"/>
  <p:tag name="KSO_WM_TEMPLATE_CATEGORY" val="diagram"/>
  <p:tag name="KSO_WM_TEMPLATE_INDEX" val="20199368"/>
  <p:tag name="KSO_WM_UNIT_LAYERLEVEL" val="1_1_1"/>
  <p:tag name="KSO_WM_TAG_VERSION" val="1.0"/>
  <p:tag name="KSO_WM_BEAUTIFY_FLAG" val="#wm#"/>
  <p:tag name="KSO_WM_UNIT_LINE_FORE_SCHEMECOLOR_INDEX" val="7"/>
  <p:tag name="KSO_WM_UNIT_LINE_FILL_TYPE" val="2"/>
</p:tagLst>
</file>

<file path=ppt/tags/tag170.xml><?xml version="1.0" encoding="utf-8"?>
<p:tagLst xmlns:p="http://schemas.openxmlformats.org/presentationml/2006/main">
  <p:tag name="KSO_WM_UNIT_ISCONTENTSTITLE" val="0"/>
  <p:tag name="KSO_WM_UNIT_PRESET_TEXT" val="2019.09"/>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95_1*m_h_a*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71.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95_1*m_h_f*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Lst>
</file>

<file path=ppt/tags/tag172.xml><?xml version="1.0" encoding="utf-8"?>
<p:tagLst xmlns:p="http://schemas.openxmlformats.org/presentationml/2006/main">
  <p:tag name="REFSHAPE" val="475309980"/>
  <p:tag name="KSO_WM_UNIT_PLACING_PICTURE_USER_VIEWPORT" val="{&quot;height&quot;:4560,&quot;width&quot;:6000}"/>
</p:tagLst>
</file>

<file path=ppt/tags/tag17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7588_4*m_h_f*1_1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588_4*m_h_i*1_1_1"/>
  <p:tag name="KSO_WM_TEMPLATE_CATEGORY" val="diagram"/>
  <p:tag name="KSO_WM_TEMPLATE_INDEX" val="2018758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7588_4*m_h_f*1_2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588_4*m_h_i*1_2_1"/>
  <p:tag name="KSO_WM_TEMPLATE_CATEGORY" val="diagram"/>
  <p:tag name="KSO_WM_TEMPLATE_INDEX" val="2018758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7.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7588_4*m_h_f*1_3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588_4*m_h_i*1_3_1"/>
  <p:tag name="KSO_WM_TEMPLATE_CATEGORY" val="diagram"/>
  <p:tag name="KSO_WM_TEMPLATE_INDEX" val="2018758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9.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7588_4*m_h_f*1_4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18.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3_1"/>
  <p:tag name="KSO_WM_UNIT_ID" val="diagram20199368_3*m_h_d*1_3_1"/>
  <p:tag name="KSO_WM_TEMPLATE_CATEGORY" val="diagram"/>
  <p:tag name="KSO_WM_TEMPLATE_INDEX" val="20199368"/>
  <p:tag name="KSO_WM_UNIT_SUPPORT_UNIT_TYPE" val="[]"/>
  <p:tag name="KSO_WM_UNIT_LAYERLEVEL" val="1_1_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588_4*m_h_i*1_4_1"/>
  <p:tag name="KSO_WM_TEMPLATE_CATEGORY" val="diagram"/>
  <p:tag name="KSO_WM_TEMPLATE_INDEX" val="2018758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81.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87588_4*m_h_f*1_5_1"/>
  <p:tag name="KSO_WM_TEMPLATE_CATEGORY" val="diagram"/>
  <p:tag name="KSO_WM_TEMPLATE_INDEX" val="20187588"/>
  <p:tag name="KSO_WM_UNIT_LAYERLEVEL" val="1_1_1"/>
  <p:tag name="KSO_WM_TAG_VERSION" val="1.0"/>
  <p:tag name="KSO_WM_BEAUTIFY_FLAG" val="#wm#"/>
  <p:tag name="KSO_WM_UNIT_PRESET_TEXT" val="单击此处添加文本具体内容，简明扼要的阐述您的观点。"/>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7588_4*m_h_i*1_5_1"/>
  <p:tag name="KSO_WM_TEMPLATE_CATEGORY" val="diagram"/>
  <p:tag name="KSO_WM_TEMPLATE_INDEX" val="2018758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8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588_4*m_h_a*1_1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588_4*m_h_a*1_2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588_4*m_h_a*1_3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7588_4*m_h_a*1_4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7.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7588_4*m_h_a*1_5_1"/>
  <p:tag name="KSO_WM_TEMPLATE_CATEGORY" val="diagram"/>
  <p:tag name="KSO_WM_TEMPLATE_INDEX" val="2018758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3486_2*m_i*1_2"/>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3486_2*m_i*1_2"/>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68_3*m_h_a*1_3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3486_2*m_i*1_2"/>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3486_2*m_i*1_2"/>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68_3*m_h_f*1_3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68_3*m_h_i*1_3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68_3*m_h_i*1_3_2"/>
  <p:tag name="KSO_WM_TEMPLATE_CATEGORY" val="diagram"/>
  <p:tag name="KSO_WM_TEMPLATE_INDEX" val="2019936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68_3*m_h_i*1_3_3"/>
  <p:tag name="KSO_WM_TEMPLATE_CATEGORY" val="diagram"/>
  <p:tag name="KSO_WM_TEMPLATE_INDEX" val="20199368"/>
  <p:tag name="KSO_WM_UNIT_LAYERLEVEL" val="1_1_1"/>
  <p:tag name="KSO_WM_TAG_VERSION" val="1.0"/>
  <p:tag name="KSO_WM_BEAUTIFY_FLAG" val="#wm#"/>
  <p:tag name="KSO_WM_UNIT_LINE_FORE_SCHEMECOLOR_INDEX" val="9"/>
  <p:tag name="KSO_WM_UNIT_LINE_FILL_TYPE" val="2"/>
</p:tagLst>
</file>

<file path=ppt/tags/tag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68_3*m_h_a*1_4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25.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68_3*m_h_f*1_4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68_3*m_h_i*1_4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68_3*m_h_i*1_4_2"/>
  <p:tag name="KSO_WM_TEMPLATE_CATEGORY" val="diagram"/>
  <p:tag name="KSO_WM_TEMPLATE_INDEX" val="20199368"/>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68_3*m_h_i*1_4_3"/>
  <p:tag name="KSO_WM_TEMPLATE_CATEGORY" val="diagram"/>
  <p:tag name="KSO_WM_TEMPLATE_INDEX" val="20199368"/>
  <p:tag name="KSO_WM_UNIT_LAYERLEVEL" val="1_1_1"/>
  <p:tag name="KSO_WM_TAG_VERSION" val="1.0"/>
  <p:tag name="KSO_WM_BEAUTIFY_FLAG" val="#wm#"/>
  <p:tag name="KSO_WM_UNIT_LINE_FORE_SCHEMECOLOR_INDEX" val="10"/>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34.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38.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4.xml><?xml version="1.0" encoding="utf-8"?>
<p:tagLst xmlns:p="http://schemas.openxmlformats.org/presentationml/2006/main">
  <p:tag name="KSO_WM_UNIT_SUBTYPE" val="t"/>
  <p:tag name="KSO_WM_TEMPLATE_CATEGORY" val="custom"/>
  <p:tag name="KSO_WM_TEMPLATE_INDEX" val="20225519"/>
  <p:tag name="KSO_WM_UNIT_TYPE" val="i"/>
  <p:tag name="KSO_WM_UNIT_INDEX" val="1"/>
  <p:tag name="KSO_WM_UNIT_ID" val="custom20225519_8*i*1"/>
  <p:tag name="KSO_WM_BEAUTIFY_FLAG" val="#wm#"/>
  <p:tag name="KSO_WM_TAG_VERSION" val="1.0"/>
  <p:tag name="KSO_WM_CHIP_GROUPID" val="62f0889b295c1bf6da6d9e4d"/>
  <p:tag name="KSO_WM_CHIP_XID" val="62f0889b295c1bf6da6d9e58"/>
  <p:tag name="KSO_WM_UNIT_DEC_AREA_ID" val="348bba69d2784eca9f842add33f1574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594eb564ec1468384882e873f2c3e43"/>
  <p:tag name="KSO_WM_SLIDE_BACKGROUND_TYPE" val="general"/>
</p:tagLst>
</file>

<file path=ppt/tags/tag4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41.xml><?xml version="1.0" encoding="utf-8"?>
<p:tagLst xmlns:p="http://schemas.openxmlformats.org/presentationml/2006/main">
  <p:tag name="KSO_WM_UNIT_PLACING_PICTURE_USER_VIEWPORT" val="{&quot;height&quot;:6420,&quot;width&quot;:13686}"/>
</p:tagLst>
</file>

<file path=ppt/tags/tag42.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3.xml><?xml version="1.0" encoding="utf-8"?>
<p:tagLst xmlns:p="http://schemas.openxmlformats.org/presentationml/2006/main">
  <p:tag name="KSO_WM_UNIT_PLACING_PICTURE_USER_VIEWPORT" val="{&quot;height&quot;:2310,&quot;width&quot;:7275}"/>
</p:tagLst>
</file>

<file path=ppt/tags/tag44.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5.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6.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_BRIGHTNESS" val="0.5"/>
  <p:tag name="KSO_WM_UNIT_LINE_FORE_SCHEMECOLOR_INDEX" val="13"/>
  <p:tag name="KSO_WM_UNIT_LINE_FILL_TYPE" val="2"/>
  <p:tag name="KSO_WM_UNIT_USESOURCEFORMAT_APPLY" val="1"/>
</p:tagLst>
</file>

<file path=ppt/tags/tag4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4_1"/>
  <p:tag name="KSO_WM_UNIT_ID" val="diagram20199368_3*m_h_d*1_4_1"/>
  <p:tag name="KSO_WM_TEMPLATE_CATEGORY" val="diagram"/>
  <p:tag name="KSO_WM_TEMPLATE_INDEX" val="20199368"/>
  <p:tag name="KSO_WM_UNIT_SUPPORT_UNIT_TYPE" val="[]"/>
  <p:tag name="KSO_WM_UNIT_LAYERLEVEL" val="1_1_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1_1"/>
  <p:tag name="KSO_WM_UNIT_ID" val="diagram20199368_3*m_h_d*1_1_1"/>
  <p:tag name="KSO_WM_TEMPLATE_CATEGORY" val="diagram"/>
  <p:tag name="KSO_WM_TEMPLATE_INDEX" val="20199368"/>
  <p:tag name="KSO_WM_UNIT_SUPPORT_UNIT_TYPE" val="[]"/>
  <p:tag name="KSO_WM_UNIT_LAYERLEVEL" val="1_1_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68_3*m_h_a*1_1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_BRIGHTNESS" val="0.5"/>
  <p:tag name="KSO_WM_UNIT_LINE_FORE_SCHEMECOLOR_INDEX" val="13"/>
  <p:tag name="KSO_WM_UNIT_LINE_FILL_TYPE" val="2"/>
  <p:tag name="KSO_WM_UNIT_USESOURCEFORMAT_APPLY" val="1"/>
</p:tagLst>
</file>

<file path=ppt/tags/tag7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68_3*m_h_f*1_1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68_3*m_h_i*1_1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PLACING_PICTURE_USER_VIEWPORT" val="{&quot;height&quot;:7980,&quot;width&quot;:16350}"/>
</p:tagLst>
</file>

<file path=ppt/theme/theme1.xml><?xml version="1.0" encoding="utf-8"?>
<a:theme xmlns:a="http://schemas.openxmlformats.org/drawingml/2006/main" name="封面和封底">
  <a:themeElements>
    <a:clrScheme name="allppt-dumbbell">
      <a:dk1>
        <a:sysClr val="windowText" lastClr="000000"/>
      </a:dk1>
      <a:lt1>
        <a:sysClr val="window" lastClr="FFFFFF"/>
      </a:lt1>
      <a:dk2>
        <a:srgbClr val="44546A"/>
      </a:dk2>
      <a:lt2>
        <a:srgbClr val="E7E6E6"/>
      </a:lt2>
      <a:accent1>
        <a:srgbClr val="F48E0C"/>
      </a:accent1>
      <a:accent2>
        <a:srgbClr val="3C3E4A"/>
      </a:accent2>
      <a:accent3>
        <a:srgbClr val="F48E0C"/>
      </a:accent3>
      <a:accent4>
        <a:srgbClr val="3C3E4A"/>
      </a:accent4>
      <a:accent5>
        <a:srgbClr val="F48E0C"/>
      </a:accent5>
      <a:accent6>
        <a:srgbClr val="3C3E4A"/>
      </a:accent6>
      <a:hlink>
        <a:srgbClr val="D8D8D8"/>
      </a:hlink>
      <a:folHlink>
        <a:srgbClr val="D8D8D8"/>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内容">
  <a:themeElements>
    <a:clrScheme name="allppt-dumbbell">
      <a:dk1>
        <a:sysClr val="windowText" lastClr="000000"/>
      </a:dk1>
      <a:lt1>
        <a:sysClr val="window" lastClr="FFFFFF"/>
      </a:lt1>
      <a:dk2>
        <a:srgbClr val="44546A"/>
      </a:dk2>
      <a:lt2>
        <a:srgbClr val="E7E6E6"/>
      </a:lt2>
      <a:accent1>
        <a:srgbClr val="F48E0C"/>
      </a:accent1>
      <a:accent2>
        <a:srgbClr val="3C3E4A"/>
      </a:accent2>
      <a:accent3>
        <a:srgbClr val="F48E0C"/>
      </a:accent3>
      <a:accent4>
        <a:srgbClr val="3C3E4A"/>
      </a:accent4>
      <a:accent5>
        <a:srgbClr val="F48E0C"/>
      </a:accent5>
      <a:accent6>
        <a:srgbClr val="3C3E4A"/>
      </a:accent6>
      <a:hlink>
        <a:srgbClr val="D8D8D8"/>
      </a:hlink>
      <a:folHlink>
        <a:srgbClr val="D8D8D8"/>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目录和过渡">
  <a:themeElements>
    <a:clrScheme name="allppt-dumbbell">
      <a:dk1>
        <a:sysClr val="windowText" lastClr="000000"/>
      </a:dk1>
      <a:lt1>
        <a:sysClr val="window" lastClr="FFFFFF"/>
      </a:lt1>
      <a:dk2>
        <a:srgbClr val="44546A"/>
      </a:dk2>
      <a:lt2>
        <a:srgbClr val="E7E6E6"/>
      </a:lt2>
      <a:accent1>
        <a:srgbClr val="F48E0C"/>
      </a:accent1>
      <a:accent2>
        <a:srgbClr val="3C3E4A"/>
      </a:accent2>
      <a:accent3>
        <a:srgbClr val="F48E0C"/>
      </a:accent3>
      <a:accent4>
        <a:srgbClr val="3C3E4A"/>
      </a:accent4>
      <a:accent5>
        <a:srgbClr val="F48E0C"/>
      </a:accent5>
      <a:accent6>
        <a:srgbClr val="3C3E4A"/>
      </a:accent6>
      <a:hlink>
        <a:srgbClr val="D8D8D8"/>
      </a:hlink>
      <a:folHlink>
        <a:srgbClr val="D8D8D8"/>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10937</Words>
  <Application>WPS 演示</Application>
  <PresentationFormat>宽屏</PresentationFormat>
  <Paragraphs>743</Paragraphs>
  <Slides>75</Slides>
  <Notes>1</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75</vt:i4>
      </vt:variant>
    </vt:vector>
  </HeadingPairs>
  <TitlesOfParts>
    <vt:vector size="97" baseType="lpstr">
      <vt:lpstr>Arial</vt:lpstr>
      <vt:lpstr>宋体</vt:lpstr>
      <vt:lpstr>Wingdings</vt:lpstr>
      <vt:lpstr>微软雅黑</vt:lpstr>
      <vt:lpstr>Rajdhani Bold</vt:lpstr>
      <vt:lpstr>CESI仿宋-GB13000</vt:lpstr>
      <vt:lpstr>思源黑体</vt:lpstr>
      <vt:lpstr>方正黑体_GBK</vt:lpstr>
      <vt:lpstr>汉仪中黑 简</vt:lpstr>
      <vt:lpstr>Microsoft YaHei UI</vt:lpstr>
      <vt:lpstr>Open Sans</vt:lpstr>
      <vt:lpstr>Lucida Console</vt:lpstr>
      <vt:lpstr>Calibri</vt:lpstr>
      <vt:lpstr>ヒラギノ角ゴ ProN W3</vt:lpstr>
      <vt:lpstr>汉仪仿宋S</vt:lpstr>
      <vt:lpstr>Wingdings</vt:lpstr>
      <vt:lpstr>Lato Light</vt:lpstr>
      <vt:lpstr>Arial Unicode MS</vt:lpstr>
      <vt:lpstr>等线</vt:lpstr>
      <vt:lpstr>封面和封底</vt:lpstr>
      <vt:lpstr>内容</vt:lpstr>
      <vt:lpstr>目录和过渡</vt:lpstr>
      <vt:lpstr>垃圾分类知识及蒲公英讲师队伍赋能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林 张</dc:creator>
  <cp:lastModifiedBy>user</cp:lastModifiedBy>
  <cp:revision>233</cp:revision>
  <dcterms:created xsi:type="dcterms:W3CDTF">2022-09-20T09:46:36Z</dcterms:created>
  <dcterms:modified xsi:type="dcterms:W3CDTF">2022-09-20T09:46:36Z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2052-11.8.2.10422</vt:lpwstr>
  </property>
  <property fmtid="{D5CDD505-2E9C-101B-9397-08002B2CF9AE}" pid="3" name="ICV">
    <vt:lpwstr>AD89B41F2FDB46E298ED881796746CDF</vt:lpwstr>
  </property>
</Properties>
</file>