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 id="2147483663" r:id="rId4"/>
  </p:sldMasterIdLst>
  <p:notesMasterIdLst>
    <p:notesMasterId r:id="rId13"/>
  </p:notesMasterIdLst>
  <p:handoutMasterIdLst>
    <p:handoutMasterId r:id="rId105"/>
  </p:handoutMasterIdLst>
  <p:sldIdLst>
    <p:sldId id="2530" r:id="rId5"/>
    <p:sldId id="2558" r:id="rId6"/>
    <p:sldId id="275" r:id="rId7"/>
    <p:sldId id="2826" r:id="rId8"/>
    <p:sldId id="2612" r:id="rId9"/>
    <p:sldId id="2613" r:id="rId10"/>
    <p:sldId id="2560" r:id="rId11"/>
    <p:sldId id="2561" r:id="rId12"/>
    <p:sldId id="267" r:id="rId14"/>
    <p:sldId id="277" r:id="rId15"/>
    <p:sldId id="2827" r:id="rId16"/>
    <p:sldId id="2828" r:id="rId17"/>
    <p:sldId id="2829" r:id="rId18"/>
    <p:sldId id="2830" r:id="rId19"/>
    <p:sldId id="2831" r:id="rId20"/>
    <p:sldId id="2832" r:id="rId21"/>
    <p:sldId id="2833" r:id="rId22"/>
    <p:sldId id="2836" r:id="rId23"/>
    <p:sldId id="2834" r:id="rId24"/>
    <p:sldId id="2835" r:id="rId25"/>
    <p:sldId id="2837" r:id="rId26"/>
    <p:sldId id="2838" r:id="rId27"/>
    <p:sldId id="2839" r:id="rId28"/>
    <p:sldId id="2840" r:id="rId29"/>
    <p:sldId id="2842" r:id="rId30"/>
    <p:sldId id="2843" r:id="rId31"/>
    <p:sldId id="2845" r:id="rId32"/>
    <p:sldId id="2846" r:id="rId33"/>
    <p:sldId id="2841" r:id="rId34"/>
    <p:sldId id="2844" r:id="rId35"/>
    <p:sldId id="2847" r:id="rId36"/>
    <p:sldId id="2848" r:id="rId37"/>
    <p:sldId id="2938" r:id="rId38"/>
    <p:sldId id="2939" r:id="rId39"/>
    <p:sldId id="2940" r:id="rId40"/>
    <p:sldId id="2941" r:id="rId41"/>
    <p:sldId id="2869" r:id="rId42"/>
    <p:sldId id="2868" r:id="rId43"/>
    <p:sldId id="2861" r:id="rId44"/>
    <p:sldId id="2862" r:id="rId45"/>
    <p:sldId id="2863" r:id="rId46"/>
    <p:sldId id="2864" r:id="rId47"/>
    <p:sldId id="2865" r:id="rId48"/>
    <p:sldId id="2866" r:id="rId49"/>
    <p:sldId id="2867" r:id="rId50"/>
    <p:sldId id="2871" r:id="rId51"/>
    <p:sldId id="2885" r:id="rId52"/>
    <p:sldId id="2872" r:id="rId53"/>
    <p:sldId id="2873" r:id="rId54"/>
    <p:sldId id="2874" r:id="rId55"/>
    <p:sldId id="2875" r:id="rId56"/>
    <p:sldId id="2876" r:id="rId57"/>
    <p:sldId id="2877" r:id="rId58"/>
    <p:sldId id="2878" r:id="rId59"/>
    <p:sldId id="2879" r:id="rId60"/>
    <p:sldId id="2880" r:id="rId61"/>
    <p:sldId id="2881" r:id="rId62"/>
    <p:sldId id="2882" r:id="rId63"/>
    <p:sldId id="2883" r:id="rId64"/>
    <p:sldId id="2884" r:id="rId65"/>
    <p:sldId id="2886" r:id="rId66"/>
    <p:sldId id="2887" r:id="rId67"/>
    <p:sldId id="282" r:id="rId68"/>
    <p:sldId id="2897" r:id="rId69"/>
    <p:sldId id="2898" r:id="rId70"/>
    <p:sldId id="2899" r:id="rId71"/>
    <p:sldId id="2900" r:id="rId72"/>
    <p:sldId id="2659" r:id="rId73"/>
    <p:sldId id="285" r:id="rId74"/>
    <p:sldId id="2600" r:id="rId75"/>
    <p:sldId id="2646" r:id="rId76"/>
    <p:sldId id="2647" r:id="rId77"/>
    <p:sldId id="2603" r:id="rId78"/>
    <p:sldId id="2662" r:id="rId79"/>
    <p:sldId id="2660" r:id="rId80"/>
    <p:sldId id="2661" r:id="rId81"/>
    <p:sldId id="2664" r:id="rId82"/>
    <p:sldId id="2663" r:id="rId83"/>
    <p:sldId id="2698" r:id="rId84"/>
    <p:sldId id="2798" r:id="rId85"/>
    <p:sldId id="2771" r:id="rId86"/>
    <p:sldId id="2745" r:id="rId87"/>
    <p:sldId id="2601" r:id="rId88"/>
    <p:sldId id="270" r:id="rId89"/>
    <p:sldId id="2648" r:id="rId90"/>
    <p:sldId id="2649" r:id="rId91"/>
    <p:sldId id="288" r:id="rId92"/>
    <p:sldId id="2909" r:id="rId93"/>
    <p:sldId id="2910" r:id="rId94"/>
    <p:sldId id="2901" r:id="rId95"/>
    <p:sldId id="2902" r:id="rId96"/>
    <p:sldId id="2903" r:id="rId97"/>
    <p:sldId id="2904" r:id="rId98"/>
    <p:sldId id="2905" r:id="rId99"/>
    <p:sldId id="2913" r:id="rId100"/>
    <p:sldId id="2914" r:id="rId101"/>
    <p:sldId id="2911" r:id="rId102"/>
    <p:sldId id="286" r:id="rId103"/>
    <p:sldId id="264" r:id="rId10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ngsoft" initials="k" lastIdx="1" clrIdx="0"/>
  <p:cmAuthor id="2" name="作者" initials="A" lastIdx="0" clrIdx="1"/>
  <p:cmAuthor id="3" name="Author" initials="A" lastIdx="0" clrIdx="2"/>
  <p:cmAuthor id="4" name="Administrator" initials="A" lastIdx="2"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197B9"/>
    <a:srgbClr val="BBE1FA"/>
    <a:srgbClr val="0F4C75"/>
    <a:srgbClr val="1B26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6" autoAdjust="0"/>
    <p:restoredTop sz="97479" autoAdjust="0"/>
  </p:normalViewPr>
  <p:slideViewPr>
    <p:cSldViewPr snapToGrid="0">
      <p:cViewPr varScale="1">
        <p:scale>
          <a:sx n="148" d="100"/>
          <a:sy n="148" d="100"/>
        </p:scale>
        <p:origin x="76" y="292"/>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22" d="100"/>
          <a:sy n="122" d="100"/>
        </p:scale>
        <p:origin x="3476" y="9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5.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4.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3.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notesMaster" Target="notesMasters/notesMaster1.xml"/><Relationship Id="rId12" Type="http://schemas.openxmlformats.org/officeDocument/2006/relationships/slide" Target="slides/slide8.xml"/><Relationship Id="rId11" Type="http://schemas.openxmlformats.org/officeDocument/2006/relationships/slide" Target="slides/slide7.xml"/><Relationship Id="rId109" Type="http://schemas.openxmlformats.org/officeDocument/2006/relationships/commentAuthors" Target="commentAuthors.xml"/><Relationship Id="rId108" Type="http://schemas.openxmlformats.org/officeDocument/2006/relationships/tableStyles" Target="tableStyles.xml"/><Relationship Id="rId107" Type="http://schemas.openxmlformats.org/officeDocument/2006/relationships/viewProps" Target="viewProps.xml"/><Relationship Id="rId106" Type="http://schemas.openxmlformats.org/officeDocument/2006/relationships/presProps" Target="presProps.xml"/><Relationship Id="rId105" Type="http://schemas.openxmlformats.org/officeDocument/2006/relationships/handoutMaster" Target="handoutMasters/handoutMaster1.xml"/><Relationship Id="rId104" Type="http://schemas.openxmlformats.org/officeDocument/2006/relationships/slide" Target="slides/slide99.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_rels/data1.xml.rels><?xml version="1.0" encoding="UTF-8" standalone="yes"?>
<Relationships xmlns="http://schemas.openxmlformats.org/package/2006/relationships"><Relationship Id="rId5" Type="http://schemas.openxmlformats.org/officeDocument/2006/relationships/image" Target="../media/image145.jpeg"/><Relationship Id="rId4" Type="http://schemas.openxmlformats.org/officeDocument/2006/relationships/image" Target="../media/image144.png"/><Relationship Id="rId3" Type="http://schemas.openxmlformats.org/officeDocument/2006/relationships/image" Target="../media/image143.png"/><Relationship Id="rId2" Type="http://schemas.openxmlformats.org/officeDocument/2006/relationships/image" Target="../media/image142.jpeg"/><Relationship Id="rId1" Type="http://schemas.openxmlformats.org/officeDocument/2006/relationships/image" Target="../media/image141.png"/></Relationships>
</file>

<file path=ppt/diagrams/_rels/drawing1.xml.rels><?xml version="1.0" encoding="UTF-8" standalone="yes"?>
<Relationships xmlns="http://schemas.openxmlformats.org/package/2006/relationships"><Relationship Id="rId5" Type="http://schemas.openxmlformats.org/officeDocument/2006/relationships/image" Target="../media/image145.jpeg"/><Relationship Id="rId4" Type="http://schemas.openxmlformats.org/officeDocument/2006/relationships/image" Target="../media/image144.png"/><Relationship Id="rId3" Type="http://schemas.openxmlformats.org/officeDocument/2006/relationships/image" Target="../media/image143.png"/><Relationship Id="rId2" Type="http://schemas.openxmlformats.org/officeDocument/2006/relationships/image" Target="../media/image142.jpeg"/><Relationship Id="rId1" Type="http://schemas.openxmlformats.org/officeDocument/2006/relationships/image" Target="../media/image141.png"/></Relationships>
</file>

<file path=ppt/diagrams/colors1.xml><?xml version="1.0" encoding="utf-8"?>
<dgm:colorsDef xmlns:dgm="http://schemas.openxmlformats.org/drawingml/2006/diagram" xmlns:a="http://schemas.openxmlformats.org/drawingml/2006/main" uniqueId="urn:microsoft.com/office/officeart/2005/8/colors/colorful5#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0B8ABE7-1B70-4C1D-B23E-3C86E4BD18ED}" type="doc">
      <dgm:prSet loTypeId="urn:microsoft.com/office/officeart/2005/8/layout/hProcess4#1" loCatId="process" qsTypeId="urn:microsoft.com/office/officeart/2005/8/quickstyle/simple1#1" qsCatId="simple" csTypeId="urn:microsoft.com/office/officeart/2005/8/colors/colorful5#1" csCatId="colorful" phldr="true"/>
      <dgm:spPr/>
    </dgm:pt>
    <dgm:pt modelId="{FA0AD6C1-3885-419C-B0C1-7A2BAB0B4CAD}">
      <dgm:prSet phldrT="[文本]"/>
      <dgm:spPr/>
      <dgm:t>
        <a:bodyPr/>
        <a:lstStyle/>
        <a:p>
          <a:r>
            <a:rPr lang="zh-CN" altLang="en-US" b="1" dirty="0" smtClean="0">
              <a:solidFill>
                <a:schemeClr val="bg1"/>
              </a:solidFill>
            </a:rPr>
            <a:t>分类存储</a:t>
          </a:r>
          <a:endParaRPr lang="zh-CN" altLang="en-US" b="1" dirty="0">
            <a:solidFill>
              <a:schemeClr val="bg1"/>
            </a:solidFill>
          </a:endParaRPr>
        </a:p>
      </dgm:t>
    </dgm:pt>
    <dgm:pt modelId="{23B36BD6-7C08-4431-B4B0-324364B1383D}" cxnId="{FDCC6F54-2B9A-4168-9DEC-98F1388187C9}" type="parTrans">
      <dgm:prSet/>
      <dgm:spPr/>
      <dgm:t>
        <a:bodyPr/>
        <a:lstStyle/>
        <a:p>
          <a:endParaRPr lang="zh-CN" altLang="en-US"/>
        </a:p>
      </dgm:t>
    </dgm:pt>
    <dgm:pt modelId="{E09129CF-45C2-4FDF-BE88-587608CB40AB}" cxnId="{FDCC6F54-2B9A-4168-9DEC-98F1388187C9}" type="sibTrans">
      <dgm:prSet/>
      <dgm:spPr/>
      <dgm:t>
        <a:bodyPr/>
        <a:lstStyle/>
        <a:p>
          <a:endParaRPr lang="zh-CN" altLang="en-US"/>
        </a:p>
      </dgm:t>
    </dgm:pt>
    <dgm:pt modelId="{5DB9B735-7628-4333-9983-8FF41068AF8A}">
      <dgm:prSet phldrT="[文本]"/>
      <dgm:spPr/>
      <dgm:t>
        <a:bodyPr/>
        <a:lstStyle/>
        <a:p>
          <a:r>
            <a:rPr lang="zh-CN" altLang="en-US" b="1" dirty="0" smtClean="0"/>
            <a:t>分类投放</a:t>
          </a:r>
          <a:endParaRPr lang="zh-CN" altLang="en-US" b="1" dirty="0"/>
        </a:p>
      </dgm:t>
    </dgm:pt>
    <dgm:pt modelId="{8A199F27-B083-4A3D-81CD-14AC5723FB47}" cxnId="{3B8772CC-FB03-442B-B292-105144741132}" type="parTrans">
      <dgm:prSet/>
      <dgm:spPr/>
      <dgm:t>
        <a:bodyPr/>
        <a:lstStyle/>
        <a:p>
          <a:endParaRPr lang="zh-CN" altLang="en-US"/>
        </a:p>
      </dgm:t>
    </dgm:pt>
    <dgm:pt modelId="{15D3EF05-663E-41F5-B263-9BB45783429D}" cxnId="{3B8772CC-FB03-442B-B292-105144741132}" type="sibTrans">
      <dgm:prSet/>
      <dgm:spPr/>
      <dgm:t>
        <a:bodyPr/>
        <a:lstStyle/>
        <a:p>
          <a:endParaRPr lang="zh-CN" altLang="en-US"/>
        </a:p>
      </dgm:t>
    </dgm:pt>
    <dgm:pt modelId="{F07BEEBF-CCC3-41AC-944C-711314286058}">
      <dgm:prSet phldrT="[文本]"/>
      <dgm:spPr/>
      <dgm:t>
        <a:bodyPr/>
        <a:lstStyle/>
        <a:p>
          <a:r>
            <a:rPr lang="zh-CN" altLang="en-US" b="1" dirty="0" smtClean="0"/>
            <a:t>分类运输</a:t>
          </a:r>
          <a:endParaRPr lang="zh-CN" altLang="en-US" b="1" dirty="0"/>
        </a:p>
      </dgm:t>
    </dgm:pt>
    <dgm:pt modelId="{F44F7434-66D5-467D-A82E-AA708A154868}" cxnId="{4F68428D-B244-4216-B569-56347C1D458A}" type="parTrans">
      <dgm:prSet/>
      <dgm:spPr/>
      <dgm:t>
        <a:bodyPr/>
        <a:lstStyle/>
        <a:p>
          <a:endParaRPr lang="zh-CN" altLang="en-US"/>
        </a:p>
      </dgm:t>
    </dgm:pt>
    <dgm:pt modelId="{58FEBF73-C5E1-4AB8-A3FF-F91710A6008F}" cxnId="{4F68428D-B244-4216-B569-56347C1D458A}" type="sibTrans">
      <dgm:prSet/>
      <dgm:spPr/>
      <dgm:t>
        <a:bodyPr/>
        <a:lstStyle/>
        <a:p>
          <a:endParaRPr lang="zh-CN" altLang="en-US"/>
        </a:p>
      </dgm:t>
    </dgm:pt>
    <dgm:pt modelId="{E8D9743E-4A98-4E46-A00D-F9E601F41F01}">
      <dgm:prSet/>
      <dgm:spPr/>
      <dgm:t>
        <a:bodyPr/>
        <a:lstStyle/>
        <a:p>
          <a:r>
            <a:rPr lang="zh-CN" altLang="en-US" b="1" dirty="0" smtClean="0"/>
            <a:t>分类处置</a:t>
          </a:r>
          <a:endParaRPr lang="zh-CN" altLang="en-US" b="1" dirty="0"/>
        </a:p>
      </dgm:t>
    </dgm:pt>
    <dgm:pt modelId="{28ADA21A-4698-4917-B402-1996461E47B4}" cxnId="{8953EA3E-0249-419F-8B0E-A5762E9048A0}" type="parTrans">
      <dgm:prSet/>
      <dgm:spPr/>
      <dgm:t>
        <a:bodyPr/>
        <a:lstStyle/>
        <a:p>
          <a:endParaRPr lang="zh-CN" altLang="en-US"/>
        </a:p>
      </dgm:t>
    </dgm:pt>
    <dgm:pt modelId="{435B14AC-9F49-4256-91BE-CB53EC432566}" cxnId="{8953EA3E-0249-419F-8B0E-A5762E9048A0}" type="sibTrans">
      <dgm:prSet/>
      <dgm:spPr/>
      <dgm:t>
        <a:bodyPr/>
        <a:lstStyle/>
        <a:p>
          <a:endParaRPr lang="zh-CN" altLang="en-US"/>
        </a:p>
      </dgm:t>
    </dgm:pt>
    <dgm:pt modelId="{F0A4E91A-4472-46CB-BEA5-02F1FA1BD081}">
      <dgm:prSet/>
      <dgm:spPr/>
      <dgm:t>
        <a:bodyPr/>
        <a:lstStyle/>
        <a:p>
          <a:r>
            <a:rPr lang="zh-CN" altLang="en-US" b="1" dirty="0" smtClean="0"/>
            <a:t>可利用资源</a:t>
          </a:r>
          <a:endParaRPr lang="zh-CN" altLang="en-US" b="1" dirty="0"/>
        </a:p>
      </dgm:t>
    </dgm:pt>
    <dgm:pt modelId="{721D1DB5-DE79-48B5-A3BE-42C3C064D7B8}" cxnId="{1EB72516-38D7-44ED-A667-9B57FE5F41E3}" type="sibTrans">
      <dgm:prSet/>
      <dgm:spPr/>
      <dgm:t>
        <a:bodyPr/>
        <a:lstStyle/>
        <a:p>
          <a:endParaRPr lang="zh-CN" altLang="en-US"/>
        </a:p>
      </dgm:t>
    </dgm:pt>
    <dgm:pt modelId="{D84E5221-89CA-4B76-B089-ACB1CBA35D60}" cxnId="{1EB72516-38D7-44ED-A667-9B57FE5F41E3}" type="parTrans">
      <dgm:prSet/>
      <dgm:spPr/>
      <dgm:t>
        <a:bodyPr/>
        <a:lstStyle/>
        <a:p>
          <a:endParaRPr lang="zh-CN" altLang="en-US"/>
        </a:p>
      </dgm:t>
    </dgm:pt>
    <dgm:pt modelId="{DAD6640A-FC0E-432F-B498-9151AA855BD0}" type="pres">
      <dgm:prSet presAssocID="{20B8ABE7-1B70-4C1D-B23E-3C86E4BD18ED}" presName="Name0" presStyleCnt="0">
        <dgm:presLayoutVars>
          <dgm:dir/>
          <dgm:animLvl val="lvl"/>
          <dgm:resizeHandles val="exact"/>
        </dgm:presLayoutVars>
      </dgm:prSet>
      <dgm:spPr/>
    </dgm:pt>
    <dgm:pt modelId="{0516CF11-4E0F-491B-A0CD-E33595DE4578}" type="pres">
      <dgm:prSet presAssocID="{20B8ABE7-1B70-4C1D-B23E-3C86E4BD18ED}" presName="tSp" presStyleCnt="0"/>
      <dgm:spPr/>
    </dgm:pt>
    <dgm:pt modelId="{6B60DDEA-0558-4A8E-9451-A3396B30DF1E}" type="pres">
      <dgm:prSet presAssocID="{20B8ABE7-1B70-4C1D-B23E-3C86E4BD18ED}" presName="bSp" presStyleCnt="0"/>
      <dgm:spPr/>
    </dgm:pt>
    <dgm:pt modelId="{754F99C7-4921-4B5B-80DF-22FEFC653441}" type="pres">
      <dgm:prSet presAssocID="{20B8ABE7-1B70-4C1D-B23E-3C86E4BD18ED}" presName="process" presStyleCnt="0"/>
      <dgm:spPr/>
    </dgm:pt>
    <dgm:pt modelId="{BC9D23FC-FA94-45E5-A9AA-CFE0A34D054A}" type="pres">
      <dgm:prSet presAssocID="{FA0AD6C1-3885-419C-B0C1-7A2BAB0B4CAD}" presName="composite1" presStyleCnt="0"/>
      <dgm:spPr/>
    </dgm:pt>
    <dgm:pt modelId="{4E56C423-C1D9-420D-8FBE-4A76FA1F511B}" type="pres">
      <dgm:prSet presAssocID="{FA0AD6C1-3885-419C-B0C1-7A2BAB0B4CAD}" presName="dummyNode1" presStyleLbl="node1" presStyleIdx="0" presStyleCnt="5"/>
      <dgm:spPr/>
    </dgm:pt>
    <dgm:pt modelId="{9DB10046-CD71-423B-9E14-480FADF56552}" type="pres">
      <dgm:prSet presAssocID="{FA0AD6C1-3885-419C-B0C1-7A2BAB0B4CAD}" presName="childNode1" presStyleLbl="bgAcc1" presStyleIdx="0" presStyleCnt="5">
        <dgm:presLayoutVars>
          <dgm:bulletEnabled val="true"/>
        </dgm:presLayoutVars>
      </dgm:prSet>
      <dgm:spPr>
        <a:blipFill rotWithShape="false">
          <a:blip xmlns:r="http://schemas.openxmlformats.org/officeDocument/2006/relationships" r:embed="rId1"/>
          <a:stretch>
            <a:fillRect/>
          </a:stretch>
        </a:blipFill>
      </dgm:spPr>
    </dgm:pt>
    <dgm:pt modelId="{46A50673-29BF-48EC-AC61-4E63DAB23B43}" type="pres">
      <dgm:prSet presAssocID="{FA0AD6C1-3885-419C-B0C1-7A2BAB0B4CAD}" presName="childNode1tx" presStyleLbl="bgAcc1" presStyleIdx="0" presStyleCnt="5">
        <dgm:presLayoutVars>
          <dgm:bulletEnabled val="true"/>
        </dgm:presLayoutVars>
      </dgm:prSet>
      <dgm:spPr/>
    </dgm:pt>
    <dgm:pt modelId="{140FD188-CC5A-407E-96AB-A5461A299F6C}" type="pres">
      <dgm:prSet presAssocID="{FA0AD6C1-3885-419C-B0C1-7A2BAB0B4CAD}" presName="parentNode1" presStyleLbl="node1" presStyleIdx="0" presStyleCnt="5">
        <dgm:presLayoutVars>
          <dgm:chMax val="1"/>
          <dgm:bulletEnabled val="true"/>
        </dgm:presLayoutVars>
      </dgm:prSet>
      <dgm:spPr/>
      <dgm:t>
        <a:bodyPr/>
        <a:lstStyle/>
        <a:p>
          <a:endParaRPr lang="zh-CN" altLang="en-US"/>
        </a:p>
      </dgm:t>
    </dgm:pt>
    <dgm:pt modelId="{D725EDF0-5517-47EB-9ECE-0E17E743486E}" type="pres">
      <dgm:prSet presAssocID="{FA0AD6C1-3885-419C-B0C1-7A2BAB0B4CAD}" presName="connSite1" presStyleCnt="0"/>
      <dgm:spPr/>
    </dgm:pt>
    <dgm:pt modelId="{B3528336-3B4B-453B-AFD6-ECE1EE48F764}" type="pres">
      <dgm:prSet presAssocID="{E09129CF-45C2-4FDF-BE88-587608CB40AB}" presName="Name9" presStyleLbl="sibTrans2D1" presStyleIdx="0" presStyleCnt="4"/>
      <dgm:spPr/>
      <dgm:t>
        <a:bodyPr/>
        <a:lstStyle/>
        <a:p>
          <a:endParaRPr lang="zh-CN" altLang="en-US"/>
        </a:p>
      </dgm:t>
    </dgm:pt>
    <dgm:pt modelId="{580CF5A9-BCF5-4471-B689-72F86C77930F}" type="pres">
      <dgm:prSet presAssocID="{5DB9B735-7628-4333-9983-8FF41068AF8A}" presName="composite2" presStyleCnt="0"/>
      <dgm:spPr/>
    </dgm:pt>
    <dgm:pt modelId="{E29C24D8-555C-4EBB-BBCE-9E3070FC2758}" type="pres">
      <dgm:prSet presAssocID="{5DB9B735-7628-4333-9983-8FF41068AF8A}" presName="dummyNode2" presStyleLbl="node1" presStyleIdx="0" presStyleCnt="5"/>
      <dgm:spPr/>
    </dgm:pt>
    <dgm:pt modelId="{C0744E12-14FB-4CD6-98CD-3CB9725A4CD8}" type="pres">
      <dgm:prSet presAssocID="{5DB9B735-7628-4333-9983-8FF41068AF8A}" presName="childNode2" presStyleLbl="bgAcc1" presStyleIdx="1" presStyleCnt="5">
        <dgm:presLayoutVars>
          <dgm:bulletEnabled val="true"/>
        </dgm:presLayoutVars>
      </dgm:prSet>
      <dgm:spPr>
        <a:blipFill dpi="0" rotWithShape="false">
          <a:blip xmlns:r="http://schemas.openxmlformats.org/officeDocument/2006/relationships" r:embed="rId2">
            <a:extLst>
              <a:ext uri="{28A0092B-C50C-407E-A947-70E740481C1C}">
                <a14:useLocalDpi xmlns:a14="http://schemas.microsoft.com/office/drawing/2010/main" val="false"/>
              </a:ext>
            </a:extLst>
          </a:blip>
          <a:srcRect/>
          <a:stretch>
            <a:fillRect/>
          </a:stretch>
        </a:blipFill>
      </dgm:spPr>
    </dgm:pt>
    <dgm:pt modelId="{C48BAE8B-0413-4B81-89F4-28CE8866CD4F}" type="pres">
      <dgm:prSet presAssocID="{5DB9B735-7628-4333-9983-8FF41068AF8A}" presName="childNode2tx" presStyleLbl="bgAcc1" presStyleIdx="1" presStyleCnt="5">
        <dgm:presLayoutVars>
          <dgm:bulletEnabled val="true"/>
        </dgm:presLayoutVars>
      </dgm:prSet>
      <dgm:spPr/>
    </dgm:pt>
    <dgm:pt modelId="{BD0E0546-3C1B-434B-8D89-216268C419FD}" type="pres">
      <dgm:prSet presAssocID="{5DB9B735-7628-4333-9983-8FF41068AF8A}" presName="parentNode2" presStyleLbl="node1" presStyleIdx="1" presStyleCnt="5">
        <dgm:presLayoutVars>
          <dgm:chMax val="0"/>
          <dgm:bulletEnabled val="true"/>
        </dgm:presLayoutVars>
      </dgm:prSet>
      <dgm:spPr/>
      <dgm:t>
        <a:bodyPr/>
        <a:lstStyle/>
        <a:p>
          <a:endParaRPr lang="zh-CN" altLang="en-US"/>
        </a:p>
      </dgm:t>
    </dgm:pt>
    <dgm:pt modelId="{21E8FFBC-E262-466A-9088-8BE7F65F862E}" type="pres">
      <dgm:prSet presAssocID="{5DB9B735-7628-4333-9983-8FF41068AF8A}" presName="connSite2" presStyleCnt="0"/>
      <dgm:spPr/>
    </dgm:pt>
    <dgm:pt modelId="{76FE12C1-65A0-44E6-BF2E-1720BC43BF8E}" type="pres">
      <dgm:prSet presAssocID="{15D3EF05-663E-41F5-B263-9BB45783429D}" presName="Name18" presStyleLbl="sibTrans2D1" presStyleIdx="1" presStyleCnt="4"/>
      <dgm:spPr/>
      <dgm:t>
        <a:bodyPr/>
        <a:lstStyle/>
        <a:p>
          <a:endParaRPr lang="zh-CN" altLang="en-US"/>
        </a:p>
      </dgm:t>
    </dgm:pt>
    <dgm:pt modelId="{DA0B8111-C505-4380-86D3-09411352B998}" type="pres">
      <dgm:prSet presAssocID="{F07BEEBF-CCC3-41AC-944C-711314286058}" presName="composite1" presStyleCnt="0"/>
      <dgm:spPr/>
    </dgm:pt>
    <dgm:pt modelId="{9F1FD3A6-4156-4D2A-9BBC-1167D68F4B59}" type="pres">
      <dgm:prSet presAssocID="{F07BEEBF-CCC3-41AC-944C-711314286058}" presName="dummyNode1" presStyleLbl="node1" presStyleIdx="1" presStyleCnt="5"/>
      <dgm:spPr/>
    </dgm:pt>
    <dgm:pt modelId="{DF887279-EB11-435E-BF4A-CE80B7B74453}" type="pres">
      <dgm:prSet presAssocID="{F07BEEBF-CCC3-41AC-944C-711314286058}" presName="childNode1" presStyleLbl="bgAcc1" presStyleIdx="2" presStyleCnt="5">
        <dgm:presLayoutVars>
          <dgm:bulletEnabled val="true"/>
        </dgm:presLayoutVars>
      </dgm:prSet>
      <dgm:spPr>
        <a:blipFill dpi="0" rotWithShape="false">
          <a:blip xmlns:r="http://schemas.openxmlformats.org/officeDocument/2006/relationships" r:embed="rId3">
            <a:extLst>
              <a:ext uri="{28A0092B-C50C-407E-A947-70E740481C1C}">
                <a14:useLocalDpi xmlns:a14="http://schemas.microsoft.com/office/drawing/2010/main" val="false"/>
              </a:ext>
            </a:extLst>
          </a:blip>
          <a:srcRect/>
          <a:stretch>
            <a:fillRect/>
          </a:stretch>
        </a:blipFill>
      </dgm:spPr>
    </dgm:pt>
    <dgm:pt modelId="{03C7691B-E142-469E-A315-6FF9448EC059}" type="pres">
      <dgm:prSet presAssocID="{F07BEEBF-CCC3-41AC-944C-711314286058}" presName="childNode1tx" presStyleLbl="bgAcc1" presStyleIdx="2" presStyleCnt="5">
        <dgm:presLayoutVars>
          <dgm:bulletEnabled val="true"/>
        </dgm:presLayoutVars>
      </dgm:prSet>
      <dgm:spPr/>
    </dgm:pt>
    <dgm:pt modelId="{8D1D47D7-D73F-431F-93A2-9212F6128385}" type="pres">
      <dgm:prSet presAssocID="{F07BEEBF-CCC3-41AC-944C-711314286058}" presName="parentNode1" presStyleLbl="node1" presStyleIdx="2" presStyleCnt="5">
        <dgm:presLayoutVars>
          <dgm:chMax val="1"/>
          <dgm:bulletEnabled val="true"/>
        </dgm:presLayoutVars>
      </dgm:prSet>
      <dgm:spPr/>
      <dgm:t>
        <a:bodyPr/>
        <a:lstStyle/>
        <a:p>
          <a:endParaRPr lang="zh-CN" altLang="en-US"/>
        </a:p>
      </dgm:t>
    </dgm:pt>
    <dgm:pt modelId="{F1787F45-1AD5-4CD4-878C-DDC97DF71CE9}" type="pres">
      <dgm:prSet presAssocID="{F07BEEBF-CCC3-41AC-944C-711314286058}" presName="connSite1" presStyleCnt="0"/>
      <dgm:spPr/>
    </dgm:pt>
    <dgm:pt modelId="{7D8E17B4-45C0-4638-A6F3-B74373D204B5}" type="pres">
      <dgm:prSet presAssocID="{58FEBF73-C5E1-4AB8-A3FF-F91710A6008F}" presName="Name9" presStyleLbl="sibTrans2D1" presStyleIdx="2" presStyleCnt="4"/>
      <dgm:spPr/>
      <dgm:t>
        <a:bodyPr/>
        <a:lstStyle/>
        <a:p>
          <a:endParaRPr lang="zh-CN" altLang="en-US"/>
        </a:p>
      </dgm:t>
    </dgm:pt>
    <dgm:pt modelId="{0F1F8D55-F940-4CA4-8F3D-DE08DC2B3B02}" type="pres">
      <dgm:prSet presAssocID="{E8D9743E-4A98-4E46-A00D-F9E601F41F01}" presName="composite2" presStyleCnt="0"/>
      <dgm:spPr/>
    </dgm:pt>
    <dgm:pt modelId="{66792803-26CC-40F2-909A-6BA2150AA1C5}" type="pres">
      <dgm:prSet presAssocID="{E8D9743E-4A98-4E46-A00D-F9E601F41F01}" presName="dummyNode2" presStyleLbl="node1" presStyleIdx="2" presStyleCnt="5"/>
      <dgm:spPr/>
    </dgm:pt>
    <dgm:pt modelId="{713B23DB-7042-4763-BA40-2F8629E644F3}" type="pres">
      <dgm:prSet presAssocID="{E8D9743E-4A98-4E46-A00D-F9E601F41F01}" presName="childNode2" presStyleLbl="bgAcc1" presStyleIdx="3" presStyleCnt="5">
        <dgm:presLayoutVars>
          <dgm:bulletEnabled val="true"/>
        </dgm:presLayoutVars>
      </dgm:prSet>
      <dgm:spPr>
        <a:blipFill dpi="0" rotWithShape="false">
          <a:blip xmlns:r="http://schemas.openxmlformats.org/officeDocument/2006/relationships" r:embed="rId4">
            <a:extLst>
              <a:ext uri="{28A0092B-C50C-407E-A947-70E740481C1C}">
                <a14:useLocalDpi xmlns:a14="http://schemas.microsoft.com/office/drawing/2010/main" val="false"/>
              </a:ext>
            </a:extLst>
          </a:blip>
          <a:srcRect/>
          <a:stretch>
            <a:fillRect/>
          </a:stretch>
        </a:blipFill>
      </dgm:spPr>
    </dgm:pt>
    <dgm:pt modelId="{4F3EC73D-127D-4B8D-98EC-DE4D7620D986}" type="pres">
      <dgm:prSet presAssocID="{E8D9743E-4A98-4E46-A00D-F9E601F41F01}" presName="childNode2tx" presStyleLbl="bgAcc1" presStyleIdx="3" presStyleCnt="5">
        <dgm:presLayoutVars>
          <dgm:bulletEnabled val="true"/>
        </dgm:presLayoutVars>
      </dgm:prSet>
      <dgm:spPr/>
    </dgm:pt>
    <dgm:pt modelId="{91D3D2C2-E9F5-49A3-97CA-5DBAAEDDC1FD}" type="pres">
      <dgm:prSet presAssocID="{E8D9743E-4A98-4E46-A00D-F9E601F41F01}" presName="parentNode2" presStyleLbl="node1" presStyleIdx="3" presStyleCnt="5">
        <dgm:presLayoutVars>
          <dgm:chMax val="0"/>
          <dgm:bulletEnabled val="true"/>
        </dgm:presLayoutVars>
      </dgm:prSet>
      <dgm:spPr/>
      <dgm:t>
        <a:bodyPr/>
        <a:lstStyle/>
        <a:p>
          <a:endParaRPr lang="zh-CN" altLang="en-US"/>
        </a:p>
      </dgm:t>
    </dgm:pt>
    <dgm:pt modelId="{2D423938-DECA-41D0-A187-302CF7063C5A}" type="pres">
      <dgm:prSet presAssocID="{E8D9743E-4A98-4E46-A00D-F9E601F41F01}" presName="connSite2" presStyleCnt="0"/>
      <dgm:spPr/>
    </dgm:pt>
    <dgm:pt modelId="{F2B7E0A0-0D2D-4A7D-8BA0-0E06002D404A}" type="pres">
      <dgm:prSet presAssocID="{435B14AC-9F49-4256-91BE-CB53EC432566}" presName="Name18" presStyleLbl="sibTrans2D1" presStyleIdx="3" presStyleCnt="4"/>
      <dgm:spPr/>
      <dgm:t>
        <a:bodyPr/>
        <a:lstStyle/>
        <a:p>
          <a:endParaRPr lang="zh-CN" altLang="en-US"/>
        </a:p>
      </dgm:t>
    </dgm:pt>
    <dgm:pt modelId="{6AD16406-C82B-4B05-9B01-42BB8AC5A186}" type="pres">
      <dgm:prSet presAssocID="{F0A4E91A-4472-46CB-BEA5-02F1FA1BD081}" presName="composite1" presStyleCnt="0"/>
      <dgm:spPr/>
    </dgm:pt>
    <dgm:pt modelId="{D52B3BF5-EBE5-4CDF-BD78-91E5089F946D}" type="pres">
      <dgm:prSet presAssocID="{F0A4E91A-4472-46CB-BEA5-02F1FA1BD081}" presName="dummyNode1" presStyleLbl="node1" presStyleIdx="3" presStyleCnt="5"/>
      <dgm:spPr/>
    </dgm:pt>
    <dgm:pt modelId="{61252A5E-202C-431D-96A7-484C9AEFB409}" type="pres">
      <dgm:prSet presAssocID="{F0A4E91A-4472-46CB-BEA5-02F1FA1BD081}" presName="childNode1" presStyleLbl="bgAcc1" presStyleIdx="4" presStyleCnt="5">
        <dgm:presLayoutVars>
          <dgm:bulletEnabled val="true"/>
        </dgm:presLayoutVars>
      </dgm:prSet>
      <dgm:spPr>
        <a:blipFill dpi="0" rotWithShape="false">
          <a:blip xmlns:r="http://schemas.openxmlformats.org/officeDocument/2006/relationships" r:embed="rId5" cstate="print">
            <a:extLst>
              <a:ext uri="{28A0092B-C50C-407E-A947-70E740481C1C}">
                <a14:useLocalDpi xmlns:a14="http://schemas.microsoft.com/office/drawing/2010/main" val="false"/>
              </a:ext>
            </a:extLst>
          </a:blip>
          <a:srcRect/>
          <a:stretch>
            <a:fillRect/>
          </a:stretch>
        </a:blipFill>
      </dgm:spPr>
    </dgm:pt>
    <dgm:pt modelId="{97B4CAEC-1660-499A-9B0F-9F0C22364FEF}" type="pres">
      <dgm:prSet presAssocID="{F0A4E91A-4472-46CB-BEA5-02F1FA1BD081}" presName="childNode1tx" presStyleLbl="bgAcc1" presStyleIdx="4" presStyleCnt="5">
        <dgm:presLayoutVars>
          <dgm:bulletEnabled val="true"/>
        </dgm:presLayoutVars>
      </dgm:prSet>
      <dgm:spPr/>
    </dgm:pt>
    <dgm:pt modelId="{A0F41399-6259-449B-B1E8-791B96085EAA}" type="pres">
      <dgm:prSet presAssocID="{F0A4E91A-4472-46CB-BEA5-02F1FA1BD081}" presName="parentNode1" presStyleLbl="node1" presStyleIdx="4" presStyleCnt="5">
        <dgm:presLayoutVars>
          <dgm:chMax val="1"/>
          <dgm:bulletEnabled val="true"/>
        </dgm:presLayoutVars>
      </dgm:prSet>
      <dgm:spPr/>
      <dgm:t>
        <a:bodyPr/>
        <a:lstStyle/>
        <a:p>
          <a:endParaRPr lang="zh-CN" altLang="en-US"/>
        </a:p>
      </dgm:t>
    </dgm:pt>
    <dgm:pt modelId="{08D393D1-4FCF-4F07-B28C-694F4EFFE500}" type="pres">
      <dgm:prSet presAssocID="{F0A4E91A-4472-46CB-BEA5-02F1FA1BD081}" presName="connSite1" presStyleCnt="0"/>
      <dgm:spPr/>
    </dgm:pt>
  </dgm:ptLst>
  <dgm:cxnLst>
    <dgm:cxn modelId="{19AD3606-F155-4C20-8846-83587B773B2E}" type="presOf" srcId="{FA0AD6C1-3885-419C-B0C1-7A2BAB0B4CAD}" destId="{140FD188-CC5A-407E-96AB-A5461A299F6C}" srcOrd="0" destOrd="0" presId="urn:microsoft.com/office/officeart/2005/8/layout/hProcess4#1"/>
    <dgm:cxn modelId="{3CD3362A-DD41-4CDE-AA57-7F949BFE9C41}" type="presOf" srcId="{58FEBF73-C5E1-4AB8-A3FF-F91710A6008F}" destId="{7D8E17B4-45C0-4638-A6F3-B74373D204B5}" srcOrd="0" destOrd="0" presId="urn:microsoft.com/office/officeart/2005/8/layout/hProcess4#1"/>
    <dgm:cxn modelId="{86794D0D-07D4-4D43-BA84-4F98DA55FDD5}" type="presOf" srcId="{435B14AC-9F49-4256-91BE-CB53EC432566}" destId="{F2B7E0A0-0D2D-4A7D-8BA0-0E06002D404A}" srcOrd="0" destOrd="0" presId="urn:microsoft.com/office/officeart/2005/8/layout/hProcess4#1"/>
    <dgm:cxn modelId="{69EE85FB-2280-4A55-BF5A-C97660653499}" type="presOf" srcId="{15D3EF05-663E-41F5-B263-9BB45783429D}" destId="{76FE12C1-65A0-44E6-BF2E-1720BC43BF8E}" srcOrd="0" destOrd="0" presId="urn:microsoft.com/office/officeart/2005/8/layout/hProcess4#1"/>
    <dgm:cxn modelId="{FDCC6F54-2B9A-4168-9DEC-98F1388187C9}" srcId="{20B8ABE7-1B70-4C1D-B23E-3C86E4BD18ED}" destId="{FA0AD6C1-3885-419C-B0C1-7A2BAB0B4CAD}" srcOrd="0" destOrd="0" parTransId="{23B36BD6-7C08-4431-B4B0-324364B1383D}" sibTransId="{E09129CF-45C2-4FDF-BE88-587608CB40AB}"/>
    <dgm:cxn modelId="{C1F0C5E2-42A2-4C9B-A174-A2341EEC91E4}" type="presOf" srcId="{5DB9B735-7628-4333-9983-8FF41068AF8A}" destId="{BD0E0546-3C1B-434B-8D89-216268C419FD}" srcOrd="0" destOrd="0" presId="urn:microsoft.com/office/officeart/2005/8/layout/hProcess4#1"/>
    <dgm:cxn modelId="{3B8772CC-FB03-442B-B292-105144741132}" srcId="{20B8ABE7-1B70-4C1D-B23E-3C86E4BD18ED}" destId="{5DB9B735-7628-4333-9983-8FF41068AF8A}" srcOrd="1" destOrd="0" parTransId="{8A199F27-B083-4A3D-81CD-14AC5723FB47}" sibTransId="{15D3EF05-663E-41F5-B263-9BB45783429D}"/>
    <dgm:cxn modelId="{8953EA3E-0249-419F-8B0E-A5762E9048A0}" srcId="{20B8ABE7-1B70-4C1D-B23E-3C86E4BD18ED}" destId="{E8D9743E-4A98-4E46-A00D-F9E601F41F01}" srcOrd="3" destOrd="0" parTransId="{28ADA21A-4698-4917-B402-1996461E47B4}" sibTransId="{435B14AC-9F49-4256-91BE-CB53EC432566}"/>
    <dgm:cxn modelId="{1EB72516-38D7-44ED-A667-9B57FE5F41E3}" srcId="{20B8ABE7-1B70-4C1D-B23E-3C86E4BD18ED}" destId="{F0A4E91A-4472-46CB-BEA5-02F1FA1BD081}" srcOrd="4" destOrd="0" parTransId="{D84E5221-89CA-4B76-B089-ACB1CBA35D60}" sibTransId="{721D1DB5-DE79-48B5-A3BE-42C3C064D7B8}"/>
    <dgm:cxn modelId="{D67BA6C5-D141-4AA5-A01D-A125DA96E6EC}" type="presOf" srcId="{E09129CF-45C2-4FDF-BE88-587608CB40AB}" destId="{B3528336-3B4B-453B-AFD6-ECE1EE48F764}" srcOrd="0" destOrd="0" presId="urn:microsoft.com/office/officeart/2005/8/layout/hProcess4#1"/>
    <dgm:cxn modelId="{85C343AA-5134-4775-945D-D2687EF2D46B}" type="presOf" srcId="{F0A4E91A-4472-46CB-BEA5-02F1FA1BD081}" destId="{A0F41399-6259-449B-B1E8-791B96085EAA}" srcOrd="0" destOrd="0" presId="urn:microsoft.com/office/officeart/2005/8/layout/hProcess4#1"/>
    <dgm:cxn modelId="{1E9C3C36-ECD7-483A-B5C2-D44C96949572}" type="presOf" srcId="{F07BEEBF-CCC3-41AC-944C-711314286058}" destId="{8D1D47D7-D73F-431F-93A2-9212F6128385}" srcOrd="0" destOrd="0" presId="urn:microsoft.com/office/officeart/2005/8/layout/hProcess4#1"/>
    <dgm:cxn modelId="{4F68428D-B244-4216-B569-56347C1D458A}" srcId="{20B8ABE7-1B70-4C1D-B23E-3C86E4BD18ED}" destId="{F07BEEBF-CCC3-41AC-944C-711314286058}" srcOrd="2" destOrd="0" parTransId="{F44F7434-66D5-467D-A82E-AA708A154868}" sibTransId="{58FEBF73-C5E1-4AB8-A3FF-F91710A6008F}"/>
    <dgm:cxn modelId="{EB75CBFE-D580-460D-B749-D06BD4AA163A}" type="presOf" srcId="{E8D9743E-4A98-4E46-A00D-F9E601F41F01}" destId="{91D3D2C2-E9F5-49A3-97CA-5DBAAEDDC1FD}" srcOrd="0" destOrd="0" presId="urn:microsoft.com/office/officeart/2005/8/layout/hProcess4#1"/>
    <dgm:cxn modelId="{43976034-00F4-4D47-B64A-B0E14F4A05BF}" type="presOf" srcId="{20B8ABE7-1B70-4C1D-B23E-3C86E4BD18ED}" destId="{DAD6640A-FC0E-432F-B498-9151AA855BD0}" srcOrd="0" destOrd="0" presId="urn:microsoft.com/office/officeart/2005/8/layout/hProcess4#1"/>
    <dgm:cxn modelId="{BB6DB345-A645-4D41-89C9-079CCFFD0977}" type="presParOf" srcId="{DAD6640A-FC0E-432F-B498-9151AA855BD0}" destId="{0516CF11-4E0F-491B-A0CD-E33595DE4578}" srcOrd="0" destOrd="0" presId="urn:microsoft.com/office/officeart/2005/8/layout/hProcess4#1"/>
    <dgm:cxn modelId="{CEBDE4C3-A11D-46F7-A2E2-31CCFD84E511}" type="presParOf" srcId="{DAD6640A-FC0E-432F-B498-9151AA855BD0}" destId="{6B60DDEA-0558-4A8E-9451-A3396B30DF1E}" srcOrd="1" destOrd="0" presId="urn:microsoft.com/office/officeart/2005/8/layout/hProcess4#1"/>
    <dgm:cxn modelId="{F45FC985-D80C-4198-BE2E-CDCEEC72C556}" type="presParOf" srcId="{DAD6640A-FC0E-432F-B498-9151AA855BD0}" destId="{754F99C7-4921-4B5B-80DF-22FEFC653441}" srcOrd="2" destOrd="0" presId="urn:microsoft.com/office/officeart/2005/8/layout/hProcess4#1"/>
    <dgm:cxn modelId="{D7F5FF0D-B309-4A13-971A-B0D3B2B2F2D0}" type="presParOf" srcId="{754F99C7-4921-4B5B-80DF-22FEFC653441}" destId="{BC9D23FC-FA94-45E5-A9AA-CFE0A34D054A}" srcOrd="0" destOrd="0" presId="urn:microsoft.com/office/officeart/2005/8/layout/hProcess4#1"/>
    <dgm:cxn modelId="{51886B6B-D33B-4DAD-B216-CCC03E4CA66E}" type="presParOf" srcId="{BC9D23FC-FA94-45E5-A9AA-CFE0A34D054A}" destId="{4E56C423-C1D9-420D-8FBE-4A76FA1F511B}" srcOrd="0" destOrd="0" presId="urn:microsoft.com/office/officeart/2005/8/layout/hProcess4#1"/>
    <dgm:cxn modelId="{0DDFC92A-83A5-48F1-B071-62BF43CB24B2}" type="presParOf" srcId="{BC9D23FC-FA94-45E5-A9AA-CFE0A34D054A}" destId="{9DB10046-CD71-423B-9E14-480FADF56552}" srcOrd="1" destOrd="0" presId="urn:microsoft.com/office/officeart/2005/8/layout/hProcess4#1"/>
    <dgm:cxn modelId="{1C832BA7-1FF8-4F1C-903F-4F34AD63B689}" type="presParOf" srcId="{BC9D23FC-FA94-45E5-A9AA-CFE0A34D054A}" destId="{46A50673-29BF-48EC-AC61-4E63DAB23B43}" srcOrd="2" destOrd="0" presId="urn:microsoft.com/office/officeart/2005/8/layout/hProcess4#1"/>
    <dgm:cxn modelId="{47A9B677-B980-4F44-8EBB-A6B90D13E87B}" type="presParOf" srcId="{BC9D23FC-FA94-45E5-A9AA-CFE0A34D054A}" destId="{140FD188-CC5A-407E-96AB-A5461A299F6C}" srcOrd="3" destOrd="0" presId="urn:microsoft.com/office/officeart/2005/8/layout/hProcess4#1"/>
    <dgm:cxn modelId="{9E769651-0232-4BD7-8B7B-2442D81CC20F}" type="presParOf" srcId="{BC9D23FC-FA94-45E5-A9AA-CFE0A34D054A}" destId="{D725EDF0-5517-47EB-9ECE-0E17E743486E}" srcOrd="4" destOrd="0" presId="urn:microsoft.com/office/officeart/2005/8/layout/hProcess4#1"/>
    <dgm:cxn modelId="{197F7B7F-FD6C-4B87-9943-7B1A5C2897DE}" type="presParOf" srcId="{754F99C7-4921-4B5B-80DF-22FEFC653441}" destId="{B3528336-3B4B-453B-AFD6-ECE1EE48F764}" srcOrd="1" destOrd="0" presId="urn:microsoft.com/office/officeart/2005/8/layout/hProcess4#1"/>
    <dgm:cxn modelId="{C5B1B625-17FE-4C67-83B5-015446394CCC}" type="presParOf" srcId="{754F99C7-4921-4B5B-80DF-22FEFC653441}" destId="{580CF5A9-BCF5-4471-B689-72F86C77930F}" srcOrd="2" destOrd="0" presId="urn:microsoft.com/office/officeart/2005/8/layout/hProcess4#1"/>
    <dgm:cxn modelId="{FB69A0EB-8B1C-4B16-8448-053A4B869FFB}" type="presParOf" srcId="{580CF5A9-BCF5-4471-B689-72F86C77930F}" destId="{E29C24D8-555C-4EBB-BBCE-9E3070FC2758}" srcOrd="0" destOrd="0" presId="urn:microsoft.com/office/officeart/2005/8/layout/hProcess4#1"/>
    <dgm:cxn modelId="{4F4504B1-D2B8-4AAE-BE33-A1088EA34058}" type="presParOf" srcId="{580CF5A9-BCF5-4471-B689-72F86C77930F}" destId="{C0744E12-14FB-4CD6-98CD-3CB9725A4CD8}" srcOrd="1" destOrd="0" presId="urn:microsoft.com/office/officeart/2005/8/layout/hProcess4#1"/>
    <dgm:cxn modelId="{28462A67-5C3B-4E03-B347-7335A315D9D4}" type="presParOf" srcId="{580CF5A9-BCF5-4471-B689-72F86C77930F}" destId="{C48BAE8B-0413-4B81-89F4-28CE8866CD4F}" srcOrd="2" destOrd="0" presId="urn:microsoft.com/office/officeart/2005/8/layout/hProcess4#1"/>
    <dgm:cxn modelId="{34127A34-0013-407B-8EC3-32D3745C544E}" type="presParOf" srcId="{580CF5A9-BCF5-4471-B689-72F86C77930F}" destId="{BD0E0546-3C1B-434B-8D89-216268C419FD}" srcOrd="3" destOrd="0" presId="urn:microsoft.com/office/officeart/2005/8/layout/hProcess4#1"/>
    <dgm:cxn modelId="{0FCCAF76-F974-4AAA-83C6-F5295E5B2CA4}" type="presParOf" srcId="{580CF5A9-BCF5-4471-B689-72F86C77930F}" destId="{21E8FFBC-E262-466A-9088-8BE7F65F862E}" srcOrd="4" destOrd="0" presId="urn:microsoft.com/office/officeart/2005/8/layout/hProcess4#1"/>
    <dgm:cxn modelId="{5A1DE1D8-3E7F-40DA-AEE9-2FE2F88D18B5}" type="presParOf" srcId="{754F99C7-4921-4B5B-80DF-22FEFC653441}" destId="{76FE12C1-65A0-44E6-BF2E-1720BC43BF8E}" srcOrd="3" destOrd="0" presId="urn:microsoft.com/office/officeart/2005/8/layout/hProcess4#1"/>
    <dgm:cxn modelId="{721D0313-8E99-4F66-BA61-AB559C6A9B99}" type="presParOf" srcId="{754F99C7-4921-4B5B-80DF-22FEFC653441}" destId="{DA0B8111-C505-4380-86D3-09411352B998}" srcOrd="4" destOrd="0" presId="urn:microsoft.com/office/officeart/2005/8/layout/hProcess4#1"/>
    <dgm:cxn modelId="{63CE55BF-3433-46EB-A520-BA47CB0AB894}" type="presParOf" srcId="{DA0B8111-C505-4380-86D3-09411352B998}" destId="{9F1FD3A6-4156-4D2A-9BBC-1167D68F4B59}" srcOrd="0" destOrd="0" presId="urn:microsoft.com/office/officeart/2005/8/layout/hProcess4#1"/>
    <dgm:cxn modelId="{4EFB90B8-7D65-44B2-83C7-D795D9A1D813}" type="presParOf" srcId="{DA0B8111-C505-4380-86D3-09411352B998}" destId="{DF887279-EB11-435E-BF4A-CE80B7B74453}" srcOrd="1" destOrd="0" presId="urn:microsoft.com/office/officeart/2005/8/layout/hProcess4#1"/>
    <dgm:cxn modelId="{738ADAA0-E1A0-49F3-A045-D534EDB4B815}" type="presParOf" srcId="{DA0B8111-C505-4380-86D3-09411352B998}" destId="{03C7691B-E142-469E-A315-6FF9448EC059}" srcOrd="2" destOrd="0" presId="urn:microsoft.com/office/officeart/2005/8/layout/hProcess4#1"/>
    <dgm:cxn modelId="{F987ACFA-E4E1-48EE-9B28-F5330F672BC0}" type="presParOf" srcId="{DA0B8111-C505-4380-86D3-09411352B998}" destId="{8D1D47D7-D73F-431F-93A2-9212F6128385}" srcOrd="3" destOrd="0" presId="urn:microsoft.com/office/officeart/2005/8/layout/hProcess4#1"/>
    <dgm:cxn modelId="{455B9FB9-6F4A-466F-B77B-88979671E411}" type="presParOf" srcId="{DA0B8111-C505-4380-86D3-09411352B998}" destId="{F1787F45-1AD5-4CD4-878C-DDC97DF71CE9}" srcOrd="4" destOrd="0" presId="urn:microsoft.com/office/officeart/2005/8/layout/hProcess4#1"/>
    <dgm:cxn modelId="{5A448D9F-79C4-4121-B87D-5F08750B3DAE}" type="presParOf" srcId="{754F99C7-4921-4B5B-80DF-22FEFC653441}" destId="{7D8E17B4-45C0-4638-A6F3-B74373D204B5}" srcOrd="5" destOrd="0" presId="urn:microsoft.com/office/officeart/2005/8/layout/hProcess4#1"/>
    <dgm:cxn modelId="{2A7B7803-37B7-4A69-A6BC-1DE217818AA4}" type="presParOf" srcId="{754F99C7-4921-4B5B-80DF-22FEFC653441}" destId="{0F1F8D55-F940-4CA4-8F3D-DE08DC2B3B02}" srcOrd="6" destOrd="0" presId="urn:microsoft.com/office/officeart/2005/8/layout/hProcess4#1"/>
    <dgm:cxn modelId="{C309000C-E979-404A-809C-AC03BA5C4621}" type="presParOf" srcId="{0F1F8D55-F940-4CA4-8F3D-DE08DC2B3B02}" destId="{66792803-26CC-40F2-909A-6BA2150AA1C5}" srcOrd="0" destOrd="0" presId="urn:microsoft.com/office/officeart/2005/8/layout/hProcess4#1"/>
    <dgm:cxn modelId="{5E9C52FE-013F-4AB6-9287-2DE1A1B88A2A}" type="presParOf" srcId="{0F1F8D55-F940-4CA4-8F3D-DE08DC2B3B02}" destId="{713B23DB-7042-4763-BA40-2F8629E644F3}" srcOrd="1" destOrd="0" presId="urn:microsoft.com/office/officeart/2005/8/layout/hProcess4#1"/>
    <dgm:cxn modelId="{BCA85575-7C01-4AD6-A46D-EA9E6B8F3B39}" type="presParOf" srcId="{0F1F8D55-F940-4CA4-8F3D-DE08DC2B3B02}" destId="{4F3EC73D-127D-4B8D-98EC-DE4D7620D986}" srcOrd="2" destOrd="0" presId="urn:microsoft.com/office/officeart/2005/8/layout/hProcess4#1"/>
    <dgm:cxn modelId="{CAD05BB8-5521-4CBD-AC4E-C818633B146C}" type="presParOf" srcId="{0F1F8D55-F940-4CA4-8F3D-DE08DC2B3B02}" destId="{91D3D2C2-E9F5-49A3-97CA-5DBAAEDDC1FD}" srcOrd="3" destOrd="0" presId="urn:microsoft.com/office/officeart/2005/8/layout/hProcess4#1"/>
    <dgm:cxn modelId="{01B7D0BC-1465-43DC-8CCB-BD84A8EC63DB}" type="presParOf" srcId="{0F1F8D55-F940-4CA4-8F3D-DE08DC2B3B02}" destId="{2D423938-DECA-41D0-A187-302CF7063C5A}" srcOrd="4" destOrd="0" presId="urn:microsoft.com/office/officeart/2005/8/layout/hProcess4#1"/>
    <dgm:cxn modelId="{EFA36952-BA26-47DB-8026-5CFD1E7D5144}" type="presParOf" srcId="{754F99C7-4921-4B5B-80DF-22FEFC653441}" destId="{F2B7E0A0-0D2D-4A7D-8BA0-0E06002D404A}" srcOrd="7" destOrd="0" presId="urn:microsoft.com/office/officeart/2005/8/layout/hProcess4#1"/>
    <dgm:cxn modelId="{E96C3172-E8B8-4DFE-9B62-9BBC53C8536F}" type="presParOf" srcId="{754F99C7-4921-4B5B-80DF-22FEFC653441}" destId="{6AD16406-C82B-4B05-9B01-42BB8AC5A186}" srcOrd="8" destOrd="0" presId="urn:microsoft.com/office/officeart/2005/8/layout/hProcess4#1"/>
    <dgm:cxn modelId="{72971406-3CEB-4253-A8F4-C472A86E1D8B}" type="presParOf" srcId="{6AD16406-C82B-4B05-9B01-42BB8AC5A186}" destId="{D52B3BF5-EBE5-4CDF-BD78-91E5089F946D}" srcOrd="0" destOrd="0" presId="urn:microsoft.com/office/officeart/2005/8/layout/hProcess4#1"/>
    <dgm:cxn modelId="{571FCB71-497D-4282-BE89-D52F5AA8FED3}" type="presParOf" srcId="{6AD16406-C82B-4B05-9B01-42BB8AC5A186}" destId="{61252A5E-202C-431D-96A7-484C9AEFB409}" srcOrd="1" destOrd="0" presId="urn:microsoft.com/office/officeart/2005/8/layout/hProcess4#1"/>
    <dgm:cxn modelId="{A9E241F8-7553-4012-8274-71D08742FE1F}" type="presParOf" srcId="{6AD16406-C82B-4B05-9B01-42BB8AC5A186}" destId="{97B4CAEC-1660-499A-9B0F-9F0C22364FEF}" srcOrd="2" destOrd="0" presId="urn:microsoft.com/office/officeart/2005/8/layout/hProcess4#1"/>
    <dgm:cxn modelId="{53C53F3C-FF69-40F5-BF66-DB8481F8D9E2}" type="presParOf" srcId="{6AD16406-C82B-4B05-9B01-42BB8AC5A186}" destId="{A0F41399-6259-449B-B1E8-791B96085EAA}" srcOrd="3" destOrd="0" presId="urn:microsoft.com/office/officeart/2005/8/layout/hProcess4#1"/>
    <dgm:cxn modelId="{DFB8854D-444D-4D51-AA12-A97E3B447513}" type="presParOf" srcId="{6AD16406-C82B-4B05-9B01-42BB8AC5A186}" destId="{08D393D1-4FCF-4F07-B28C-694F4EFFE500}" srcOrd="4" destOrd="0" presId="urn:microsoft.com/office/officeart/2005/8/layout/hProcess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459720" cy="3274060"/>
        <a:chOff x="0" y="0"/>
        <a:chExt cx="10459720" cy="3274060"/>
      </a:xfrm>
    </dsp:grpSpPr>
    <dsp:sp modelId="{9DB10046-CD71-423B-9E14-480FADF56552}">
      <dsp:nvSpPr>
        <dsp:cNvPr id="4" name="圆角矩形 3"/>
        <dsp:cNvSpPr/>
      </dsp:nvSpPr>
      <dsp:spPr bwMode="white">
        <a:xfrm>
          <a:off x="0" y="993555"/>
          <a:ext cx="1560334" cy="1286949"/>
        </a:xfrm>
        <a:prstGeom prst="roundRect">
          <a:avLst>
            <a:gd name="adj" fmla="val 10000"/>
          </a:avLst>
        </a:prstGeom>
        <a:blipFill rotWithShape="0">
          <a:blip r:embed="rId1"/>
          <a:stretch>
            <a:fillRect/>
          </a:stretch>
        </a:blipFill>
      </dsp:spPr>
      <dsp:style>
        <a:lnRef idx="2">
          <a:schemeClr val="accent5">
            <a:hueOff val="0"/>
            <a:satOff val="0"/>
            <a:lumOff val="0"/>
            <a:alpha val="100000"/>
          </a:schemeClr>
        </a:lnRef>
        <a:fillRef idx="1">
          <a:schemeClr val="lt1">
            <a:alpha val="90000"/>
          </a:schemeClr>
        </a:fillRef>
        <a:effectRef idx="0">
          <a:scrgbClr r="0" g="0" b="0"/>
        </a:effectRef>
        <a:fontRef idx="minor"/>
      </dsp:style>
      <dsp:txBody>
        <a:bodyPr lIns="93345" tIns="93345" rIns="93345" bIns="93345" anchor="t"/>
        <a:lstStyle>
          <a:lvl1pPr algn="l">
            <a:defRPr sz="4900"/>
          </a:lvl1pPr>
          <a:lvl2pPr marL="285750" indent="-285750" algn="l">
            <a:defRPr sz="3800"/>
          </a:lvl2pPr>
          <a:lvl3pPr marL="571500" indent="-285750" algn="l">
            <a:defRPr sz="3800"/>
          </a:lvl3pPr>
          <a:lvl4pPr marL="857250" indent="-285750" algn="l">
            <a:defRPr sz="3800"/>
          </a:lvl4pPr>
          <a:lvl5pPr marL="1143000" indent="-285750" algn="l">
            <a:defRPr sz="3800"/>
          </a:lvl5pPr>
          <a:lvl6pPr marL="1428750" indent="-285750" algn="l">
            <a:defRPr sz="3800"/>
          </a:lvl6pPr>
          <a:lvl7pPr marL="1714500" indent="-285750" algn="l">
            <a:defRPr sz="3800"/>
          </a:lvl7pPr>
          <a:lvl8pPr marL="2000250" indent="-285750" algn="l">
            <a:defRPr sz="3800"/>
          </a:lvl8pPr>
          <a:lvl9pPr marL="2286000" indent="-285750" algn="l">
            <a:defRPr sz="3800"/>
          </a:lvl9pPr>
        </a:lstStyle>
        <a:p>
          <a:endParaRPr>
            <a:solidFill>
              <a:schemeClr val="dk1"/>
            </a:solidFill>
          </a:endParaRPr>
        </a:p>
      </dsp:txBody>
      <dsp:txXfrm>
        <a:off x="0" y="993555"/>
        <a:ext cx="1560334" cy="1286949"/>
      </dsp:txXfrm>
    </dsp:sp>
    <dsp:sp modelId="{B3528336-3B4B-453B-AFD6-ECE1EE48F764}">
      <dsp:nvSpPr>
        <dsp:cNvPr id="6" name="形状 5"/>
        <dsp:cNvSpPr/>
      </dsp:nvSpPr>
      <dsp:spPr bwMode="white">
        <a:xfrm>
          <a:off x="839882" y="1146555"/>
          <a:ext cx="1989893" cy="1989893"/>
        </a:xfrm>
        <a:prstGeom prst="leftCircularArrow">
          <a:avLst>
            <a:gd name="adj1" fmla="val 5000"/>
            <a:gd name="adj2" fmla="val -360000"/>
            <a:gd name="adj3" fmla="val 2257168"/>
            <a:gd name="adj4" fmla="val 9146147"/>
            <a:gd name="adj5" fmla="val 55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Xfrm>
        <a:off x="839882" y="1146555"/>
        <a:ext cx="1989893" cy="1989893"/>
      </dsp:txXfrm>
    </dsp:sp>
    <dsp:sp modelId="{140FD188-CC5A-407E-96AB-A5461A299F6C}">
      <dsp:nvSpPr>
        <dsp:cNvPr id="5" name="圆角矩形 4"/>
        <dsp:cNvSpPr/>
      </dsp:nvSpPr>
      <dsp:spPr bwMode="white">
        <a:xfrm>
          <a:off x="346741" y="2004730"/>
          <a:ext cx="1386964" cy="551550"/>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38100" tIns="25400" rIns="38100" bIns="254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b="1" dirty="0" smtClean="0">
              <a:solidFill>
                <a:schemeClr val="bg1"/>
              </a:solidFill>
            </a:rPr>
            <a:t>分类存储</a:t>
          </a:r>
          <a:endParaRPr lang="zh-CN" altLang="en-US" b="1" dirty="0">
            <a:solidFill>
              <a:schemeClr val="bg1"/>
            </a:solidFill>
          </a:endParaRPr>
        </a:p>
      </dsp:txBody>
      <dsp:txXfrm>
        <a:off x="346741" y="2004730"/>
        <a:ext cx="1386964" cy="551550"/>
      </dsp:txXfrm>
    </dsp:sp>
    <dsp:sp modelId="{C0744E12-14FB-4CD6-98CD-3CB9725A4CD8}">
      <dsp:nvSpPr>
        <dsp:cNvPr id="8" name="圆角矩形 7"/>
        <dsp:cNvSpPr/>
      </dsp:nvSpPr>
      <dsp:spPr bwMode="white">
        <a:xfrm>
          <a:off x="2129493" y="954947"/>
          <a:ext cx="1653954" cy="1364166"/>
        </a:xfrm>
        <a:prstGeom prst="roundRect">
          <a:avLst>
            <a:gd name="adj" fmla="val 10000"/>
          </a:avLst>
        </a:prstGeom>
        <a:blipFill dpi="0" rotWithShape="0">
          <a:blip r:embed="rId2">
            <a:extLst>
              <a:ext uri="{28A0092B-C50C-407E-A947-70E740481C1C}">
                <a14:useLocalDpi xmlns:a14="http://schemas.microsoft.com/office/drawing/2010/main" val="0"/>
              </a:ext>
            </a:extLst>
          </a:blip>
          <a:srcRect/>
          <a:stretch>
            <a:fillRect/>
          </a:stretch>
        </a:blipFill>
      </dsp:spPr>
      <dsp:style>
        <a:lnRef idx="2">
          <a:schemeClr val="accent5">
            <a:hueOff val="2970000"/>
            <a:satOff val="-20293"/>
            <a:lumOff val="-5979"/>
            <a:alpha val="100000"/>
          </a:schemeClr>
        </a:lnRef>
        <a:fillRef idx="1">
          <a:schemeClr val="lt1">
            <a:alpha val="90000"/>
          </a:schemeClr>
        </a:fillRef>
        <a:effectRef idx="0">
          <a:scrgbClr r="0" g="0" b="0"/>
        </a:effectRef>
        <a:fontRef idx="minor"/>
      </dsp:style>
      <dsp:txBody>
        <a:bodyPr lIns="100964" tIns="100964" rIns="100964" bIns="100964" anchor="t"/>
        <a:lstStyle>
          <a:lvl1pPr algn="l">
            <a:defRPr sz="5300"/>
          </a:lvl1pPr>
          <a:lvl2pPr marL="285750" indent="-285750" algn="l">
            <a:defRPr sz="4100"/>
          </a:lvl2pPr>
          <a:lvl3pPr marL="571500" indent="-285750" algn="l">
            <a:defRPr sz="4100"/>
          </a:lvl3pPr>
          <a:lvl4pPr marL="857250" indent="-285750" algn="l">
            <a:defRPr sz="4100"/>
          </a:lvl4pPr>
          <a:lvl5pPr marL="1143000" indent="-285750" algn="l">
            <a:defRPr sz="4100"/>
          </a:lvl5pPr>
          <a:lvl6pPr marL="1428750" indent="-285750" algn="l">
            <a:defRPr sz="4100"/>
          </a:lvl6pPr>
          <a:lvl7pPr marL="1714500" indent="-285750" algn="l">
            <a:defRPr sz="4100"/>
          </a:lvl7pPr>
          <a:lvl8pPr marL="2000250" indent="-285750" algn="l">
            <a:defRPr sz="4100"/>
          </a:lvl8pPr>
          <a:lvl9pPr marL="2286000" indent="-285750" algn="l">
            <a:defRPr sz="4100"/>
          </a:lvl9pPr>
        </a:lstStyle>
        <a:p>
          <a:endParaRPr>
            <a:solidFill>
              <a:schemeClr val="dk1"/>
            </a:solidFill>
          </a:endParaRPr>
        </a:p>
      </dsp:txBody>
      <dsp:txXfrm>
        <a:off x="2129493" y="954947"/>
        <a:ext cx="1653954" cy="1364166"/>
      </dsp:txXfrm>
    </dsp:sp>
    <dsp:sp modelId="{76FE12C1-65A0-44E6-BF2E-1720BC43BF8E}">
      <dsp:nvSpPr>
        <dsp:cNvPr id="10" name="环形箭头 9"/>
        <dsp:cNvSpPr/>
      </dsp:nvSpPr>
      <dsp:spPr bwMode="white">
        <a:xfrm>
          <a:off x="2974480" y="70910"/>
          <a:ext cx="2230320" cy="2230320"/>
        </a:xfrm>
        <a:prstGeom prst="circularArrow">
          <a:avLst>
            <a:gd name="adj1" fmla="val 5000"/>
            <a:gd name="adj2" fmla="val 360000"/>
            <a:gd name="adj3" fmla="val 19573027"/>
            <a:gd name="adj4" fmla="val 12684049"/>
            <a:gd name="adj5" fmla="val 5500"/>
          </a:avLst>
        </a:prstGeom>
      </dsp:spPr>
      <dsp:style>
        <a:lnRef idx="0">
          <a:schemeClr val="lt1"/>
        </a:lnRef>
        <a:fillRef idx="1">
          <a:schemeClr val="accent5">
            <a:hueOff val="3960000"/>
            <a:satOff val="-27058"/>
            <a:lumOff val="-7973"/>
            <a:alpha val="100000"/>
          </a:schemeClr>
        </a:fillRef>
        <a:effectRef idx="0">
          <a:scrgbClr r="0" g="0" b="0"/>
        </a:effectRef>
        <a:fontRef idx="minor">
          <a:schemeClr val="lt1"/>
        </a:fontRef>
      </dsp:style>
      <dsp:txXfrm>
        <a:off x="2974480" y="70910"/>
        <a:ext cx="2230320" cy="2230320"/>
      </dsp:txXfrm>
    </dsp:sp>
    <dsp:sp modelId="{BD0E0546-3C1B-434B-8D89-216268C419FD}">
      <dsp:nvSpPr>
        <dsp:cNvPr id="9" name="圆角矩形 8"/>
        <dsp:cNvSpPr/>
      </dsp:nvSpPr>
      <dsp:spPr bwMode="white">
        <a:xfrm>
          <a:off x="2497038" y="662626"/>
          <a:ext cx="1470181" cy="584643"/>
        </a:xfrm>
        <a:prstGeom prst="roundRect">
          <a:avLst>
            <a:gd name="adj" fmla="val 10000"/>
          </a:avLst>
        </a:prstGeom>
      </dsp:spPr>
      <dsp:style>
        <a:lnRef idx="2">
          <a:schemeClr val="lt1"/>
        </a:lnRef>
        <a:fillRef idx="1">
          <a:schemeClr val="accent5">
            <a:hueOff val="2970000"/>
            <a:satOff val="-20293"/>
            <a:lumOff val="-5979"/>
            <a:alpha val="100000"/>
          </a:schemeClr>
        </a:fillRef>
        <a:effectRef idx="0">
          <a:scrgbClr r="0" g="0" b="0"/>
        </a:effectRef>
        <a:fontRef idx="minor">
          <a:schemeClr val="lt1"/>
        </a:fontRef>
      </dsp:style>
      <dsp:txBody>
        <a:bodyPr lIns="38100" tIns="25400" rIns="38100" bIns="254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b="1" dirty="0" smtClean="0"/>
            <a:t>分类投放</a:t>
          </a:r>
          <a:endParaRPr lang="zh-CN" altLang="en-US" b="1" dirty="0"/>
        </a:p>
      </dsp:txBody>
      <dsp:txXfrm>
        <a:off x="2497038" y="662626"/>
        <a:ext cx="1470181" cy="584643"/>
      </dsp:txXfrm>
    </dsp:sp>
    <dsp:sp modelId="{DF887279-EB11-435E-BF4A-CE80B7B74453}">
      <dsp:nvSpPr>
        <dsp:cNvPr id="12" name="圆角矩形 11"/>
        <dsp:cNvSpPr/>
      </dsp:nvSpPr>
      <dsp:spPr bwMode="white">
        <a:xfrm>
          <a:off x="4363008" y="993555"/>
          <a:ext cx="1560334" cy="1286949"/>
        </a:xfrm>
        <a:prstGeom prst="roundRect">
          <a:avLst>
            <a:gd name="adj" fmla="val 10000"/>
          </a:avLst>
        </a:prstGeom>
        <a:blipFill dpi="0" rotWithShape="0">
          <a:blip r:embed="rId3">
            <a:extLst>
              <a:ext uri="{28A0092B-C50C-407E-A947-70E740481C1C}">
                <a14:useLocalDpi xmlns:a14="http://schemas.microsoft.com/office/drawing/2010/main" val="0"/>
              </a:ext>
            </a:extLst>
          </a:blip>
          <a:srcRect/>
          <a:stretch>
            <a:fillRect/>
          </a:stretch>
        </a:blipFill>
      </dsp:spPr>
      <dsp:style>
        <a:lnRef idx="2">
          <a:schemeClr val="accent5">
            <a:hueOff val="5940000"/>
            <a:satOff val="-40587"/>
            <a:lumOff val="-11960"/>
            <a:alpha val="100000"/>
          </a:schemeClr>
        </a:lnRef>
        <a:fillRef idx="1">
          <a:schemeClr val="lt1">
            <a:alpha val="90000"/>
          </a:schemeClr>
        </a:fillRef>
        <a:effectRef idx="0">
          <a:scrgbClr r="0" g="0" b="0"/>
        </a:effectRef>
        <a:fontRef idx="minor"/>
      </dsp:style>
      <dsp:txBody>
        <a:bodyPr lIns="93345" tIns="93345" rIns="93345" bIns="93345" anchor="t"/>
        <a:lstStyle>
          <a:lvl1pPr algn="l">
            <a:defRPr sz="4900"/>
          </a:lvl1pPr>
          <a:lvl2pPr marL="285750" indent="-285750" algn="l">
            <a:defRPr sz="3800"/>
          </a:lvl2pPr>
          <a:lvl3pPr marL="571500" indent="-285750" algn="l">
            <a:defRPr sz="3800"/>
          </a:lvl3pPr>
          <a:lvl4pPr marL="857250" indent="-285750" algn="l">
            <a:defRPr sz="3800"/>
          </a:lvl4pPr>
          <a:lvl5pPr marL="1143000" indent="-285750" algn="l">
            <a:defRPr sz="3800"/>
          </a:lvl5pPr>
          <a:lvl6pPr marL="1428750" indent="-285750" algn="l">
            <a:defRPr sz="3800"/>
          </a:lvl6pPr>
          <a:lvl7pPr marL="1714500" indent="-285750" algn="l">
            <a:defRPr sz="3800"/>
          </a:lvl7pPr>
          <a:lvl8pPr marL="2000250" indent="-285750" algn="l">
            <a:defRPr sz="3800"/>
          </a:lvl8pPr>
          <a:lvl9pPr marL="2286000" indent="-285750" algn="l">
            <a:defRPr sz="3800"/>
          </a:lvl9pPr>
        </a:lstStyle>
        <a:p>
          <a:endParaRPr>
            <a:solidFill>
              <a:schemeClr val="dk1"/>
            </a:solidFill>
          </a:endParaRPr>
        </a:p>
      </dsp:txBody>
      <dsp:txXfrm>
        <a:off x="4363008" y="993555"/>
        <a:ext cx="1560334" cy="1286949"/>
      </dsp:txXfrm>
    </dsp:sp>
    <dsp:sp modelId="{7D8E17B4-45C0-4638-A6F3-B74373D204B5}">
      <dsp:nvSpPr>
        <dsp:cNvPr id="14" name="形状 13"/>
        <dsp:cNvSpPr/>
      </dsp:nvSpPr>
      <dsp:spPr bwMode="white">
        <a:xfrm>
          <a:off x="5202890" y="1146555"/>
          <a:ext cx="1989893" cy="1989893"/>
        </a:xfrm>
        <a:prstGeom prst="leftCircularArrow">
          <a:avLst>
            <a:gd name="adj1" fmla="val 5000"/>
            <a:gd name="adj2" fmla="val -360000"/>
            <a:gd name="adj3" fmla="val 2257168"/>
            <a:gd name="adj4" fmla="val 9146147"/>
            <a:gd name="adj5" fmla="val 5500"/>
          </a:avLst>
        </a:prstGeom>
      </dsp:spPr>
      <dsp:style>
        <a:lnRef idx="0">
          <a:schemeClr val="lt1"/>
        </a:lnRef>
        <a:fillRef idx="1">
          <a:schemeClr val="accent5">
            <a:hueOff val="7920000"/>
            <a:satOff val="-54117"/>
            <a:lumOff val="-15947"/>
            <a:alpha val="100000"/>
          </a:schemeClr>
        </a:fillRef>
        <a:effectRef idx="0">
          <a:scrgbClr r="0" g="0" b="0"/>
        </a:effectRef>
        <a:fontRef idx="minor">
          <a:schemeClr val="lt1"/>
        </a:fontRef>
      </dsp:style>
      <dsp:txXfrm>
        <a:off x="5202890" y="1146555"/>
        <a:ext cx="1989893" cy="1989893"/>
      </dsp:txXfrm>
    </dsp:sp>
    <dsp:sp modelId="{8D1D47D7-D73F-431F-93A2-9212F6128385}">
      <dsp:nvSpPr>
        <dsp:cNvPr id="13" name="圆角矩形 12"/>
        <dsp:cNvSpPr/>
      </dsp:nvSpPr>
      <dsp:spPr bwMode="white">
        <a:xfrm>
          <a:off x="4709749" y="2004730"/>
          <a:ext cx="1386964" cy="551550"/>
        </a:xfrm>
        <a:prstGeom prst="roundRect">
          <a:avLst>
            <a:gd name="adj" fmla="val 10000"/>
          </a:avLst>
        </a:prstGeom>
      </dsp:spPr>
      <dsp:style>
        <a:lnRef idx="2">
          <a:schemeClr val="lt1"/>
        </a:lnRef>
        <a:fillRef idx="1">
          <a:schemeClr val="accent5">
            <a:hueOff val="5940000"/>
            <a:satOff val="-40587"/>
            <a:lumOff val="-11960"/>
            <a:alpha val="100000"/>
          </a:schemeClr>
        </a:fillRef>
        <a:effectRef idx="0">
          <a:scrgbClr r="0" g="0" b="0"/>
        </a:effectRef>
        <a:fontRef idx="minor">
          <a:schemeClr val="lt1"/>
        </a:fontRef>
      </dsp:style>
      <dsp:txBody>
        <a:bodyPr lIns="38100" tIns="25400" rIns="38100" bIns="254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b="1" dirty="0" smtClean="0"/>
            <a:t>分类运输</a:t>
          </a:r>
          <a:endParaRPr lang="zh-CN" altLang="en-US" b="1" dirty="0"/>
        </a:p>
      </dsp:txBody>
      <dsp:txXfrm>
        <a:off x="4709749" y="2004730"/>
        <a:ext cx="1386964" cy="551550"/>
      </dsp:txXfrm>
    </dsp:sp>
    <dsp:sp modelId="{713B23DB-7042-4763-BA40-2F8629E644F3}">
      <dsp:nvSpPr>
        <dsp:cNvPr id="16" name="圆角矩形 15"/>
        <dsp:cNvSpPr/>
      </dsp:nvSpPr>
      <dsp:spPr bwMode="white">
        <a:xfrm>
          <a:off x="6492501" y="954947"/>
          <a:ext cx="1653954" cy="1364166"/>
        </a:xfrm>
        <a:prstGeom prst="roundRect">
          <a:avLst>
            <a:gd name="adj" fmla="val 10000"/>
          </a:avLst>
        </a:prstGeom>
        <a:blipFill dpi="0" rotWithShape="0">
          <a:blip r:embed="rId4">
            <a:extLst>
              <a:ext uri="{28A0092B-C50C-407E-A947-70E740481C1C}">
                <a14:useLocalDpi xmlns:a14="http://schemas.microsoft.com/office/drawing/2010/main" val="0"/>
              </a:ext>
            </a:extLst>
          </a:blip>
          <a:srcRect/>
          <a:stretch>
            <a:fillRect/>
          </a:stretch>
        </a:blipFill>
      </dsp:spPr>
      <dsp:style>
        <a:lnRef idx="2">
          <a:schemeClr val="accent5">
            <a:hueOff val="8910000"/>
            <a:satOff val="-60881"/>
            <a:lumOff val="-17940"/>
            <a:alpha val="100000"/>
          </a:schemeClr>
        </a:lnRef>
        <a:fillRef idx="1">
          <a:schemeClr val="lt1">
            <a:alpha val="90000"/>
          </a:schemeClr>
        </a:fillRef>
        <a:effectRef idx="0">
          <a:scrgbClr r="0" g="0" b="0"/>
        </a:effectRef>
        <a:fontRef idx="minor"/>
      </dsp:style>
      <dsp:txBody>
        <a:bodyPr lIns="100964" tIns="100964" rIns="100964" bIns="100964" anchor="t"/>
        <a:lstStyle>
          <a:lvl1pPr algn="l">
            <a:defRPr sz="5300"/>
          </a:lvl1pPr>
          <a:lvl2pPr marL="285750" indent="-285750" algn="l">
            <a:defRPr sz="4100"/>
          </a:lvl2pPr>
          <a:lvl3pPr marL="571500" indent="-285750" algn="l">
            <a:defRPr sz="4100"/>
          </a:lvl3pPr>
          <a:lvl4pPr marL="857250" indent="-285750" algn="l">
            <a:defRPr sz="4100"/>
          </a:lvl4pPr>
          <a:lvl5pPr marL="1143000" indent="-285750" algn="l">
            <a:defRPr sz="4100"/>
          </a:lvl5pPr>
          <a:lvl6pPr marL="1428750" indent="-285750" algn="l">
            <a:defRPr sz="4100"/>
          </a:lvl6pPr>
          <a:lvl7pPr marL="1714500" indent="-285750" algn="l">
            <a:defRPr sz="4100"/>
          </a:lvl7pPr>
          <a:lvl8pPr marL="2000250" indent="-285750" algn="l">
            <a:defRPr sz="4100"/>
          </a:lvl8pPr>
          <a:lvl9pPr marL="2286000" indent="-285750" algn="l">
            <a:defRPr sz="4100"/>
          </a:lvl9pPr>
        </a:lstStyle>
        <a:p>
          <a:endParaRPr>
            <a:solidFill>
              <a:schemeClr val="dk1"/>
            </a:solidFill>
          </a:endParaRPr>
        </a:p>
      </dsp:txBody>
      <dsp:txXfrm>
        <a:off x="6492501" y="954947"/>
        <a:ext cx="1653954" cy="1364166"/>
      </dsp:txXfrm>
    </dsp:sp>
    <dsp:sp modelId="{F2B7E0A0-0D2D-4A7D-8BA0-0E06002D404A}">
      <dsp:nvSpPr>
        <dsp:cNvPr id="18" name="环形箭头 17"/>
        <dsp:cNvSpPr/>
      </dsp:nvSpPr>
      <dsp:spPr bwMode="white">
        <a:xfrm>
          <a:off x="7337488" y="70910"/>
          <a:ext cx="2230320" cy="2230320"/>
        </a:xfrm>
        <a:prstGeom prst="circularArrow">
          <a:avLst>
            <a:gd name="adj1" fmla="val 5000"/>
            <a:gd name="adj2" fmla="val 360000"/>
            <a:gd name="adj3" fmla="val 19573027"/>
            <a:gd name="adj4" fmla="val 12684049"/>
            <a:gd name="adj5" fmla="val 5500"/>
          </a:avLst>
        </a:prstGeom>
      </dsp:spPr>
      <dsp:style>
        <a:lnRef idx="0">
          <a:schemeClr val="lt1"/>
        </a:lnRef>
        <a:fillRef idx="1">
          <a:schemeClr val="accent5">
            <a:hueOff val="11880000"/>
            <a:satOff val="-81175"/>
            <a:lumOff val="-23921"/>
            <a:alpha val="100000"/>
          </a:schemeClr>
        </a:fillRef>
        <a:effectRef idx="0">
          <a:scrgbClr r="0" g="0" b="0"/>
        </a:effectRef>
        <a:fontRef idx="minor">
          <a:schemeClr val="lt1"/>
        </a:fontRef>
      </dsp:style>
      <dsp:txXfrm>
        <a:off x="7337488" y="70910"/>
        <a:ext cx="2230320" cy="2230320"/>
      </dsp:txXfrm>
    </dsp:sp>
    <dsp:sp modelId="{91D3D2C2-E9F5-49A3-97CA-5DBAAEDDC1FD}">
      <dsp:nvSpPr>
        <dsp:cNvPr id="17" name="圆角矩形 16"/>
        <dsp:cNvSpPr/>
      </dsp:nvSpPr>
      <dsp:spPr bwMode="white">
        <a:xfrm>
          <a:off x="6860046" y="662626"/>
          <a:ext cx="1470181" cy="584643"/>
        </a:xfrm>
        <a:prstGeom prst="roundRect">
          <a:avLst>
            <a:gd name="adj" fmla="val 10000"/>
          </a:avLst>
        </a:prstGeom>
      </dsp:spPr>
      <dsp:style>
        <a:lnRef idx="2">
          <a:schemeClr val="lt1"/>
        </a:lnRef>
        <a:fillRef idx="1">
          <a:schemeClr val="accent5">
            <a:hueOff val="8910000"/>
            <a:satOff val="-60881"/>
            <a:lumOff val="-17940"/>
            <a:alpha val="100000"/>
          </a:schemeClr>
        </a:fillRef>
        <a:effectRef idx="0">
          <a:scrgbClr r="0" g="0" b="0"/>
        </a:effectRef>
        <a:fontRef idx="minor">
          <a:schemeClr val="lt1"/>
        </a:fontRef>
      </dsp:style>
      <dsp:txBody>
        <a:bodyPr lIns="38100" tIns="25400" rIns="38100" bIns="254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b="1" dirty="0" smtClean="0"/>
            <a:t>分类处置</a:t>
          </a:r>
          <a:endParaRPr lang="zh-CN" altLang="en-US" b="1" dirty="0"/>
        </a:p>
      </dsp:txBody>
      <dsp:txXfrm>
        <a:off x="6860046" y="662626"/>
        <a:ext cx="1470181" cy="584643"/>
      </dsp:txXfrm>
    </dsp:sp>
    <dsp:sp modelId="{61252A5E-202C-431D-96A7-484C9AEFB409}">
      <dsp:nvSpPr>
        <dsp:cNvPr id="20" name="圆角矩形 19"/>
        <dsp:cNvSpPr/>
      </dsp:nvSpPr>
      <dsp:spPr bwMode="white">
        <a:xfrm>
          <a:off x="8726016" y="993555"/>
          <a:ext cx="1560334" cy="1286949"/>
        </a:xfrm>
        <a:prstGeom prst="roundRect">
          <a:avLst>
            <a:gd name="adj" fmla="val 10000"/>
          </a:avLst>
        </a:prstGeom>
        <a:blipFill dpi="0" rotWithShape="0">
          <a:blip r:embed="rId5" cstate="print">
            <a:extLst>
              <a:ext uri="{28A0092B-C50C-407E-A947-70E740481C1C}">
                <a14:useLocalDpi xmlns:a14="http://schemas.microsoft.com/office/drawing/2010/main" val="0"/>
              </a:ext>
            </a:extLst>
          </a:blip>
          <a:srcRect/>
          <a:stretch>
            <a:fillRect/>
          </a:stretch>
        </a:blipFill>
      </dsp:spPr>
      <dsp:style>
        <a:lnRef idx="2">
          <a:schemeClr val="accent5">
            <a:hueOff val="11880000"/>
            <a:satOff val="-81175"/>
            <a:lumOff val="-23921"/>
            <a:alpha val="100000"/>
          </a:schemeClr>
        </a:lnRef>
        <a:fillRef idx="1">
          <a:schemeClr val="lt1">
            <a:alpha val="90000"/>
          </a:schemeClr>
        </a:fillRef>
        <a:effectRef idx="0">
          <a:scrgbClr r="0" g="0" b="0"/>
        </a:effectRef>
        <a:fontRef idx="minor"/>
      </dsp:style>
      <dsp:txBody>
        <a:bodyPr lIns="93345" tIns="93345" rIns="93345" bIns="93345" anchor="t"/>
        <a:lstStyle>
          <a:lvl1pPr algn="l">
            <a:defRPr sz="4900"/>
          </a:lvl1pPr>
          <a:lvl2pPr marL="285750" indent="-285750" algn="l">
            <a:defRPr sz="3800"/>
          </a:lvl2pPr>
          <a:lvl3pPr marL="571500" indent="-285750" algn="l">
            <a:defRPr sz="3800"/>
          </a:lvl3pPr>
          <a:lvl4pPr marL="857250" indent="-285750" algn="l">
            <a:defRPr sz="3800"/>
          </a:lvl4pPr>
          <a:lvl5pPr marL="1143000" indent="-285750" algn="l">
            <a:defRPr sz="3800"/>
          </a:lvl5pPr>
          <a:lvl6pPr marL="1428750" indent="-285750" algn="l">
            <a:defRPr sz="3800"/>
          </a:lvl6pPr>
          <a:lvl7pPr marL="1714500" indent="-285750" algn="l">
            <a:defRPr sz="3800"/>
          </a:lvl7pPr>
          <a:lvl8pPr marL="2000250" indent="-285750" algn="l">
            <a:defRPr sz="3800"/>
          </a:lvl8pPr>
          <a:lvl9pPr marL="2286000" indent="-285750" algn="l">
            <a:defRPr sz="3800"/>
          </a:lvl9pPr>
        </a:lstStyle>
        <a:p>
          <a:endParaRPr>
            <a:solidFill>
              <a:schemeClr val="dk1"/>
            </a:solidFill>
          </a:endParaRPr>
        </a:p>
      </dsp:txBody>
      <dsp:txXfrm>
        <a:off x="8726016" y="993555"/>
        <a:ext cx="1560334" cy="1286949"/>
      </dsp:txXfrm>
    </dsp:sp>
    <dsp:sp modelId="{A0F41399-6259-449B-B1E8-791B96085EAA}">
      <dsp:nvSpPr>
        <dsp:cNvPr id="21" name="圆角矩形 20"/>
        <dsp:cNvSpPr/>
      </dsp:nvSpPr>
      <dsp:spPr bwMode="white">
        <a:xfrm>
          <a:off x="9072756" y="2004730"/>
          <a:ext cx="1386964" cy="551550"/>
        </a:xfrm>
        <a:prstGeom prst="roundRect">
          <a:avLst>
            <a:gd name="adj" fmla="val 10000"/>
          </a:avLst>
        </a:prstGeom>
      </dsp:spPr>
      <dsp:style>
        <a:lnRef idx="2">
          <a:schemeClr val="lt1"/>
        </a:lnRef>
        <a:fillRef idx="1">
          <a:schemeClr val="accent5">
            <a:hueOff val="11880000"/>
            <a:satOff val="-81175"/>
            <a:lumOff val="-23921"/>
            <a:alpha val="100000"/>
          </a:schemeClr>
        </a:fillRef>
        <a:effectRef idx="0">
          <a:scrgbClr r="0" g="0" b="0"/>
        </a:effectRef>
        <a:fontRef idx="minor">
          <a:schemeClr val="lt1"/>
        </a:fontRef>
      </dsp:style>
      <dsp:txBody>
        <a:bodyPr lIns="38100" tIns="25400" rIns="38100" bIns="254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b="1" dirty="0" smtClean="0"/>
            <a:t>可利用资源</a:t>
          </a:r>
          <a:endParaRPr lang="zh-CN" altLang="en-US" b="1" dirty="0"/>
        </a:p>
      </dsp:txBody>
      <dsp:txXfrm>
        <a:off x="9072756" y="2004730"/>
        <a:ext cx="1386964" cy="551550"/>
      </dsp:txXfrm>
    </dsp:sp>
    <dsp:sp modelId="{4E56C423-C1D9-420D-8FBE-4A76FA1F511B}">
      <dsp:nvSpPr>
        <dsp:cNvPr id="3" name="矩形 2" hidden="1"/>
        <dsp:cNvSpPr/>
      </dsp:nvSpPr>
      <dsp:spPr>
        <a:xfrm>
          <a:off x="0" y="717781"/>
          <a:ext cx="1733704" cy="1838499"/>
        </a:xfrm>
        <a:prstGeom prst="rect">
          <a:avLst/>
        </a:prstGeom>
      </dsp:spPr>
      <dsp:txXfrm>
        <a:off x="0" y="717781"/>
        <a:ext cx="1733704" cy="1838499"/>
      </dsp:txXfrm>
    </dsp:sp>
    <dsp:sp modelId="{E29C24D8-555C-4EBB-BBCE-9E3070FC2758}">
      <dsp:nvSpPr>
        <dsp:cNvPr id="7" name="矩形 6" hidden="1"/>
        <dsp:cNvSpPr/>
      </dsp:nvSpPr>
      <dsp:spPr>
        <a:xfrm>
          <a:off x="2129493" y="662626"/>
          <a:ext cx="1837727" cy="1948809"/>
        </a:xfrm>
        <a:prstGeom prst="rect">
          <a:avLst/>
        </a:prstGeom>
      </dsp:spPr>
      <dsp:txXfrm>
        <a:off x="2129493" y="662626"/>
        <a:ext cx="1837727" cy="1948809"/>
      </dsp:txXfrm>
    </dsp:sp>
    <dsp:sp modelId="{9F1FD3A6-4156-4D2A-9BBC-1167D68F4B59}">
      <dsp:nvSpPr>
        <dsp:cNvPr id="11" name="矩形 10" hidden="1"/>
        <dsp:cNvSpPr/>
      </dsp:nvSpPr>
      <dsp:spPr>
        <a:xfrm>
          <a:off x="4363008" y="717781"/>
          <a:ext cx="1733704" cy="1838499"/>
        </a:xfrm>
        <a:prstGeom prst="rect">
          <a:avLst/>
        </a:prstGeom>
      </dsp:spPr>
      <dsp:txXfrm>
        <a:off x="4363008" y="717781"/>
        <a:ext cx="1733704" cy="1838499"/>
      </dsp:txXfrm>
    </dsp:sp>
    <dsp:sp modelId="{66792803-26CC-40F2-909A-6BA2150AA1C5}">
      <dsp:nvSpPr>
        <dsp:cNvPr id="15" name="矩形 14" hidden="1"/>
        <dsp:cNvSpPr/>
      </dsp:nvSpPr>
      <dsp:spPr>
        <a:xfrm>
          <a:off x="6492501" y="662626"/>
          <a:ext cx="1837727" cy="1948809"/>
        </a:xfrm>
        <a:prstGeom prst="rect">
          <a:avLst/>
        </a:prstGeom>
      </dsp:spPr>
      <dsp:txXfrm>
        <a:off x="6492501" y="662626"/>
        <a:ext cx="1837727" cy="1948809"/>
      </dsp:txXfrm>
    </dsp:sp>
    <dsp:sp modelId="{D52B3BF5-EBE5-4CDF-BD78-91E5089F946D}">
      <dsp:nvSpPr>
        <dsp:cNvPr id="19" name="矩形 18" hidden="1"/>
        <dsp:cNvSpPr/>
      </dsp:nvSpPr>
      <dsp:spPr>
        <a:xfrm>
          <a:off x="8726016" y="717781"/>
          <a:ext cx="1733704" cy="1838499"/>
        </a:xfrm>
        <a:prstGeom prst="rect">
          <a:avLst/>
        </a:prstGeom>
      </dsp:spPr>
      <dsp:txXfrm>
        <a:off x="8726016" y="717781"/>
        <a:ext cx="1733704" cy="1838499"/>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1">
  <dgm:title val=""/>
  <dgm:desc val=""/>
  <dgm:catLst>
    <dgm:cat type="process" pri="4000"/>
  </dgm:catLst>
  <dgm:sampData>
    <dgm:dataModel>
      <dgm:ptLst>
        <dgm:pt modelId="0" type="doc"/>
        <dgm:pt modelId="1">
          <dgm:prSet phldr="true"/>
        </dgm:pt>
        <dgm:pt modelId="11">
          <dgm:prSet phldr="true"/>
        </dgm:pt>
        <dgm:pt modelId="12">
          <dgm:prSet phldr="true"/>
        </dgm:pt>
        <dgm:pt modelId="2">
          <dgm:prSet phldr="true"/>
        </dgm:pt>
        <dgm:pt modelId="21">
          <dgm:prSet phldr="true"/>
        </dgm:pt>
        <dgm:pt modelId="22">
          <dgm:prSet phldr="true"/>
        </dgm:pt>
        <dgm:pt modelId="3">
          <dgm:prSet phldr="true"/>
        </dgm:pt>
        <dgm:pt modelId="31">
          <dgm:prSet phldr="true"/>
        </dgm:pt>
        <dgm:pt modelId="32">
          <dgm:prSet phldr="true"/>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true">
              <dgm:adjLst/>
            </dgm:shape>
            <dgm:presOf/>
            <dgm:constrLst/>
            <dgm:ruleLst/>
          </dgm:layoutNode>
          <dgm:layoutNode name="childNode1" styleLbl="bgAcc1">
            <dgm:varLst>
              <dgm:bulletEnabled val="true"/>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true"/>
            </dgm:varLst>
            <dgm:alg type="tx">
              <dgm:param type="stBulletLvl" val="1"/>
            </dgm:alg>
            <dgm:shape xmlns:r="http://schemas.openxmlformats.org/officeDocument/2006/relationships" type="roundRect" r:blip="" hideGeom="true">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true"/>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srcNode" val="parentNode1"/>
              <dgm:param type="dstNode" val="connSite2"/>
              <dgm:param type="connRout" val="curve"/>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true">
                <dgm:adjLst/>
              </dgm:shape>
              <dgm:presOf/>
              <dgm:constrLst/>
              <dgm:ruleLst/>
            </dgm:layoutNode>
            <dgm:layoutNode name="childNode2" styleLbl="bgAcc1">
              <dgm:varLst>
                <dgm:bulletEnabled val="true"/>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true"/>
              </dgm:varLst>
              <dgm:alg type="tx">
                <dgm:param type="stBulletLvl" val="1"/>
              </dgm:alg>
              <dgm:shape xmlns:r="http://schemas.openxmlformats.org/officeDocument/2006/relationships" type="roundRect" r:blip="" hideGeom="true">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true"/>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srcNode" val="parentNode2"/>
                <dgm:param type="dstNode" val="connSite1"/>
                <dgm:param type="connRout" val="curve"/>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true"/>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true"/>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060C5F-E39F-479F-A438-E3F2007BF22D}" type="datetimeFigureOut">
              <a:rPr lang="zh-CN" altLang="en-US" smtClean="0"/>
            </a:fld>
            <a:endParaRPr lang="zh-CN" altLang="en-US"/>
          </a:p>
        </p:txBody>
      </p:sp>
      <p:sp>
        <p:nvSpPr>
          <p:cNvPr id="4" name="页脚占位符 3"/>
          <p:cNvSpPr>
            <a:spLocks noGrp="true"/>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true"/>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44577CC-8F63-4B46-9719-0153AB067FB3}"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true"/>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true"/>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E89D67-8BF4-4D62-87AB-0698BEF83220}" type="datetimeFigureOut">
              <a:rPr lang="zh-CN" altLang="en-US" smtClean="0"/>
            </a:fld>
            <a:endParaRPr lang="zh-CN" altLang="en-US"/>
          </a:p>
        </p:txBody>
      </p:sp>
      <p:sp>
        <p:nvSpPr>
          <p:cNvPr id="4" name="幻灯片图像占位符 3"/>
          <p:cNvSpPr>
            <a:spLocks noGrp="true" noRot="true" noChangeAspect="true"/>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true"/>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true"/>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true"/>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D6F3AD-7425-48E0-BAB3-79102158700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7" Type="http://schemas.openxmlformats.org/officeDocument/2006/relationships/image" Target="../media/image5.png"/><Relationship Id="rId6" Type="http://schemas.openxmlformats.org/officeDocument/2006/relationships/image" Target="../media/image4.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blipFill dpi="0" rotWithShape="true">
          <a:blip r:embed="rId2">
            <a:lum/>
          </a:blip>
          <a:srcRect/>
          <a:stretch>
            <a:fillRect/>
          </a:stretch>
        </a:blipFill>
        <a:effectLst/>
      </p:bgPr>
    </p:bg>
    <p:spTree>
      <p:nvGrpSpPr>
        <p:cNvPr id="1" name=""/>
        <p:cNvGrpSpPr/>
        <p:nvPr/>
      </p:nvGrpSpPr>
      <p:grpSpPr>
        <a:xfrm>
          <a:off x="0" y="0"/>
          <a:ext cx="0" cy="0"/>
          <a:chOff x="0" y="0"/>
          <a:chExt cx="0" cy="0"/>
        </a:xfrm>
      </p:grpSpPr>
      <p:sp>
        <p:nvSpPr>
          <p:cNvPr id="14" name="任意多边形: 形状 13"/>
          <p:cNvSpPr/>
          <p:nvPr userDrawn="true"/>
        </p:nvSpPr>
        <p:spPr>
          <a:xfrm>
            <a:off x="3088998" y="0"/>
            <a:ext cx="10173701" cy="6858000"/>
          </a:xfrm>
          <a:custGeom>
            <a:avLst/>
            <a:gdLst>
              <a:gd name="connsiteX0" fmla="*/ 6663996 w 10173701"/>
              <a:gd name="connsiteY0" fmla="*/ 0 h 6858000"/>
              <a:gd name="connsiteX1" fmla="*/ 10173701 w 10173701"/>
              <a:gd name="connsiteY1" fmla="*/ 0 h 6858000"/>
              <a:gd name="connsiteX2" fmla="*/ 10173701 w 10173701"/>
              <a:gd name="connsiteY2" fmla="*/ 6858000 h 6858000"/>
              <a:gd name="connsiteX3" fmla="*/ 0 w 101737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173701" h="6858000">
                <a:moveTo>
                  <a:pt x="6663996" y="0"/>
                </a:moveTo>
                <a:lnTo>
                  <a:pt x="10173701" y="0"/>
                </a:lnTo>
                <a:lnTo>
                  <a:pt x="10173701" y="6858000"/>
                </a:lnTo>
                <a:lnTo>
                  <a:pt x="0" y="6858000"/>
                </a:lnTo>
                <a:close/>
              </a:path>
            </a:pathLst>
          </a:custGeom>
          <a:solidFill>
            <a:srgbClr val="1B262C">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Text Placeholder 9"/>
          <p:cNvSpPr>
            <a:spLocks noGrp="true"/>
          </p:cNvSpPr>
          <p:nvPr>
            <p:ph type="body" sz="quarter" idx="12" hasCustomPrompt="true"/>
          </p:nvPr>
        </p:nvSpPr>
        <p:spPr>
          <a:xfrm>
            <a:off x="5775162" y="2520367"/>
            <a:ext cx="5979695" cy="432048"/>
          </a:xfrm>
          <a:prstGeom prst="rect">
            <a:avLst/>
          </a:prstGeom>
        </p:spPr>
        <p:txBody>
          <a:bodyPr anchor="ctr"/>
          <a:lstStyle>
            <a:lvl1pPr marL="0" indent="0" algn="r">
              <a:buNone/>
              <a:defRPr sz="1800" b="0" baseline="0">
                <a:solidFill>
                  <a:schemeClr val="bg1"/>
                </a:solidFill>
                <a:effectLst/>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单击此处插入副标题内容</a:t>
            </a:r>
            <a:endParaRPr lang="en-US" altLang="ko-KR" dirty="0"/>
          </a:p>
        </p:txBody>
      </p:sp>
      <p:sp>
        <p:nvSpPr>
          <p:cNvPr id="4" name="Title Placeholder 1"/>
          <p:cNvSpPr>
            <a:spLocks noGrp="true"/>
          </p:cNvSpPr>
          <p:nvPr>
            <p:ph type="title" hasCustomPrompt="true"/>
          </p:nvPr>
        </p:nvSpPr>
        <p:spPr>
          <a:xfrm>
            <a:off x="5775162" y="3259888"/>
            <a:ext cx="5979695" cy="1604039"/>
          </a:xfrm>
          <a:prstGeom prst="rect">
            <a:avLst/>
          </a:prstGeom>
        </p:spPr>
        <p:txBody>
          <a:bodyPr vert="horz" lIns="91440" tIns="45720" rIns="91440" bIns="45720" rtlCol="0" anchor="ctr">
            <a:noAutofit/>
          </a:bodyPr>
          <a:lstStyle>
            <a:lvl1pPr algn="r">
              <a:defRPr sz="5400">
                <a:solidFill>
                  <a:schemeClr val="bg1"/>
                </a:solidFill>
                <a:latin typeface="微软雅黑" panose="020B0503020204020204" pitchFamily="34" charset="-122"/>
                <a:ea typeface="微软雅黑" panose="020B0503020204020204" pitchFamily="34" charset="-122"/>
              </a:defRPr>
            </a:lvl1pPr>
          </a:lstStyle>
          <a:p>
            <a:r>
              <a:rPr lang="zh-CN" altLang="en-US" dirty="0"/>
              <a:t>单击</a:t>
            </a:r>
            <a:br>
              <a:rPr lang="en-US" dirty="0"/>
            </a:br>
            <a:r>
              <a:rPr lang="zh-CN" altLang="en-US" dirty="0"/>
              <a:t>此处插入标题内容</a:t>
            </a:r>
            <a:endParaRPr lang="en-US" dirty="0"/>
          </a:p>
        </p:txBody>
      </p:sp>
      <p:cxnSp>
        <p:nvCxnSpPr>
          <p:cNvPr id="26" name="直接连接符 25"/>
          <p:cNvCxnSpPr/>
          <p:nvPr userDrawn="true"/>
        </p:nvCxnSpPr>
        <p:spPr>
          <a:xfrm flipH="true">
            <a:off x="10004030" y="5067300"/>
            <a:ext cx="175082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直角三角形 28"/>
          <p:cNvSpPr/>
          <p:nvPr userDrawn="true"/>
        </p:nvSpPr>
        <p:spPr>
          <a:xfrm rot="5400000">
            <a:off x="-82960" y="82961"/>
            <a:ext cx="4564190" cy="4398267"/>
          </a:xfrm>
          <a:prstGeom prst="rtTriangle">
            <a:avLst/>
          </a:prstGeom>
          <a:solidFill>
            <a:srgbClr val="1B262C">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直角三角形 29"/>
          <p:cNvSpPr/>
          <p:nvPr userDrawn="true"/>
        </p:nvSpPr>
        <p:spPr>
          <a:xfrm rot="5400000">
            <a:off x="-571498" y="-334242"/>
            <a:ext cx="4564190" cy="4398267"/>
          </a:xfrm>
          <a:prstGeom prst="rtTriangle">
            <a:avLst/>
          </a:prstGeom>
          <a:solidFill>
            <a:srgbClr val="0F4C75">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直角三角形 30"/>
          <p:cNvSpPr/>
          <p:nvPr userDrawn="true"/>
        </p:nvSpPr>
        <p:spPr>
          <a:xfrm rot="5400000">
            <a:off x="-1060038" y="-751442"/>
            <a:ext cx="4564190" cy="4398267"/>
          </a:xfrm>
          <a:prstGeom prst="rtTriangle">
            <a:avLst/>
          </a:prstGeom>
          <a:solidFill>
            <a:srgbClr val="BBE1FA">
              <a:alpha val="1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 Placeholder 9"/>
          <p:cNvSpPr>
            <a:spLocks noGrp="true"/>
          </p:cNvSpPr>
          <p:nvPr>
            <p:ph type="body" sz="quarter" idx="13" hasCustomPrompt="true"/>
          </p:nvPr>
        </p:nvSpPr>
        <p:spPr>
          <a:xfrm>
            <a:off x="9010650" y="5803317"/>
            <a:ext cx="2744206" cy="432048"/>
          </a:xfrm>
          <a:prstGeom prst="rect">
            <a:avLst/>
          </a:prstGeom>
        </p:spPr>
        <p:txBody>
          <a:bodyPr anchor="ctr"/>
          <a:lstStyle>
            <a:lvl1pPr marL="0" indent="0" algn="r">
              <a:buNone/>
              <a:defRPr sz="1800" b="0" baseline="0">
                <a:solidFill>
                  <a:schemeClr val="bg1"/>
                </a:solidFill>
                <a:effectLst/>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单击此处插入副标题内容</a:t>
            </a:r>
            <a:endParaRPr lang="en-US" altLang="ko-K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版式7">
    <p:spTree>
      <p:nvGrpSpPr>
        <p:cNvPr id="1" name=""/>
        <p:cNvGrpSpPr/>
        <p:nvPr/>
      </p:nvGrpSpPr>
      <p:grpSpPr>
        <a:xfrm>
          <a:off x="0" y="0"/>
          <a:ext cx="0" cy="0"/>
          <a:chOff x="0" y="0"/>
          <a:chExt cx="0" cy="0"/>
        </a:xfrm>
      </p:grpSpPr>
      <p:sp>
        <p:nvSpPr>
          <p:cNvPr id="11" name="Picture Placeholder 10"/>
          <p:cNvSpPr>
            <a:spLocks noGrp="true"/>
          </p:cNvSpPr>
          <p:nvPr>
            <p:ph type="pic" sz="quarter" idx="10" hasCustomPrompt="true"/>
          </p:nvPr>
        </p:nvSpPr>
        <p:spPr>
          <a:xfrm>
            <a:off x="739178" y="3886722"/>
            <a:ext cx="2556000" cy="2052001"/>
          </a:xfrm>
          <a:prstGeom prst="rect">
            <a:avLst/>
          </a:prstGeom>
          <a:solidFill>
            <a:srgbClr val="BEBFBF">
              <a:alpha val="30000"/>
            </a:srgbClr>
          </a:solidFill>
        </p:spPr>
        <p:txBody>
          <a:bodyPr tIns="180000" anchor="ctr"/>
          <a:lstStyle>
            <a:lvl1pPr marL="0" marR="0" indent="0" algn="ctr" defTabSz="914400" rtl="0" eaLnBrk="1" fontAlgn="auto" latinLnBrk="1" hangingPunct="1">
              <a:lnSpc>
                <a:spcPct val="100000"/>
              </a:lnSpc>
              <a:spcBef>
                <a:spcPct val="20000"/>
              </a:spcBef>
              <a:spcAft>
                <a:spcPts val="0"/>
              </a:spcAft>
              <a:buClrTx/>
              <a:buSzTx/>
              <a:buFont typeface="Arial" panose="020B0604020202020204" pitchFamily="34" charset="0"/>
              <a:buNone/>
              <a:defRPr sz="1200">
                <a:latin typeface="+mn-lt"/>
                <a:cs typeface="Arial" panose="020B0604020202020204" pitchFamily="34" charset="0"/>
              </a:defRPr>
            </a:lvl1pPr>
          </a:lstStyle>
          <a:p>
            <a:r>
              <a:rPr lang="en-US" altLang="ko-KR" dirty="0"/>
              <a:t>Insert Your Image</a:t>
            </a:r>
            <a:endParaRPr lang="ko-KR" altLang="en-US" dirty="0"/>
          </a:p>
          <a:p>
            <a:endParaRPr lang="ko-KR" altLang="en-US" dirty="0"/>
          </a:p>
        </p:txBody>
      </p:sp>
      <p:sp>
        <p:nvSpPr>
          <p:cNvPr id="14" name="Picture Placeholder 10"/>
          <p:cNvSpPr>
            <a:spLocks noGrp="true"/>
          </p:cNvSpPr>
          <p:nvPr>
            <p:ph type="pic" sz="quarter" idx="12" hasCustomPrompt="true"/>
          </p:nvPr>
        </p:nvSpPr>
        <p:spPr>
          <a:xfrm>
            <a:off x="3458863" y="1654724"/>
            <a:ext cx="2556000" cy="2052000"/>
          </a:xfrm>
          <a:prstGeom prst="rect">
            <a:avLst/>
          </a:prstGeom>
          <a:solidFill>
            <a:srgbClr val="BEBFBF">
              <a:alpha val="30000"/>
            </a:srgbClr>
          </a:solidFill>
        </p:spPr>
        <p:txBody>
          <a:bodyPr tIns="180000" anchor="ctr"/>
          <a:lstStyle>
            <a:lvl1pPr marL="0" marR="0" indent="0" algn="ctr" defTabSz="914400" rtl="0" eaLnBrk="1" fontAlgn="auto" latinLnBrk="1" hangingPunct="1">
              <a:lnSpc>
                <a:spcPct val="100000"/>
              </a:lnSpc>
              <a:spcBef>
                <a:spcPct val="20000"/>
              </a:spcBef>
              <a:spcAft>
                <a:spcPts val="0"/>
              </a:spcAft>
              <a:buClrTx/>
              <a:buSzTx/>
              <a:buFont typeface="Arial" panose="020B0604020202020204" pitchFamily="34" charset="0"/>
              <a:buNone/>
              <a:defRPr sz="1200">
                <a:latin typeface="+mn-lt"/>
                <a:cs typeface="Arial" panose="020B0604020202020204" pitchFamily="34" charset="0"/>
              </a:defRPr>
            </a:lvl1pPr>
          </a:lstStyle>
          <a:p>
            <a:r>
              <a:rPr lang="en-US" altLang="ko-KR" dirty="0"/>
              <a:t>Insert Your Image</a:t>
            </a:r>
            <a:endParaRPr lang="ko-KR" altLang="en-US" dirty="0"/>
          </a:p>
          <a:p>
            <a:endParaRPr lang="ko-KR" altLang="en-US" dirty="0"/>
          </a:p>
        </p:txBody>
      </p:sp>
      <p:sp>
        <p:nvSpPr>
          <p:cNvPr id="17" name="Picture Placeholder 10"/>
          <p:cNvSpPr>
            <a:spLocks noGrp="true"/>
          </p:cNvSpPr>
          <p:nvPr>
            <p:ph type="pic" sz="quarter" idx="14" hasCustomPrompt="true"/>
          </p:nvPr>
        </p:nvSpPr>
        <p:spPr>
          <a:xfrm>
            <a:off x="6178548" y="3886724"/>
            <a:ext cx="2556000" cy="2052000"/>
          </a:xfrm>
          <a:prstGeom prst="rect">
            <a:avLst/>
          </a:prstGeom>
          <a:solidFill>
            <a:srgbClr val="BEBFBF">
              <a:alpha val="30000"/>
            </a:srgbClr>
          </a:solidFill>
        </p:spPr>
        <p:txBody>
          <a:bodyPr tIns="180000" anchor="ctr"/>
          <a:lstStyle>
            <a:lvl1pPr marL="0" marR="0" indent="0" algn="ctr" defTabSz="914400" rtl="0" eaLnBrk="1" fontAlgn="auto" latinLnBrk="1" hangingPunct="1">
              <a:lnSpc>
                <a:spcPct val="100000"/>
              </a:lnSpc>
              <a:spcBef>
                <a:spcPct val="20000"/>
              </a:spcBef>
              <a:spcAft>
                <a:spcPts val="0"/>
              </a:spcAft>
              <a:buClrTx/>
              <a:buSzTx/>
              <a:buFont typeface="Arial" panose="020B0604020202020204" pitchFamily="34" charset="0"/>
              <a:buNone/>
              <a:defRPr sz="1200">
                <a:latin typeface="+mn-lt"/>
                <a:cs typeface="Arial" panose="020B0604020202020204" pitchFamily="34" charset="0"/>
              </a:defRPr>
            </a:lvl1pPr>
          </a:lstStyle>
          <a:p>
            <a:r>
              <a:rPr lang="en-US" altLang="ko-KR" dirty="0"/>
              <a:t>Insert Your Image</a:t>
            </a:r>
            <a:endParaRPr lang="ko-KR" altLang="en-US" dirty="0"/>
          </a:p>
          <a:p>
            <a:endParaRPr lang="ko-KR" altLang="en-US" dirty="0"/>
          </a:p>
        </p:txBody>
      </p:sp>
      <p:sp>
        <p:nvSpPr>
          <p:cNvPr id="18" name="Picture Placeholder 10"/>
          <p:cNvSpPr>
            <a:spLocks noGrp="true"/>
          </p:cNvSpPr>
          <p:nvPr>
            <p:ph type="pic" sz="quarter" idx="15" hasCustomPrompt="true"/>
          </p:nvPr>
        </p:nvSpPr>
        <p:spPr>
          <a:xfrm>
            <a:off x="8898232" y="1654724"/>
            <a:ext cx="2556000" cy="2052000"/>
          </a:xfrm>
          <a:prstGeom prst="rect">
            <a:avLst/>
          </a:prstGeom>
          <a:solidFill>
            <a:srgbClr val="BEBFBF">
              <a:alpha val="30000"/>
            </a:srgbClr>
          </a:solidFill>
        </p:spPr>
        <p:txBody>
          <a:bodyPr tIns="180000" anchor="ctr"/>
          <a:lstStyle>
            <a:lvl1pPr marL="0" marR="0" indent="0" algn="ctr" defTabSz="914400" rtl="0" eaLnBrk="1" fontAlgn="auto" latinLnBrk="1" hangingPunct="1">
              <a:lnSpc>
                <a:spcPct val="100000"/>
              </a:lnSpc>
              <a:spcBef>
                <a:spcPct val="20000"/>
              </a:spcBef>
              <a:spcAft>
                <a:spcPts val="0"/>
              </a:spcAft>
              <a:buClrTx/>
              <a:buSzTx/>
              <a:buFont typeface="Arial" panose="020B0604020202020204" pitchFamily="34" charset="0"/>
              <a:buNone/>
              <a:defRPr sz="1200">
                <a:latin typeface="+mn-lt"/>
                <a:cs typeface="Arial" panose="020B0604020202020204" pitchFamily="34" charset="0"/>
              </a:defRPr>
            </a:lvl1pPr>
          </a:lstStyle>
          <a:p>
            <a:r>
              <a:rPr lang="en-US" altLang="ko-KR" dirty="0"/>
              <a:t>Insert Your Image</a:t>
            </a:r>
            <a:endParaRPr lang="ko-KR" altLang="en-US" dirty="0"/>
          </a:p>
          <a:p>
            <a:endParaRPr lang="ko-KR" altLang="en-US" dirty="0"/>
          </a:p>
        </p:txBody>
      </p:sp>
      <p:sp>
        <p:nvSpPr>
          <p:cNvPr id="2" name="Rectangle 1"/>
          <p:cNvSpPr/>
          <p:nvPr userDrawn="true"/>
        </p:nvSpPr>
        <p:spPr>
          <a:xfrm>
            <a:off x="6178548" y="1654724"/>
            <a:ext cx="2556000" cy="2052000"/>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endParaRPr lang="ko-KR" altLang="en-US" sz="1800"/>
          </a:p>
        </p:txBody>
      </p:sp>
      <p:sp>
        <p:nvSpPr>
          <p:cNvPr id="19" name="Rectangle 18"/>
          <p:cNvSpPr/>
          <p:nvPr userDrawn="true"/>
        </p:nvSpPr>
        <p:spPr>
          <a:xfrm>
            <a:off x="3458863" y="3886724"/>
            <a:ext cx="2556000" cy="2052000"/>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endParaRPr lang="ko-KR" altLang="en-US" sz="1800"/>
          </a:p>
        </p:txBody>
      </p:sp>
      <p:sp>
        <p:nvSpPr>
          <p:cNvPr id="15" name="Text Placeholder 9"/>
          <p:cNvSpPr>
            <a:spLocks noGrp="true"/>
          </p:cNvSpPr>
          <p:nvPr>
            <p:ph type="body" sz="quarter" idx="16" hasCustomPrompt="true"/>
          </p:nvPr>
        </p:nvSpPr>
        <p:spPr>
          <a:xfrm>
            <a:off x="614149" y="287254"/>
            <a:ext cx="11282576" cy="724247"/>
          </a:xfrm>
          <a:prstGeom prst="rect">
            <a:avLst/>
          </a:prstGeom>
        </p:spPr>
        <p:txBody>
          <a:bodyPr anchor="ctr"/>
          <a:lstStyle>
            <a:lvl1pPr marL="0" indent="0" algn="l">
              <a:buNone/>
              <a:defRPr sz="5400" b="0" baseline="0">
                <a:solidFill>
                  <a:srgbClr val="1B262C"/>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版式</a:t>
            </a:r>
            <a:r>
              <a:rPr lang="en-US" altLang="zh-CN" dirty="0"/>
              <a:t>7</a:t>
            </a:r>
            <a:endParaRPr lang="en-US" altLang="ko-KR" dirty="0"/>
          </a:p>
        </p:txBody>
      </p:sp>
      <p:sp>
        <p:nvSpPr>
          <p:cNvPr id="16" name="Rectangle 11"/>
          <p:cNvSpPr/>
          <p:nvPr userDrawn="true"/>
        </p:nvSpPr>
        <p:spPr>
          <a:xfrm>
            <a:off x="0" y="287254"/>
            <a:ext cx="295275" cy="724247"/>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2"/>
          <p:cNvSpPr/>
          <p:nvPr userDrawn="true"/>
        </p:nvSpPr>
        <p:spPr>
          <a:xfrm>
            <a:off x="-9843" y="287254"/>
            <a:ext cx="171128" cy="724247"/>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7"/>
          <p:cNvSpPr/>
          <p:nvPr userDrawn="true"/>
        </p:nvSpPr>
        <p:spPr>
          <a:xfrm>
            <a:off x="11368585" y="6441740"/>
            <a:ext cx="823415" cy="211540"/>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3"/>
          <p:cNvSpPr/>
          <p:nvPr userDrawn="true"/>
        </p:nvSpPr>
        <p:spPr>
          <a:xfrm>
            <a:off x="-19687" y="6441740"/>
            <a:ext cx="10951543" cy="211540"/>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8"/>
          <p:cNvSpPr/>
          <p:nvPr userDrawn="true"/>
        </p:nvSpPr>
        <p:spPr>
          <a:xfrm>
            <a:off x="737768" y="1654724"/>
            <a:ext cx="2556000" cy="2052000"/>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endParaRPr lang="ko-KR" altLang="en-US" sz="1800"/>
          </a:p>
        </p:txBody>
      </p:sp>
      <p:sp>
        <p:nvSpPr>
          <p:cNvPr id="23" name="Rectangle 1"/>
          <p:cNvSpPr/>
          <p:nvPr userDrawn="true"/>
        </p:nvSpPr>
        <p:spPr>
          <a:xfrm>
            <a:off x="8898232" y="3886723"/>
            <a:ext cx="2556000" cy="2052000"/>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endParaRPr lang="ko-KR" altLang="en-US" sz="1800"/>
          </a:p>
        </p:txBody>
      </p:sp>
      <p:sp>
        <p:nvSpPr>
          <p:cNvPr id="3" name="等腰三角形 2"/>
          <p:cNvSpPr/>
          <p:nvPr userDrawn="true"/>
        </p:nvSpPr>
        <p:spPr>
          <a:xfrm rot="19800000">
            <a:off x="3197898" y="1753263"/>
            <a:ext cx="212141" cy="182880"/>
          </a:xfrm>
          <a:prstGeom prst="triangle">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userDrawn="true"/>
        </p:nvSpPr>
        <p:spPr>
          <a:xfrm rot="19800000">
            <a:off x="8638678" y="1753264"/>
            <a:ext cx="212141" cy="182880"/>
          </a:xfrm>
          <a:prstGeom prst="triangle">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userDrawn="true"/>
        </p:nvSpPr>
        <p:spPr>
          <a:xfrm rot="9000000">
            <a:off x="3353107" y="4039498"/>
            <a:ext cx="212141" cy="182880"/>
          </a:xfrm>
          <a:prstGeom prst="triangle">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userDrawn="true"/>
        </p:nvSpPr>
        <p:spPr>
          <a:xfrm rot="9000000">
            <a:off x="8792162" y="4036787"/>
            <a:ext cx="212141" cy="182880"/>
          </a:xfrm>
          <a:prstGeom prst="triangle">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式8">
    <p:spTree>
      <p:nvGrpSpPr>
        <p:cNvPr id="1" name=""/>
        <p:cNvGrpSpPr/>
        <p:nvPr/>
      </p:nvGrpSpPr>
      <p:grpSpPr>
        <a:xfrm>
          <a:off x="0" y="0"/>
          <a:ext cx="0" cy="0"/>
          <a:chOff x="0" y="0"/>
          <a:chExt cx="0" cy="0"/>
        </a:xfrm>
      </p:grpSpPr>
      <p:sp>
        <p:nvSpPr>
          <p:cNvPr id="5" name="Rectangle 4"/>
          <p:cNvSpPr/>
          <p:nvPr userDrawn="true"/>
        </p:nvSpPr>
        <p:spPr>
          <a:xfrm>
            <a:off x="0" y="1631633"/>
            <a:ext cx="12192000" cy="2858451"/>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4" name="그림 개체 틀 2"/>
          <p:cNvSpPr>
            <a:spLocks noGrp="true"/>
          </p:cNvSpPr>
          <p:nvPr>
            <p:ph type="pic" sz="quarter" idx="16" hasCustomPrompt="true"/>
          </p:nvPr>
        </p:nvSpPr>
        <p:spPr>
          <a:xfrm>
            <a:off x="5486631" y="1787843"/>
            <a:ext cx="1883635" cy="1188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7" name="그림 개체 틀 2"/>
          <p:cNvSpPr>
            <a:spLocks noGrp="true"/>
          </p:cNvSpPr>
          <p:nvPr>
            <p:ph type="pic" sz="quarter" idx="17" hasCustomPrompt="true"/>
          </p:nvPr>
        </p:nvSpPr>
        <p:spPr>
          <a:xfrm>
            <a:off x="7542257" y="1787843"/>
            <a:ext cx="1883635" cy="1188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8" name="그림 개체 틀 2"/>
          <p:cNvSpPr>
            <a:spLocks noGrp="true"/>
          </p:cNvSpPr>
          <p:nvPr>
            <p:ph type="pic" sz="quarter" idx="18" hasCustomPrompt="true"/>
          </p:nvPr>
        </p:nvSpPr>
        <p:spPr>
          <a:xfrm>
            <a:off x="9597883" y="1787843"/>
            <a:ext cx="1883635" cy="1188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9" name="그림 개체 틀 2"/>
          <p:cNvSpPr>
            <a:spLocks noGrp="true"/>
          </p:cNvSpPr>
          <p:nvPr>
            <p:ph type="pic" sz="quarter" idx="19" hasCustomPrompt="true"/>
          </p:nvPr>
        </p:nvSpPr>
        <p:spPr>
          <a:xfrm>
            <a:off x="5486631" y="3144246"/>
            <a:ext cx="1883635" cy="1188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10" name="그림 개체 틀 2"/>
          <p:cNvSpPr>
            <a:spLocks noGrp="true"/>
          </p:cNvSpPr>
          <p:nvPr>
            <p:ph type="pic" sz="quarter" idx="20" hasCustomPrompt="true"/>
          </p:nvPr>
        </p:nvSpPr>
        <p:spPr>
          <a:xfrm>
            <a:off x="7542257" y="3144246"/>
            <a:ext cx="1883635" cy="1188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11" name="그림 개체 틀 2"/>
          <p:cNvSpPr>
            <a:spLocks noGrp="true"/>
          </p:cNvSpPr>
          <p:nvPr>
            <p:ph type="pic" sz="quarter" idx="21" hasCustomPrompt="true"/>
          </p:nvPr>
        </p:nvSpPr>
        <p:spPr>
          <a:xfrm>
            <a:off x="9597883" y="3144246"/>
            <a:ext cx="1883635" cy="1188000"/>
          </a:xfrm>
          <a:prstGeom prst="rect">
            <a:avLst/>
          </a:prstGeom>
          <a:solidFill>
            <a:schemeClr val="bg1">
              <a:lumMod val="95000"/>
            </a:schemeClr>
          </a:solidFill>
        </p:spPr>
        <p:txBody>
          <a:bodyPr anchor="ctr"/>
          <a:lstStyle>
            <a:lvl1pPr marL="0" indent="0" algn="ctr">
              <a:buNone/>
              <a:defRPr sz="1200"/>
            </a:lvl1pPr>
          </a:lstStyle>
          <a:p>
            <a:r>
              <a:rPr lang="en-US" altLang="ko-KR" dirty="0"/>
              <a:t>Place Your Picture Here</a:t>
            </a:r>
            <a:endParaRPr lang="ko-KR" altLang="en-US" dirty="0"/>
          </a:p>
        </p:txBody>
      </p:sp>
      <p:sp>
        <p:nvSpPr>
          <p:cNvPr id="17" name="Rectangle 16"/>
          <p:cNvSpPr/>
          <p:nvPr userDrawn="true"/>
        </p:nvSpPr>
        <p:spPr>
          <a:xfrm>
            <a:off x="0" y="4542335"/>
            <a:ext cx="12192000" cy="165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19" name="Text Placeholder 9"/>
          <p:cNvSpPr>
            <a:spLocks noGrp="true"/>
          </p:cNvSpPr>
          <p:nvPr>
            <p:ph type="body" sz="quarter" idx="10" hasCustomPrompt="true"/>
          </p:nvPr>
        </p:nvSpPr>
        <p:spPr>
          <a:xfrm>
            <a:off x="614149" y="287254"/>
            <a:ext cx="11282576" cy="724247"/>
          </a:xfrm>
          <a:prstGeom prst="rect">
            <a:avLst/>
          </a:prstGeom>
        </p:spPr>
        <p:txBody>
          <a:bodyPr anchor="ctr"/>
          <a:lstStyle>
            <a:lvl1pPr marL="0" indent="0" algn="l">
              <a:buNone/>
              <a:defRPr sz="5400" b="0" baseline="0">
                <a:solidFill>
                  <a:srgbClr val="1B262C"/>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版式</a:t>
            </a:r>
            <a:r>
              <a:rPr lang="en-US" altLang="zh-CN" dirty="0"/>
              <a:t>8</a:t>
            </a:r>
            <a:endParaRPr lang="en-US" altLang="ko-KR" dirty="0"/>
          </a:p>
        </p:txBody>
      </p:sp>
      <p:sp>
        <p:nvSpPr>
          <p:cNvPr id="20" name="Rectangle 11"/>
          <p:cNvSpPr/>
          <p:nvPr userDrawn="true"/>
        </p:nvSpPr>
        <p:spPr>
          <a:xfrm>
            <a:off x="0" y="287254"/>
            <a:ext cx="295275" cy="724247"/>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12"/>
          <p:cNvSpPr/>
          <p:nvPr userDrawn="true"/>
        </p:nvSpPr>
        <p:spPr>
          <a:xfrm>
            <a:off x="-9843" y="287254"/>
            <a:ext cx="171128" cy="724247"/>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7"/>
          <p:cNvSpPr/>
          <p:nvPr userDrawn="true"/>
        </p:nvSpPr>
        <p:spPr>
          <a:xfrm>
            <a:off x="11368585" y="6441740"/>
            <a:ext cx="823415" cy="211540"/>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13"/>
          <p:cNvSpPr/>
          <p:nvPr userDrawn="true"/>
        </p:nvSpPr>
        <p:spPr>
          <a:xfrm>
            <a:off x="-19687" y="6441740"/>
            <a:ext cx="10951543" cy="211540"/>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9" name="TextBox 45"/>
          <p:cNvSpPr txBox="true"/>
          <p:nvPr/>
        </p:nvSpPr>
        <p:spPr>
          <a:xfrm>
            <a:off x="10154539" y="6113165"/>
            <a:ext cx="1576248" cy="369332"/>
          </a:xfrm>
          <a:prstGeom prst="rect">
            <a:avLst/>
          </a:prstGeom>
          <a:noFill/>
        </p:spPr>
        <p:txBody>
          <a:bodyPr wrap="square" rtlCol="0" anchor="ctr">
            <a:spAutoFit/>
          </a:bodyPr>
          <a:lstStyle>
            <a:defPPr>
              <a:defRPr lang="id-ID"/>
            </a:defPPr>
            <a:lvl1pPr>
              <a:defRPr sz="1600" spc="300">
                <a:solidFill>
                  <a:schemeClr val="bg1"/>
                </a:solidFill>
                <a:latin typeface="Rajdhani Bold" panose="02000000000000000000" pitchFamily="2" charset="0"/>
                <a:cs typeface="Rajdhani Bold" panose="02000000000000000000" pitchFamily="2" charset="0"/>
              </a:defRPr>
            </a:lvl1pPr>
          </a:lstStyle>
          <a:p>
            <a:pPr algn="dist"/>
            <a:r>
              <a:rPr lang="en-US" sz="1800" dirty="0">
                <a:solidFill>
                  <a:schemeClr val="bg1"/>
                </a:solidFill>
                <a:effectLst/>
                <a:latin typeface="Arial" panose="020B0604020202020204" pitchFamily="34" charset="0"/>
                <a:ea typeface="思源黑体" panose="020B0500000000000000" pitchFamily="34" charset="-122"/>
                <a:cs typeface="Arial" panose="020B0604020202020204" pitchFamily="34" charset="0"/>
                <a:sym typeface="思源黑体" panose="020B0500000000000000" pitchFamily="34" charset="-122"/>
              </a:rPr>
              <a:t>LOGO</a:t>
            </a:r>
            <a:endParaRPr lang="id-ID" sz="1800" dirty="0">
              <a:solidFill>
                <a:schemeClr val="bg1"/>
              </a:solidFill>
              <a:effectLst/>
              <a:latin typeface="Arial" panose="020B0604020202020204" pitchFamily="34" charset="0"/>
              <a:ea typeface="思源黑体" panose="020B0500000000000000" pitchFamily="34" charset="-122"/>
              <a:cs typeface="Arial" panose="020B0604020202020204" pitchFamily="34" charset="0"/>
              <a:sym typeface="思源黑体" panose="020B0500000000000000" pitchFamily="34" charset="-122"/>
            </a:endParaRPr>
          </a:p>
        </p:txBody>
      </p:sp>
      <p:cxnSp>
        <p:nvCxnSpPr>
          <p:cNvPr id="10" name="Straight Connector 28"/>
          <p:cNvCxnSpPr/>
          <p:nvPr userDrawn="true"/>
        </p:nvCxnSpPr>
        <p:spPr>
          <a:xfrm>
            <a:off x="500830" y="885307"/>
            <a:ext cx="473224" cy="0"/>
          </a:xfrm>
          <a:prstGeom prst="line">
            <a:avLst/>
          </a:prstGeom>
          <a:ln w="38100">
            <a:solidFill>
              <a:srgbClr val="00ADB5"/>
            </a:solidFill>
          </a:ln>
        </p:spPr>
        <p:style>
          <a:lnRef idx="1">
            <a:schemeClr val="accent1"/>
          </a:lnRef>
          <a:fillRef idx="0">
            <a:schemeClr val="accent1"/>
          </a:fillRef>
          <a:effectRef idx="0">
            <a:schemeClr val="accent1"/>
          </a:effectRef>
          <a:fontRef idx="minor">
            <a:schemeClr val="tx1"/>
          </a:fontRef>
        </p:style>
      </p:cxnSp>
      <p:sp>
        <p:nvSpPr>
          <p:cNvPr id="13" name="文本占位符 12"/>
          <p:cNvSpPr>
            <a:spLocks noGrp="true"/>
          </p:cNvSpPr>
          <p:nvPr>
            <p:ph type="body" sz="quarter" idx="10" hasCustomPrompt="true"/>
          </p:nvPr>
        </p:nvSpPr>
        <p:spPr>
          <a:xfrm>
            <a:off x="443248" y="357222"/>
            <a:ext cx="3209539" cy="528637"/>
          </a:xfrm>
        </p:spPr>
        <p:txBody>
          <a:bodyPr>
            <a:normAutofit/>
          </a:bodyPr>
          <a:lstStyle>
            <a:lvl1pPr marL="0" indent="0">
              <a:buNone/>
              <a:defRPr sz="2400">
                <a:solidFill>
                  <a:srgbClr val="00ADB5"/>
                </a:solidFill>
                <a:latin typeface="微软雅黑" panose="020B0503020204020204" pitchFamily="34" charset="-122"/>
                <a:ea typeface="微软雅黑" panose="020B0503020204020204" pitchFamily="34" charset="-122"/>
              </a:defRPr>
            </a:lvl1pPr>
          </a:lstStyle>
          <a:p>
            <a:pPr lvl="0"/>
            <a:r>
              <a:rPr lang="zh-CN" altLang="en-US" dirty="0"/>
              <a:t>单击此处编辑</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custDataLst>
              <p:tags r:id="rId2"/>
            </p:custDataLst>
          </p:nvPr>
        </p:nvSpPr>
        <p:spPr>
          <a:xfrm>
            <a:off x="879742" y="6349833"/>
            <a:ext cx="2700000" cy="316800"/>
          </a:xfrm>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true"/>
          </p:cNvSpPr>
          <p:nvPr>
            <p:ph type="ftr" sz="quarter" idx="11"/>
            <p:custDataLst>
              <p:tags r:id="rId3"/>
            </p:custDataLst>
          </p:nvPr>
        </p:nvSpPr>
        <p:spPr>
          <a:xfrm>
            <a:off x="4116000" y="6349833"/>
            <a:ext cx="3960000" cy="316800"/>
          </a:xfrm>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endParaRPr lang="zh-CN" altLang="en-US"/>
          </a:p>
        </p:txBody>
      </p:sp>
      <p:sp>
        <p:nvSpPr>
          <p:cNvPr id="4" name="灯片编号占位符 3"/>
          <p:cNvSpPr>
            <a:spLocks noGrp="true"/>
          </p:cNvSpPr>
          <p:nvPr>
            <p:ph type="sldNum" sz="quarter" idx="12"/>
            <p:custDataLst>
              <p:tags r:id="rId4"/>
            </p:custDataLst>
          </p:nvPr>
        </p:nvSpPr>
        <p:spPr>
          <a:xfrm>
            <a:off x="8610600" y="6349833"/>
            <a:ext cx="2700000" cy="316800"/>
          </a:xfrm>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pic>
        <p:nvPicPr>
          <p:cNvPr id="7" name="图片 6" descr="C:\Users\Administrator\Desktop\画板 4.png画板 4"/>
          <p:cNvPicPr/>
          <p:nvPr userDrawn="true">
            <p:custDataLst>
              <p:tags r:id="rId5"/>
            </p:custDataLst>
          </p:nvPr>
        </p:nvPicPr>
        <p:blipFill>
          <a:blip r:embed="rId6"/>
          <a:srcRect/>
          <a:stretch>
            <a:fillRect/>
          </a:stretch>
        </p:blipFill>
        <p:spPr>
          <a:xfrm>
            <a:off x="9877425" y="5400675"/>
            <a:ext cx="2314575" cy="1457325"/>
          </a:xfrm>
          <a:prstGeom prst="rect">
            <a:avLst/>
          </a:prstGeom>
        </p:spPr>
      </p:pic>
      <p:sp>
        <p:nvSpPr>
          <p:cNvPr id="8" name="矩形 7"/>
          <p:cNvSpPr/>
          <p:nvPr userDrawn="true"/>
        </p:nvSpPr>
        <p:spPr>
          <a:xfrm>
            <a:off x="134620" y="123825"/>
            <a:ext cx="99060" cy="421640"/>
          </a:xfrm>
          <a:prstGeom prst="rect">
            <a:avLst/>
          </a:prstGeom>
          <a:solidFill>
            <a:srgbClr val="179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true"/>
        </p:nvSpPr>
        <p:spPr>
          <a:xfrm>
            <a:off x="286385" y="123825"/>
            <a:ext cx="99060" cy="421640"/>
          </a:xfrm>
          <a:prstGeom prst="rect">
            <a:avLst/>
          </a:prstGeom>
          <a:solidFill>
            <a:srgbClr val="5DBC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userDrawn="true"/>
        </p:nvPicPr>
        <p:blipFill>
          <a:blip r:embed="rId7">
            <a:clrChange>
              <a:clrFrom>
                <a:srgbClr val="FFFFFF">
                  <a:alpha val="100000"/>
                </a:srgbClr>
              </a:clrFrom>
              <a:clrTo>
                <a:srgbClr val="FFFFFF">
                  <a:alpha val="100000"/>
                  <a:alpha val="0"/>
                </a:srgbClr>
              </a:clrTo>
            </a:clrChange>
          </a:blip>
          <a:srcRect l="4375" t="29287" r="37257" b="24305"/>
          <a:stretch>
            <a:fillRect/>
          </a:stretch>
        </p:blipFill>
        <p:spPr>
          <a:xfrm>
            <a:off x="10861040" y="171450"/>
            <a:ext cx="1111885" cy="32639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过渡页">
    <p:bg>
      <p:bgPr>
        <a:blipFill dpi="0" rotWithShape="true">
          <a:blip r:embed="rId2">
            <a:alphaModFix amt="74000"/>
            <a:lum/>
          </a:blip>
          <a:srcRect/>
          <a:stretch>
            <a:fillRect/>
          </a:stretch>
        </a:blipFill>
        <a:effectLst/>
      </p:bgPr>
    </p:bg>
    <p:spTree>
      <p:nvGrpSpPr>
        <p:cNvPr id="1" name=""/>
        <p:cNvGrpSpPr/>
        <p:nvPr/>
      </p:nvGrpSpPr>
      <p:grpSpPr>
        <a:xfrm>
          <a:off x="0" y="0"/>
          <a:ext cx="0" cy="0"/>
          <a:chOff x="0" y="0"/>
          <a:chExt cx="0" cy="0"/>
        </a:xfrm>
      </p:grpSpPr>
      <p:sp>
        <p:nvSpPr>
          <p:cNvPr id="10" name="Freeform 50"/>
          <p:cNvSpPr/>
          <p:nvPr userDrawn="true"/>
        </p:nvSpPr>
        <p:spPr>
          <a:xfrm>
            <a:off x="3956051" y="2722958"/>
            <a:ext cx="8286750" cy="2045892"/>
          </a:xfrm>
          <a:custGeom>
            <a:avLst/>
            <a:gdLst>
              <a:gd name="connsiteX0" fmla="*/ 774359 w 7798495"/>
              <a:gd name="connsiteY0" fmla="*/ 0 h 1842440"/>
              <a:gd name="connsiteX1" fmla="*/ 7798495 w 7798495"/>
              <a:gd name="connsiteY1" fmla="*/ 0 h 1842440"/>
              <a:gd name="connsiteX2" fmla="*/ 7798495 w 7798495"/>
              <a:gd name="connsiteY2" fmla="*/ 1842440 h 1842440"/>
              <a:gd name="connsiteX3" fmla="*/ 0 w 7798495"/>
              <a:gd name="connsiteY3" fmla="*/ 1842440 h 1842440"/>
            </a:gdLst>
            <a:ahLst/>
            <a:cxnLst>
              <a:cxn ang="0">
                <a:pos x="connsiteX0" y="connsiteY0"/>
              </a:cxn>
              <a:cxn ang="0">
                <a:pos x="connsiteX1" y="connsiteY1"/>
              </a:cxn>
              <a:cxn ang="0">
                <a:pos x="connsiteX2" y="connsiteY2"/>
              </a:cxn>
              <a:cxn ang="0">
                <a:pos x="connsiteX3" y="connsiteY3"/>
              </a:cxn>
            </a:cxnLst>
            <a:rect l="l" t="t" r="r" b="b"/>
            <a:pathLst>
              <a:path w="7798495" h="1842440">
                <a:moveTo>
                  <a:pt x="774359" y="0"/>
                </a:moveTo>
                <a:lnTo>
                  <a:pt x="7798495" y="0"/>
                </a:lnTo>
                <a:lnTo>
                  <a:pt x="7798495" y="1842440"/>
                </a:lnTo>
                <a:lnTo>
                  <a:pt x="0" y="1842440"/>
                </a:lnTo>
                <a:close/>
              </a:path>
            </a:pathLst>
          </a:custGeom>
          <a:solidFill>
            <a:srgbClr val="BBE1FA">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50"/>
          <p:cNvSpPr/>
          <p:nvPr userDrawn="true"/>
        </p:nvSpPr>
        <p:spPr>
          <a:xfrm>
            <a:off x="4549922" y="2507780"/>
            <a:ext cx="7642078" cy="1842440"/>
          </a:xfrm>
          <a:custGeom>
            <a:avLst/>
            <a:gdLst>
              <a:gd name="connsiteX0" fmla="*/ 774359 w 7798495"/>
              <a:gd name="connsiteY0" fmla="*/ 0 h 1842440"/>
              <a:gd name="connsiteX1" fmla="*/ 7798495 w 7798495"/>
              <a:gd name="connsiteY1" fmla="*/ 0 h 1842440"/>
              <a:gd name="connsiteX2" fmla="*/ 7798495 w 7798495"/>
              <a:gd name="connsiteY2" fmla="*/ 1842440 h 1842440"/>
              <a:gd name="connsiteX3" fmla="*/ 0 w 7798495"/>
              <a:gd name="connsiteY3" fmla="*/ 1842440 h 1842440"/>
            </a:gdLst>
            <a:ahLst/>
            <a:cxnLst>
              <a:cxn ang="0">
                <a:pos x="connsiteX0" y="connsiteY0"/>
              </a:cxn>
              <a:cxn ang="0">
                <a:pos x="connsiteX1" y="connsiteY1"/>
              </a:cxn>
              <a:cxn ang="0">
                <a:pos x="connsiteX2" y="connsiteY2"/>
              </a:cxn>
              <a:cxn ang="0">
                <a:pos x="connsiteX3" y="connsiteY3"/>
              </a:cxn>
            </a:cxnLst>
            <a:rect l="l" t="t" r="r" b="b"/>
            <a:pathLst>
              <a:path w="7798495" h="1842440">
                <a:moveTo>
                  <a:pt x="774359" y="0"/>
                </a:moveTo>
                <a:lnTo>
                  <a:pt x="7798495" y="0"/>
                </a:lnTo>
                <a:lnTo>
                  <a:pt x="7798495" y="1842440"/>
                </a:lnTo>
                <a:lnTo>
                  <a:pt x="0" y="1842440"/>
                </a:lnTo>
                <a:close/>
              </a:path>
            </a:pathLst>
          </a:custGeom>
          <a:solidFill>
            <a:srgbClr val="1B262C">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p:cNvSpPr>
            <a:spLocks noGrp="true"/>
          </p:cNvSpPr>
          <p:nvPr>
            <p:ph type="body" sz="quarter" idx="10" hasCustomPrompt="true"/>
          </p:nvPr>
        </p:nvSpPr>
        <p:spPr>
          <a:xfrm>
            <a:off x="6679342" y="2959258"/>
            <a:ext cx="5212801" cy="677416"/>
          </a:xfrm>
          <a:prstGeom prst="rect">
            <a:avLst/>
          </a:prstGeom>
        </p:spPr>
        <p:txBody>
          <a:bodyPr anchor="ctr"/>
          <a:lstStyle>
            <a:lvl1pPr marL="0" indent="0" algn="l">
              <a:buNone/>
              <a:defRPr sz="5400" b="0" baseline="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输入大标题内容</a:t>
            </a:r>
            <a:endParaRPr lang="en-US" altLang="ko-KR" dirty="0"/>
          </a:p>
        </p:txBody>
      </p:sp>
      <p:sp>
        <p:nvSpPr>
          <p:cNvPr id="3" name="Text Placeholder 9"/>
          <p:cNvSpPr>
            <a:spLocks noGrp="true"/>
          </p:cNvSpPr>
          <p:nvPr>
            <p:ph type="body" sz="quarter" idx="11" hasCustomPrompt="true"/>
          </p:nvPr>
        </p:nvSpPr>
        <p:spPr>
          <a:xfrm>
            <a:off x="6679341" y="3811508"/>
            <a:ext cx="5212801" cy="288032"/>
          </a:xfrm>
          <a:prstGeom prst="rect">
            <a:avLst/>
          </a:prstGeom>
        </p:spPr>
        <p:txBody>
          <a:bodyPr anchor="ctr"/>
          <a:lstStyle>
            <a:lvl1pPr marL="0" indent="0" algn="l">
              <a:buNone/>
              <a:defRPr sz="1800" b="0" baseline="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输入副标题内容</a:t>
            </a:r>
            <a:endParaRPr lang="en-US" altLang="ko-KR" dirty="0"/>
          </a:p>
        </p:txBody>
      </p:sp>
      <p:sp>
        <p:nvSpPr>
          <p:cNvPr id="66" name="Freeform 65"/>
          <p:cNvSpPr/>
          <p:nvPr userDrawn="true"/>
        </p:nvSpPr>
        <p:spPr>
          <a:xfrm flipH="true" flipV="true">
            <a:off x="0" y="2507780"/>
            <a:ext cx="771496" cy="1842440"/>
          </a:xfrm>
          <a:custGeom>
            <a:avLst/>
            <a:gdLst>
              <a:gd name="connsiteX0" fmla="*/ 771496 w 771496"/>
              <a:gd name="connsiteY0" fmla="*/ 1842440 h 1842440"/>
              <a:gd name="connsiteX1" fmla="*/ 0 w 771496"/>
              <a:gd name="connsiteY1" fmla="*/ 1842440 h 1842440"/>
              <a:gd name="connsiteX2" fmla="*/ 758827 w 771496"/>
              <a:gd name="connsiteY2" fmla="*/ 0 h 1842440"/>
              <a:gd name="connsiteX3" fmla="*/ 771496 w 771496"/>
              <a:gd name="connsiteY3" fmla="*/ 0 h 1842440"/>
            </a:gdLst>
            <a:ahLst/>
            <a:cxnLst>
              <a:cxn ang="0">
                <a:pos x="connsiteX0" y="connsiteY0"/>
              </a:cxn>
              <a:cxn ang="0">
                <a:pos x="connsiteX1" y="connsiteY1"/>
              </a:cxn>
              <a:cxn ang="0">
                <a:pos x="connsiteX2" y="connsiteY2"/>
              </a:cxn>
              <a:cxn ang="0">
                <a:pos x="connsiteX3" y="connsiteY3"/>
              </a:cxn>
            </a:cxnLst>
            <a:rect l="l" t="t" r="r" b="b"/>
            <a:pathLst>
              <a:path w="771496" h="1842440">
                <a:moveTo>
                  <a:pt x="771496" y="1842440"/>
                </a:moveTo>
                <a:lnTo>
                  <a:pt x="0" y="1842440"/>
                </a:lnTo>
                <a:lnTo>
                  <a:pt x="758827" y="0"/>
                </a:lnTo>
                <a:lnTo>
                  <a:pt x="771496" y="0"/>
                </a:lnTo>
                <a:close/>
              </a:path>
            </a:pathLst>
          </a:custGeom>
          <a:solidFill>
            <a:srgbClr val="BBE1FA">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2" name="Group 61"/>
          <p:cNvGrpSpPr/>
          <p:nvPr userDrawn="true"/>
        </p:nvGrpSpPr>
        <p:grpSpPr>
          <a:xfrm rot="10800000">
            <a:off x="171052" y="0"/>
            <a:ext cx="1619987" cy="1468586"/>
            <a:chOff x="10248163" y="5404899"/>
            <a:chExt cx="1619987" cy="1468586"/>
          </a:xfrm>
          <a:solidFill>
            <a:srgbClr val="BBE1FA">
              <a:alpha val="83000"/>
            </a:srgbClr>
          </a:solidFill>
        </p:grpSpPr>
        <p:sp>
          <p:nvSpPr>
            <p:cNvPr id="63" name="Freeform 62"/>
            <p:cNvSpPr/>
            <p:nvPr userDrawn="true"/>
          </p:nvSpPr>
          <p:spPr>
            <a:xfrm>
              <a:off x="10798323" y="5404899"/>
              <a:ext cx="1069827" cy="1468586"/>
            </a:xfrm>
            <a:custGeom>
              <a:avLst/>
              <a:gdLst>
                <a:gd name="connsiteX0" fmla="*/ 758827 w 1342170"/>
                <a:gd name="connsiteY0" fmla="*/ 0 h 1842440"/>
                <a:gd name="connsiteX1" fmla="*/ 1342170 w 1342170"/>
                <a:gd name="connsiteY1" fmla="*/ 0 h 1842440"/>
                <a:gd name="connsiteX2" fmla="*/ 583342 w 1342170"/>
                <a:gd name="connsiteY2" fmla="*/ 1842440 h 1842440"/>
                <a:gd name="connsiteX3" fmla="*/ 0 w 1342170"/>
                <a:gd name="connsiteY3" fmla="*/ 1842440 h 1842440"/>
              </a:gdLst>
              <a:ahLst/>
              <a:cxnLst>
                <a:cxn ang="0">
                  <a:pos x="connsiteX0" y="connsiteY0"/>
                </a:cxn>
                <a:cxn ang="0">
                  <a:pos x="connsiteX1" y="connsiteY1"/>
                </a:cxn>
                <a:cxn ang="0">
                  <a:pos x="connsiteX2" y="connsiteY2"/>
                </a:cxn>
                <a:cxn ang="0">
                  <a:pos x="connsiteX3" y="connsiteY3"/>
                </a:cxn>
              </a:cxnLst>
              <a:rect l="l" t="t" r="r" b="b"/>
              <a:pathLst>
                <a:path w="1342170" h="1842440">
                  <a:moveTo>
                    <a:pt x="758827" y="0"/>
                  </a:moveTo>
                  <a:lnTo>
                    <a:pt x="1342170" y="0"/>
                  </a:lnTo>
                  <a:lnTo>
                    <a:pt x="583342" y="1842440"/>
                  </a:lnTo>
                  <a:lnTo>
                    <a:pt x="0" y="18424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reeform 63"/>
            <p:cNvSpPr/>
            <p:nvPr userDrawn="true"/>
          </p:nvSpPr>
          <p:spPr>
            <a:xfrm>
              <a:off x="10248163" y="5814881"/>
              <a:ext cx="900972" cy="1058604"/>
            </a:xfrm>
            <a:custGeom>
              <a:avLst/>
              <a:gdLst>
                <a:gd name="connsiteX0" fmla="*/ 546987 w 1130330"/>
                <a:gd name="connsiteY0" fmla="*/ 0 h 1328090"/>
                <a:gd name="connsiteX1" fmla="*/ 1130330 w 1130330"/>
                <a:gd name="connsiteY1" fmla="*/ 0 h 1328090"/>
                <a:gd name="connsiteX2" fmla="*/ 583342 w 1130330"/>
                <a:gd name="connsiteY2" fmla="*/ 1328090 h 1328090"/>
                <a:gd name="connsiteX3" fmla="*/ 0 w 1130330"/>
                <a:gd name="connsiteY3" fmla="*/ 1328090 h 1328090"/>
              </a:gdLst>
              <a:ahLst/>
              <a:cxnLst>
                <a:cxn ang="0">
                  <a:pos x="connsiteX0" y="connsiteY0"/>
                </a:cxn>
                <a:cxn ang="0">
                  <a:pos x="connsiteX1" y="connsiteY1"/>
                </a:cxn>
                <a:cxn ang="0">
                  <a:pos x="connsiteX2" y="connsiteY2"/>
                </a:cxn>
                <a:cxn ang="0">
                  <a:pos x="connsiteX3" y="connsiteY3"/>
                </a:cxn>
              </a:cxnLst>
              <a:rect l="l" t="t" r="r" b="b"/>
              <a:pathLst>
                <a:path w="1130330" h="1328090">
                  <a:moveTo>
                    <a:pt x="546987" y="0"/>
                  </a:moveTo>
                  <a:lnTo>
                    <a:pt x="1130330" y="0"/>
                  </a:lnTo>
                  <a:lnTo>
                    <a:pt x="583342" y="1328090"/>
                  </a:lnTo>
                  <a:lnTo>
                    <a:pt x="0" y="132809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文本占位符 4"/>
          <p:cNvSpPr>
            <a:spLocks noGrp="true"/>
          </p:cNvSpPr>
          <p:nvPr>
            <p:ph type="body" sz="quarter" idx="12" hasCustomPrompt="true"/>
          </p:nvPr>
        </p:nvSpPr>
        <p:spPr>
          <a:xfrm>
            <a:off x="5070780" y="2294445"/>
            <a:ext cx="1571780" cy="2056471"/>
          </a:xfrm>
          <a:prstGeom prst="rect">
            <a:avLst/>
          </a:prstGeom>
          <a:noFill/>
        </p:spPr>
        <p:txBody>
          <a:bodyPr/>
          <a:lstStyle>
            <a:lvl1pPr marL="0" indent="0">
              <a:buNone/>
              <a:defRPr sz="18800" i="0">
                <a:solidFill>
                  <a:schemeClr val="bg1">
                    <a:alpha val="20000"/>
                  </a:schemeClr>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1</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目录5">
    <p:spTree>
      <p:nvGrpSpPr>
        <p:cNvPr id="1" name=""/>
        <p:cNvGrpSpPr/>
        <p:nvPr/>
      </p:nvGrpSpPr>
      <p:grpSpPr>
        <a:xfrm>
          <a:off x="0" y="0"/>
          <a:ext cx="0" cy="0"/>
          <a:chOff x="0" y="0"/>
          <a:chExt cx="0" cy="0"/>
        </a:xfrm>
      </p:grpSpPr>
      <p:pic>
        <p:nvPicPr>
          <p:cNvPr id="3" name="图片 2"/>
          <p:cNvPicPr>
            <a:picLocks noChangeAspect="true"/>
          </p:cNvPicPr>
          <p:nvPr userDrawn="true"/>
        </p:nvPicPr>
        <p:blipFill>
          <a:blip r:embed="rId2"/>
          <a:stretch>
            <a:fillRect/>
          </a:stretch>
        </p:blipFill>
        <p:spPr>
          <a:xfrm>
            <a:off x="0" y="0"/>
            <a:ext cx="12192000" cy="6858000"/>
          </a:xfrm>
          <a:prstGeom prst="rect">
            <a:avLst/>
          </a:prstGeom>
        </p:spPr>
      </p:pic>
      <p:sp>
        <p:nvSpPr>
          <p:cNvPr id="4" name="矩形 3"/>
          <p:cNvSpPr/>
          <p:nvPr userDrawn="true"/>
        </p:nvSpPr>
        <p:spPr>
          <a:xfrm>
            <a:off x="0" y="0"/>
            <a:ext cx="12192000" cy="6858000"/>
          </a:xfrm>
          <a:prstGeom prst="rect">
            <a:avLst/>
          </a:prstGeom>
          <a:solidFill>
            <a:srgbClr val="1B262C">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true"/>
        </p:nvSpPr>
        <p:spPr>
          <a:xfrm>
            <a:off x="5085485" y="0"/>
            <a:ext cx="709900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TextBox 1"/>
          <p:cNvSpPr txBox="true"/>
          <p:nvPr userDrawn="true"/>
        </p:nvSpPr>
        <p:spPr>
          <a:xfrm>
            <a:off x="1706967" y="1710850"/>
            <a:ext cx="1671551" cy="3046988"/>
          </a:xfrm>
          <a:prstGeom prst="rect">
            <a:avLst/>
          </a:prstGeom>
          <a:noFill/>
        </p:spPr>
        <p:txBody>
          <a:bodyPr wrap="square" rtlCol="0" anchor="ctr">
            <a:spAutoFit/>
          </a:bodyPr>
          <a:lstStyle/>
          <a:p>
            <a:r>
              <a:rPr lang="zh-CN" altLang="en-US" sz="9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目录</a:t>
            </a:r>
            <a:endParaRPr lang="ko-KR" altLang="en-US" sz="9600" b="1" dirty="0">
              <a:solidFill>
                <a:schemeClr val="bg1"/>
              </a:solidFill>
              <a:latin typeface="微软雅黑" panose="020B0503020204020204" pitchFamily="34" charset="-122"/>
              <a:cs typeface="Arial" panose="020B0604020202020204" pitchFamily="34" charset="0"/>
            </a:endParaRPr>
          </a:p>
        </p:txBody>
      </p:sp>
      <p:sp>
        <p:nvSpPr>
          <p:cNvPr id="9" name="TextBox 6"/>
          <p:cNvSpPr txBox="true"/>
          <p:nvPr/>
        </p:nvSpPr>
        <p:spPr>
          <a:xfrm>
            <a:off x="5592482" y="807684"/>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01</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10" name="Half Frame 4"/>
          <p:cNvSpPr/>
          <p:nvPr/>
        </p:nvSpPr>
        <p:spPr>
          <a:xfrm rot="8100000">
            <a:off x="6256514" y="90424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sp>
        <p:nvSpPr>
          <p:cNvPr id="15" name="TextBox 11"/>
          <p:cNvSpPr txBox="true"/>
          <p:nvPr userDrawn="true"/>
        </p:nvSpPr>
        <p:spPr>
          <a:xfrm>
            <a:off x="5600498" y="1936276"/>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02</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16" name="Half Frame 12"/>
          <p:cNvSpPr/>
          <p:nvPr userDrawn="true"/>
        </p:nvSpPr>
        <p:spPr>
          <a:xfrm rot="8100000">
            <a:off x="6264530" y="2032834"/>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sp>
        <p:nvSpPr>
          <p:cNvPr id="21" name="TextBox 17"/>
          <p:cNvSpPr txBox="true"/>
          <p:nvPr userDrawn="true"/>
        </p:nvSpPr>
        <p:spPr>
          <a:xfrm>
            <a:off x="5608514" y="3064868"/>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03</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22" name="Half Frame 18"/>
          <p:cNvSpPr/>
          <p:nvPr userDrawn="true"/>
        </p:nvSpPr>
        <p:spPr>
          <a:xfrm rot="8100000">
            <a:off x="6272546" y="3161426"/>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nvGrpSpPr>
          <p:cNvPr id="25" name="Group 21"/>
          <p:cNvGrpSpPr/>
          <p:nvPr userDrawn="true"/>
        </p:nvGrpSpPr>
        <p:grpSpPr>
          <a:xfrm>
            <a:off x="5616530" y="4193460"/>
            <a:ext cx="1301913" cy="830997"/>
            <a:chOff x="5484141" y="1775144"/>
            <a:chExt cx="1301913" cy="830997"/>
          </a:xfrm>
        </p:grpSpPr>
        <p:sp>
          <p:nvSpPr>
            <p:cNvPr id="27" name="TextBox 23"/>
            <p:cNvSpPr txBox="true"/>
            <p:nvPr/>
          </p:nvSpPr>
          <p:spPr>
            <a:xfrm>
              <a:off x="5484141" y="1775144"/>
              <a:ext cx="958096" cy="830997"/>
            </a:xfrm>
            <a:prstGeom prst="rect">
              <a:avLst/>
            </a:prstGeom>
            <a:noFill/>
          </p:spPr>
          <p:txBody>
            <a:bodyPr wrap="square" lIns="108000" rIns="108000" rtlCol="0">
              <a:spAutoFit/>
            </a:bodyPr>
            <a:lstStyle>
              <a:defPPr>
                <a:defRPr lang="zh-CN"/>
              </a:defPPr>
              <a:lvl1pPr algn="ctr">
                <a:defRPr sz="4800" b="1">
                  <a:solidFill>
                    <a:srgbClr val="1B262C"/>
                  </a:solidFill>
                  <a:cs typeface="Arial" panose="020B0604020202020204" pitchFamily="34" charset="0"/>
                </a:defRPr>
              </a:lvl1pPr>
            </a:lstStyle>
            <a:p>
              <a:r>
                <a:rPr lang="en-US" altLang="ko-KR" dirty="0">
                  <a:latin typeface="Arial" panose="020B0604020202020204" pitchFamily="34" charset="0"/>
                </a:rPr>
                <a:t>04</a:t>
              </a:r>
              <a:endParaRPr lang="ko-KR" altLang="en-US" dirty="0">
                <a:latin typeface="Arial" panose="020B0604020202020204" pitchFamily="34" charset="0"/>
              </a:endParaRPr>
            </a:p>
          </p:txBody>
        </p:sp>
        <p:sp>
          <p:nvSpPr>
            <p:cNvPr id="28" name="Half Frame 24"/>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grpSp>
        <p:nvGrpSpPr>
          <p:cNvPr id="31" name="Group 21"/>
          <p:cNvGrpSpPr/>
          <p:nvPr userDrawn="true"/>
        </p:nvGrpSpPr>
        <p:grpSpPr>
          <a:xfrm>
            <a:off x="5616530" y="5322052"/>
            <a:ext cx="1301913" cy="830997"/>
            <a:chOff x="5484141" y="1775144"/>
            <a:chExt cx="1301913" cy="830997"/>
          </a:xfrm>
        </p:grpSpPr>
        <p:sp>
          <p:nvSpPr>
            <p:cNvPr id="33" name="TextBox 23"/>
            <p:cNvSpPr txBox="true"/>
            <p:nvPr/>
          </p:nvSpPr>
          <p:spPr>
            <a:xfrm>
              <a:off x="5484141" y="1775144"/>
              <a:ext cx="958096" cy="830997"/>
            </a:xfrm>
            <a:prstGeom prst="rect">
              <a:avLst/>
            </a:prstGeom>
            <a:noFill/>
          </p:spPr>
          <p:txBody>
            <a:bodyPr wrap="square" lIns="108000" rIns="108000" rtlCol="0">
              <a:spAutoFit/>
            </a:bodyPr>
            <a:lstStyle>
              <a:defPPr>
                <a:defRPr lang="zh-CN"/>
              </a:defPPr>
              <a:lvl1pPr algn="ctr">
                <a:defRPr sz="4800" b="1">
                  <a:solidFill>
                    <a:srgbClr val="1B262C"/>
                  </a:solidFill>
                  <a:cs typeface="Arial" panose="020B0604020202020204" pitchFamily="34" charset="0"/>
                </a:defRPr>
              </a:lvl1pPr>
            </a:lstStyle>
            <a:p>
              <a:r>
                <a:rPr lang="en-US" altLang="zh-CN" dirty="0">
                  <a:latin typeface="Arial" panose="020B0604020202020204" pitchFamily="34" charset="0"/>
                </a:rPr>
                <a:t>05</a:t>
              </a:r>
              <a:endParaRPr lang="ko-KR" altLang="en-US" dirty="0">
                <a:latin typeface="Arial" panose="020B0604020202020204" pitchFamily="34" charset="0"/>
              </a:endParaRPr>
            </a:p>
          </p:txBody>
        </p:sp>
        <p:sp>
          <p:nvSpPr>
            <p:cNvPr id="34" name="Half Frame 24"/>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sp>
        <p:nvSpPr>
          <p:cNvPr id="37" name="文本占位符 36"/>
          <p:cNvSpPr>
            <a:spLocks noGrp="true"/>
          </p:cNvSpPr>
          <p:nvPr userDrawn="true">
            <p:ph type="body" sz="quarter" idx="10" hasCustomPrompt="true"/>
          </p:nvPr>
        </p:nvSpPr>
        <p:spPr>
          <a:xfrm>
            <a:off x="7184105" y="828413"/>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39" name="文本占位符 38"/>
          <p:cNvSpPr>
            <a:spLocks noGrp="true"/>
          </p:cNvSpPr>
          <p:nvPr userDrawn="true">
            <p:ph type="body" sz="quarter" idx="11" hasCustomPrompt="true"/>
          </p:nvPr>
        </p:nvSpPr>
        <p:spPr>
          <a:xfrm>
            <a:off x="7184104" y="1269744"/>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45" name="文本占位符 36"/>
          <p:cNvSpPr>
            <a:spLocks noGrp="true"/>
          </p:cNvSpPr>
          <p:nvPr>
            <p:ph type="body" sz="quarter" idx="12" hasCustomPrompt="true"/>
          </p:nvPr>
        </p:nvSpPr>
        <p:spPr>
          <a:xfrm>
            <a:off x="7184104" y="1936276"/>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46" name="文本占位符 38"/>
          <p:cNvSpPr>
            <a:spLocks noGrp="true"/>
          </p:cNvSpPr>
          <p:nvPr>
            <p:ph type="body" sz="quarter" idx="13" hasCustomPrompt="true"/>
          </p:nvPr>
        </p:nvSpPr>
        <p:spPr>
          <a:xfrm>
            <a:off x="7184103" y="2377607"/>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47" name="文本占位符 36"/>
          <p:cNvSpPr>
            <a:spLocks noGrp="true"/>
          </p:cNvSpPr>
          <p:nvPr>
            <p:ph type="body" sz="quarter" idx="14" hasCustomPrompt="true"/>
          </p:nvPr>
        </p:nvSpPr>
        <p:spPr>
          <a:xfrm>
            <a:off x="7184104" y="3067958"/>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48" name="文本占位符 38"/>
          <p:cNvSpPr>
            <a:spLocks noGrp="true"/>
          </p:cNvSpPr>
          <p:nvPr>
            <p:ph type="body" sz="quarter" idx="15" hasCustomPrompt="true"/>
          </p:nvPr>
        </p:nvSpPr>
        <p:spPr>
          <a:xfrm>
            <a:off x="7184103" y="3509289"/>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49" name="文本占位符 36"/>
          <p:cNvSpPr>
            <a:spLocks noGrp="true"/>
          </p:cNvSpPr>
          <p:nvPr>
            <p:ph type="body" sz="quarter" idx="16" hasCustomPrompt="true"/>
          </p:nvPr>
        </p:nvSpPr>
        <p:spPr>
          <a:xfrm>
            <a:off x="7184103" y="4193460"/>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50" name="文本占位符 38"/>
          <p:cNvSpPr>
            <a:spLocks noGrp="true"/>
          </p:cNvSpPr>
          <p:nvPr>
            <p:ph type="body" sz="quarter" idx="17" hasCustomPrompt="true"/>
          </p:nvPr>
        </p:nvSpPr>
        <p:spPr>
          <a:xfrm>
            <a:off x="7184102" y="4634791"/>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51" name="文本占位符 36"/>
          <p:cNvSpPr>
            <a:spLocks noGrp="true"/>
          </p:cNvSpPr>
          <p:nvPr>
            <p:ph type="body" sz="quarter" idx="18" hasCustomPrompt="true"/>
          </p:nvPr>
        </p:nvSpPr>
        <p:spPr>
          <a:xfrm>
            <a:off x="7178628" y="5316974"/>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52" name="文本占位符 38"/>
          <p:cNvSpPr>
            <a:spLocks noGrp="true"/>
          </p:cNvSpPr>
          <p:nvPr>
            <p:ph type="body" sz="quarter" idx="19" hasCustomPrompt="true"/>
          </p:nvPr>
        </p:nvSpPr>
        <p:spPr>
          <a:xfrm>
            <a:off x="7178627" y="5758305"/>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目录4">
    <p:spTree>
      <p:nvGrpSpPr>
        <p:cNvPr id="1" name=""/>
        <p:cNvGrpSpPr/>
        <p:nvPr/>
      </p:nvGrpSpPr>
      <p:grpSpPr>
        <a:xfrm>
          <a:off x="0" y="0"/>
          <a:ext cx="0" cy="0"/>
          <a:chOff x="0" y="0"/>
          <a:chExt cx="0" cy="0"/>
        </a:xfrm>
      </p:grpSpPr>
      <p:pic>
        <p:nvPicPr>
          <p:cNvPr id="3" name="图片 2"/>
          <p:cNvPicPr>
            <a:picLocks noChangeAspect="true"/>
          </p:cNvPicPr>
          <p:nvPr userDrawn="true"/>
        </p:nvPicPr>
        <p:blipFill>
          <a:blip r:embed="rId2"/>
          <a:stretch>
            <a:fillRect/>
          </a:stretch>
        </p:blipFill>
        <p:spPr>
          <a:xfrm>
            <a:off x="0" y="0"/>
            <a:ext cx="12192000" cy="6858000"/>
          </a:xfrm>
          <a:prstGeom prst="rect">
            <a:avLst/>
          </a:prstGeom>
        </p:spPr>
      </p:pic>
      <p:sp>
        <p:nvSpPr>
          <p:cNvPr id="4" name="矩形 3"/>
          <p:cNvSpPr/>
          <p:nvPr userDrawn="true"/>
        </p:nvSpPr>
        <p:spPr>
          <a:xfrm>
            <a:off x="0" y="0"/>
            <a:ext cx="12192000" cy="6858000"/>
          </a:xfrm>
          <a:prstGeom prst="rect">
            <a:avLst/>
          </a:prstGeom>
          <a:solidFill>
            <a:srgbClr val="1B262C">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true"/>
        </p:nvSpPr>
        <p:spPr>
          <a:xfrm>
            <a:off x="5085485" y="0"/>
            <a:ext cx="709900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TextBox 1"/>
          <p:cNvSpPr txBox="true"/>
          <p:nvPr userDrawn="true"/>
        </p:nvSpPr>
        <p:spPr>
          <a:xfrm>
            <a:off x="1706967" y="1710850"/>
            <a:ext cx="1671551" cy="3046988"/>
          </a:xfrm>
          <a:prstGeom prst="rect">
            <a:avLst/>
          </a:prstGeom>
          <a:noFill/>
        </p:spPr>
        <p:txBody>
          <a:bodyPr wrap="square" rtlCol="0" anchor="ctr">
            <a:spAutoFit/>
          </a:bodyPr>
          <a:lstStyle/>
          <a:p>
            <a:r>
              <a:rPr lang="zh-CN" altLang="en-US" sz="9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目录</a:t>
            </a:r>
            <a:endParaRPr lang="ko-KR" altLang="en-US" sz="9600" b="1" dirty="0">
              <a:solidFill>
                <a:schemeClr val="bg1"/>
              </a:solidFill>
              <a:latin typeface="微软雅黑" panose="020B0503020204020204" pitchFamily="34" charset="-122"/>
              <a:cs typeface="Arial" panose="020B0604020202020204" pitchFamily="34" charset="0"/>
            </a:endParaRPr>
          </a:p>
        </p:txBody>
      </p:sp>
      <p:grpSp>
        <p:nvGrpSpPr>
          <p:cNvPr id="7" name="Group 5"/>
          <p:cNvGrpSpPr/>
          <p:nvPr userDrawn="true"/>
        </p:nvGrpSpPr>
        <p:grpSpPr>
          <a:xfrm>
            <a:off x="5614151" y="1210713"/>
            <a:ext cx="1301913" cy="830997"/>
            <a:chOff x="5484141" y="1775144"/>
            <a:chExt cx="1301913" cy="830997"/>
          </a:xfrm>
        </p:grpSpPr>
        <p:sp>
          <p:nvSpPr>
            <p:cNvPr id="9" name="TextBox 6"/>
            <p:cNvSpPr txBox="true"/>
            <p:nvPr/>
          </p:nvSpPr>
          <p:spPr>
            <a:xfrm>
              <a:off x="5484141" y="1775144"/>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01</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10" name="Half Frame 4"/>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grpSp>
        <p:nvGrpSpPr>
          <p:cNvPr id="13" name="Group 9"/>
          <p:cNvGrpSpPr/>
          <p:nvPr userDrawn="true"/>
        </p:nvGrpSpPr>
        <p:grpSpPr>
          <a:xfrm>
            <a:off x="5622167" y="2377777"/>
            <a:ext cx="1301913" cy="830997"/>
            <a:chOff x="5484141" y="1775144"/>
            <a:chExt cx="1301913" cy="830997"/>
          </a:xfrm>
        </p:grpSpPr>
        <p:sp>
          <p:nvSpPr>
            <p:cNvPr id="15" name="TextBox 11"/>
            <p:cNvSpPr txBox="true"/>
            <p:nvPr/>
          </p:nvSpPr>
          <p:spPr>
            <a:xfrm>
              <a:off x="5484141" y="1775144"/>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02</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16" name="Half Frame 12"/>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grpSp>
        <p:nvGrpSpPr>
          <p:cNvPr id="19" name="Group 15"/>
          <p:cNvGrpSpPr/>
          <p:nvPr userDrawn="true"/>
        </p:nvGrpSpPr>
        <p:grpSpPr>
          <a:xfrm>
            <a:off x="5630183" y="3544841"/>
            <a:ext cx="1301913" cy="830997"/>
            <a:chOff x="5484141" y="1775144"/>
            <a:chExt cx="1301913" cy="830997"/>
          </a:xfrm>
        </p:grpSpPr>
        <p:sp>
          <p:nvSpPr>
            <p:cNvPr id="21" name="TextBox 17"/>
            <p:cNvSpPr txBox="true"/>
            <p:nvPr/>
          </p:nvSpPr>
          <p:spPr>
            <a:xfrm>
              <a:off x="5484141" y="1775144"/>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03</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22" name="Half Frame 18"/>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grpSp>
        <p:nvGrpSpPr>
          <p:cNvPr id="25" name="Group 21"/>
          <p:cNvGrpSpPr/>
          <p:nvPr userDrawn="true"/>
        </p:nvGrpSpPr>
        <p:grpSpPr>
          <a:xfrm>
            <a:off x="5638199" y="4711905"/>
            <a:ext cx="1301913" cy="830997"/>
            <a:chOff x="5484141" y="1775144"/>
            <a:chExt cx="1301913" cy="830997"/>
          </a:xfrm>
        </p:grpSpPr>
        <p:sp>
          <p:nvSpPr>
            <p:cNvPr id="27" name="TextBox 23"/>
            <p:cNvSpPr txBox="true"/>
            <p:nvPr/>
          </p:nvSpPr>
          <p:spPr>
            <a:xfrm>
              <a:off x="5484141" y="1775144"/>
              <a:ext cx="958096" cy="830997"/>
            </a:xfrm>
            <a:prstGeom prst="rect">
              <a:avLst/>
            </a:prstGeom>
            <a:noFill/>
          </p:spPr>
          <p:txBody>
            <a:bodyPr wrap="square" lIns="108000" rIns="108000" rtlCol="0">
              <a:spAutoFit/>
            </a:bodyPr>
            <a:lstStyle>
              <a:defPPr>
                <a:defRPr lang="zh-CN"/>
              </a:defPPr>
              <a:lvl1pPr algn="ctr">
                <a:defRPr sz="4800" b="1">
                  <a:solidFill>
                    <a:srgbClr val="1B262C"/>
                  </a:solidFill>
                  <a:cs typeface="Arial" panose="020B0604020202020204" pitchFamily="34" charset="0"/>
                </a:defRPr>
              </a:lvl1pPr>
            </a:lstStyle>
            <a:p>
              <a:r>
                <a:rPr lang="en-US" altLang="ko-KR" dirty="0">
                  <a:latin typeface="Arial" panose="020B0604020202020204" pitchFamily="34" charset="0"/>
                </a:rPr>
                <a:t>04</a:t>
              </a:r>
              <a:endParaRPr lang="ko-KR" altLang="en-US" dirty="0">
                <a:latin typeface="Arial" panose="020B0604020202020204" pitchFamily="34" charset="0"/>
              </a:endParaRPr>
            </a:p>
          </p:txBody>
        </p:sp>
        <p:sp>
          <p:nvSpPr>
            <p:cNvPr id="28" name="Half Frame 24"/>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sp>
        <p:nvSpPr>
          <p:cNvPr id="31" name="文本占位符 36"/>
          <p:cNvSpPr>
            <a:spLocks noGrp="true"/>
          </p:cNvSpPr>
          <p:nvPr>
            <p:ph type="body" sz="quarter" idx="10" hasCustomPrompt="true"/>
          </p:nvPr>
        </p:nvSpPr>
        <p:spPr>
          <a:xfrm>
            <a:off x="7303457" y="1210713"/>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32" name="文本占位符 38"/>
          <p:cNvSpPr>
            <a:spLocks noGrp="true"/>
          </p:cNvSpPr>
          <p:nvPr>
            <p:ph type="body" sz="quarter" idx="11" hasCustomPrompt="true"/>
          </p:nvPr>
        </p:nvSpPr>
        <p:spPr>
          <a:xfrm>
            <a:off x="7303456" y="1652044"/>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35" name="文本占位符 36"/>
          <p:cNvSpPr>
            <a:spLocks noGrp="true"/>
          </p:cNvSpPr>
          <p:nvPr>
            <p:ph type="body" sz="quarter" idx="12" hasCustomPrompt="true"/>
          </p:nvPr>
        </p:nvSpPr>
        <p:spPr>
          <a:xfrm>
            <a:off x="7303456" y="2377777"/>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36" name="文本占位符 38"/>
          <p:cNvSpPr>
            <a:spLocks noGrp="true"/>
          </p:cNvSpPr>
          <p:nvPr>
            <p:ph type="body" sz="quarter" idx="13" hasCustomPrompt="true"/>
          </p:nvPr>
        </p:nvSpPr>
        <p:spPr>
          <a:xfrm>
            <a:off x="7303455" y="2819108"/>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37" name="文本占位符 36"/>
          <p:cNvSpPr>
            <a:spLocks noGrp="true"/>
          </p:cNvSpPr>
          <p:nvPr>
            <p:ph type="body" sz="quarter" idx="14" hasCustomPrompt="true"/>
          </p:nvPr>
        </p:nvSpPr>
        <p:spPr>
          <a:xfrm>
            <a:off x="7303455" y="3505025"/>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38" name="文本占位符 38"/>
          <p:cNvSpPr>
            <a:spLocks noGrp="true"/>
          </p:cNvSpPr>
          <p:nvPr>
            <p:ph type="body" sz="quarter" idx="15" hasCustomPrompt="true"/>
          </p:nvPr>
        </p:nvSpPr>
        <p:spPr>
          <a:xfrm>
            <a:off x="7303454" y="3946356"/>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43" name="文本占位符 36"/>
          <p:cNvSpPr>
            <a:spLocks noGrp="true"/>
          </p:cNvSpPr>
          <p:nvPr>
            <p:ph type="body" sz="quarter" idx="16" hasCustomPrompt="true"/>
          </p:nvPr>
        </p:nvSpPr>
        <p:spPr>
          <a:xfrm>
            <a:off x="7303455" y="4757838"/>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44" name="文本占位符 38"/>
          <p:cNvSpPr>
            <a:spLocks noGrp="true"/>
          </p:cNvSpPr>
          <p:nvPr>
            <p:ph type="body" sz="quarter" idx="17" hasCustomPrompt="true"/>
          </p:nvPr>
        </p:nvSpPr>
        <p:spPr>
          <a:xfrm>
            <a:off x="7303454" y="5199169"/>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目录3">
    <p:spTree>
      <p:nvGrpSpPr>
        <p:cNvPr id="1" name=""/>
        <p:cNvGrpSpPr/>
        <p:nvPr/>
      </p:nvGrpSpPr>
      <p:grpSpPr>
        <a:xfrm>
          <a:off x="0" y="0"/>
          <a:ext cx="0" cy="0"/>
          <a:chOff x="0" y="0"/>
          <a:chExt cx="0" cy="0"/>
        </a:xfrm>
      </p:grpSpPr>
      <p:pic>
        <p:nvPicPr>
          <p:cNvPr id="3" name="图片 2"/>
          <p:cNvPicPr>
            <a:picLocks noChangeAspect="true"/>
          </p:cNvPicPr>
          <p:nvPr userDrawn="true"/>
        </p:nvPicPr>
        <p:blipFill>
          <a:blip r:embed="rId2"/>
          <a:stretch>
            <a:fillRect/>
          </a:stretch>
        </p:blipFill>
        <p:spPr>
          <a:xfrm>
            <a:off x="0" y="0"/>
            <a:ext cx="12192000" cy="6858000"/>
          </a:xfrm>
          <a:prstGeom prst="rect">
            <a:avLst/>
          </a:prstGeom>
        </p:spPr>
      </p:pic>
      <p:sp>
        <p:nvSpPr>
          <p:cNvPr id="4" name="矩形 3"/>
          <p:cNvSpPr/>
          <p:nvPr userDrawn="true"/>
        </p:nvSpPr>
        <p:spPr>
          <a:xfrm>
            <a:off x="0" y="0"/>
            <a:ext cx="12192000" cy="6858000"/>
          </a:xfrm>
          <a:prstGeom prst="rect">
            <a:avLst/>
          </a:prstGeom>
          <a:solidFill>
            <a:srgbClr val="1B262C">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true"/>
        </p:nvSpPr>
        <p:spPr>
          <a:xfrm>
            <a:off x="5085485" y="0"/>
            <a:ext cx="709900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Group 5"/>
          <p:cNvGrpSpPr/>
          <p:nvPr userDrawn="true"/>
        </p:nvGrpSpPr>
        <p:grpSpPr>
          <a:xfrm>
            <a:off x="5535494" y="1555676"/>
            <a:ext cx="1301913" cy="830997"/>
            <a:chOff x="5484141" y="1775144"/>
            <a:chExt cx="1301913" cy="830997"/>
          </a:xfrm>
        </p:grpSpPr>
        <p:sp>
          <p:nvSpPr>
            <p:cNvPr id="9" name="TextBox 6"/>
            <p:cNvSpPr txBox="true"/>
            <p:nvPr/>
          </p:nvSpPr>
          <p:spPr>
            <a:xfrm>
              <a:off x="5484141" y="1775144"/>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01</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10" name="Half Frame 4"/>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grpSp>
        <p:nvGrpSpPr>
          <p:cNvPr id="13" name="Group 9"/>
          <p:cNvGrpSpPr/>
          <p:nvPr userDrawn="true"/>
        </p:nvGrpSpPr>
        <p:grpSpPr>
          <a:xfrm>
            <a:off x="5535494" y="2878402"/>
            <a:ext cx="1301913" cy="830997"/>
            <a:chOff x="5484141" y="1775144"/>
            <a:chExt cx="1301913" cy="830997"/>
          </a:xfrm>
        </p:grpSpPr>
        <p:sp>
          <p:nvSpPr>
            <p:cNvPr id="15" name="TextBox 11"/>
            <p:cNvSpPr txBox="true"/>
            <p:nvPr/>
          </p:nvSpPr>
          <p:spPr>
            <a:xfrm>
              <a:off x="5484141" y="1775144"/>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02</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16" name="Half Frame 12"/>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grpSp>
        <p:nvGrpSpPr>
          <p:cNvPr id="19" name="Group 15"/>
          <p:cNvGrpSpPr/>
          <p:nvPr userDrawn="true"/>
        </p:nvGrpSpPr>
        <p:grpSpPr>
          <a:xfrm>
            <a:off x="5535494" y="4201129"/>
            <a:ext cx="1301913" cy="830997"/>
            <a:chOff x="5484141" y="1775144"/>
            <a:chExt cx="1301913" cy="830997"/>
          </a:xfrm>
        </p:grpSpPr>
        <p:sp>
          <p:nvSpPr>
            <p:cNvPr id="21" name="TextBox 17"/>
            <p:cNvSpPr txBox="true"/>
            <p:nvPr/>
          </p:nvSpPr>
          <p:spPr>
            <a:xfrm>
              <a:off x="5484141" y="1775144"/>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03</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22" name="Half Frame 18"/>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sp>
        <p:nvSpPr>
          <p:cNvPr id="31" name="TextBox 1"/>
          <p:cNvSpPr txBox="true"/>
          <p:nvPr userDrawn="true"/>
        </p:nvSpPr>
        <p:spPr>
          <a:xfrm>
            <a:off x="1706967" y="1710850"/>
            <a:ext cx="1671551" cy="3046988"/>
          </a:xfrm>
          <a:prstGeom prst="rect">
            <a:avLst/>
          </a:prstGeom>
          <a:noFill/>
        </p:spPr>
        <p:txBody>
          <a:bodyPr wrap="square" rtlCol="0" anchor="ctr">
            <a:spAutoFit/>
          </a:bodyPr>
          <a:lstStyle/>
          <a:p>
            <a:r>
              <a:rPr lang="zh-CN" altLang="en-US" sz="9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目录</a:t>
            </a:r>
            <a:endParaRPr lang="ko-KR" altLang="en-US" sz="9600" b="1" dirty="0">
              <a:solidFill>
                <a:schemeClr val="bg1"/>
              </a:solidFill>
              <a:latin typeface="微软雅黑" panose="020B0503020204020204" pitchFamily="34" charset="-122"/>
              <a:cs typeface="Arial" panose="020B0604020202020204" pitchFamily="34" charset="0"/>
            </a:endParaRPr>
          </a:p>
        </p:txBody>
      </p:sp>
      <p:sp>
        <p:nvSpPr>
          <p:cNvPr id="25" name="文本占位符 36"/>
          <p:cNvSpPr>
            <a:spLocks noGrp="true"/>
          </p:cNvSpPr>
          <p:nvPr>
            <p:ph type="body" sz="quarter" idx="10" hasCustomPrompt="true"/>
          </p:nvPr>
        </p:nvSpPr>
        <p:spPr>
          <a:xfrm>
            <a:off x="7198933" y="1555676"/>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26" name="文本占位符 38"/>
          <p:cNvSpPr>
            <a:spLocks noGrp="true"/>
          </p:cNvSpPr>
          <p:nvPr>
            <p:ph type="body" sz="quarter" idx="11" hasCustomPrompt="true"/>
          </p:nvPr>
        </p:nvSpPr>
        <p:spPr>
          <a:xfrm>
            <a:off x="7198932" y="1997007"/>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27" name="文本占位符 36"/>
          <p:cNvSpPr>
            <a:spLocks noGrp="true"/>
          </p:cNvSpPr>
          <p:nvPr>
            <p:ph type="body" sz="quarter" idx="12" hasCustomPrompt="true"/>
          </p:nvPr>
        </p:nvSpPr>
        <p:spPr>
          <a:xfrm>
            <a:off x="7198933" y="2842850"/>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28" name="文本占位符 38"/>
          <p:cNvSpPr>
            <a:spLocks noGrp="true"/>
          </p:cNvSpPr>
          <p:nvPr>
            <p:ph type="body" sz="quarter" idx="13" hasCustomPrompt="true"/>
          </p:nvPr>
        </p:nvSpPr>
        <p:spPr>
          <a:xfrm>
            <a:off x="7198932" y="3284181"/>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29" name="文本占位符 36"/>
          <p:cNvSpPr>
            <a:spLocks noGrp="true"/>
          </p:cNvSpPr>
          <p:nvPr>
            <p:ph type="body" sz="quarter" idx="14" hasCustomPrompt="true"/>
          </p:nvPr>
        </p:nvSpPr>
        <p:spPr>
          <a:xfrm>
            <a:off x="7198932" y="4165577"/>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30" name="文本占位符 38"/>
          <p:cNvSpPr>
            <a:spLocks noGrp="true"/>
          </p:cNvSpPr>
          <p:nvPr>
            <p:ph type="body" sz="quarter" idx="15" hasCustomPrompt="true"/>
          </p:nvPr>
        </p:nvSpPr>
        <p:spPr>
          <a:xfrm>
            <a:off x="7198931" y="4606908"/>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true"/>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true"/>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0_自定义版式">
    <p:spTree>
      <p:nvGrpSpPr>
        <p:cNvPr id="1" name=""/>
        <p:cNvGrpSpPr/>
        <p:nvPr/>
      </p:nvGrpSpPr>
      <p:grpSpPr>
        <a:xfrm>
          <a:off x="0" y="0"/>
          <a:ext cx="0" cy="0"/>
          <a:chOff x="0" y="0"/>
          <a:chExt cx="0" cy="0"/>
        </a:xfrm>
      </p:grpSpPr>
      <p:sp>
        <p:nvSpPr>
          <p:cNvPr id="3" name="日期占位符 2"/>
          <p:cNvSpPr>
            <a:spLocks noGrp="true"/>
          </p:cNvSpPr>
          <p:nvPr>
            <p:ph type="dt" sz="half" idx="10"/>
          </p:nvPr>
        </p:nvSpPr>
        <p:spPr>
          <a:xfrm>
            <a:off x="838200" y="6356350"/>
            <a:ext cx="2743200" cy="365125"/>
          </a:xfrm>
        </p:spPr>
        <p:txBody>
          <a:bodyPr/>
          <a:lstStyle/>
          <a:p>
            <a:fld id="{89D95DC5-13C7-42BC-BEA3-D9E2D8D5032E}" type="datetimeFigureOut">
              <a:rPr lang="zh-CN" altLang="en-US" smtClean="0"/>
            </a:fld>
            <a:endParaRPr lang="zh-CN" altLang="en-US"/>
          </a:p>
        </p:txBody>
      </p:sp>
      <p:sp>
        <p:nvSpPr>
          <p:cNvPr id="4" name="页脚占位符 3"/>
          <p:cNvSpPr>
            <a:spLocks noGrp="true"/>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true"/>
          </p:cNvSpPr>
          <p:nvPr>
            <p:ph type="sldNum" sz="quarter" idx="12"/>
          </p:nvPr>
        </p:nvSpPr>
        <p:spPr>
          <a:xfrm>
            <a:off x="8610600" y="6356350"/>
            <a:ext cx="2743200" cy="365125"/>
          </a:xfrm>
        </p:spPr>
        <p:txBody>
          <a:bodyPr/>
          <a:lstStyle/>
          <a:p>
            <a:fld id="{EEF99F62-8DE1-4D36-8C6F-8AA0A5A4A704}" type="slidenum">
              <a:rPr lang="zh-CN" altLang="en-US" smtClean="0"/>
            </a:fld>
            <a:endParaRPr lang="zh-CN" altLang="en-US"/>
          </a:p>
        </p:txBody>
      </p:sp>
      <p:sp>
        <p:nvSpPr>
          <p:cNvPr id="26" name="矩形 25"/>
          <p:cNvSpPr/>
          <p:nvPr userDrawn="true"/>
        </p:nvSpPr>
        <p:spPr>
          <a:xfrm>
            <a:off x="1" y="312514"/>
            <a:ext cx="274320" cy="538223"/>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pic>
        <p:nvPicPr>
          <p:cNvPr id="6" name="图片 5"/>
          <p:cNvPicPr>
            <a:picLocks noChangeAspect="true"/>
          </p:cNvPicPr>
          <p:nvPr userDrawn="true"/>
        </p:nvPicPr>
        <p:blipFill>
          <a:blip r:embed="rId2">
            <a:clrChange>
              <a:clrFrom>
                <a:srgbClr val="FFFFFF">
                  <a:alpha val="100000"/>
                </a:srgbClr>
              </a:clrFrom>
              <a:clrTo>
                <a:srgbClr val="FFFFFF">
                  <a:alpha val="100000"/>
                  <a:alpha val="0"/>
                </a:srgbClr>
              </a:clrTo>
            </a:clrChange>
          </a:blip>
          <a:srcRect l="4375" t="29287" r="37257" b="24305"/>
          <a:stretch>
            <a:fillRect/>
          </a:stretch>
        </p:blipFill>
        <p:spPr>
          <a:xfrm>
            <a:off x="10613390" y="194945"/>
            <a:ext cx="1367790" cy="40132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底">
    <p:bg>
      <p:bgPr>
        <a:blipFill dpi="0" rotWithShape="true">
          <a:blip r:embed="rId2">
            <a:lum/>
          </a:blip>
          <a:srcRect/>
          <a:stretch>
            <a:fillRect/>
          </a:stretch>
        </a:blipFill>
        <a:effectLst/>
      </p:bgPr>
    </p:bg>
    <p:spTree>
      <p:nvGrpSpPr>
        <p:cNvPr id="1" name=""/>
        <p:cNvGrpSpPr/>
        <p:nvPr/>
      </p:nvGrpSpPr>
      <p:grpSpPr>
        <a:xfrm>
          <a:off x="0" y="0"/>
          <a:ext cx="0" cy="0"/>
          <a:chOff x="0" y="0"/>
          <a:chExt cx="0" cy="0"/>
        </a:xfrm>
      </p:grpSpPr>
      <p:sp>
        <p:nvSpPr>
          <p:cNvPr id="10" name="任意多边形: 形状 9"/>
          <p:cNvSpPr/>
          <p:nvPr userDrawn="true"/>
        </p:nvSpPr>
        <p:spPr>
          <a:xfrm>
            <a:off x="2018149" y="0"/>
            <a:ext cx="10173701" cy="6858000"/>
          </a:xfrm>
          <a:custGeom>
            <a:avLst/>
            <a:gdLst>
              <a:gd name="connsiteX0" fmla="*/ 6663996 w 10173701"/>
              <a:gd name="connsiteY0" fmla="*/ 0 h 6858000"/>
              <a:gd name="connsiteX1" fmla="*/ 10173701 w 10173701"/>
              <a:gd name="connsiteY1" fmla="*/ 0 h 6858000"/>
              <a:gd name="connsiteX2" fmla="*/ 10173701 w 10173701"/>
              <a:gd name="connsiteY2" fmla="*/ 6858000 h 6858000"/>
              <a:gd name="connsiteX3" fmla="*/ 0 w 101737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173701" h="6858000">
                <a:moveTo>
                  <a:pt x="6663996" y="0"/>
                </a:moveTo>
                <a:lnTo>
                  <a:pt x="10173701" y="0"/>
                </a:lnTo>
                <a:lnTo>
                  <a:pt x="10173701" y="6858000"/>
                </a:lnTo>
                <a:lnTo>
                  <a:pt x="0" y="6858000"/>
                </a:lnTo>
                <a:close/>
              </a:path>
            </a:pathLst>
          </a:custGeom>
          <a:solidFill>
            <a:srgbClr val="1B262C">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Text Placeholder 9"/>
          <p:cNvSpPr>
            <a:spLocks noGrp="true"/>
          </p:cNvSpPr>
          <p:nvPr>
            <p:ph type="body" sz="quarter" idx="10" hasCustomPrompt="true"/>
          </p:nvPr>
        </p:nvSpPr>
        <p:spPr>
          <a:xfrm>
            <a:off x="6318912" y="3376967"/>
            <a:ext cx="5873087" cy="957012"/>
          </a:xfrm>
          <a:prstGeom prst="rect">
            <a:avLst/>
          </a:prstGeom>
        </p:spPr>
        <p:txBody>
          <a:bodyPr anchor="ctr"/>
          <a:lstStyle>
            <a:lvl1pPr marL="0" indent="0" algn="l">
              <a:buNone/>
              <a:defRPr sz="6600" b="0" baseline="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谢谢</a:t>
            </a:r>
            <a:endParaRPr lang="en-US" altLang="ko-KR" dirty="0"/>
          </a:p>
        </p:txBody>
      </p:sp>
      <p:sp>
        <p:nvSpPr>
          <p:cNvPr id="7" name="Text Placeholder 9"/>
          <p:cNvSpPr>
            <a:spLocks noGrp="true"/>
          </p:cNvSpPr>
          <p:nvPr>
            <p:ph type="body" sz="quarter" idx="11" hasCustomPrompt="true"/>
          </p:nvPr>
        </p:nvSpPr>
        <p:spPr>
          <a:xfrm>
            <a:off x="6318764" y="4402219"/>
            <a:ext cx="5873087" cy="288032"/>
          </a:xfrm>
          <a:prstGeom prst="rect">
            <a:avLst/>
          </a:prstGeom>
        </p:spPr>
        <p:txBody>
          <a:bodyPr anchor="ctr"/>
          <a:lstStyle>
            <a:lvl1pPr marL="0" indent="0" algn="l">
              <a:buNone/>
              <a:defRPr sz="1800" b="0" baseline="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单击此处插入副标题内容</a:t>
            </a:r>
            <a:endParaRPr lang="en-US" altLang="ko-KR" dirty="0"/>
          </a:p>
        </p:txBody>
      </p:sp>
      <p:sp>
        <p:nvSpPr>
          <p:cNvPr id="8" name="直角三角形 7"/>
          <p:cNvSpPr/>
          <p:nvPr userDrawn="true"/>
        </p:nvSpPr>
        <p:spPr>
          <a:xfrm rot="5400000">
            <a:off x="-82962" y="82962"/>
            <a:ext cx="4564190" cy="4398267"/>
          </a:xfrm>
          <a:prstGeom prst="rtTriangle">
            <a:avLst/>
          </a:prstGeom>
          <a:solidFill>
            <a:srgbClr val="1B262C">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ight Triangle 1"/>
          <p:cNvSpPr/>
          <p:nvPr userDrawn="true"/>
        </p:nvSpPr>
        <p:spPr>
          <a:xfrm flipH="true">
            <a:off x="8572500" y="3142992"/>
            <a:ext cx="3619352" cy="3715008"/>
          </a:xfrm>
          <a:prstGeom prst="rtTriangle">
            <a:avLst/>
          </a:prstGeom>
          <a:solidFill>
            <a:schemeClr val="tx2">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版式1">
    <p:spTree>
      <p:nvGrpSpPr>
        <p:cNvPr id="1" name=""/>
        <p:cNvGrpSpPr/>
        <p:nvPr/>
      </p:nvGrpSpPr>
      <p:grpSpPr>
        <a:xfrm>
          <a:off x="0" y="0"/>
          <a:ext cx="0" cy="0"/>
          <a:chOff x="0" y="0"/>
          <a:chExt cx="0" cy="0"/>
        </a:xfrm>
      </p:grpSpPr>
      <p:sp>
        <p:nvSpPr>
          <p:cNvPr id="2" name="Text Placeholder 9"/>
          <p:cNvSpPr>
            <a:spLocks noGrp="true"/>
          </p:cNvSpPr>
          <p:nvPr>
            <p:ph type="body" sz="quarter" idx="10" hasCustomPrompt="true"/>
          </p:nvPr>
        </p:nvSpPr>
        <p:spPr>
          <a:xfrm>
            <a:off x="614149" y="287254"/>
            <a:ext cx="11282576" cy="724247"/>
          </a:xfrm>
          <a:prstGeom prst="rect">
            <a:avLst/>
          </a:prstGeom>
        </p:spPr>
        <p:txBody>
          <a:bodyPr anchor="ctr"/>
          <a:lstStyle>
            <a:lvl1pPr marL="0" indent="0" algn="l">
              <a:buNone/>
              <a:defRPr sz="5400" b="0" baseline="0">
                <a:solidFill>
                  <a:srgbClr val="1B262C"/>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版式</a:t>
            </a:r>
            <a:r>
              <a:rPr lang="en-US" altLang="zh-CN" dirty="0"/>
              <a:t>1</a:t>
            </a:r>
            <a:endParaRPr lang="en-US" altLang="ko-KR" dirty="0"/>
          </a:p>
        </p:txBody>
      </p:sp>
      <p:sp>
        <p:nvSpPr>
          <p:cNvPr id="12" name="Rectangle 11"/>
          <p:cNvSpPr/>
          <p:nvPr userDrawn="true"/>
        </p:nvSpPr>
        <p:spPr>
          <a:xfrm>
            <a:off x="0" y="287254"/>
            <a:ext cx="295275" cy="724247"/>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true"/>
        </p:nvSpPr>
        <p:spPr>
          <a:xfrm>
            <a:off x="-9843" y="287254"/>
            <a:ext cx="171128" cy="724247"/>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true"/>
        </p:nvSpPr>
        <p:spPr>
          <a:xfrm>
            <a:off x="11368585" y="6441740"/>
            <a:ext cx="823415" cy="211540"/>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true"/>
        </p:nvSpPr>
        <p:spPr>
          <a:xfrm>
            <a:off x="-19687" y="6441740"/>
            <a:ext cx="10951543" cy="211540"/>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版式2">
    <p:bg>
      <p:bgPr>
        <a:blipFill dpi="0" rotWithShape="true">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true"/>
        </p:nvSpPr>
        <p:spPr>
          <a:xfrm>
            <a:off x="0" y="2523281"/>
            <a:ext cx="12192000" cy="2395960"/>
          </a:xfrm>
          <a:prstGeom prst="rect">
            <a:avLst/>
          </a:prstGeom>
          <a:solidFill>
            <a:srgbClr val="1B262C">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 Placeholder 9"/>
          <p:cNvSpPr>
            <a:spLocks noGrp="true"/>
          </p:cNvSpPr>
          <p:nvPr userDrawn="true">
            <p:ph type="body" sz="quarter" idx="10" hasCustomPrompt="true"/>
          </p:nvPr>
        </p:nvSpPr>
        <p:spPr>
          <a:xfrm>
            <a:off x="881847" y="3314034"/>
            <a:ext cx="3441297" cy="724247"/>
          </a:xfrm>
          <a:prstGeom prst="rect">
            <a:avLst/>
          </a:prstGeom>
        </p:spPr>
        <p:txBody>
          <a:bodyPr anchor="ctr"/>
          <a:lstStyle>
            <a:lvl1pPr marL="0" indent="0" algn="l">
              <a:buNone/>
              <a:defRPr sz="5400" b="0" baseline="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版式</a:t>
            </a:r>
            <a:r>
              <a:rPr lang="en-US" altLang="zh-CN" dirty="0"/>
              <a:t>2</a:t>
            </a:r>
            <a:endParaRPr lang="en-US" altLang="ko-K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版式3">
    <p:spTree>
      <p:nvGrpSpPr>
        <p:cNvPr id="1" name=""/>
        <p:cNvGrpSpPr/>
        <p:nvPr/>
      </p:nvGrpSpPr>
      <p:grpSpPr>
        <a:xfrm>
          <a:off x="0" y="0"/>
          <a:ext cx="0" cy="0"/>
          <a:chOff x="0" y="0"/>
          <a:chExt cx="0" cy="0"/>
        </a:xfrm>
      </p:grpSpPr>
      <p:sp>
        <p:nvSpPr>
          <p:cNvPr id="4" name="Text Placeholder 9"/>
          <p:cNvSpPr>
            <a:spLocks noGrp="true"/>
          </p:cNvSpPr>
          <p:nvPr>
            <p:ph type="body" sz="quarter" idx="10" hasCustomPrompt="true"/>
          </p:nvPr>
        </p:nvSpPr>
        <p:spPr>
          <a:xfrm>
            <a:off x="614150" y="287254"/>
            <a:ext cx="4693784" cy="724247"/>
          </a:xfrm>
          <a:prstGeom prst="rect">
            <a:avLst/>
          </a:prstGeom>
        </p:spPr>
        <p:txBody>
          <a:bodyPr anchor="ctr"/>
          <a:lstStyle>
            <a:lvl1pPr marL="0" indent="0" algn="l">
              <a:buNone/>
              <a:defRPr sz="5400" b="0" baseline="0">
                <a:solidFill>
                  <a:srgbClr val="1B262C"/>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版式</a:t>
            </a:r>
            <a:r>
              <a:rPr lang="en-US" altLang="zh-CN" dirty="0"/>
              <a:t>3</a:t>
            </a:r>
            <a:endParaRPr lang="en-US" altLang="ko-KR" dirty="0"/>
          </a:p>
        </p:txBody>
      </p:sp>
      <p:sp>
        <p:nvSpPr>
          <p:cNvPr id="7" name="Rectangle 11"/>
          <p:cNvSpPr/>
          <p:nvPr userDrawn="true"/>
        </p:nvSpPr>
        <p:spPr>
          <a:xfrm>
            <a:off x="0" y="287254"/>
            <a:ext cx="295275" cy="724247"/>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12"/>
          <p:cNvSpPr/>
          <p:nvPr userDrawn="true"/>
        </p:nvSpPr>
        <p:spPr>
          <a:xfrm>
            <a:off x="-9843" y="287254"/>
            <a:ext cx="171128" cy="724247"/>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文本占位符 8"/>
          <p:cNvSpPr>
            <a:spLocks noGrp="true"/>
          </p:cNvSpPr>
          <p:nvPr>
            <p:ph type="body" sz="quarter" idx="11" hasCustomPrompt="true"/>
          </p:nvPr>
        </p:nvSpPr>
        <p:spPr>
          <a:xfrm>
            <a:off x="661321" y="2343116"/>
            <a:ext cx="4646612" cy="3148013"/>
          </a:xfrm>
          <a:prstGeom prst="rect">
            <a:avLst/>
          </a:prstGeom>
        </p:spPr>
        <p:txBody>
          <a:bodyPr/>
          <a:lstStyle>
            <a:lvl1pPr marL="0" indent="0">
              <a:buNone/>
              <a:defRPr sz="1800">
                <a:latin typeface="微软雅黑" panose="020B0503020204020204" pitchFamily="34" charset="-122"/>
                <a:ea typeface="微软雅黑" panose="020B0503020204020204" pitchFamily="34" charset="-122"/>
              </a:defRPr>
            </a:lvl1pPr>
          </a:lstStyle>
          <a:p>
            <a:pPr lvl="0"/>
            <a:r>
              <a:rPr lang="zh-CN" altLang="en-US" dirty="0"/>
              <a:t>单击此处编辑母版文本样</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版式4">
    <p:spTree>
      <p:nvGrpSpPr>
        <p:cNvPr id="1" name=""/>
        <p:cNvGrpSpPr/>
        <p:nvPr/>
      </p:nvGrpSpPr>
      <p:grpSpPr>
        <a:xfrm>
          <a:off x="0" y="0"/>
          <a:ext cx="0" cy="0"/>
          <a:chOff x="0" y="0"/>
          <a:chExt cx="0" cy="0"/>
        </a:xfrm>
      </p:grpSpPr>
      <p:sp>
        <p:nvSpPr>
          <p:cNvPr id="10" name="Picture Placeholder 9"/>
          <p:cNvSpPr>
            <a:spLocks noGrp="true"/>
          </p:cNvSpPr>
          <p:nvPr>
            <p:ph type="pic" sz="quarter" idx="10" hasCustomPrompt="true"/>
          </p:nvPr>
        </p:nvSpPr>
        <p:spPr>
          <a:xfrm>
            <a:off x="724276" y="1581522"/>
            <a:ext cx="3570781" cy="4314254"/>
          </a:xfrm>
          <a:prstGeom prst="rect">
            <a:avLst/>
          </a:prstGeom>
          <a:solidFill>
            <a:schemeClr val="bg1">
              <a:lumMod val="95000"/>
            </a:schemeClr>
          </a:solidFill>
        </p:spPr>
        <p:txBody>
          <a:bodyPr lIns="0" tIns="1080000" anchor="ctr"/>
          <a:lstStyle>
            <a:lvl1pPr marL="0" indent="0" algn="ctr">
              <a:buNone/>
              <a:defRPr sz="1200" baseline="0">
                <a:solidFill>
                  <a:schemeClr val="tx1">
                    <a:lumMod val="75000"/>
                    <a:lumOff val="25000"/>
                  </a:schemeClr>
                </a:solidFill>
                <a:latin typeface="+mn-lt"/>
                <a:cs typeface="Arial" panose="020B0604020202020204" pitchFamily="34" charset="0"/>
              </a:defRPr>
            </a:lvl1pPr>
          </a:lstStyle>
          <a:p>
            <a:r>
              <a:rPr lang="en-US" altLang="ko-KR" dirty="0"/>
              <a:t>Insert Your Image</a:t>
            </a:r>
            <a:endParaRPr lang="ko-KR" altLang="en-US" dirty="0"/>
          </a:p>
        </p:txBody>
      </p:sp>
      <p:sp>
        <p:nvSpPr>
          <p:cNvPr id="11" name="Text Placeholder 9"/>
          <p:cNvSpPr>
            <a:spLocks noGrp="true"/>
          </p:cNvSpPr>
          <p:nvPr>
            <p:ph type="body" sz="quarter" idx="11" hasCustomPrompt="true"/>
          </p:nvPr>
        </p:nvSpPr>
        <p:spPr>
          <a:xfrm>
            <a:off x="614149" y="287254"/>
            <a:ext cx="11282576" cy="724247"/>
          </a:xfrm>
          <a:prstGeom prst="rect">
            <a:avLst/>
          </a:prstGeom>
        </p:spPr>
        <p:txBody>
          <a:bodyPr anchor="ctr"/>
          <a:lstStyle>
            <a:lvl1pPr marL="0" indent="0" algn="l">
              <a:buNone/>
              <a:defRPr sz="5400" b="0" baseline="0">
                <a:solidFill>
                  <a:srgbClr val="1B262C"/>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版式</a:t>
            </a:r>
            <a:r>
              <a:rPr lang="en-US" altLang="zh-CN" dirty="0"/>
              <a:t>4</a:t>
            </a:r>
            <a:endParaRPr lang="en-US" altLang="ko-KR" dirty="0"/>
          </a:p>
        </p:txBody>
      </p:sp>
      <p:sp>
        <p:nvSpPr>
          <p:cNvPr id="18" name="Rectangle 11"/>
          <p:cNvSpPr/>
          <p:nvPr userDrawn="true"/>
        </p:nvSpPr>
        <p:spPr>
          <a:xfrm>
            <a:off x="0" y="287254"/>
            <a:ext cx="295275" cy="724247"/>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2"/>
          <p:cNvSpPr/>
          <p:nvPr userDrawn="true"/>
        </p:nvSpPr>
        <p:spPr>
          <a:xfrm>
            <a:off x="-9843" y="287254"/>
            <a:ext cx="171128" cy="724247"/>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7"/>
          <p:cNvSpPr/>
          <p:nvPr userDrawn="true"/>
        </p:nvSpPr>
        <p:spPr>
          <a:xfrm>
            <a:off x="11368585" y="6441740"/>
            <a:ext cx="823415" cy="211540"/>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13"/>
          <p:cNvSpPr/>
          <p:nvPr userDrawn="true"/>
        </p:nvSpPr>
        <p:spPr>
          <a:xfrm>
            <a:off x="-19687" y="6441740"/>
            <a:ext cx="10951543" cy="211540"/>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版式5">
    <p:bg>
      <p:bgPr>
        <a:solidFill>
          <a:schemeClr val="bg1"/>
        </a:solidFill>
        <a:effectLst/>
      </p:bgPr>
    </p:bg>
    <p:spTree>
      <p:nvGrpSpPr>
        <p:cNvPr id="1" name=""/>
        <p:cNvGrpSpPr/>
        <p:nvPr/>
      </p:nvGrpSpPr>
      <p:grpSpPr>
        <a:xfrm>
          <a:off x="0" y="0"/>
          <a:ext cx="0" cy="0"/>
          <a:chOff x="0" y="0"/>
          <a:chExt cx="0" cy="0"/>
        </a:xfrm>
      </p:grpSpPr>
      <p:sp>
        <p:nvSpPr>
          <p:cNvPr id="10" name="Text Placeholder 9"/>
          <p:cNvSpPr>
            <a:spLocks noGrp="true"/>
          </p:cNvSpPr>
          <p:nvPr>
            <p:ph type="body" sz="quarter" idx="10" hasCustomPrompt="true"/>
          </p:nvPr>
        </p:nvSpPr>
        <p:spPr>
          <a:xfrm>
            <a:off x="614149" y="287254"/>
            <a:ext cx="11282576" cy="724247"/>
          </a:xfrm>
          <a:prstGeom prst="rect">
            <a:avLst/>
          </a:prstGeom>
        </p:spPr>
        <p:txBody>
          <a:bodyPr anchor="ctr"/>
          <a:lstStyle>
            <a:lvl1pPr marL="0" indent="0" algn="l">
              <a:buNone/>
              <a:defRPr sz="5400" b="0" baseline="0">
                <a:solidFill>
                  <a:srgbClr val="1B262C"/>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版式</a:t>
            </a:r>
            <a:r>
              <a:rPr lang="en-US" altLang="zh-CN" dirty="0"/>
              <a:t>5</a:t>
            </a:r>
            <a:endParaRPr lang="en-US" altLang="ko-KR" dirty="0"/>
          </a:p>
        </p:txBody>
      </p:sp>
      <p:sp>
        <p:nvSpPr>
          <p:cNvPr id="14" name="Rectangle 11"/>
          <p:cNvSpPr/>
          <p:nvPr userDrawn="true"/>
        </p:nvSpPr>
        <p:spPr>
          <a:xfrm>
            <a:off x="0" y="287254"/>
            <a:ext cx="295275" cy="724247"/>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2"/>
          <p:cNvSpPr/>
          <p:nvPr userDrawn="true"/>
        </p:nvSpPr>
        <p:spPr>
          <a:xfrm>
            <a:off x="-9843" y="287254"/>
            <a:ext cx="171128" cy="724247"/>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6"/>
          <p:cNvSpPr/>
          <p:nvPr userDrawn="true"/>
        </p:nvSpPr>
        <p:spPr>
          <a:xfrm>
            <a:off x="3356911" y="1544549"/>
            <a:ext cx="2664000" cy="4752000"/>
          </a:xfrm>
          <a:prstGeom prst="rect">
            <a:avLst/>
          </a:prstGeom>
          <a:solidFill>
            <a:srgbClr val="BBE1F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Rectangle 7"/>
          <p:cNvSpPr/>
          <p:nvPr userDrawn="true"/>
        </p:nvSpPr>
        <p:spPr>
          <a:xfrm>
            <a:off x="6156432" y="1544549"/>
            <a:ext cx="2664000" cy="4752000"/>
          </a:xfrm>
          <a:prstGeom prst="rect">
            <a:avLst/>
          </a:prstGeom>
          <a:solidFill>
            <a:srgbClr val="1B262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6" name="Rectangle 6"/>
          <p:cNvSpPr/>
          <p:nvPr userDrawn="true"/>
        </p:nvSpPr>
        <p:spPr>
          <a:xfrm>
            <a:off x="557390" y="1544549"/>
            <a:ext cx="2664000" cy="4752000"/>
          </a:xfrm>
          <a:prstGeom prst="rect">
            <a:avLst/>
          </a:prstGeom>
          <a:solidFill>
            <a:srgbClr val="1B262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1" name="Rectangle 7"/>
          <p:cNvSpPr/>
          <p:nvPr userDrawn="true"/>
        </p:nvSpPr>
        <p:spPr>
          <a:xfrm>
            <a:off x="8970610" y="1544549"/>
            <a:ext cx="2664000" cy="4752000"/>
          </a:xfrm>
          <a:prstGeom prst="rect">
            <a:avLst/>
          </a:prstGeom>
          <a:solidFill>
            <a:srgbClr val="BBE1F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版式6">
    <p:spTree>
      <p:nvGrpSpPr>
        <p:cNvPr id="1" name=""/>
        <p:cNvGrpSpPr/>
        <p:nvPr/>
      </p:nvGrpSpPr>
      <p:grpSpPr>
        <a:xfrm>
          <a:off x="0" y="0"/>
          <a:ext cx="0" cy="0"/>
          <a:chOff x="0" y="0"/>
          <a:chExt cx="0" cy="0"/>
        </a:xfrm>
      </p:grpSpPr>
      <p:sp>
        <p:nvSpPr>
          <p:cNvPr id="14" name="Picture Placeholder 5"/>
          <p:cNvSpPr>
            <a:spLocks noGrp="true"/>
          </p:cNvSpPr>
          <p:nvPr>
            <p:ph type="pic" sz="quarter" idx="11" hasCustomPrompt="true"/>
          </p:nvPr>
        </p:nvSpPr>
        <p:spPr>
          <a:xfrm>
            <a:off x="788622" y="1523176"/>
            <a:ext cx="2571107" cy="2295361"/>
          </a:xfrm>
          <a:prstGeom prst="rect">
            <a:avLst/>
          </a:prstGeom>
          <a:solidFill>
            <a:schemeClr val="bg1">
              <a:lumMod val="95000"/>
            </a:schemeClr>
          </a:solidFill>
        </p:spPr>
        <p:txBody>
          <a:bodyPr tIns="360000" anchor="ctr"/>
          <a:lstStyle>
            <a:lvl1pPr marL="0" marR="0" indent="0" algn="ctr" defTabSz="914400" rtl="0" eaLnBrk="1" fontAlgn="auto" latinLnBrk="1" hangingPunct="1">
              <a:lnSpc>
                <a:spcPct val="100000"/>
              </a:lnSpc>
              <a:spcBef>
                <a:spcPct val="20000"/>
              </a:spcBef>
              <a:spcAft>
                <a:spcPts val="0"/>
              </a:spcAft>
              <a:buClrTx/>
              <a:buSzTx/>
              <a:buFont typeface="Arial" panose="020B0604020202020204" pitchFamily="34" charset="0"/>
              <a:buNone/>
              <a:defRPr sz="1200">
                <a:latin typeface="+mn-lt"/>
                <a:cs typeface="Arial" panose="020B0604020202020204" pitchFamily="34" charset="0"/>
              </a:defRPr>
            </a:lvl1pPr>
          </a:lstStyle>
          <a:p>
            <a:r>
              <a:rPr lang="en-US" altLang="ko-KR" dirty="0"/>
              <a:t>Insert Your Image</a:t>
            </a:r>
            <a:endParaRPr lang="ko-KR" altLang="en-US" dirty="0"/>
          </a:p>
          <a:p>
            <a:endParaRPr lang="ko-KR" altLang="en-US" dirty="0"/>
          </a:p>
        </p:txBody>
      </p:sp>
      <p:sp>
        <p:nvSpPr>
          <p:cNvPr id="16" name="Picture Placeholder 5"/>
          <p:cNvSpPr>
            <a:spLocks noGrp="true"/>
          </p:cNvSpPr>
          <p:nvPr>
            <p:ph type="pic" sz="quarter" idx="12" hasCustomPrompt="true"/>
          </p:nvPr>
        </p:nvSpPr>
        <p:spPr>
          <a:xfrm>
            <a:off x="3524893" y="1523173"/>
            <a:ext cx="2571107" cy="2295361"/>
          </a:xfrm>
          <a:prstGeom prst="rect">
            <a:avLst/>
          </a:prstGeom>
          <a:solidFill>
            <a:schemeClr val="bg1">
              <a:lumMod val="95000"/>
            </a:schemeClr>
          </a:solidFill>
        </p:spPr>
        <p:txBody>
          <a:bodyPr tIns="360000" anchor="ctr"/>
          <a:lstStyle>
            <a:lvl1pPr marL="0" marR="0" indent="0" algn="ctr" defTabSz="914400" rtl="0" eaLnBrk="1" fontAlgn="auto" latinLnBrk="1" hangingPunct="1">
              <a:lnSpc>
                <a:spcPct val="100000"/>
              </a:lnSpc>
              <a:spcBef>
                <a:spcPct val="20000"/>
              </a:spcBef>
              <a:spcAft>
                <a:spcPts val="0"/>
              </a:spcAft>
              <a:buClrTx/>
              <a:buSzTx/>
              <a:buFont typeface="Arial" panose="020B0604020202020204" pitchFamily="34" charset="0"/>
              <a:buNone/>
              <a:defRPr sz="1200">
                <a:latin typeface="+mn-lt"/>
                <a:cs typeface="Arial" panose="020B0604020202020204" pitchFamily="34" charset="0"/>
              </a:defRPr>
            </a:lvl1pPr>
          </a:lstStyle>
          <a:p>
            <a:r>
              <a:rPr lang="en-US" altLang="ko-KR" dirty="0"/>
              <a:t>Insert Your Image</a:t>
            </a:r>
            <a:endParaRPr lang="ko-KR" altLang="en-US" dirty="0"/>
          </a:p>
          <a:p>
            <a:endParaRPr lang="ko-KR" altLang="en-US" dirty="0"/>
          </a:p>
        </p:txBody>
      </p:sp>
      <p:sp>
        <p:nvSpPr>
          <p:cNvPr id="5" name="Picture Placeholder 5"/>
          <p:cNvSpPr>
            <a:spLocks noGrp="true"/>
          </p:cNvSpPr>
          <p:nvPr>
            <p:ph type="pic" sz="quarter" idx="13" hasCustomPrompt="true"/>
          </p:nvPr>
        </p:nvSpPr>
        <p:spPr>
          <a:xfrm>
            <a:off x="6261164" y="1523172"/>
            <a:ext cx="2571107" cy="2295361"/>
          </a:xfrm>
          <a:prstGeom prst="rect">
            <a:avLst/>
          </a:prstGeom>
          <a:solidFill>
            <a:schemeClr val="bg1">
              <a:lumMod val="95000"/>
            </a:schemeClr>
          </a:solidFill>
        </p:spPr>
        <p:txBody>
          <a:bodyPr tIns="360000" anchor="ctr"/>
          <a:lstStyle>
            <a:lvl1pPr marL="0" marR="0" indent="0" algn="ctr" defTabSz="914400" rtl="0" eaLnBrk="1" fontAlgn="auto" latinLnBrk="1" hangingPunct="1">
              <a:lnSpc>
                <a:spcPct val="100000"/>
              </a:lnSpc>
              <a:spcBef>
                <a:spcPct val="20000"/>
              </a:spcBef>
              <a:spcAft>
                <a:spcPts val="0"/>
              </a:spcAft>
              <a:buClrTx/>
              <a:buSzTx/>
              <a:buFont typeface="Arial" panose="020B0604020202020204" pitchFamily="34" charset="0"/>
              <a:buNone/>
              <a:defRPr sz="1200">
                <a:latin typeface="+mn-lt"/>
                <a:cs typeface="Arial" panose="020B0604020202020204" pitchFamily="34" charset="0"/>
              </a:defRPr>
            </a:lvl1pPr>
          </a:lstStyle>
          <a:p>
            <a:r>
              <a:rPr lang="en-US" altLang="ko-KR" dirty="0"/>
              <a:t>Insert Your Image</a:t>
            </a:r>
            <a:endParaRPr lang="ko-KR" altLang="en-US" dirty="0"/>
          </a:p>
          <a:p>
            <a:endParaRPr lang="ko-KR" altLang="en-US" dirty="0"/>
          </a:p>
        </p:txBody>
      </p:sp>
      <p:sp>
        <p:nvSpPr>
          <p:cNvPr id="7" name="Picture Placeholder 5"/>
          <p:cNvSpPr>
            <a:spLocks noGrp="true"/>
          </p:cNvSpPr>
          <p:nvPr>
            <p:ph type="pic" sz="quarter" idx="14" hasCustomPrompt="true"/>
          </p:nvPr>
        </p:nvSpPr>
        <p:spPr>
          <a:xfrm>
            <a:off x="8997435" y="1523172"/>
            <a:ext cx="2571107" cy="2295361"/>
          </a:xfrm>
          <a:prstGeom prst="rect">
            <a:avLst/>
          </a:prstGeom>
          <a:solidFill>
            <a:schemeClr val="bg1">
              <a:lumMod val="95000"/>
            </a:schemeClr>
          </a:solidFill>
        </p:spPr>
        <p:txBody>
          <a:bodyPr tIns="360000" anchor="ctr"/>
          <a:lstStyle>
            <a:lvl1pPr marL="0" marR="0" indent="0" algn="ctr" defTabSz="914400" rtl="0" eaLnBrk="1" fontAlgn="auto" latinLnBrk="1" hangingPunct="1">
              <a:lnSpc>
                <a:spcPct val="100000"/>
              </a:lnSpc>
              <a:spcBef>
                <a:spcPct val="20000"/>
              </a:spcBef>
              <a:spcAft>
                <a:spcPts val="0"/>
              </a:spcAft>
              <a:buClrTx/>
              <a:buSzTx/>
              <a:buFont typeface="Arial" panose="020B0604020202020204" pitchFamily="34" charset="0"/>
              <a:buNone/>
              <a:defRPr sz="1200">
                <a:latin typeface="+mn-lt"/>
                <a:cs typeface="Arial" panose="020B0604020202020204" pitchFamily="34" charset="0"/>
              </a:defRPr>
            </a:lvl1pPr>
          </a:lstStyle>
          <a:p>
            <a:r>
              <a:rPr lang="en-US" altLang="ko-KR" dirty="0"/>
              <a:t>Insert Your Image</a:t>
            </a:r>
            <a:endParaRPr lang="ko-KR" altLang="en-US" dirty="0"/>
          </a:p>
          <a:p>
            <a:endParaRPr lang="ko-KR" altLang="en-US" dirty="0"/>
          </a:p>
        </p:txBody>
      </p:sp>
      <p:sp>
        <p:nvSpPr>
          <p:cNvPr id="8" name="文本占位符 8"/>
          <p:cNvSpPr>
            <a:spLocks noGrp="true"/>
          </p:cNvSpPr>
          <p:nvPr>
            <p:ph type="body" sz="quarter" idx="15" hasCustomPrompt="true"/>
          </p:nvPr>
        </p:nvSpPr>
        <p:spPr>
          <a:xfrm>
            <a:off x="788622" y="4067741"/>
            <a:ext cx="2571106" cy="411658"/>
          </a:xfrm>
          <a:prstGeom prst="rect">
            <a:avLst/>
          </a:prstGeom>
        </p:spPr>
        <p:txBody>
          <a:bodyPr/>
          <a:lstStyle>
            <a:lvl1pPr marL="0" indent="0">
              <a:buNone/>
              <a:defRPr sz="18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endParaRPr lang="zh-CN" altLang="en-US" dirty="0"/>
          </a:p>
        </p:txBody>
      </p:sp>
      <p:sp>
        <p:nvSpPr>
          <p:cNvPr id="11" name="文本占位符 8"/>
          <p:cNvSpPr>
            <a:spLocks noGrp="true"/>
          </p:cNvSpPr>
          <p:nvPr>
            <p:ph type="body" sz="quarter" idx="16" hasCustomPrompt="true"/>
          </p:nvPr>
        </p:nvSpPr>
        <p:spPr>
          <a:xfrm>
            <a:off x="788622" y="4612862"/>
            <a:ext cx="2571106" cy="1614317"/>
          </a:xfrm>
          <a:prstGeom prst="rect">
            <a:avLst/>
          </a:prstGeom>
        </p:spPr>
        <p:txBody>
          <a:bodyPr/>
          <a:lstStyle>
            <a:lvl1pPr marL="0" indent="0">
              <a:lnSpc>
                <a:spcPct val="130000"/>
              </a:lnSpc>
              <a:buNone/>
              <a:defRPr sz="1200">
                <a:solidFill>
                  <a:schemeClr val="bg2">
                    <a:lumMod val="50000"/>
                  </a:schemeClr>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endParaRPr lang="zh-CN" altLang="en-US" dirty="0"/>
          </a:p>
        </p:txBody>
      </p:sp>
      <p:sp>
        <p:nvSpPr>
          <p:cNvPr id="12" name="文本占位符 8"/>
          <p:cNvSpPr>
            <a:spLocks noGrp="true"/>
          </p:cNvSpPr>
          <p:nvPr>
            <p:ph type="body" sz="quarter" idx="17" hasCustomPrompt="true"/>
          </p:nvPr>
        </p:nvSpPr>
        <p:spPr>
          <a:xfrm>
            <a:off x="3524894" y="4067741"/>
            <a:ext cx="2571106" cy="411658"/>
          </a:xfrm>
          <a:prstGeom prst="rect">
            <a:avLst/>
          </a:prstGeom>
        </p:spPr>
        <p:txBody>
          <a:bodyPr/>
          <a:lstStyle>
            <a:lvl1pPr marL="0" indent="0">
              <a:buNone/>
              <a:defRPr sz="18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endParaRPr lang="zh-CN" altLang="en-US" dirty="0"/>
          </a:p>
        </p:txBody>
      </p:sp>
      <p:sp>
        <p:nvSpPr>
          <p:cNvPr id="13" name="文本占位符 8"/>
          <p:cNvSpPr>
            <a:spLocks noGrp="true"/>
          </p:cNvSpPr>
          <p:nvPr>
            <p:ph type="body" sz="quarter" idx="18" hasCustomPrompt="true"/>
          </p:nvPr>
        </p:nvSpPr>
        <p:spPr>
          <a:xfrm>
            <a:off x="3524894" y="4612862"/>
            <a:ext cx="2571106" cy="1614317"/>
          </a:xfrm>
          <a:prstGeom prst="rect">
            <a:avLst/>
          </a:prstGeom>
        </p:spPr>
        <p:txBody>
          <a:bodyPr/>
          <a:lstStyle>
            <a:lvl1pPr marL="0" indent="0">
              <a:lnSpc>
                <a:spcPct val="130000"/>
              </a:lnSpc>
              <a:buNone/>
              <a:defRPr sz="1200">
                <a:solidFill>
                  <a:schemeClr val="bg2">
                    <a:lumMod val="50000"/>
                  </a:schemeClr>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endParaRPr lang="zh-CN" altLang="en-US" dirty="0"/>
          </a:p>
        </p:txBody>
      </p:sp>
      <p:sp>
        <p:nvSpPr>
          <p:cNvPr id="18" name="文本占位符 8"/>
          <p:cNvSpPr>
            <a:spLocks noGrp="true"/>
          </p:cNvSpPr>
          <p:nvPr>
            <p:ph type="body" sz="quarter" idx="19" hasCustomPrompt="true"/>
          </p:nvPr>
        </p:nvSpPr>
        <p:spPr>
          <a:xfrm>
            <a:off x="6261164" y="4067741"/>
            <a:ext cx="2571106" cy="411658"/>
          </a:xfrm>
          <a:prstGeom prst="rect">
            <a:avLst/>
          </a:prstGeom>
        </p:spPr>
        <p:txBody>
          <a:bodyPr/>
          <a:lstStyle>
            <a:lvl1pPr marL="0" indent="0">
              <a:buNone/>
              <a:defRPr sz="18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endParaRPr lang="zh-CN" altLang="en-US" dirty="0"/>
          </a:p>
        </p:txBody>
      </p:sp>
      <p:sp>
        <p:nvSpPr>
          <p:cNvPr id="19" name="文本占位符 8"/>
          <p:cNvSpPr>
            <a:spLocks noGrp="true"/>
          </p:cNvSpPr>
          <p:nvPr>
            <p:ph type="body" sz="quarter" idx="20" hasCustomPrompt="true"/>
          </p:nvPr>
        </p:nvSpPr>
        <p:spPr>
          <a:xfrm>
            <a:off x="6261164" y="4612862"/>
            <a:ext cx="2571106" cy="1614317"/>
          </a:xfrm>
          <a:prstGeom prst="rect">
            <a:avLst/>
          </a:prstGeom>
        </p:spPr>
        <p:txBody>
          <a:bodyPr/>
          <a:lstStyle>
            <a:lvl1pPr marL="0" indent="0">
              <a:lnSpc>
                <a:spcPct val="130000"/>
              </a:lnSpc>
              <a:buNone/>
              <a:defRPr sz="1200">
                <a:solidFill>
                  <a:schemeClr val="bg2">
                    <a:lumMod val="50000"/>
                  </a:schemeClr>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endParaRPr lang="zh-CN" altLang="en-US" dirty="0"/>
          </a:p>
        </p:txBody>
      </p:sp>
      <p:sp>
        <p:nvSpPr>
          <p:cNvPr id="20" name="文本占位符 8"/>
          <p:cNvSpPr>
            <a:spLocks noGrp="true"/>
          </p:cNvSpPr>
          <p:nvPr>
            <p:ph type="body" sz="quarter" idx="21" hasCustomPrompt="true"/>
          </p:nvPr>
        </p:nvSpPr>
        <p:spPr>
          <a:xfrm>
            <a:off x="8997436" y="4067741"/>
            <a:ext cx="2571106" cy="411658"/>
          </a:xfrm>
          <a:prstGeom prst="rect">
            <a:avLst/>
          </a:prstGeom>
        </p:spPr>
        <p:txBody>
          <a:bodyPr/>
          <a:lstStyle>
            <a:lvl1pPr marL="0" indent="0">
              <a:buNone/>
              <a:defRPr sz="18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endParaRPr lang="zh-CN" altLang="en-US" dirty="0"/>
          </a:p>
        </p:txBody>
      </p:sp>
      <p:sp>
        <p:nvSpPr>
          <p:cNvPr id="21" name="文本占位符 8"/>
          <p:cNvSpPr>
            <a:spLocks noGrp="true"/>
          </p:cNvSpPr>
          <p:nvPr>
            <p:ph type="body" sz="quarter" idx="22" hasCustomPrompt="true"/>
          </p:nvPr>
        </p:nvSpPr>
        <p:spPr>
          <a:xfrm>
            <a:off x="8997436" y="4612862"/>
            <a:ext cx="2571106" cy="1614317"/>
          </a:xfrm>
          <a:prstGeom prst="rect">
            <a:avLst/>
          </a:prstGeom>
        </p:spPr>
        <p:txBody>
          <a:bodyPr/>
          <a:lstStyle>
            <a:lvl1pPr marL="0" indent="0">
              <a:lnSpc>
                <a:spcPct val="130000"/>
              </a:lnSpc>
              <a:buNone/>
              <a:defRPr sz="1200">
                <a:solidFill>
                  <a:schemeClr val="bg2">
                    <a:lumMod val="50000"/>
                  </a:schemeClr>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endParaRPr lang="zh-CN" altLang="en-US" dirty="0"/>
          </a:p>
        </p:txBody>
      </p:sp>
      <p:sp>
        <p:nvSpPr>
          <p:cNvPr id="22" name="Text Placeholder 9"/>
          <p:cNvSpPr>
            <a:spLocks noGrp="true"/>
          </p:cNvSpPr>
          <p:nvPr>
            <p:ph type="body" sz="quarter" idx="23" hasCustomPrompt="true"/>
          </p:nvPr>
        </p:nvSpPr>
        <p:spPr>
          <a:xfrm>
            <a:off x="614149" y="287254"/>
            <a:ext cx="11282576" cy="724247"/>
          </a:xfrm>
          <a:prstGeom prst="rect">
            <a:avLst/>
          </a:prstGeom>
        </p:spPr>
        <p:txBody>
          <a:bodyPr anchor="ctr"/>
          <a:lstStyle>
            <a:lvl1pPr marL="0" indent="0" algn="l">
              <a:buNone/>
              <a:defRPr sz="5400" b="0" baseline="0">
                <a:solidFill>
                  <a:srgbClr val="1B262C"/>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版式</a:t>
            </a:r>
            <a:r>
              <a:rPr lang="en-US" altLang="zh-CN" dirty="0"/>
              <a:t>6</a:t>
            </a:r>
            <a:endParaRPr lang="en-US" altLang="ko-KR" dirty="0"/>
          </a:p>
        </p:txBody>
      </p:sp>
      <p:sp>
        <p:nvSpPr>
          <p:cNvPr id="23" name="Rectangle 11"/>
          <p:cNvSpPr/>
          <p:nvPr userDrawn="true"/>
        </p:nvSpPr>
        <p:spPr>
          <a:xfrm>
            <a:off x="0" y="287254"/>
            <a:ext cx="295275" cy="724247"/>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2"/>
          <p:cNvSpPr/>
          <p:nvPr userDrawn="true"/>
        </p:nvSpPr>
        <p:spPr>
          <a:xfrm>
            <a:off x="-9843" y="287254"/>
            <a:ext cx="171128" cy="724247"/>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7"/>
          <p:cNvSpPr/>
          <p:nvPr userDrawn="true"/>
        </p:nvSpPr>
        <p:spPr>
          <a:xfrm>
            <a:off x="11368585" y="6441740"/>
            <a:ext cx="823415" cy="211540"/>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13"/>
          <p:cNvSpPr/>
          <p:nvPr userDrawn="true"/>
        </p:nvSpPr>
        <p:spPr>
          <a:xfrm>
            <a:off x="-19687" y="6441740"/>
            <a:ext cx="10951543" cy="211540"/>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2" Type="http://schemas.openxmlformats.org/officeDocument/2006/relationships/theme" Target="../theme/theme2.xml"/><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9.png"/><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2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32.jpeg"/><Relationship Id="rId4" Type="http://schemas.openxmlformats.org/officeDocument/2006/relationships/image" Target="../media/image31.jpeg"/><Relationship Id="rId3" Type="http://schemas.openxmlformats.org/officeDocument/2006/relationships/image" Target="../media/image9.png"/><Relationship Id="rId2" Type="http://schemas.openxmlformats.org/officeDocument/2006/relationships/image" Target="../media/image30.png"/><Relationship Id="rId1" Type="http://schemas.openxmlformats.org/officeDocument/2006/relationships/image" Target="../media/image29.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9.png"/><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25.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9.png"/><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40.png"/><Relationship Id="rId7" Type="http://schemas.openxmlformats.org/officeDocument/2006/relationships/image" Target="../media/image39.png"/><Relationship Id="rId6" Type="http://schemas.openxmlformats.org/officeDocument/2006/relationships/image" Target="../media/image38.png"/><Relationship Id="rId5" Type="http://schemas.openxmlformats.org/officeDocument/2006/relationships/tags" Target="../tags/tag8.xml"/><Relationship Id="rId4" Type="http://schemas.openxmlformats.org/officeDocument/2006/relationships/image" Target="../media/image37.png"/><Relationship Id="rId3" Type="http://schemas.openxmlformats.org/officeDocument/2006/relationships/tags" Target="../tags/tag7.xml"/><Relationship Id="rId2" Type="http://schemas.openxmlformats.org/officeDocument/2006/relationships/tags" Target="../tags/tag6.xml"/><Relationship Id="rId11" Type="http://schemas.openxmlformats.org/officeDocument/2006/relationships/slideLayout" Target="../slideLayouts/slideLayout7.xml"/><Relationship Id="rId10" Type="http://schemas.openxmlformats.org/officeDocument/2006/relationships/image" Target="../media/image41.png"/><Relationship Id="rId1"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9.xml"/><Relationship Id="rId2" Type="http://schemas.openxmlformats.org/officeDocument/2006/relationships/image" Target="../media/image9.pn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3.jpeg"/><Relationship Id="rId3" Type="http://schemas.openxmlformats.org/officeDocument/2006/relationships/image" Target="../media/image42.jpeg"/><Relationship Id="rId2" Type="http://schemas.openxmlformats.org/officeDocument/2006/relationships/image" Target="../media/image9.png"/><Relationship Id="rId1" Type="http://schemas.openxmlformats.org/officeDocument/2006/relationships/image" Target="../media/image25.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4.png"/><Relationship Id="rId3" Type="http://schemas.openxmlformats.org/officeDocument/2006/relationships/tags" Target="../tags/tag10.xml"/><Relationship Id="rId2" Type="http://schemas.openxmlformats.org/officeDocument/2006/relationships/image" Target="../media/image9.png"/><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5.jpeg"/><Relationship Id="rId2" Type="http://schemas.openxmlformats.org/officeDocument/2006/relationships/image" Target="../media/image9.png"/><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7.png"/><Relationship Id="rId3" Type="http://schemas.openxmlformats.org/officeDocument/2006/relationships/image" Target="../media/image46.png"/><Relationship Id="rId2" Type="http://schemas.openxmlformats.org/officeDocument/2006/relationships/image" Target="../media/image9.png"/><Relationship Id="rId1" Type="http://schemas.openxmlformats.org/officeDocument/2006/relationships/image" Target="../media/image25.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2.xml"/><Relationship Id="rId4" Type="http://schemas.openxmlformats.org/officeDocument/2006/relationships/image" Target="../media/image48.png"/><Relationship Id="rId3" Type="http://schemas.openxmlformats.org/officeDocument/2006/relationships/tags" Target="../tags/tag11.xml"/><Relationship Id="rId2" Type="http://schemas.openxmlformats.org/officeDocument/2006/relationships/image" Target="../media/image9.png"/><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image" Target="../media/image49.png"/><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8" Type="http://schemas.openxmlformats.org/officeDocument/2006/relationships/slideLayout" Target="../slideLayouts/slideLayout7.xml"/><Relationship Id="rId27" Type="http://schemas.openxmlformats.org/officeDocument/2006/relationships/tags" Target="../tags/tag36.xml"/><Relationship Id="rId26" Type="http://schemas.openxmlformats.org/officeDocument/2006/relationships/tags" Target="../tags/tag35.xml"/><Relationship Id="rId25" Type="http://schemas.openxmlformats.org/officeDocument/2006/relationships/tags" Target="../tags/tag34.xml"/><Relationship Id="rId24" Type="http://schemas.openxmlformats.org/officeDocument/2006/relationships/tags" Target="../tags/tag33.xml"/><Relationship Id="rId23" Type="http://schemas.openxmlformats.org/officeDocument/2006/relationships/tags" Target="../tags/tag32.xml"/><Relationship Id="rId22" Type="http://schemas.openxmlformats.org/officeDocument/2006/relationships/tags" Target="../tags/tag31.xml"/><Relationship Id="rId21" Type="http://schemas.openxmlformats.org/officeDocument/2006/relationships/tags" Target="../tags/tag30.xml"/><Relationship Id="rId20" Type="http://schemas.openxmlformats.org/officeDocument/2006/relationships/tags" Target="../tags/tag29.xml"/><Relationship Id="rId2" Type="http://schemas.openxmlformats.org/officeDocument/2006/relationships/image" Target="../media/image9.png"/><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image" Target="../media/image25.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0.png"/><Relationship Id="rId2" Type="http://schemas.openxmlformats.org/officeDocument/2006/relationships/image" Target="../media/image9.png"/><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3" Type="http://schemas.openxmlformats.org/officeDocument/2006/relationships/image" Target="../media/image51.png"/><Relationship Id="rId2" Type="http://schemas.openxmlformats.org/officeDocument/2006/relationships/image" Target="../media/image9.png"/><Relationship Id="rId1" Type="http://schemas.openxmlformats.org/officeDocument/2006/relationships/image" Target="../media/image25.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37.xml"/><Relationship Id="rId2" Type="http://schemas.openxmlformats.org/officeDocument/2006/relationships/image" Target="../media/image9.png"/><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5.jpeg"/><Relationship Id="rId2" Type="http://schemas.openxmlformats.org/officeDocument/2006/relationships/image" Target="../media/image9.png"/><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6.jpeg"/><Relationship Id="rId2" Type="http://schemas.openxmlformats.org/officeDocument/2006/relationships/image" Target="../media/image9.png"/><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8.jpeg"/><Relationship Id="rId3" Type="http://schemas.openxmlformats.org/officeDocument/2006/relationships/image" Target="../media/image57.jpeg"/><Relationship Id="rId2" Type="http://schemas.openxmlformats.org/officeDocument/2006/relationships/image" Target="../media/image9.png"/><Relationship Id="rId1" Type="http://schemas.openxmlformats.org/officeDocument/2006/relationships/image" Target="../media/image25.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9.jpeg"/><Relationship Id="rId2" Type="http://schemas.openxmlformats.org/officeDocument/2006/relationships/image" Target="../media/image9.png"/><Relationship Id="rId1" Type="http://schemas.openxmlformats.org/officeDocument/2006/relationships/image" Target="../media/image25.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0.png"/><Relationship Id="rId3" Type="http://schemas.openxmlformats.org/officeDocument/2006/relationships/tags" Target="../tags/tag38.xml"/><Relationship Id="rId2" Type="http://schemas.openxmlformats.org/officeDocument/2006/relationships/image" Target="../media/image9.png"/><Relationship Id="rId1" Type="http://schemas.openxmlformats.org/officeDocument/2006/relationships/image" Target="../media/image25.png"/></Relationships>
</file>

<file path=ppt/slides/_rels/slide33.xml.rels><?xml version="1.0" encoding="UTF-8" standalone="yes"?>
<Relationships xmlns="http://schemas.openxmlformats.org/package/2006/relationships"><Relationship Id="rId9" Type="http://schemas.openxmlformats.org/officeDocument/2006/relationships/image" Target="../media/image69.png"/><Relationship Id="rId8" Type="http://schemas.openxmlformats.org/officeDocument/2006/relationships/image" Target="../media/image68.png"/><Relationship Id="rId7" Type="http://schemas.openxmlformats.org/officeDocument/2006/relationships/image" Target="../media/image67.png"/><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3" Type="http://schemas.openxmlformats.org/officeDocument/2006/relationships/image" Target="../media/image63.png"/><Relationship Id="rId2" Type="http://schemas.openxmlformats.org/officeDocument/2006/relationships/image" Target="../media/image62.png"/><Relationship Id="rId12" Type="http://schemas.openxmlformats.org/officeDocument/2006/relationships/notesSlide" Target="../notesSlides/notesSlide2.xml"/><Relationship Id="rId11" Type="http://schemas.openxmlformats.org/officeDocument/2006/relationships/slideLayout" Target="../slideLayouts/slideLayout13.xml"/><Relationship Id="rId10" Type="http://schemas.openxmlformats.org/officeDocument/2006/relationships/tags" Target="../tags/tag39.xml"/><Relationship Id="rId1" Type="http://schemas.openxmlformats.org/officeDocument/2006/relationships/image" Target="../media/image61.png"/></Relationships>
</file>

<file path=ppt/slides/_rels/slide34.xml.rels><?xml version="1.0" encoding="UTF-8" standalone="yes"?>
<Relationships xmlns="http://schemas.openxmlformats.org/package/2006/relationships"><Relationship Id="rId9" Type="http://schemas.openxmlformats.org/officeDocument/2006/relationships/image" Target="../media/image77.png"/><Relationship Id="rId8" Type="http://schemas.openxmlformats.org/officeDocument/2006/relationships/image" Target="../media/image76.png"/><Relationship Id="rId7" Type="http://schemas.openxmlformats.org/officeDocument/2006/relationships/image" Target="../media/image75.png"/><Relationship Id="rId6" Type="http://schemas.openxmlformats.org/officeDocument/2006/relationships/tags" Target="../tags/tag40.xml"/><Relationship Id="rId5" Type="http://schemas.openxmlformats.org/officeDocument/2006/relationships/image" Target="../media/image74.png"/><Relationship Id="rId4" Type="http://schemas.openxmlformats.org/officeDocument/2006/relationships/image" Target="../media/image73.png"/><Relationship Id="rId3" Type="http://schemas.openxmlformats.org/officeDocument/2006/relationships/image" Target="../media/image72.png"/><Relationship Id="rId2" Type="http://schemas.openxmlformats.org/officeDocument/2006/relationships/image" Target="../media/image71.png"/><Relationship Id="rId13" Type="http://schemas.openxmlformats.org/officeDocument/2006/relationships/notesSlide" Target="../notesSlides/notesSlide3.xml"/><Relationship Id="rId12" Type="http://schemas.openxmlformats.org/officeDocument/2006/relationships/slideLayout" Target="../slideLayouts/slideLayout13.xml"/><Relationship Id="rId11" Type="http://schemas.openxmlformats.org/officeDocument/2006/relationships/tags" Target="../tags/tag41.xml"/><Relationship Id="rId10" Type="http://schemas.openxmlformats.org/officeDocument/2006/relationships/image" Target="../media/image78.png"/><Relationship Id="rId1" Type="http://schemas.openxmlformats.org/officeDocument/2006/relationships/image" Target="../media/image70.png"/></Relationships>
</file>

<file path=ppt/slides/_rels/slide35.xml.rels><?xml version="1.0" encoding="UTF-8" standalone="yes"?>
<Relationships xmlns="http://schemas.openxmlformats.org/package/2006/relationships"><Relationship Id="rId9" Type="http://schemas.openxmlformats.org/officeDocument/2006/relationships/image" Target="../media/image87.png"/><Relationship Id="rId8" Type="http://schemas.openxmlformats.org/officeDocument/2006/relationships/image" Target="../media/image86.png"/><Relationship Id="rId7" Type="http://schemas.openxmlformats.org/officeDocument/2006/relationships/image" Target="../media/image85.png"/><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 Id="rId3" Type="http://schemas.openxmlformats.org/officeDocument/2006/relationships/image" Target="../media/image81.png"/><Relationship Id="rId2" Type="http://schemas.openxmlformats.org/officeDocument/2006/relationships/image" Target="../media/image80.png"/><Relationship Id="rId12" Type="http://schemas.openxmlformats.org/officeDocument/2006/relationships/notesSlide" Target="../notesSlides/notesSlide4.xml"/><Relationship Id="rId11" Type="http://schemas.openxmlformats.org/officeDocument/2006/relationships/slideLayout" Target="../slideLayouts/slideLayout13.xml"/><Relationship Id="rId10" Type="http://schemas.openxmlformats.org/officeDocument/2006/relationships/tags" Target="../tags/tag42.xml"/><Relationship Id="rId1" Type="http://schemas.openxmlformats.org/officeDocument/2006/relationships/image" Target="../media/image79.png"/></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3.xml"/><Relationship Id="rId5" Type="http://schemas.openxmlformats.org/officeDocument/2006/relationships/tags" Target="../tags/tag43.xml"/><Relationship Id="rId4" Type="http://schemas.openxmlformats.org/officeDocument/2006/relationships/image" Target="../media/image91.png"/><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image" Target="../media/image8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44.xml"/><Relationship Id="rId2" Type="http://schemas.openxmlformats.org/officeDocument/2006/relationships/image" Target="../media/image9.png"/><Relationship Id="rId1"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25.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5.xml"/><Relationship Id="rId2" Type="http://schemas.openxmlformats.org/officeDocument/2006/relationships/image" Target="../media/image9.png"/><Relationship Id="rId1"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25.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2.jpeg"/><Relationship Id="rId2" Type="http://schemas.openxmlformats.org/officeDocument/2006/relationships/image" Target="../media/image9.png"/><Relationship Id="rId1" Type="http://schemas.openxmlformats.org/officeDocument/2006/relationships/image" Target="../media/image25.pn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3.jpeg"/><Relationship Id="rId2" Type="http://schemas.openxmlformats.org/officeDocument/2006/relationships/image" Target="../media/image9.png"/><Relationship Id="rId1" Type="http://schemas.openxmlformats.org/officeDocument/2006/relationships/image" Target="../media/image25.png"/></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96.jpeg"/><Relationship Id="rId4" Type="http://schemas.openxmlformats.org/officeDocument/2006/relationships/image" Target="../media/image95.jpeg"/><Relationship Id="rId3" Type="http://schemas.openxmlformats.org/officeDocument/2006/relationships/image" Target="../media/image94.jpeg"/><Relationship Id="rId2" Type="http://schemas.openxmlformats.org/officeDocument/2006/relationships/image" Target="../media/image9.png"/><Relationship Id="rId1" Type="http://schemas.openxmlformats.org/officeDocument/2006/relationships/image" Target="../media/image25.png"/></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4.jpeg"/><Relationship Id="rId2" Type="http://schemas.openxmlformats.org/officeDocument/2006/relationships/image" Target="../media/image9.png"/><Relationship Id="rId1" Type="http://schemas.openxmlformats.org/officeDocument/2006/relationships/image" Target="../media/image25.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5.jpeg"/><Relationship Id="rId2" Type="http://schemas.openxmlformats.org/officeDocument/2006/relationships/image" Target="../media/image9.png"/><Relationship Id="rId1" Type="http://schemas.openxmlformats.org/officeDocument/2006/relationships/image" Target="../media/image25.pn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5.xml"/><Relationship Id="rId2" Type="http://schemas.openxmlformats.org/officeDocument/2006/relationships/image" Target="../media/image9.png"/><Relationship Id="rId1" Type="http://schemas.openxmlformats.org/officeDocument/2006/relationships/image" Target="../media/image25.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7.png"/><Relationship Id="rId2" Type="http://schemas.openxmlformats.org/officeDocument/2006/relationships/image" Target="../media/image9.png"/><Relationship Id="rId1" Type="http://schemas.openxmlformats.org/officeDocument/2006/relationships/image" Target="../media/image25.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8.jpeg"/><Relationship Id="rId2" Type="http://schemas.openxmlformats.org/officeDocument/2006/relationships/image" Target="../media/image9.png"/><Relationship Id="rId1" Type="http://schemas.openxmlformats.org/officeDocument/2006/relationships/image" Target="../media/image25.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image" Target="../media/image15.jpeg"/><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9.png"/><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02.png"/><Relationship Id="rId5" Type="http://schemas.openxmlformats.org/officeDocument/2006/relationships/image" Target="../media/image101.jpeg"/><Relationship Id="rId4" Type="http://schemas.openxmlformats.org/officeDocument/2006/relationships/image" Target="../media/image100.jpeg"/><Relationship Id="rId3" Type="http://schemas.openxmlformats.org/officeDocument/2006/relationships/image" Target="../media/image99.png"/><Relationship Id="rId2" Type="http://schemas.openxmlformats.org/officeDocument/2006/relationships/image" Target="../media/image9.png"/><Relationship Id="rId1" Type="http://schemas.openxmlformats.org/officeDocument/2006/relationships/image" Target="../media/image25.pn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6.xml"/><Relationship Id="rId2" Type="http://schemas.openxmlformats.org/officeDocument/2006/relationships/image" Target="../media/image9.png"/><Relationship Id="rId1" Type="http://schemas.openxmlformats.org/officeDocument/2006/relationships/image" Target="../media/image25.png"/></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7.xml"/><Relationship Id="rId2" Type="http://schemas.openxmlformats.org/officeDocument/2006/relationships/image" Target="../media/image9.png"/><Relationship Id="rId1" Type="http://schemas.openxmlformats.org/officeDocument/2006/relationships/image" Target="../media/image25.png"/></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3.png"/><Relationship Id="rId3" Type="http://schemas.openxmlformats.org/officeDocument/2006/relationships/tags" Target="../tags/tag48.xml"/><Relationship Id="rId2" Type="http://schemas.openxmlformats.org/officeDocument/2006/relationships/image" Target="../media/image9.png"/><Relationship Id="rId1" Type="http://schemas.openxmlformats.org/officeDocument/2006/relationships/image" Target="../media/image25.png"/></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4.png"/><Relationship Id="rId3" Type="http://schemas.openxmlformats.org/officeDocument/2006/relationships/tags" Target="../tags/tag49.xml"/><Relationship Id="rId2" Type="http://schemas.openxmlformats.org/officeDocument/2006/relationships/image" Target="../media/image9.png"/><Relationship Id="rId1" Type="http://schemas.openxmlformats.org/officeDocument/2006/relationships/image" Target="../media/image25.png"/></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5.png"/><Relationship Id="rId3" Type="http://schemas.openxmlformats.org/officeDocument/2006/relationships/tags" Target="../tags/tag50.xml"/><Relationship Id="rId2" Type="http://schemas.openxmlformats.org/officeDocument/2006/relationships/image" Target="../media/image9.png"/><Relationship Id="rId1" Type="http://schemas.openxmlformats.org/officeDocument/2006/relationships/image" Target="../media/image25.png"/></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6.png"/><Relationship Id="rId3" Type="http://schemas.openxmlformats.org/officeDocument/2006/relationships/tags" Target="../tags/tag51.xml"/><Relationship Id="rId2" Type="http://schemas.openxmlformats.org/officeDocument/2006/relationships/image" Target="../media/image9.png"/><Relationship Id="rId1" Type="http://schemas.openxmlformats.org/officeDocument/2006/relationships/image" Target="../media/image25.png"/></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2.xml"/><Relationship Id="rId2" Type="http://schemas.openxmlformats.org/officeDocument/2006/relationships/image" Target="../media/image9.png"/><Relationship Id="rId1" Type="http://schemas.openxmlformats.org/officeDocument/2006/relationships/image" Target="../media/image25.png"/></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7.png"/><Relationship Id="rId3" Type="http://schemas.openxmlformats.org/officeDocument/2006/relationships/tags" Target="../tags/tag53.xml"/><Relationship Id="rId2" Type="http://schemas.openxmlformats.org/officeDocument/2006/relationships/image" Target="../media/image9.png"/><Relationship Id="rId1" Type="http://schemas.openxmlformats.org/officeDocument/2006/relationships/image" Target="../media/image25.png"/></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8.png"/><Relationship Id="rId3" Type="http://schemas.openxmlformats.org/officeDocument/2006/relationships/tags" Target="../tags/tag54.xml"/><Relationship Id="rId2" Type="http://schemas.openxmlformats.org/officeDocument/2006/relationships/image" Target="../media/image9.png"/><Relationship Id="rId1" Type="http://schemas.openxmlformats.org/officeDocument/2006/relationships/image" Target="../media/image25.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image" Target="../media/image22.jpeg"/><Relationship Id="rId7" Type="http://schemas.openxmlformats.org/officeDocument/2006/relationships/image" Target="../media/image9.png"/><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png"/></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5.xml"/><Relationship Id="rId2" Type="http://schemas.openxmlformats.org/officeDocument/2006/relationships/image" Target="../media/image9.png"/><Relationship Id="rId1" Type="http://schemas.openxmlformats.org/officeDocument/2006/relationships/image" Target="../media/image25.png"/></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9.png"/><Relationship Id="rId3" Type="http://schemas.openxmlformats.org/officeDocument/2006/relationships/tags" Target="../tags/tag56.xml"/><Relationship Id="rId2" Type="http://schemas.openxmlformats.org/officeDocument/2006/relationships/image" Target="../media/image9.png"/><Relationship Id="rId1" Type="http://schemas.openxmlformats.org/officeDocument/2006/relationships/image" Target="../media/image25.png"/></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10.png"/><Relationship Id="rId3" Type="http://schemas.openxmlformats.org/officeDocument/2006/relationships/tags" Target="../tags/tag57.xml"/><Relationship Id="rId2" Type="http://schemas.openxmlformats.org/officeDocument/2006/relationships/image" Target="../media/image9.png"/><Relationship Id="rId1" Type="http://schemas.openxmlformats.org/officeDocument/2006/relationships/image" Target="../media/image2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8.xml"/><Relationship Id="rId1" Type="http://schemas.openxmlformats.org/officeDocument/2006/relationships/image" Target="../media/image9.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9.xml"/><Relationship Id="rId1" Type="http://schemas.openxmlformats.org/officeDocument/2006/relationships/image" Target="../media/image9.png"/></Relationships>
</file>

<file path=ppt/slides/_rels/slide66.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4" Type="http://schemas.openxmlformats.org/officeDocument/2006/relationships/slideLayout" Target="../slideLayouts/slideLayout4.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image" Target="../media/image9.png"/></Relationships>
</file>

<file path=ppt/slides/_rels/slide67.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8" Type="http://schemas.openxmlformats.org/officeDocument/2006/relationships/slideLayout" Target="../slideLayouts/slideLayout4.xml"/><Relationship Id="rId27" Type="http://schemas.openxmlformats.org/officeDocument/2006/relationships/tags" Target="../tags/tag97.xml"/><Relationship Id="rId26" Type="http://schemas.openxmlformats.org/officeDocument/2006/relationships/tags" Target="../tags/tag96.xml"/><Relationship Id="rId25" Type="http://schemas.openxmlformats.org/officeDocument/2006/relationships/tags" Target="../tags/tag95.xml"/><Relationship Id="rId24" Type="http://schemas.openxmlformats.org/officeDocument/2006/relationships/tags" Target="../tags/tag94.xml"/><Relationship Id="rId23" Type="http://schemas.openxmlformats.org/officeDocument/2006/relationships/tags" Target="../tags/tag93.xml"/><Relationship Id="rId22" Type="http://schemas.openxmlformats.org/officeDocument/2006/relationships/tags" Target="../tags/tag92.xml"/><Relationship Id="rId21" Type="http://schemas.openxmlformats.org/officeDocument/2006/relationships/tags" Target="../tags/tag91.xml"/><Relationship Id="rId20" Type="http://schemas.openxmlformats.org/officeDocument/2006/relationships/tags" Target="../tags/tag90.xml"/><Relationship Id="rId2" Type="http://schemas.openxmlformats.org/officeDocument/2006/relationships/tags" Target="../tags/tag72.xml"/><Relationship Id="rId19" Type="http://schemas.openxmlformats.org/officeDocument/2006/relationships/tags" Target="../tags/tag89.xml"/><Relationship Id="rId18" Type="http://schemas.openxmlformats.org/officeDocument/2006/relationships/tags" Target="../tags/tag88.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image" Target="../media/image9.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9.png"/><Relationship Id="rId2" Type="http://schemas.openxmlformats.org/officeDocument/2006/relationships/image" Target="../media/image112.png"/><Relationship Id="rId1" Type="http://schemas.openxmlformats.org/officeDocument/2006/relationships/image" Target="../media/image111.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9.png"/><Relationship Id="rId2" Type="http://schemas.openxmlformats.org/officeDocument/2006/relationships/image" Target="../media/image24.jpeg"/><Relationship Id="rId1" Type="http://schemas.openxmlformats.org/officeDocument/2006/relationships/image" Target="../media/image23.jpe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png"/><Relationship Id="rId1" Type="http://schemas.openxmlformats.org/officeDocument/2006/relationships/image" Target="../media/image113.jpeg"/></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16.png"/><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image" Target="../media/image9.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7.png"/><Relationship Id="rId1" Type="http://schemas.openxmlformats.org/officeDocument/2006/relationships/image" Target="../media/image9.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8.png"/><Relationship Id="rId1" Type="http://schemas.openxmlformats.org/officeDocument/2006/relationships/image" Target="../media/image9.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9.png"/><Relationship Id="rId1" Type="http://schemas.openxmlformats.org/officeDocument/2006/relationships/image" Target="../media/image9.pn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0.png"/><Relationship Id="rId1" Type="http://schemas.openxmlformats.org/officeDocument/2006/relationships/image" Target="../media/image9.png"/></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1.png"/><Relationship Id="rId1" Type="http://schemas.openxmlformats.org/officeDocument/2006/relationships/image" Target="../media/image9.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2.jpe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6.xml"/><Relationship Id="rId5" Type="http://schemas.openxmlformats.org/officeDocument/2006/relationships/image" Target="../media/image28.png"/><Relationship Id="rId4" Type="http://schemas.openxmlformats.org/officeDocument/2006/relationships/image" Target="../media/image9.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3.jpeg"/><Relationship Id="rId1" Type="http://schemas.openxmlformats.org/officeDocument/2006/relationships/image" Target="../media/image9.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9.png"/><Relationship Id="rId2" Type="http://schemas.openxmlformats.org/officeDocument/2006/relationships/image" Target="../media/image125.jpeg"/><Relationship Id="rId1" Type="http://schemas.openxmlformats.org/officeDocument/2006/relationships/image" Target="../media/image124.jpeg"/></Relationships>
</file>

<file path=ppt/slides/_rels/slide8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129.jpeg"/><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image" Target="../media/image126.jpeg"/></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image" Target="../media/image9.png"/></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32.png"/><Relationship Id="rId1" Type="http://schemas.openxmlformats.org/officeDocument/2006/relationships/image" Target="../media/image9.png"/></Relationships>
</file>

<file path=ppt/slides/_rels/slide87.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image" Target="../media/image136.jpeg"/><Relationship Id="rId4" Type="http://schemas.openxmlformats.org/officeDocument/2006/relationships/image" Target="../media/image135.jpeg"/><Relationship Id="rId3" Type="http://schemas.openxmlformats.org/officeDocument/2006/relationships/image" Target="../media/image134.jpeg"/><Relationship Id="rId2" Type="http://schemas.openxmlformats.org/officeDocument/2006/relationships/image" Target="../media/image133.jpeg"/><Relationship Id="rId1" Type="http://schemas.openxmlformats.org/officeDocument/2006/relationships/image" Target="../media/image9.png"/></Relationships>
</file>

<file path=ppt/slides/_rels/slide88.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image" Target="../media/image9.pn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03.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04.xml"/><Relationship Id="rId1" Type="http://schemas.openxmlformats.org/officeDocument/2006/relationships/image" Target="../media/image9.png"/></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9.png"/></Relationships>
</file>

<file path=ppt/slides/_rels/slide92.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138.jpeg"/><Relationship Id="rId2" Type="http://schemas.openxmlformats.org/officeDocument/2006/relationships/image" Target="../media/image137.jpeg"/><Relationship Id="rId1" Type="http://schemas.openxmlformats.org/officeDocument/2006/relationships/image" Target="../media/image9.png"/></Relationships>
</file>

<file path=ppt/slides/_rels/slide93.xml.rels><?xml version="1.0" encoding="UTF-8" standalone="yes"?>
<Relationships xmlns="http://schemas.openxmlformats.org/package/2006/relationships"><Relationship Id="rId8" Type="http://schemas.openxmlformats.org/officeDocument/2006/relationships/slideLayout" Target="../slideLayouts/slideLayout9.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image" Target="../media/image9.png"/></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39.jpeg"/><Relationship Id="rId1" Type="http://schemas.openxmlformats.org/officeDocument/2006/relationships/image" Target="../media/image9.pn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9.png"/></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9.png"/></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40.png"/><Relationship Id="rId1" Type="http://schemas.openxmlformats.org/officeDocument/2006/relationships/image" Target="../media/image9.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true"/>
          </p:cNvSpPr>
          <p:nvPr>
            <p:ph type="title"/>
          </p:nvPr>
        </p:nvSpPr>
        <p:spPr>
          <a:xfrm>
            <a:off x="5695315" y="2792730"/>
            <a:ext cx="7558405" cy="2185035"/>
          </a:xfrm>
        </p:spPr>
        <p:txBody>
          <a:bodyPr/>
          <a:lstStyle/>
          <a:p>
            <a:pPr algn="ctr"/>
            <a:r>
              <a:rPr lang="zh-CN" altLang="en-US" sz="4800" dirty="0">
                <a:solidFill>
                  <a:schemeClr val="bg1"/>
                </a:solidFill>
                <a:effectLst>
                  <a:outerShdw blurRad="38100" dist="38100" dir="2700000" algn="tl">
                    <a:srgbClr val="000000">
                      <a:alpha val="43137"/>
                    </a:srgbClr>
                  </a:outerShdw>
                </a:effectLst>
                <a:sym typeface="+mn-ea"/>
              </a:rPr>
              <a:t>垃圾分类知识及公共机构</a:t>
            </a:r>
            <a:br>
              <a:rPr lang="zh-CN" altLang="en-US" sz="4800" dirty="0">
                <a:solidFill>
                  <a:schemeClr val="bg1"/>
                </a:solidFill>
                <a:effectLst>
                  <a:outerShdw blurRad="38100" dist="38100" dir="2700000" algn="tl">
                    <a:srgbClr val="000000">
                      <a:alpha val="43137"/>
                    </a:srgbClr>
                  </a:outerShdw>
                </a:effectLst>
                <a:sym typeface="+mn-ea"/>
              </a:rPr>
            </a:br>
            <a:r>
              <a:rPr lang="zh-CN" altLang="en-US" sz="4800" dirty="0">
                <a:solidFill>
                  <a:schemeClr val="bg1"/>
                </a:solidFill>
                <a:effectLst>
                  <a:outerShdw blurRad="38100" dist="38100" dir="2700000" algn="tl">
                    <a:srgbClr val="000000">
                      <a:alpha val="43137"/>
                    </a:srgbClr>
                  </a:outerShdw>
                </a:effectLst>
                <a:sym typeface="+mn-ea"/>
              </a:rPr>
              <a:t>能力建设</a:t>
            </a:r>
            <a:r>
              <a:rPr lang="en-US" altLang="zh-CN" sz="4800" dirty="0">
                <a:solidFill>
                  <a:schemeClr val="bg1"/>
                </a:solidFill>
              </a:rPr>
              <a:t> </a:t>
            </a:r>
            <a:r>
              <a:rPr lang="en-US" altLang="zh-CN" sz="4800" dirty="0"/>
              <a:t>  </a:t>
            </a:r>
            <a:endParaRPr lang="zh-CN" altLang="en-US" sz="4800" dirty="0"/>
          </a:p>
        </p:txBody>
      </p:sp>
      <p:pic>
        <p:nvPicPr>
          <p:cNvPr id="8" name="图片 7"/>
          <p:cNvPicPr>
            <a:picLocks noChangeAspect="true"/>
          </p:cNvPicPr>
          <p:nvPr/>
        </p:nvPicPr>
        <p:blipFill rotWithShape="true">
          <a:blip r:embed="rId1" cstate="print">
            <a:extLst>
              <a:ext uri="{28A0092B-C50C-407E-A947-70E740481C1C}">
                <a14:useLocalDpi xmlns:a14="http://schemas.microsoft.com/office/drawing/2010/main" val="false"/>
              </a:ext>
            </a:extLst>
          </a:blip>
          <a:srcRect r="76815"/>
          <a:stretch>
            <a:fillRect/>
          </a:stretch>
        </p:blipFill>
        <p:spPr>
          <a:xfrm>
            <a:off x="10285730" y="-81915"/>
            <a:ext cx="1607185" cy="2559685"/>
          </a:xfrm>
          <a:prstGeom prst="rect">
            <a:avLst/>
          </a:prstGeom>
        </p:spPr>
      </p:pic>
      <p:sp>
        <p:nvSpPr>
          <p:cNvPr id="9" name="文本框 8"/>
          <p:cNvSpPr txBox="true"/>
          <p:nvPr/>
        </p:nvSpPr>
        <p:spPr>
          <a:xfrm>
            <a:off x="9613900" y="5210810"/>
            <a:ext cx="2466975" cy="398780"/>
          </a:xfrm>
          <a:prstGeom prst="rect">
            <a:avLst/>
          </a:prstGeom>
          <a:noFill/>
        </p:spPr>
        <p:txBody>
          <a:bodyPr wrap="square" rtlCol="0">
            <a:spAutoFit/>
          </a:bodyPr>
          <a:p>
            <a:pPr algn="ctr"/>
            <a:r>
              <a:rPr lang="en-US" altLang="zh-CN"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2022</a:t>
            </a:r>
            <a:r>
              <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327910" y="-10160"/>
            <a:ext cx="15089505" cy="5730240"/>
            <a:chOff x="-3666" y="-16"/>
            <a:chExt cx="23763" cy="9024"/>
          </a:xfrm>
        </p:grpSpPr>
        <p:pic>
          <p:nvPicPr>
            <p:cNvPr id="26" name="图片 25"/>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4" name="矩形 3"/>
            <p:cNvSpPr/>
            <p:nvPr/>
          </p:nvSpPr>
          <p:spPr>
            <a:xfrm>
              <a:off x="-3666" y="-16"/>
              <a:ext cx="22912" cy="9024"/>
            </a:xfrm>
            <a:prstGeom prst="rect">
              <a:avLst/>
            </a:prstGeom>
            <a:gradFill>
              <a:gsLst>
                <a:gs pos="100000">
                  <a:schemeClr val="accent1">
                    <a:lumMod val="0"/>
                    <a:lumOff val="100000"/>
                    <a:alpha val="58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占位符 1"/>
          <p:cNvSpPr>
            <a:spLocks noGrp="true"/>
          </p:cNvSpPr>
          <p:nvPr>
            <p:ph type="body" sz="quarter" idx="10"/>
          </p:nvPr>
        </p:nvSpPr>
        <p:spPr/>
        <p:txBody>
          <a:bodyPr/>
          <a:lstStyle/>
          <a:p>
            <a:r>
              <a:rPr lang="zh-CN" altLang="en-US" sz="2800" b="1" dirty="0"/>
              <a:t>城市现状</a:t>
            </a:r>
            <a:endParaRPr lang="zh-CN" altLang="en-US" sz="2800" b="1" dirty="0"/>
          </a:p>
        </p:txBody>
      </p:sp>
      <p:sp>
        <p:nvSpPr>
          <p:cNvPr id="25" name="文本框 24"/>
          <p:cNvSpPr txBox="true"/>
          <p:nvPr/>
        </p:nvSpPr>
        <p:spPr>
          <a:xfrm>
            <a:off x="2320290" y="1462405"/>
            <a:ext cx="7962900" cy="1337945"/>
          </a:xfrm>
          <a:prstGeom prst="rect">
            <a:avLst/>
          </a:prstGeom>
          <a:noFill/>
        </p:spPr>
        <p:txBody>
          <a:bodyPr wrap="square" rtlCol="0">
            <a:spAutoFit/>
          </a:bodyPr>
          <a:p>
            <a:pPr indent="457200" algn="l" fontAlgn="auto">
              <a:lnSpc>
                <a:spcPct val="150000"/>
              </a:lnSpc>
            </a:pPr>
            <a:r>
              <a:rPr lang="zh-CN" altLang="en-US" b="1" dirty="0">
                <a:solidFill>
                  <a:schemeClr val="tx1"/>
                </a:solidFill>
                <a:latin typeface="微软雅黑" panose="020B0503020204020204" pitchFamily="34" charset="-122"/>
                <a:ea typeface="微软雅黑" panose="020B0503020204020204" pitchFamily="34" charset="-122"/>
              </a:rPr>
              <a:t>垃圾分类，指按一定规定或标准将垃圾分类储存、分类投放和分类搬运，从而转变成公共资源的一系列活动的总称。分类的目的是提高垃圾的资源价值和经济价值，力争物尽其用。</a:t>
            </a:r>
            <a:endParaRPr lang="zh-CN" altLang="en-US" b="1" dirty="0">
              <a:solidFill>
                <a:schemeClr val="tx1"/>
              </a:solidFill>
              <a:latin typeface="微软雅黑" panose="020B0503020204020204" pitchFamily="34" charset="-122"/>
              <a:ea typeface="微软雅黑" panose="020B0503020204020204" pitchFamily="34" charset="-122"/>
            </a:endParaRPr>
          </a:p>
        </p:txBody>
      </p:sp>
      <p:graphicFrame>
        <p:nvGraphicFramePr>
          <p:cNvPr id="24" name="图示 23"/>
          <p:cNvGraphicFramePr/>
          <p:nvPr/>
        </p:nvGraphicFramePr>
        <p:xfrm>
          <a:off x="752475" y="2806700"/>
          <a:ext cx="10459720" cy="32740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文本框 4"/>
          <p:cNvSpPr txBox="true"/>
          <p:nvPr/>
        </p:nvSpPr>
        <p:spPr>
          <a:xfrm>
            <a:off x="638810" y="1111250"/>
            <a:ext cx="3492500" cy="398780"/>
          </a:xfrm>
          <a:prstGeom prst="rect">
            <a:avLst/>
          </a:prstGeom>
          <a:noFill/>
        </p:spPr>
        <p:txBody>
          <a:bodyPr wrap="square" rtlCol="0">
            <a:spAutoFit/>
          </a:bodyPr>
          <a:p>
            <a:r>
              <a:rPr lang="zh-CN" altLang="en-US" sz="2000" b="1">
                <a:solidFill>
                  <a:srgbClr val="C00000"/>
                </a:solidFill>
                <a:latin typeface="微软雅黑" panose="020B0503020204020204" pitchFamily="34" charset="-122"/>
                <a:ea typeface="微软雅黑" panose="020B0503020204020204" pitchFamily="34" charset="-122"/>
              </a:rPr>
              <a:t>什么是垃圾分类呢？</a:t>
            </a:r>
            <a:endParaRPr lang="zh-CN" altLang="en-US" sz="2000" b="1">
              <a:solidFill>
                <a:srgbClr val="C00000"/>
              </a:solidFill>
              <a:latin typeface="微软雅黑" panose="020B0503020204020204" pitchFamily="34" charset="-122"/>
              <a:ea typeface="微软雅黑" panose="020B0503020204020204" pitchFamily="34" charset="-122"/>
            </a:endParaRPr>
          </a:p>
        </p:txBody>
      </p:sp>
      <p:pic>
        <p:nvPicPr>
          <p:cNvPr id="3" name="图片 2"/>
          <p:cNvPicPr>
            <a:picLocks noChangeAspect="true"/>
          </p:cNvPicPr>
          <p:nvPr/>
        </p:nvPicPr>
        <p:blipFill rotWithShape="true">
          <a:blip r:embed="rId7"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直角三角形 144"/>
          <p:cNvSpPr/>
          <p:nvPr/>
        </p:nvSpPr>
        <p:spPr>
          <a:xfrm rot="10200000">
            <a:off x="7875905" y="-520700"/>
            <a:ext cx="4900295" cy="5987415"/>
          </a:xfrm>
          <a:prstGeom prst="rtTriangle">
            <a:avLst/>
          </a:prstGeom>
          <a:solidFill>
            <a:srgbClr val="0070C0"/>
          </a:solidFill>
          <a:ln>
            <a:solidFill>
              <a:schemeClr val="accent1">
                <a:shade val="50000"/>
                <a:alpha val="4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6" name="直角三角形 145"/>
          <p:cNvSpPr/>
          <p:nvPr/>
        </p:nvSpPr>
        <p:spPr>
          <a:xfrm rot="1014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占位符 2"/>
          <p:cNvSpPr>
            <a:spLocks noGrp="true"/>
          </p:cNvSpPr>
          <p:nvPr>
            <p:ph type="body" sz="quarter" idx="10"/>
          </p:nvPr>
        </p:nvSpPr>
        <p:spPr>
          <a:xfrm>
            <a:off x="409680" y="315194"/>
            <a:ext cx="4693784" cy="724247"/>
          </a:xfrm>
        </p:spPr>
        <p:txBody>
          <a:bodyPr/>
          <a:lstStyle/>
          <a:p>
            <a:r>
              <a:rPr lang="zh-CN" altLang="en-US" sz="2800" b="1" dirty="0"/>
              <a:t>城市现状</a:t>
            </a:r>
            <a:endParaRPr lang="zh-CN" altLang="en-US" sz="2800" b="1" dirty="0"/>
          </a:p>
        </p:txBody>
      </p:sp>
      <p:sp>
        <p:nvSpPr>
          <p:cNvPr id="2" name="Oval 39"/>
          <p:cNvSpPr>
            <a:spLocks noChangeAspect="true"/>
          </p:cNvSpPr>
          <p:nvPr/>
        </p:nvSpPr>
        <p:spPr>
          <a:xfrm>
            <a:off x="3469640" y="2451735"/>
            <a:ext cx="993775" cy="993775"/>
          </a:xfrm>
          <a:prstGeom prst="ellipse">
            <a:avLst/>
          </a:prstGeom>
          <a:solidFill>
            <a:srgbClr val="5D657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r>
              <a:rPr lang="zh-CN" altLang="en-US" b="1" kern="0" dirty="0">
                <a:solidFill>
                  <a:srgbClr val="FFFFFF"/>
                </a:solidFill>
                <a:ea typeface="宋体" panose="02010600030101010101" pitchFamily="2" charset="-122"/>
                <a:cs typeface="+mn-ea"/>
                <a:sym typeface="Arial" panose="020B0604020202020204" pitchFamily="34" charset="0"/>
              </a:rPr>
              <a:t>社会意义</a:t>
            </a:r>
            <a:endParaRPr lang="zh-CN" altLang="en-US" b="1" kern="0" dirty="0">
              <a:solidFill>
                <a:srgbClr val="FFFFFF"/>
              </a:solidFill>
              <a:ea typeface="宋体" panose="02010600030101010101" pitchFamily="2" charset="-122"/>
              <a:cs typeface="+mn-ea"/>
              <a:sym typeface="Arial" panose="020B0604020202020204" pitchFamily="34" charset="0"/>
            </a:endParaRPr>
          </a:p>
        </p:txBody>
      </p:sp>
      <p:cxnSp>
        <p:nvCxnSpPr>
          <p:cNvPr id="5" name="Elbow Connector 41"/>
          <p:cNvCxnSpPr/>
          <p:nvPr/>
        </p:nvCxnSpPr>
        <p:spPr>
          <a:xfrm rot="10800000">
            <a:off x="3537749" y="3841978"/>
            <a:ext cx="1634105" cy="1169694"/>
          </a:xfrm>
          <a:prstGeom prst="bentConnector3">
            <a:avLst>
              <a:gd name="adj1" fmla="val 50000"/>
            </a:avLst>
          </a:prstGeom>
          <a:noFill/>
          <a:ln w="63500" cap="flat" cmpd="sng" algn="ctr">
            <a:solidFill>
              <a:srgbClr val="969696"/>
            </a:solidFill>
            <a:prstDash val="solid"/>
            <a:miter lim="800000"/>
            <a:tailEnd type="triangle"/>
          </a:ln>
          <a:effectLst/>
        </p:spPr>
      </p:cxnSp>
      <p:cxnSp>
        <p:nvCxnSpPr>
          <p:cNvPr id="19" name="Elbow Connector 45"/>
          <p:cNvCxnSpPr/>
          <p:nvPr/>
        </p:nvCxnSpPr>
        <p:spPr>
          <a:xfrm>
            <a:off x="7153764" y="2068814"/>
            <a:ext cx="1636645" cy="1455574"/>
          </a:xfrm>
          <a:prstGeom prst="bentConnector3">
            <a:avLst>
              <a:gd name="adj1" fmla="val 50000"/>
            </a:avLst>
          </a:prstGeom>
          <a:noFill/>
          <a:ln w="63500" cap="flat" cmpd="sng" algn="ctr">
            <a:solidFill>
              <a:srgbClr val="969696"/>
            </a:solidFill>
            <a:prstDash val="solid"/>
            <a:miter lim="800000"/>
            <a:tailEnd type="triangle"/>
          </a:ln>
          <a:effectLst/>
        </p:spPr>
      </p:cxnSp>
      <p:sp>
        <p:nvSpPr>
          <p:cNvPr id="20" name="Oval 77"/>
          <p:cNvSpPr>
            <a:spLocks noChangeAspect="true"/>
          </p:cNvSpPr>
          <p:nvPr/>
        </p:nvSpPr>
        <p:spPr>
          <a:xfrm>
            <a:off x="7442835" y="3909060"/>
            <a:ext cx="998855" cy="998855"/>
          </a:xfrm>
          <a:prstGeom prst="ellipse">
            <a:avLst/>
          </a:prstGeom>
          <a:solidFill>
            <a:srgbClr val="393E46"/>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r>
              <a:rPr lang="zh-CN" altLang="en-US" b="1" kern="0" dirty="0">
                <a:solidFill>
                  <a:schemeClr val="bg1"/>
                </a:solidFill>
                <a:latin typeface="微软雅黑" panose="020B0503020204020204" pitchFamily="34" charset="-122"/>
                <a:ea typeface="微软雅黑" panose="020B0503020204020204" pitchFamily="34" charset="-122"/>
                <a:sym typeface="+mn-ea"/>
              </a:rPr>
              <a:t>经济意义</a:t>
            </a:r>
            <a:endParaRPr lang="zh-CN" altLang="en-US" b="1" kern="0" dirty="0">
              <a:solidFill>
                <a:schemeClr val="bg1"/>
              </a:solidFill>
              <a:latin typeface="微软雅黑" panose="020B0503020204020204" pitchFamily="34" charset="-122"/>
              <a:ea typeface="微软雅黑" panose="020B0503020204020204" pitchFamily="34" charset="-122"/>
              <a:cs typeface="+mn-ea"/>
              <a:sym typeface="+mn-ea"/>
            </a:endParaRPr>
          </a:p>
        </p:txBody>
      </p:sp>
      <p:grpSp>
        <p:nvGrpSpPr>
          <p:cNvPr id="22" name="组合 21"/>
          <p:cNvGrpSpPr/>
          <p:nvPr/>
        </p:nvGrpSpPr>
        <p:grpSpPr>
          <a:xfrm>
            <a:off x="4981799" y="2052745"/>
            <a:ext cx="2283730" cy="3725722"/>
            <a:chOff x="4833791" y="1819574"/>
            <a:chExt cx="2283730" cy="3725722"/>
          </a:xfrm>
        </p:grpSpPr>
        <p:cxnSp>
          <p:nvCxnSpPr>
            <p:cNvPr id="23" name="Straight Connector 119"/>
            <p:cNvCxnSpPr/>
            <p:nvPr/>
          </p:nvCxnSpPr>
          <p:spPr>
            <a:xfrm flipV="true">
              <a:off x="6525368" y="3095597"/>
              <a:ext cx="508685" cy="243716"/>
            </a:xfrm>
            <a:prstGeom prst="line">
              <a:avLst/>
            </a:prstGeom>
            <a:noFill/>
            <a:ln w="12700" cap="flat" cmpd="sng" algn="ctr">
              <a:solidFill>
                <a:srgbClr val="FFFFFF">
                  <a:lumMod val="75000"/>
                </a:srgbClr>
              </a:solidFill>
              <a:prstDash val="solid"/>
              <a:miter lim="800000"/>
            </a:ln>
            <a:effectLst/>
          </p:spPr>
        </p:cxnSp>
        <p:cxnSp>
          <p:nvCxnSpPr>
            <p:cNvPr id="24" name="Straight Connector 120"/>
            <p:cNvCxnSpPr/>
            <p:nvPr/>
          </p:nvCxnSpPr>
          <p:spPr>
            <a:xfrm>
              <a:off x="5065157" y="3430016"/>
              <a:ext cx="320039" cy="674944"/>
            </a:xfrm>
            <a:prstGeom prst="line">
              <a:avLst/>
            </a:prstGeom>
            <a:noFill/>
            <a:ln w="12700" cap="flat" cmpd="sng" algn="ctr">
              <a:solidFill>
                <a:srgbClr val="FFFFFF">
                  <a:lumMod val="75000"/>
                </a:srgbClr>
              </a:solidFill>
              <a:prstDash val="solid"/>
              <a:miter lim="800000"/>
            </a:ln>
            <a:effectLst/>
          </p:spPr>
        </p:cxnSp>
        <p:cxnSp>
          <p:nvCxnSpPr>
            <p:cNvPr id="25" name="Straight Connector 121"/>
            <p:cNvCxnSpPr/>
            <p:nvPr/>
          </p:nvCxnSpPr>
          <p:spPr>
            <a:xfrm>
              <a:off x="5538846" y="3160860"/>
              <a:ext cx="56258" cy="490894"/>
            </a:xfrm>
            <a:prstGeom prst="line">
              <a:avLst/>
            </a:prstGeom>
            <a:noFill/>
            <a:ln w="12700" cap="flat" cmpd="sng" algn="ctr">
              <a:solidFill>
                <a:srgbClr val="FFFFFF">
                  <a:lumMod val="75000"/>
                </a:srgbClr>
              </a:solidFill>
              <a:prstDash val="solid"/>
              <a:miter lim="800000"/>
            </a:ln>
            <a:effectLst/>
          </p:spPr>
        </p:cxnSp>
        <p:cxnSp>
          <p:nvCxnSpPr>
            <p:cNvPr id="26" name="Straight Connector 122"/>
            <p:cNvCxnSpPr/>
            <p:nvPr/>
          </p:nvCxnSpPr>
          <p:spPr>
            <a:xfrm flipH="true">
              <a:off x="6780401" y="3109132"/>
              <a:ext cx="239608" cy="490894"/>
            </a:xfrm>
            <a:prstGeom prst="line">
              <a:avLst/>
            </a:prstGeom>
            <a:noFill/>
            <a:ln w="12700" cap="flat" cmpd="sng" algn="ctr">
              <a:solidFill>
                <a:srgbClr val="FFFFFF">
                  <a:lumMod val="75000"/>
                </a:srgbClr>
              </a:solidFill>
              <a:prstDash val="solid"/>
              <a:miter lim="800000"/>
            </a:ln>
            <a:effectLst/>
          </p:spPr>
        </p:cxnSp>
        <p:cxnSp>
          <p:nvCxnSpPr>
            <p:cNvPr id="27" name="Straight Connector 123"/>
            <p:cNvCxnSpPr/>
            <p:nvPr/>
          </p:nvCxnSpPr>
          <p:spPr>
            <a:xfrm flipH="true">
              <a:off x="6588790" y="3570733"/>
              <a:ext cx="206740" cy="419572"/>
            </a:xfrm>
            <a:prstGeom prst="line">
              <a:avLst/>
            </a:prstGeom>
            <a:noFill/>
            <a:ln w="12700" cap="flat" cmpd="sng" algn="ctr">
              <a:solidFill>
                <a:srgbClr val="FFFFFF">
                  <a:lumMod val="75000"/>
                </a:srgbClr>
              </a:solidFill>
              <a:prstDash val="solid"/>
              <a:miter lim="800000"/>
            </a:ln>
            <a:effectLst/>
          </p:spPr>
        </p:cxnSp>
        <p:cxnSp>
          <p:nvCxnSpPr>
            <p:cNvPr id="28" name="Straight Connector 124"/>
            <p:cNvCxnSpPr/>
            <p:nvPr/>
          </p:nvCxnSpPr>
          <p:spPr>
            <a:xfrm flipH="true">
              <a:off x="6322986" y="3343801"/>
              <a:ext cx="206738" cy="466009"/>
            </a:xfrm>
            <a:prstGeom prst="line">
              <a:avLst/>
            </a:prstGeom>
            <a:noFill/>
            <a:ln w="12700" cap="flat" cmpd="sng" algn="ctr">
              <a:solidFill>
                <a:srgbClr val="FFFFFF">
                  <a:lumMod val="75000"/>
                </a:srgbClr>
              </a:solidFill>
              <a:prstDash val="solid"/>
              <a:miter lim="800000"/>
            </a:ln>
            <a:effectLst/>
          </p:spPr>
        </p:cxnSp>
        <p:cxnSp>
          <p:nvCxnSpPr>
            <p:cNvPr id="29" name="Straight Connector 125"/>
            <p:cNvCxnSpPr/>
            <p:nvPr/>
          </p:nvCxnSpPr>
          <p:spPr>
            <a:xfrm flipH="true">
              <a:off x="6536039" y="3983090"/>
              <a:ext cx="52751" cy="419572"/>
            </a:xfrm>
            <a:prstGeom prst="line">
              <a:avLst/>
            </a:prstGeom>
            <a:noFill/>
            <a:ln w="12700" cap="flat" cmpd="sng" algn="ctr">
              <a:solidFill>
                <a:srgbClr val="FFFFFF">
                  <a:lumMod val="75000"/>
                </a:srgbClr>
              </a:solidFill>
              <a:prstDash val="solid"/>
              <a:miter lim="800000"/>
            </a:ln>
            <a:effectLst/>
          </p:spPr>
        </p:cxnSp>
        <p:cxnSp>
          <p:nvCxnSpPr>
            <p:cNvPr id="30" name="Straight Connector 126"/>
            <p:cNvCxnSpPr/>
            <p:nvPr/>
          </p:nvCxnSpPr>
          <p:spPr>
            <a:xfrm>
              <a:off x="5385197" y="4097466"/>
              <a:ext cx="104244" cy="373196"/>
            </a:xfrm>
            <a:prstGeom prst="line">
              <a:avLst/>
            </a:prstGeom>
            <a:noFill/>
            <a:ln w="12700" cap="flat" cmpd="sng" algn="ctr">
              <a:solidFill>
                <a:srgbClr val="FFFFFF">
                  <a:lumMod val="75000"/>
                </a:srgbClr>
              </a:solidFill>
              <a:prstDash val="solid"/>
              <a:miter lim="800000"/>
            </a:ln>
            <a:effectLst/>
          </p:spPr>
        </p:cxnSp>
        <p:cxnSp>
          <p:nvCxnSpPr>
            <p:cNvPr id="32" name="Straight Connector 127"/>
            <p:cNvCxnSpPr/>
            <p:nvPr/>
          </p:nvCxnSpPr>
          <p:spPr>
            <a:xfrm>
              <a:off x="6973493" y="2503329"/>
              <a:ext cx="38224" cy="605804"/>
            </a:xfrm>
            <a:prstGeom prst="line">
              <a:avLst/>
            </a:prstGeom>
            <a:noFill/>
            <a:ln w="12700" cap="flat" cmpd="sng" algn="ctr">
              <a:solidFill>
                <a:srgbClr val="FFFFFF">
                  <a:lumMod val="75000"/>
                </a:srgbClr>
              </a:solidFill>
              <a:prstDash val="solid"/>
              <a:miter lim="800000"/>
            </a:ln>
            <a:effectLst/>
          </p:spPr>
        </p:cxnSp>
        <p:cxnSp>
          <p:nvCxnSpPr>
            <p:cNvPr id="33" name="Straight Connector 128"/>
            <p:cNvCxnSpPr/>
            <p:nvPr/>
          </p:nvCxnSpPr>
          <p:spPr>
            <a:xfrm>
              <a:off x="6635483" y="2121402"/>
              <a:ext cx="357122" cy="381927"/>
            </a:xfrm>
            <a:prstGeom prst="line">
              <a:avLst/>
            </a:prstGeom>
            <a:noFill/>
            <a:ln w="12700" cap="flat" cmpd="sng" algn="ctr">
              <a:solidFill>
                <a:srgbClr val="FFFFFF">
                  <a:lumMod val="75000"/>
                </a:srgbClr>
              </a:solidFill>
              <a:prstDash val="solid"/>
              <a:miter lim="800000"/>
            </a:ln>
            <a:effectLst/>
          </p:spPr>
        </p:cxnSp>
        <p:cxnSp>
          <p:nvCxnSpPr>
            <p:cNvPr id="34" name="Straight Connector 129"/>
            <p:cNvCxnSpPr/>
            <p:nvPr/>
          </p:nvCxnSpPr>
          <p:spPr>
            <a:xfrm>
              <a:off x="6073848" y="1876762"/>
              <a:ext cx="561635" cy="244640"/>
            </a:xfrm>
            <a:prstGeom prst="line">
              <a:avLst/>
            </a:prstGeom>
            <a:noFill/>
            <a:ln w="12700" cap="flat" cmpd="sng" algn="ctr">
              <a:solidFill>
                <a:srgbClr val="FFFFFF">
                  <a:lumMod val="75000"/>
                </a:srgbClr>
              </a:solidFill>
              <a:prstDash val="solid"/>
              <a:miter lim="800000"/>
            </a:ln>
            <a:effectLst/>
          </p:spPr>
        </p:cxnSp>
        <p:cxnSp>
          <p:nvCxnSpPr>
            <p:cNvPr id="35" name="Straight Connector 130"/>
            <p:cNvCxnSpPr/>
            <p:nvPr/>
          </p:nvCxnSpPr>
          <p:spPr>
            <a:xfrm flipV="true">
              <a:off x="5478313" y="1876762"/>
              <a:ext cx="595536" cy="134832"/>
            </a:xfrm>
            <a:prstGeom prst="line">
              <a:avLst/>
            </a:prstGeom>
            <a:noFill/>
            <a:ln w="12700" cap="flat" cmpd="sng" algn="ctr">
              <a:solidFill>
                <a:srgbClr val="FFFFFF">
                  <a:lumMod val="75000"/>
                </a:srgbClr>
              </a:solidFill>
              <a:prstDash val="solid"/>
              <a:miter lim="800000"/>
            </a:ln>
            <a:effectLst/>
          </p:spPr>
        </p:cxnSp>
        <p:cxnSp>
          <p:nvCxnSpPr>
            <p:cNvPr id="36" name="Straight Connector 131"/>
            <p:cNvCxnSpPr/>
            <p:nvPr/>
          </p:nvCxnSpPr>
          <p:spPr>
            <a:xfrm flipV="true">
              <a:off x="5115196" y="1999081"/>
              <a:ext cx="363117" cy="292819"/>
            </a:xfrm>
            <a:prstGeom prst="line">
              <a:avLst/>
            </a:prstGeom>
            <a:noFill/>
            <a:ln w="12700" cap="flat" cmpd="sng" algn="ctr">
              <a:solidFill>
                <a:srgbClr val="FFFFFF">
                  <a:lumMod val="75000"/>
                </a:srgbClr>
              </a:solidFill>
              <a:prstDash val="solid"/>
              <a:miter lim="800000"/>
            </a:ln>
            <a:effectLst/>
          </p:spPr>
        </p:cxnSp>
        <p:cxnSp>
          <p:nvCxnSpPr>
            <p:cNvPr id="37" name="Straight Connector 132"/>
            <p:cNvCxnSpPr/>
            <p:nvPr/>
          </p:nvCxnSpPr>
          <p:spPr>
            <a:xfrm flipH="true">
              <a:off x="4929288" y="2328340"/>
              <a:ext cx="166796" cy="431512"/>
            </a:xfrm>
            <a:prstGeom prst="line">
              <a:avLst/>
            </a:prstGeom>
            <a:noFill/>
            <a:ln w="12700" cap="flat" cmpd="sng" algn="ctr">
              <a:solidFill>
                <a:srgbClr val="FFFFFF">
                  <a:lumMod val="75000"/>
                </a:srgbClr>
              </a:solidFill>
              <a:prstDash val="solid"/>
              <a:miter lim="800000"/>
            </a:ln>
            <a:effectLst/>
          </p:spPr>
        </p:cxnSp>
        <p:cxnSp>
          <p:nvCxnSpPr>
            <p:cNvPr id="38" name="Straight Connector 133"/>
            <p:cNvCxnSpPr/>
            <p:nvPr/>
          </p:nvCxnSpPr>
          <p:spPr>
            <a:xfrm>
              <a:off x="4920996" y="2759852"/>
              <a:ext cx="144161" cy="670165"/>
            </a:xfrm>
            <a:prstGeom prst="line">
              <a:avLst/>
            </a:prstGeom>
            <a:noFill/>
            <a:ln w="12700" cap="flat" cmpd="sng" algn="ctr">
              <a:solidFill>
                <a:srgbClr val="FFFFFF">
                  <a:lumMod val="75000"/>
                </a:srgbClr>
              </a:solidFill>
              <a:prstDash val="solid"/>
              <a:miter lim="800000"/>
            </a:ln>
            <a:effectLst/>
          </p:spPr>
        </p:cxnSp>
        <p:cxnSp>
          <p:nvCxnSpPr>
            <p:cNvPr id="39" name="Straight Connector 134"/>
            <p:cNvCxnSpPr/>
            <p:nvPr/>
          </p:nvCxnSpPr>
          <p:spPr>
            <a:xfrm flipV="true">
              <a:off x="4966046" y="2715080"/>
              <a:ext cx="459017" cy="44772"/>
            </a:xfrm>
            <a:prstGeom prst="line">
              <a:avLst/>
            </a:prstGeom>
            <a:noFill/>
            <a:ln w="12700" cap="flat" cmpd="sng" algn="ctr">
              <a:solidFill>
                <a:srgbClr val="FFFFFF">
                  <a:lumMod val="75000"/>
                </a:srgbClr>
              </a:solidFill>
              <a:prstDash val="solid"/>
              <a:miter lim="800000"/>
            </a:ln>
            <a:effectLst/>
          </p:spPr>
        </p:cxnSp>
        <p:cxnSp>
          <p:nvCxnSpPr>
            <p:cNvPr id="40" name="Straight Connector 135"/>
            <p:cNvCxnSpPr/>
            <p:nvPr/>
          </p:nvCxnSpPr>
          <p:spPr>
            <a:xfrm flipV="true">
              <a:off x="5218503" y="2715080"/>
              <a:ext cx="212290" cy="305258"/>
            </a:xfrm>
            <a:prstGeom prst="line">
              <a:avLst/>
            </a:prstGeom>
            <a:noFill/>
            <a:ln w="12700" cap="flat" cmpd="sng" algn="ctr">
              <a:solidFill>
                <a:srgbClr val="FFFFFF">
                  <a:lumMod val="75000"/>
                </a:srgbClr>
              </a:solidFill>
              <a:prstDash val="solid"/>
              <a:miter lim="800000"/>
            </a:ln>
            <a:effectLst/>
          </p:spPr>
        </p:cxnSp>
        <p:cxnSp>
          <p:nvCxnSpPr>
            <p:cNvPr id="41" name="Straight Connector 136"/>
            <p:cNvCxnSpPr/>
            <p:nvPr/>
          </p:nvCxnSpPr>
          <p:spPr>
            <a:xfrm>
              <a:off x="4943352" y="2786402"/>
              <a:ext cx="572954" cy="140924"/>
            </a:xfrm>
            <a:prstGeom prst="line">
              <a:avLst/>
            </a:prstGeom>
            <a:noFill/>
            <a:ln w="12700" cap="flat" cmpd="sng" algn="ctr">
              <a:solidFill>
                <a:srgbClr val="FFFFFF">
                  <a:lumMod val="75000"/>
                </a:srgbClr>
              </a:solidFill>
              <a:prstDash val="solid"/>
              <a:miter lim="800000"/>
            </a:ln>
            <a:effectLst/>
          </p:spPr>
        </p:cxnSp>
        <p:cxnSp>
          <p:nvCxnSpPr>
            <p:cNvPr id="42" name="Straight Connector 137"/>
            <p:cNvCxnSpPr/>
            <p:nvPr/>
          </p:nvCxnSpPr>
          <p:spPr>
            <a:xfrm flipV="true">
              <a:off x="5087513" y="3018762"/>
              <a:ext cx="137663" cy="396362"/>
            </a:xfrm>
            <a:prstGeom prst="line">
              <a:avLst/>
            </a:prstGeom>
            <a:noFill/>
            <a:ln w="12700" cap="flat" cmpd="sng" algn="ctr">
              <a:solidFill>
                <a:srgbClr val="FFFFFF">
                  <a:lumMod val="75000"/>
                </a:srgbClr>
              </a:solidFill>
              <a:prstDash val="solid"/>
              <a:miter lim="800000"/>
            </a:ln>
            <a:effectLst/>
          </p:spPr>
        </p:cxnSp>
        <p:cxnSp>
          <p:nvCxnSpPr>
            <p:cNvPr id="43" name="Straight Connector 138"/>
            <p:cNvCxnSpPr/>
            <p:nvPr/>
          </p:nvCxnSpPr>
          <p:spPr>
            <a:xfrm>
              <a:off x="4931181" y="2771510"/>
              <a:ext cx="297184" cy="247253"/>
            </a:xfrm>
            <a:prstGeom prst="line">
              <a:avLst/>
            </a:prstGeom>
            <a:noFill/>
            <a:ln w="12700" cap="flat" cmpd="sng" algn="ctr">
              <a:solidFill>
                <a:srgbClr val="FFFFFF">
                  <a:lumMod val="75000"/>
                </a:srgbClr>
              </a:solidFill>
              <a:prstDash val="solid"/>
              <a:miter lim="800000"/>
            </a:ln>
            <a:effectLst/>
          </p:spPr>
        </p:cxnSp>
        <p:cxnSp>
          <p:nvCxnSpPr>
            <p:cNvPr id="44" name="Straight Connector 139"/>
            <p:cNvCxnSpPr/>
            <p:nvPr/>
          </p:nvCxnSpPr>
          <p:spPr>
            <a:xfrm>
              <a:off x="5511759" y="2927326"/>
              <a:ext cx="41453" cy="270934"/>
            </a:xfrm>
            <a:prstGeom prst="line">
              <a:avLst/>
            </a:prstGeom>
            <a:noFill/>
            <a:ln w="12700" cap="flat" cmpd="sng" algn="ctr">
              <a:solidFill>
                <a:srgbClr val="FFFFFF">
                  <a:lumMod val="75000"/>
                </a:srgbClr>
              </a:solidFill>
              <a:prstDash val="solid"/>
              <a:miter lim="800000"/>
            </a:ln>
            <a:effectLst/>
          </p:spPr>
        </p:cxnSp>
        <p:cxnSp>
          <p:nvCxnSpPr>
            <p:cNvPr id="45" name="Straight Connector 140"/>
            <p:cNvCxnSpPr/>
            <p:nvPr/>
          </p:nvCxnSpPr>
          <p:spPr>
            <a:xfrm flipH="true" flipV="true">
              <a:off x="5132281" y="2291899"/>
              <a:ext cx="303677" cy="423181"/>
            </a:xfrm>
            <a:prstGeom prst="line">
              <a:avLst/>
            </a:prstGeom>
            <a:noFill/>
            <a:ln w="12700" cap="flat" cmpd="sng" algn="ctr">
              <a:solidFill>
                <a:srgbClr val="FFFFFF">
                  <a:lumMod val="75000"/>
                </a:srgbClr>
              </a:solidFill>
              <a:prstDash val="solid"/>
              <a:miter lim="800000"/>
            </a:ln>
            <a:effectLst/>
          </p:spPr>
        </p:cxnSp>
        <p:cxnSp>
          <p:nvCxnSpPr>
            <p:cNvPr id="46" name="Straight Connector 141"/>
            <p:cNvCxnSpPr/>
            <p:nvPr/>
          </p:nvCxnSpPr>
          <p:spPr>
            <a:xfrm flipH="true">
              <a:off x="5417935" y="2044648"/>
              <a:ext cx="35110" cy="670432"/>
            </a:xfrm>
            <a:prstGeom prst="line">
              <a:avLst/>
            </a:prstGeom>
            <a:noFill/>
            <a:ln w="12700" cap="flat" cmpd="sng" algn="ctr">
              <a:solidFill>
                <a:srgbClr val="FFFFFF">
                  <a:lumMod val="75000"/>
                </a:srgbClr>
              </a:solidFill>
              <a:prstDash val="solid"/>
              <a:miter lim="800000"/>
            </a:ln>
            <a:effectLst/>
          </p:spPr>
        </p:cxnSp>
        <p:cxnSp>
          <p:nvCxnSpPr>
            <p:cNvPr id="47" name="Straight Connector 142"/>
            <p:cNvCxnSpPr/>
            <p:nvPr/>
          </p:nvCxnSpPr>
          <p:spPr>
            <a:xfrm flipV="true">
              <a:off x="5427961" y="2455495"/>
              <a:ext cx="400245" cy="259585"/>
            </a:xfrm>
            <a:prstGeom prst="line">
              <a:avLst/>
            </a:prstGeom>
            <a:noFill/>
            <a:ln w="12700" cap="flat" cmpd="sng" algn="ctr">
              <a:solidFill>
                <a:srgbClr val="FFFFFF">
                  <a:lumMod val="75000"/>
                </a:srgbClr>
              </a:solidFill>
              <a:prstDash val="solid"/>
              <a:miter lim="800000"/>
            </a:ln>
            <a:effectLst/>
          </p:spPr>
        </p:cxnSp>
        <p:cxnSp>
          <p:nvCxnSpPr>
            <p:cNvPr id="48" name="Straight Connector 143"/>
            <p:cNvCxnSpPr/>
            <p:nvPr/>
          </p:nvCxnSpPr>
          <p:spPr>
            <a:xfrm>
              <a:off x="5495319" y="2038144"/>
              <a:ext cx="331418" cy="428727"/>
            </a:xfrm>
            <a:prstGeom prst="line">
              <a:avLst/>
            </a:prstGeom>
            <a:noFill/>
            <a:ln w="12700" cap="flat" cmpd="sng" algn="ctr">
              <a:solidFill>
                <a:srgbClr val="FFFFFF">
                  <a:lumMod val="75000"/>
                </a:srgbClr>
              </a:solidFill>
              <a:prstDash val="solid"/>
              <a:miter lim="800000"/>
            </a:ln>
            <a:effectLst/>
          </p:spPr>
        </p:cxnSp>
        <p:cxnSp>
          <p:nvCxnSpPr>
            <p:cNvPr id="49" name="Straight Connector 144"/>
            <p:cNvCxnSpPr/>
            <p:nvPr/>
          </p:nvCxnSpPr>
          <p:spPr>
            <a:xfrm flipH="true">
              <a:off x="5814769" y="1876762"/>
              <a:ext cx="249897" cy="578511"/>
            </a:xfrm>
            <a:prstGeom prst="line">
              <a:avLst/>
            </a:prstGeom>
            <a:noFill/>
            <a:ln w="12700" cap="flat" cmpd="sng" algn="ctr">
              <a:solidFill>
                <a:srgbClr val="FFFFFF">
                  <a:lumMod val="75000"/>
                </a:srgbClr>
              </a:solidFill>
              <a:prstDash val="solid"/>
              <a:miter lim="800000"/>
            </a:ln>
            <a:effectLst/>
          </p:spPr>
        </p:cxnSp>
        <p:cxnSp>
          <p:nvCxnSpPr>
            <p:cNvPr id="50" name="Straight Connector 145"/>
            <p:cNvCxnSpPr/>
            <p:nvPr/>
          </p:nvCxnSpPr>
          <p:spPr>
            <a:xfrm>
              <a:off x="6077775" y="1876539"/>
              <a:ext cx="151941" cy="534185"/>
            </a:xfrm>
            <a:prstGeom prst="line">
              <a:avLst/>
            </a:prstGeom>
            <a:noFill/>
            <a:ln w="12700" cap="flat" cmpd="sng" algn="ctr">
              <a:solidFill>
                <a:srgbClr val="FFFFFF">
                  <a:lumMod val="75000"/>
                </a:srgbClr>
              </a:solidFill>
              <a:prstDash val="solid"/>
              <a:miter lim="800000"/>
            </a:ln>
            <a:effectLst/>
          </p:spPr>
        </p:cxnSp>
        <p:cxnSp>
          <p:nvCxnSpPr>
            <p:cNvPr id="51" name="Straight Connector 146"/>
            <p:cNvCxnSpPr/>
            <p:nvPr/>
          </p:nvCxnSpPr>
          <p:spPr>
            <a:xfrm flipH="true">
              <a:off x="6252148" y="2121402"/>
              <a:ext cx="396444" cy="289322"/>
            </a:xfrm>
            <a:prstGeom prst="line">
              <a:avLst/>
            </a:prstGeom>
            <a:noFill/>
            <a:ln w="12700" cap="flat" cmpd="sng" algn="ctr">
              <a:solidFill>
                <a:srgbClr val="FFFFFF">
                  <a:lumMod val="75000"/>
                </a:srgbClr>
              </a:solidFill>
              <a:prstDash val="solid"/>
              <a:miter lim="800000"/>
            </a:ln>
            <a:effectLst/>
          </p:spPr>
        </p:cxnSp>
        <p:cxnSp>
          <p:nvCxnSpPr>
            <p:cNvPr id="52" name="Straight Connector 147"/>
            <p:cNvCxnSpPr/>
            <p:nvPr/>
          </p:nvCxnSpPr>
          <p:spPr>
            <a:xfrm flipH="true" flipV="true">
              <a:off x="6210072" y="2410724"/>
              <a:ext cx="768038" cy="92605"/>
            </a:xfrm>
            <a:prstGeom prst="line">
              <a:avLst/>
            </a:prstGeom>
            <a:noFill/>
            <a:ln w="12700" cap="flat" cmpd="sng" algn="ctr">
              <a:solidFill>
                <a:srgbClr val="FFFFFF">
                  <a:lumMod val="75000"/>
                </a:srgbClr>
              </a:solidFill>
              <a:prstDash val="solid"/>
              <a:miter lim="800000"/>
            </a:ln>
            <a:effectLst/>
          </p:spPr>
        </p:cxnSp>
        <p:cxnSp>
          <p:nvCxnSpPr>
            <p:cNvPr id="53" name="Straight Connector 148"/>
            <p:cNvCxnSpPr/>
            <p:nvPr/>
          </p:nvCxnSpPr>
          <p:spPr>
            <a:xfrm>
              <a:off x="5961343" y="2867709"/>
              <a:ext cx="289384" cy="534835"/>
            </a:xfrm>
            <a:prstGeom prst="line">
              <a:avLst/>
            </a:prstGeom>
            <a:noFill/>
            <a:ln w="12700" cap="flat" cmpd="sng" algn="ctr">
              <a:solidFill>
                <a:srgbClr val="FFFFFF">
                  <a:lumMod val="75000"/>
                </a:srgbClr>
              </a:solidFill>
              <a:prstDash val="solid"/>
              <a:miter lim="800000"/>
            </a:ln>
            <a:effectLst/>
          </p:spPr>
        </p:cxnSp>
        <p:cxnSp>
          <p:nvCxnSpPr>
            <p:cNvPr id="54" name="Straight Connector 149"/>
            <p:cNvCxnSpPr/>
            <p:nvPr/>
          </p:nvCxnSpPr>
          <p:spPr>
            <a:xfrm flipV="true">
              <a:off x="5965033" y="2424029"/>
              <a:ext cx="272430" cy="443679"/>
            </a:xfrm>
            <a:prstGeom prst="line">
              <a:avLst/>
            </a:prstGeom>
            <a:noFill/>
            <a:ln w="12700" cap="flat" cmpd="sng" algn="ctr">
              <a:solidFill>
                <a:srgbClr val="FFFFFF">
                  <a:lumMod val="75000"/>
                </a:srgbClr>
              </a:solidFill>
              <a:prstDash val="solid"/>
              <a:miter lim="800000"/>
            </a:ln>
            <a:effectLst/>
          </p:spPr>
        </p:cxnSp>
        <p:cxnSp>
          <p:nvCxnSpPr>
            <p:cNvPr id="55" name="Straight Connector 150"/>
            <p:cNvCxnSpPr/>
            <p:nvPr/>
          </p:nvCxnSpPr>
          <p:spPr>
            <a:xfrm flipV="true">
              <a:off x="5843742" y="2424029"/>
              <a:ext cx="379163" cy="31243"/>
            </a:xfrm>
            <a:prstGeom prst="line">
              <a:avLst/>
            </a:prstGeom>
            <a:noFill/>
            <a:ln w="12700" cap="flat" cmpd="sng" algn="ctr">
              <a:solidFill>
                <a:srgbClr val="FFFFFF">
                  <a:lumMod val="75000"/>
                </a:srgbClr>
              </a:solidFill>
              <a:prstDash val="solid"/>
              <a:miter lim="800000"/>
            </a:ln>
            <a:effectLst/>
          </p:spPr>
        </p:cxnSp>
        <p:cxnSp>
          <p:nvCxnSpPr>
            <p:cNvPr id="56" name="Straight Connector 151"/>
            <p:cNvCxnSpPr/>
            <p:nvPr/>
          </p:nvCxnSpPr>
          <p:spPr>
            <a:xfrm>
              <a:off x="6243018" y="2419129"/>
              <a:ext cx="474759" cy="287939"/>
            </a:xfrm>
            <a:prstGeom prst="line">
              <a:avLst/>
            </a:prstGeom>
            <a:noFill/>
            <a:ln w="12700" cap="flat" cmpd="sng" algn="ctr">
              <a:solidFill>
                <a:srgbClr val="FFFFFF">
                  <a:lumMod val="75000"/>
                </a:srgbClr>
              </a:solidFill>
              <a:prstDash val="solid"/>
              <a:miter lim="800000"/>
            </a:ln>
            <a:effectLst/>
          </p:spPr>
        </p:cxnSp>
        <p:cxnSp>
          <p:nvCxnSpPr>
            <p:cNvPr id="57" name="Straight Connector 152"/>
            <p:cNvCxnSpPr/>
            <p:nvPr/>
          </p:nvCxnSpPr>
          <p:spPr>
            <a:xfrm flipH="true">
              <a:off x="6735718" y="2503329"/>
              <a:ext cx="255694" cy="195258"/>
            </a:xfrm>
            <a:prstGeom prst="line">
              <a:avLst/>
            </a:prstGeom>
            <a:noFill/>
            <a:ln w="12700" cap="flat" cmpd="sng" algn="ctr">
              <a:solidFill>
                <a:srgbClr val="FFFFFF">
                  <a:lumMod val="75000"/>
                </a:srgbClr>
              </a:solidFill>
              <a:prstDash val="solid"/>
              <a:miter lim="800000"/>
            </a:ln>
            <a:effectLst/>
          </p:spPr>
        </p:cxnSp>
        <p:cxnSp>
          <p:nvCxnSpPr>
            <p:cNvPr id="58" name="Straight Connector 153"/>
            <p:cNvCxnSpPr/>
            <p:nvPr/>
          </p:nvCxnSpPr>
          <p:spPr>
            <a:xfrm>
              <a:off x="6705576" y="2718853"/>
              <a:ext cx="272533" cy="390279"/>
            </a:xfrm>
            <a:prstGeom prst="line">
              <a:avLst/>
            </a:prstGeom>
            <a:noFill/>
            <a:ln w="12700" cap="flat" cmpd="sng" algn="ctr">
              <a:solidFill>
                <a:srgbClr val="FFFFFF">
                  <a:lumMod val="75000"/>
                </a:srgbClr>
              </a:solidFill>
              <a:prstDash val="solid"/>
              <a:miter lim="800000"/>
            </a:ln>
            <a:effectLst/>
          </p:spPr>
        </p:cxnSp>
        <p:cxnSp>
          <p:nvCxnSpPr>
            <p:cNvPr id="59" name="Straight Connector 154"/>
            <p:cNvCxnSpPr/>
            <p:nvPr/>
          </p:nvCxnSpPr>
          <p:spPr>
            <a:xfrm flipV="true">
              <a:off x="6435351" y="2708719"/>
              <a:ext cx="282989" cy="235042"/>
            </a:xfrm>
            <a:prstGeom prst="line">
              <a:avLst/>
            </a:prstGeom>
            <a:noFill/>
            <a:ln w="12700" cap="flat" cmpd="sng" algn="ctr">
              <a:solidFill>
                <a:srgbClr val="FFFFFF">
                  <a:lumMod val="75000"/>
                </a:srgbClr>
              </a:solidFill>
              <a:prstDash val="solid"/>
              <a:miter lim="800000"/>
            </a:ln>
            <a:effectLst/>
          </p:spPr>
        </p:cxnSp>
        <p:cxnSp>
          <p:nvCxnSpPr>
            <p:cNvPr id="60" name="Straight Connector 155"/>
            <p:cNvCxnSpPr/>
            <p:nvPr/>
          </p:nvCxnSpPr>
          <p:spPr>
            <a:xfrm>
              <a:off x="6250727" y="2430991"/>
              <a:ext cx="175629" cy="512771"/>
            </a:xfrm>
            <a:prstGeom prst="line">
              <a:avLst/>
            </a:prstGeom>
            <a:noFill/>
            <a:ln w="12700" cap="flat" cmpd="sng" algn="ctr">
              <a:solidFill>
                <a:srgbClr val="FFFFFF">
                  <a:lumMod val="75000"/>
                </a:srgbClr>
              </a:solidFill>
              <a:prstDash val="solid"/>
              <a:miter lim="800000"/>
            </a:ln>
            <a:effectLst/>
          </p:spPr>
        </p:cxnSp>
        <p:cxnSp>
          <p:nvCxnSpPr>
            <p:cNvPr id="61" name="Straight Connector 156"/>
            <p:cNvCxnSpPr/>
            <p:nvPr/>
          </p:nvCxnSpPr>
          <p:spPr>
            <a:xfrm flipH="true" flipV="true">
              <a:off x="5823082" y="2451508"/>
              <a:ext cx="149929" cy="405356"/>
            </a:xfrm>
            <a:prstGeom prst="line">
              <a:avLst/>
            </a:prstGeom>
            <a:noFill/>
            <a:ln w="12700" cap="flat" cmpd="sng" algn="ctr">
              <a:solidFill>
                <a:srgbClr val="FFFFFF">
                  <a:lumMod val="75000"/>
                </a:srgbClr>
              </a:solidFill>
              <a:prstDash val="solid"/>
              <a:miter lim="800000"/>
            </a:ln>
            <a:effectLst/>
          </p:spPr>
        </p:cxnSp>
        <p:cxnSp>
          <p:nvCxnSpPr>
            <p:cNvPr id="62" name="Straight Connector 157"/>
            <p:cNvCxnSpPr/>
            <p:nvPr/>
          </p:nvCxnSpPr>
          <p:spPr>
            <a:xfrm flipV="true">
              <a:off x="5496282" y="2878553"/>
              <a:ext cx="451746" cy="53894"/>
            </a:xfrm>
            <a:prstGeom prst="line">
              <a:avLst/>
            </a:prstGeom>
            <a:noFill/>
            <a:ln w="12700" cap="flat" cmpd="sng" algn="ctr">
              <a:solidFill>
                <a:srgbClr val="FFFFFF">
                  <a:lumMod val="75000"/>
                </a:srgbClr>
              </a:solidFill>
              <a:prstDash val="solid"/>
              <a:miter lim="800000"/>
            </a:ln>
            <a:effectLst/>
          </p:spPr>
        </p:cxnSp>
        <p:cxnSp>
          <p:nvCxnSpPr>
            <p:cNvPr id="63" name="Straight Connector 158"/>
            <p:cNvCxnSpPr/>
            <p:nvPr/>
          </p:nvCxnSpPr>
          <p:spPr>
            <a:xfrm>
              <a:off x="5414205" y="2718853"/>
              <a:ext cx="514923" cy="146724"/>
            </a:xfrm>
            <a:prstGeom prst="line">
              <a:avLst/>
            </a:prstGeom>
            <a:noFill/>
            <a:ln w="12700" cap="flat" cmpd="sng" algn="ctr">
              <a:solidFill>
                <a:srgbClr val="FFFFFF">
                  <a:lumMod val="75000"/>
                </a:srgbClr>
              </a:solidFill>
              <a:prstDash val="solid"/>
              <a:miter lim="800000"/>
            </a:ln>
            <a:effectLst/>
          </p:spPr>
        </p:cxnSp>
        <p:cxnSp>
          <p:nvCxnSpPr>
            <p:cNvPr id="64" name="Straight Connector 159"/>
            <p:cNvCxnSpPr/>
            <p:nvPr/>
          </p:nvCxnSpPr>
          <p:spPr>
            <a:xfrm flipV="true">
              <a:off x="5989116" y="2713731"/>
              <a:ext cx="703043" cy="164722"/>
            </a:xfrm>
            <a:prstGeom prst="line">
              <a:avLst/>
            </a:prstGeom>
            <a:noFill/>
            <a:ln w="12700" cap="flat" cmpd="sng" algn="ctr">
              <a:solidFill>
                <a:srgbClr val="FFFFFF">
                  <a:lumMod val="75000"/>
                </a:srgbClr>
              </a:solidFill>
              <a:prstDash val="solid"/>
              <a:miter lim="800000"/>
            </a:ln>
            <a:effectLst/>
          </p:spPr>
        </p:cxnSp>
        <p:cxnSp>
          <p:nvCxnSpPr>
            <p:cNvPr id="65" name="Straight Connector 160"/>
            <p:cNvCxnSpPr/>
            <p:nvPr/>
          </p:nvCxnSpPr>
          <p:spPr>
            <a:xfrm>
              <a:off x="5979288" y="2889298"/>
              <a:ext cx="451025" cy="61126"/>
            </a:xfrm>
            <a:prstGeom prst="line">
              <a:avLst/>
            </a:prstGeom>
            <a:noFill/>
            <a:ln w="12700" cap="flat" cmpd="sng" algn="ctr">
              <a:solidFill>
                <a:srgbClr val="FFFFFF">
                  <a:lumMod val="75000"/>
                </a:srgbClr>
              </a:solidFill>
              <a:prstDash val="solid"/>
              <a:miter lim="800000"/>
            </a:ln>
            <a:effectLst/>
          </p:spPr>
        </p:cxnSp>
        <p:cxnSp>
          <p:nvCxnSpPr>
            <p:cNvPr id="66" name="Straight Connector 161"/>
            <p:cNvCxnSpPr/>
            <p:nvPr/>
          </p:nvCxnSpPr>
          <p:spPr>
            <a:xfrm flipH="true" flipV="true">
              <a:off x="5245733" y="3018762"/>
              <a:ext cx="320642" cy="177408"/>
            </a:xfrm>
            <a:prstGeom prst="line">
              <a:avLst/>
            </a:prstGeom>
            <a:noFill/>
            <a:ln w="12700" cap="flat" cmpd="sng" algn="ctr">
              <a:solidFill>
                <a:srgbClr val="FFFFFF">
                  <a:lumMod val="75000"/>
                </a:srgbClr>
              </a:solidFill>
              <a:prstDash val="solid"/>
              <a:miter lim="800000"/>
            </a:ln>
            <a:effectLst/>
          </p:spPr>
        </p:cxnSp>
        <p:cxnSp>
          <p:nvCxnSpPr>
            <p:cNvPr id="67" name="Straight Connector 162"/>
            <p:cNvCxnSpPr/>
            <p:nvPr/>
          </p:nvCxnSpPr>
          <p:spPr>
            <a:xfrm flipV="true">
              <a:off x="5075134" y="3193197"/>
              <a:ext cx="460088" cy="250322"/>
            </a:xfrm>
            <a:prstGeom prst="line">
              <a:avLst/>
            </a:prstGeom>
            <a:noFill/>
            <a:ln w="12700" cap="flat" cmpd="sng" algn="ctr">
              <a:solidFill>
                <a:srgbClr val="FFFFFF">
                  <a:lumMod val="75000"/>
                </a:srgbClr>
              </a:solidFill>
              <a:prstDash val="solid"/>
              <a:miter lim="800000"/>
            </a:ln>
            <a:effectLst/>
          </p:spPr>
        </p:cxnSp>
        <p:cxnSp>
          <p:nvCxnSpPr>
            <p:cNvPr id="68" name="Straight Connector 163"/>
            <p:cNvCxnSpPr/>
            <p:nvPr/>
          </p:nvCxnSpPr>
          <p:spPr>
            <a:xfrm>
              <a:off x="5098595" y="3443518"/>
              <a:ext cx="531302" cy="230767"/>
            </a:xfrm>
            <a:prstGeom prst="line">
              <a:avLst/>
            </a:prstGeom>
            <a:noFill/>
            <a:ln w="12700" cap="flat" cmpd="sng" algn="ctr">
              <a:solidFill>
                <a:srgbClr val="FFFFFF">
                  <a:lumMod val="75000"/>
                </a:srgbClr>
              </a:solidFill>
              <a:prstDash val="solid"/>
              <a:miter lim="800000"/>
            </a:ln>
            <a:effectLst/>
          </p:spPr>
        </p:cxnSp>
        <p:cxnSp>
          <p:nvCxnSpPr>
            <p:cNvPr id="69" name="Straight Connector 164"/>
            <p:cNvCxnSpPr/>
            <p:nvPr/>
          </p:nvCxnSpPr>
          <p:spPr>
            <a:xfrm flipV="true">
              <a:off x="5375606" y="3674285"/>
              <a:ext cx="231875" cy="382981"/>
            </a:xfrm>
            <a:prstGeom prst="line">
              <a:avLst/>
            </a:prstGeom>
            <a:noFill/>
            <a:ln w="12700" cap="flat" cmpd="sng" algn="ctr">
              <a:solidFill>
                <a:srgbClr val="FFFFFF">
                  <a:lumMod val="75000"/>
                </a:srgbClr>
              </a:solidFill>
              <a:prstDash val="solid"/>
              <a:miter lim="800000"/>
            </a:ln>
            <a:effectLst/>
          </p:spPr>
        </p:cxnSp>
        <p:cxnSp>
          <p:nvCxnSpPr>
            <p:cNvPr id="70" name="Straight Connector 165"/>
            <p:cNvCxnSpPr/>
            <p:nvPr/>
          </p:nvCxnSpPr>
          <p:spPr>
            <a:xfrm flipH="true" flipV="true">
              <a:off x="5610923" y="3675599"/>
              <a:ext cx="131847" cy="475736"/>
            </a:xfrm>
            <a:prstGeom prst="line">
              <a:avLst/>
            </a:prstGeom>
            <a:noFill/>
            <a:ln w="12700" cap="flat" cmpd="sng" algn="ctr">
              <a:solidFill>
                <a:srgbClr val="FFFFFF">
                  <a:lumMod val="75000"/>
                </a:srgbClr>
              </a:solidFill>
              <a:prstDash val="solid"/>
              <a:miter lim="800000"/>
            </a:ln>
            <a:effectLst/>
          </p:spPr>
        </p:cxnSp>
        <p:cxnSp>
          <p:nvCxnSpPr>
            <p:cNvPr id="71" name="Straight Connector 166"/>
            <p:cNvCxnSpPr/>
            <p:nvPr/>
          </p:nvCxnSpPr>
          <p:spPr>
            <a:xfrm flipV="true">
              <a:off x="5489442" y="4151335"/>
              <a:ext cx="261937" cy="308514"/>
            </a:xfrm>
            <a:prstGeom prst="line">
              <a:avLst/>
            </a:prstGeom>
            <a:noFill/>
            <a:ln w="12700" cap="flat" cmpd="sng" algn="ctr">
              <a:solidFill>
                <a:srgbClr val="FFFFFF">
                  <a:lumMod val="75000"/>
                </a:srgbClr>
              </a:solidFill>
              <a:prstDash val="solid"/>
              <a:miter lim="800000"/>
            </a:ln>
            <a:effectLst/>
          </p:spPr>
        </p:cxnSp>
        <p:cxnSp>
          <p:nvCxnSpPr>
            <p:cNvPr id="72" name="Straight Connector 167"/>
            <p:cNvCxnSpPr/>
            <p:nvPr/>
          </p:nvCxnSpPr>
          <p:spPr>
            <a:xfrm>
              <a:off x="5760077" y="4162824"/>
              <a:ext cx="248360" cy="307838"/>
            </a:xfrm>
            <a:prstGeom prst="line">
              <a:avLst/>
            </a:prstGeom>
            <a:noFill/>
            <a:ln w="12700" cap="flat" cmpd="sng" algn="ctr">
              <a:solidFill>
                <a:srgbClr val="FFFFFF">
                  <a:lumMod val="75000"/>
                </a:srgbClr>
              </a:solidFill>
              <a:prstDash val="solid"/>
              <a:miter lim="800000"/>
            </a:ln>
            <a:effectLst/>
          </p:spPr>
        </p:cxnSp>
        <p:cxnSp>
          <p:nvCxnSpPr>
            <p:cNvPr id="73" name="Straight Connector 168"/>
            <p:cNvCxnSpPr/>
            <p:nvPr/>
          </p:nvCxnSpPr>
          <p:spPr>
            <a:xfrm flipV="true">
              <a:off x="5987628" y="3802064"/>
              <a:ext cx="0" cy="657786"/>
            </a:xfrm>
            <a:prstGeom prst="line">
              <a:avLst/>
            </a:prstGeom>
            <a:noFill/>
            <a:ln w="12700" cap="flat" cmpd="sng" algn="ctr">
              <a:solidFill>
                <a:srgbClr val="FFFFFF">
                  <a:lumMod val="75000"/>
                </a:srgbClr>
              </a:solidFill>
              <a:prstDash val="solid"/>
              <a:miter lim="800000"/>
            </a:ln>
            <a:effectLst/>
          </p:spPr>
        </p:cxnSp>
        <p:cxnSp>
          <p:nvCxnSpPr>
            <p:cNvPr id="74" name="Straight Connector 169"/>
            <p:cNvCxnSpPr/>
            <p:nvPr/>
          </p:nvCxnSpPr>
          <p:spPr>
            <a:xfrm>
              <a:off x="5973010" y="2878454"/>
              <a:ext cx="0" cy="536670"/>
            </a:xfrm>
            <a:prstGeom prst="line">
              <a:avLst/>
            </a:prstGeom>
            <a:noFill/>
            <a:ln w="12700" cap="flat" cmpd="sng" algn="ctr">
              <a:solidFill>
                <a:srgbClr val="FFFFFF">
                  <a:lumMod val="75000"/>
                </a:srgbClr>
              </a:solidFill>
              <a:prstDash val="solid"/>
              <a:miter lim="800000"/>
            </a:ln>
            <a:effectLst/>
          </p:spPr>
        </p:cxnSp>
        <p:cxnSp>
          <p:nvCxnSpPr>
            <p:cNvPr id="75" name="Straight Connector 170"/>
            <p:cNvCxnSpPr/>
            <p:nvPr/>
          </p:nvCxnSpPr>
          <p:spPr>
            <a:xfrm>
              <a:off x="5553212" y="3193197"/>
              <a:ext cx="455226" cy="608867"/>
            </a:xfrm>
            <a:prstGeom prst="line">
              <a:avLst/>
            </a:prstGeom>
            <a:noFill/>
            <a:ln w="12700" cap="flat" cmpd="sng" algn="ctr">
              <a:solidFill>
                <a:srgbClr val="FFFFFF">
                  <a:lumMod val="75000"/>
                </a:srgbClr>
              </a:solidFill>
              <a:prstDash val="solid"/>
              <a:miter lim="800000"/>
            </a:ln>
            <a:effectLst/>
          </p:spPr>
        </p:cxnSp>
        <p:cxnSp>
          <p:nvCxnSpPr>
            <p:cNvPr id="76" name="Straight Connector 171"/>
            <p:cNvCxnSpPr/>
            <p:nvPr/>
          </p:nvCxnSpPr>
          <p:spPr>
            <a:xfrm flipH="true" flipV="true">
              <a:off x="5979288" y="3403857"/>
              <a:ext cx="18961" cy="396010"/>
            </a:xfrm>
            <a:prstGeom prst="line">
              <a:avLst/>
            </a:prstGeom>
            <a:noFill/>
            <a:ln w="12700" cap="flat" cmpd="sng" algn="ctr">
              <a:solidFill>
                <a:srgbClr val="FFFFFF">
                  <a:lumMod val="75000"/>
                </a:srgbClr>
              </a:solidFill>
              <a:prstDash val="solid"/>
              <a:miter lim="800000"/>
            </a:ln>
            <a:effectLst/>
          </p:spPr>
        </p:cxnSp>
        <p:cxnSp>
          <p:nvCxnSpPr>
            <p:cNvPr id="77" name="Straight Connector 172"/>
            <p:cNvCxnSpPr/>
            <p:nvPr/>
          </p:nvCxnSpPr>
          <p:spPr>
            <a:xfrm>
              <a:off x="6450370" y="2961268"/>
              <a:ext cx="88644" cy="393310"/>
            </a:xfrm>
            <a:prstGeom prst="line">
              <a:avLst/>
            </a:prstGeom>
            <a:noFill/>
            <a:ln w="12700" cap="flat" cmpd="sng" algn="ctr">
              <a:solidFill>
                <a:srgbClr val="FFFFFF">
                  <a:lumMod val="75000"/>
                </a:srgbClr>
              </a:solidFill>
              <a:prstDash val="solid"/>
              <a:miter lim="800000"/>
            </a:ln>
            <a:effectLst/>
          </p:spPr>
        </p:cxnSp>
        <p:cxnSp>
          <p:nvCxnSpPr>
            <p:cNvPr id="78" name="Straight Connector 173"/>
            <p:cNvCxnSpPr/>
            <p:nvPr/>
          </p:nvCxnSpPr>
          <p:spPr>
            <a:xfrm flipV="true">
              <a:off x="6535916" y="2707068"/>
              <a:ext cx="176918" cy="647510"/>
            </a:xfrm>
            <a:prstGeom prst="line">
              <a:avLst/>
            </a:prstGeom>
            <a:noFill/>
            <a:ln w="12700" cap="flat" cmpd="sng" algn="ctr">
              <a:solidFill>
                <a:srgbClr val="FFFFFF">
                  <a:lumMod val="75000"/>
                </a:srgbClr>
              </a:solidFill>
              <a:prstDash val="solid"/>
              <a:miter lim="800000"/>
            </a:ln>
            <a:effectLst/>
          </p:spPr>
        </p:cxnSp>
        <p:cxnSp>
          <p:nvCxnSpPr>
            <p:cNvPr id="79" name="Straight Connector 174"/>
            <p:cNvCxnSpPr/>
            <p:nvPr/>
          </p:nvCxnSpPr>
          <p:spPr>
            <a:xfrm flipV="true">
              <a:off x="6259098" y="2961268"/>
              <a:ext cx="174771" cy="453855"/>
            </a:xfrm>
            <a:prstGeom prst="line">
              <a:avLst/>
            </a:prstGeom>
            <a:noFill/>
            <a:ln w="12700" cap="flat" cmpd="sng" algn="ctr">
              <a:solidFill>
                <a:srgbClr val="FFFFFF">
                  <a:lumMod val="75000"/>
                </a:srgbClr>
              </a:solidFill>
              <a:prstDash val="solid"/>
              <a:miter lim="800000"/>
            </a:ln>
            <a:effectLst/>
          </p:spPr>
        </p:cxnSp>
        <p:cxnSp>
          <p:nvCxnSpPr>
            <p:cNvPr id="80" name="Straight Connector 175"/>
            <p:cNvCxnSpPr/>
            <p:nvPr/>
          </p:nvCxnSpPr>
          <p:spPr>
            <a:xfrm flipV="true">
              <a:off x="5569712" y="2942894"/>
              <a:ext cx="852721" cy="238144"/>
            </a:xfrm>
            <a:prstGeom prst="line">
              <a:avLst/>
            </a:prstGeom>
            <a:noFill/>
            <a:ln w="12700" cap="flat" cmpd="sng" algn="ctr">
              <a:solidFill>
                <a:srgbClr val="FFFFFF">
                  <a:lumMod val="75000"/>
                </a:srgbClr>
              </a:solidFill>
              <a:prstDash val="solid"/>
              <a:miter lim="800000"/>
            </a:ln>
            <a:effectLst/>
          </p:spPr>
        </p:cxnSp>
        <p:cxnSp>
          <p:nvCxnSpPr>
            <p:cNvPr id="81" name="Straight Connector 176"/>
            <p:cNvCxnSpPr/>
            <p:nvPr/>
          </p:nvCxnSpPr>
          <p:spPr>
            <a:xfrm flipH="true" flipV="true">
              <a:off x="5970700" y="3777378"/>
              <a:ext cx="352286" cy="407218"/>
            </a:xfrm>
            <a:prstGeom prst="line">
              <a:avLst/>
            </a:prstGeom>
            <a:noFill/>
            <a:ln w="12700" cap="flat" cmpd="sng" algn="ctr">
              <a:solidFill>
                <a:srgbClr val="FFFFFF">
                  <a:lumMod val="75000"/>
                </a:srgbClr>
              </a:solidFill>
              <a:prstDash val="solid"/>
              <a:miter lim="800000"/>
            </a:ln>
            <a:effectLst/>
          </p:spPr>
        </p:cxnSp>
        <p:cxnSp>
          <p:nvCxnSpPr>
            <p:cNvPr id="82" name="Straight Connector 177"/>
            <p:cNvCxnSpPr/>
            <p:nvPr/>
          </p:nvCxnSpPr>
          <p:spPr>
            <a:xfrm flipV="true">
              <a:off x="6012624" y="4170571"/>
              <a:ext cx="312632" cy="282766"/>
            </a:xfrm>
            <a:prstGeom prst="line">
              <a:avLst/>
            </a:prstGeom>
            <a:noFill/>
            <a:ln w="12700" cap="flat" cmpd="sng" algn="ctr">
              <a:solidFill>
                <a:srgbClr val="FFFFFF">
                  <a:lumMod val="75000"/>
                </a:srgbClr>
              </a:solidFill>
              <a:prstDash val="solid"/>
              <a:miter lim="800000"/>
            </a:ln>
            <a:effectLst/>
          </p:spPr>
        </p:cxnSp>
        <p:cxnSp>
          <p:nvCxnSpPr>
            <p:cNvPr id="83" name="Straight Connector 178"/>
            <p:cNvCxnSpPr/>
            <p:nvPr/>
          </p:nvCxnSpPr>
          <p:spPr>
            <a:xfrm>
              <a:off x="6316147" y="3813553"/>
              <a:ext cx="274447" cy="166386"/>
            </a:xfrm>
            <a:prstGeom prst="line">
              <a:avLst/>
            </a:prstGeom>
            <a:noFill/>
            <a:ln w="12700" cap="flat" cmpd="sng" algn="ctr">
              <a:solidFill>
                <a:srgbClr val="FFFFFF">
                  <a:lumMod val="75000"/>
                </a:srgbClr>
              </a:solidFill>
              <a:prstDash val="solid"/>
              <a:miter lim="800000"/>
            </a:ln>
            <a:effectLst/>
          </p:spPr>
        </p:cxnSp>
        <p:cxnSp>
          <p:nvCxnSpPr>
            <p:cNvPr id="84" name="Straight Connector 179"/>
            <p:cNvCxnSpPr/>
            <p:nvPr/>
          </p:nvCxnSpPr>
          <p:spPr>
            <a:xfrm flipH="true">
              <a:off x="6316147" y="3821933"/>
              <a:ext cx="9109" cy="361399"/>
            </a:xfrm>
            <a:prstGeom prst="line">
              <a:avLst/>
            </a:prstGeom>
            <a:noFill/>
            <a:ln w="12700" cap="flat" cmpd="sng" algn="ctr">
              <a:solidFill>
                <a:srgbClr val="FFFFFF">
                  <a:lumMod val="75000"/>
                </a:srgbClr>
              </a:solidFill>
              <a:prstDash val="solid"/>
              <a:miter lim="800000"/>
            </a:ln>
            <a:effectLst/>
          </p:spPr>
        </p:cxnSp>
        <p:cxnSp>
          <p:nvCxnSpPr>
            <p:cNvPr id="85" name="Straight Connector 180"/>
            <p:cNvCxnSpPr/>
            <p:nvPr/>
          </p:nvCxnSpPr>
          <p:spPr>
            <a:xfrm>
              <a:off x="6247567" y="3418865"/>
              <a:ext cx="83363" cy="403067"/>
            </a:xfrm>
            <a:prstGeom prst="line">
              <a:avLst/>
            </a:prstGeom>
            <a:noFill/>
            <a:ln w="12700" cap="flat" cmpd="sng" algn="ctr">
              <a:solidFill>
                <a:srgbClr val="FFFFFF">
                  <a:lumMod val="75000"/>
                </a:srgbClr>
              </a:solidFill>
              <a:prstDash val="solid"/>
              <a:miter lim="800000"/>
            </a:ln>
            <a:effectLst/>
          </p:spPr>
        </p:cxnSp>
        <p:cxnSp>
          <p:nvCxnSpPr>
            <p:cNvPr id="86" name="Straight Connector 181"/>
            <p:cNvCxnSpPr/>
            <p:nvPr/>
          </p:nvCxnSpPr>
          <p:spPr>
            <a:xfrm flipV="true">
              <a:off x="5621713" y="3422871"/>
              <a:ext cx="357540" cy="244217"/>
            </a:xfrm>
            <a:prstGeom prst="line">
              <a:avLst/>
            </a:prstGeom>
            <a:noFill/>
            <a:ln w="12700" cap="flat" cmpd="sng" algn="ctr">
              <a:solidFill>
                <a:srgbClr val="FFFFFF">
                  <a:lumMod val="75000"/>
                </a:srgbClr>
              </a:solidFill>
              <a:prstDash val="solid"/>
              <a:miter lim="800000"/>
            </a:ln>
            <a:effectLst/>
          </p:spPr>
        </p:cxnSp>
        <p:cxnSp>
          <p:nvCxnSpPr>
            <p:cNvPr id="87" name="Straight Connector 182"/>
            <p:cNvCxnSpPr/>
            <p:nvPr/>
          </p:nvCxnSpPr>
          <p:spPr>
            <a:xfrm>
              <a:off x="5544602" y="3195683"/>
              <a:ext cx="451044" cy="230614"/>
            </a:xfrm>
            <a:prstGeom prst="line">
              <a:avLst/>
            </a:prstGeom>
            <a:noFill/>
            <a:ln w="12700" cap="flat" cmpd="sng" algn="ctr">
              <a:solidFill>
                <a:srgbClr val="FFFFFF">
                  <a:lumMod val="75000"/>
                </a:srgbClr>
              </a:solidFill>
              <a:prstDash val="solid"/>
              <a:miter lim="800000"/>
            </a:ln>
            <a:effectLst/>
          </p:spPr>
        </p:cxnSp>
        <p:cxnSp>
          <p:nvCxnSpPr>
            <p:cNvPr id="88" name="Straight Connector 183"/>
            <p:cNvCxnSpPr/>
            <p:nvPr/>
          </p:nvCxnSpPr>
          <p:spPr>
            <a:xfrm>
              <a:off x="5986735" y="3411804"/>
              <a:ext cx="262175" cy="0"/>
            </a:xfrm>
            <a:prstGeom prst="line">
              <a:avLst/>
            </a:prstGeom>
            <a:noFill/>
            <a:ln w="12700" cap="flat" cmpd="sng" algn="ctr">
              <a:solidFill>
                <a:srgbClr val="FFFFFF">
                  <a:lumMod val="75000"/>
                </a:srgbClr>
              </a:solidFill>
              <a:prstDash val="solid"/>
              <a:miter lim="800000"/>
            </a:ln>
            <a:effectLst/>
          </p:spPr>
        </p:cxnSp>
        <p:cxnSp>
          <p:nvCxnSpPr>
            <p:cNvPr id="89" name="Straight Connector 184"/>
            <p:cNvCxnSpPr/>
            <p:nvPr/>
          </p:nvCxnSpPr>
          <p:spPr>
            <a:xfrm flipV="true">
              <a:off x="6008436" y="3402544"/>
              <a:ext cx="250662" cy="386885"/>
            </a:xfrm>
            <a:prstGeom prst="line">
              <a:avLst/>
            </a:prstGeom>
            <a:noFill/>
            <a:ln w="12700" cap="flat" cmpd="sng" algn="ctr">
              <a:solidFill>
                <a:srgbClr val="FFFFFF">
                  <a:lumMod val="75000"/>
                </a:srgbClr>
              </a:solidFill>
              <a:prstDash val="solid"/>
              <a:miter lim="800000"/>
            </a:ln>
            <a:effectLst/>
          </p:spPr>
        </p:cxnSp>
        <p:cxnSp>
          <p:nvCxnSpPr>
            <p:cNvPr id="90" name="Straight Connector 185"/>
            <p:cNvCxnSpPr/>
            <p:nvPr/>
          </p:nvCxnSpPr>
          <p:spPr>
            <a:xfrm flipV="true">
              <a:off x="5753885" y="3792876"/>
              <a:ext cx="215829" cy="374761"/>
            </a:xfrm>
            <a:prstGeom prst="line">
              <a:avLst/>
            </a:prstGeom>
            <a:noFill/>
            <a:ln w="12700" cap="flat" cmpd="sng" algn="ctr">
              <a:solidFill>
                <a:srgbClr val="FFFFFF">
                  <a:lumMod val="75000"/>
                </a:srgbClr>
              </a:solidFill>
              <a:prstDash val="solid"/>
              <a:miter lim="800000"/>
            </a:ln>
            <a:effectLst/>
          </p:spPr>
        </p:cxnSp>
        <p:cxnSp>
          <p:nvCxnSpPr>
            <p:cNvPr id="91" name="Straight Connector 186"/>
            <p:cNvCxnSpPr/>
            <p:nvPr/>
          </p:nvCxnSpPr>
          <p:spPr>
            <a:xfrm flipV="true">
              <a:off x="5368633" y="3773637"/>
              <a:ext cx="616474" cy="317822"/>
            </a:xfrm>
            <a:prstGeom prst="line">
              <a:avLst/>
            </a:prstGeom>
            <a:noFill/>
            <a:ln w="12700" cap="flat" cmpd="sng" algn="ctr">
              <a:solidFill>
                <a:srgbClr val="FFFFFF">
                  <a:lumMod val="75000"/>
                </a:srgbClr>
              </a:solidFill>
              <a:prstDash val="solid"/>
              <a:miter lim="800000"/>
            </a:ln>
            <a:effectLst/>
          </p:spPr>
        </p:cxnSp>
        <p:cxnSp>
          <p:nvCxnSpPr>
            <p:cNvPr id="92" name="Straight Connector 187"/>
            <p:cNvCxnSpPr/>
            <p:nvPr/>
          </p:nvCxnSpPr>
          <p:spPr>
            <a:xfrm>
              <a:off x="5383753" y="4099971"/>
              <a:ext cx="936708" cy="84626"/>
            </a:xfrm>
            <a:prstGeom prst="line">
              <a:avLst/>
            </a:prstGeom>
            <a:noFill/>
            <a:ln w="12700" cap="flat" cmpd="sng" algn="ctr">
              <a:solidFill>
                <a:srgbClr val="FFFFFF">
                  <a:lumMod val="75000"/>
                </a:srgbClr>
              </a:solidFill>
              <a:prstDash val="solid"/>
              <a:miter lim="800000"/>
            </a:ln>
            <a:effectLst/>
          </p:spPr>
        </p:cxnSp>
        <p:cxnSp>
          <p:nvCxnSpPr>
            <p:cNvPr id="93" name="Straight Connector 188"/>
            <p:cNvCxnSpPr/>
            <p:nvPr/>
          </p:nvCxnSpPr>
          <p:spPr>
            <a:xfrm flipH="true">
              <a:off x="6322986" y="3589061"/>
              <a:ext cx="457415" cy="247827"/>
            </a:xfrm>
            <a:prstGeom prst="line">
              <a:avLst/>
            </a:prstGeom>
            <a:noFill/>
            <a:ln w="12700" cap="flat" cmpd="sng" algn="ctr">
              <a:solidFill>
                <a:srgbClr val="FFFFFF">
                  <a:lumMod val="75000"/>
                </a:srgbClr>
              </a:solidFill>
              <a:prstDash val="solid"/>
              <a:miter lim="800000"/>
            </a:ln>
            <a:effectLst/>
          </p:spPr>
        </p:cxnSp>
        <p:cxnSp>
          <p:nvCxnSpPr>
            <p:cNvPr id="94" name="Straight Connector 189"/>
            <p:cNvCxnSpPr/>
            <p:nvPr/>
          </p:nvCxnSpPr>
          <p:spPr>
            <a:xfrm flipV="true">
              <a:off x="5620612" y="3605756"/>
              <a:ext cx="1166629" cy="64713"/>
            </a:xfrm>
            <a:prstGeom prst="line">
              <a:avLst/>
            </a:prstGeom>
            <a:noFill/>
            <a:ln w="12700" cap="flat" cmpd="sng" algn="ctr">
              <a:solidFill>
                <a:srgbClr val="FFFFFF">
                  <a:lumMod val="75000"/>
                </a:srgbClr>
              </a:solidFill>
              <a:prstDash val="solid"/>
              <a:miter lim="800000"/>
            </a:ln>
            <a:effectLst/>
          </p:spPr>
        </p:cxnSp>
        <p:cxnSp>
          <p:nvCxnSpPr>
            <p:cNvPr id="95" name="Straight Connector 190"/>
            <p:cNvCxnSpPr/>
            <p:nvPr/>
          </p:nvCxnSpPr>
          <p:spPr>
            <a:xfrm>
              <a:off x="5499752" y="4451905"/>
              <a:ext cx="498497" cy="9179"/>
            </a:xfrm>
            <a:prstGeom prst="line">
              <a:avLst/>
            </a:prstGeom>
            <a:noFill/>
            <a:ln w="12700" cap="flat" cmpd="sng" algn="ctr">
              <a:solidFill>
                <a:srgbClr val="FFFFFF">
                  <a:lumMod val="75000"/>
                </a:srgbClr>
              </a:solidFill>
              <a:prstDash val="solid"/>
              <a:miter lim="800000"/>
            </a:ln>
            <a:effectLst/>
          </p:spPr>
        </p:cxnSp>
        <p:cxnSp>
          <p:nvCxnSpPr>
            <p:cNvPr id="96" name="Straight Connector 191"/>
            <p:cNvCxnSpPr/>
            <p:nvPr/>
          </p:nvCxnSpPr>
          <p:spPr>
            <a:xfrm>
              <a:off x="6004441" y="4455878"/>
              <a:ext cx="299266" cy="9665"/>
            </a:xfrm>
            <a:prstGeom prst="line">
              <a:avLst/>
            </a:prstGeom>
            <a:noFill/>
            <a:ln w="12700" cap="flat" cmpd="sng" algn="ctr">
              <a:solidFill>
                <a:srgbClr val="FFFFFF">
                  <a:lumMod val="75000"/>
                </a:srgbClr>
              </a:solidFill>
              <a:prstDash val="solid"/>
              <a:miter lim="800000"/>
            </a:ln>
            <a:effectLst/>
          </p:spPr>
        </p:cxnSp>
        <p:cxnSp>
          <p:nvCxnSpPr>
            <p:cNvPr id="97" name="Straight Connector 192"/>
            <p:cNvCxnSpPr/>
            <p:nvPr/>
          </p:nvCxnSpPr>
          <p:spPr>
            <a:xfrm flipV="true">
              <a:off x="6306076" y="4411633"/>
              <a:ext cx="241995" cy="57883"/>
            </a:xfrm>
            <a:prstGeom prst="line">
              <a:avLst/>
            </a:prstGeom>
            <a:noFill/>
            <a:ln w="12700" cap="flat" cmpd="sng" algn="ctr">
              <a:solidFill>
                <a:srgbClr val="FFFFFF">
                  <a:lumMod val="75000"/>
                </a:srgbClr>
              </a:solidFill>
              <a:prstDash val="solid"/>
              <a:miter lim="800000"/>
            </a:ln>
            <a:effectLst/>
          </p:spPr>
        </p:cxnSp>
        <p:cxnSp>
          <p:nvCxnSpPr>
            <p:cNvPr id="98" name="Straight Connector 193"/>
            <p:cNvCxnSpPr/>
            <p:nvPr/>
          </p:nvCxnSpPr>
          <p:spPr>
            <a:xfrm flipH="true">
              <a:off x="6303707" y="4170571"/>
              <a:ext cx="11353" cy="290513"/>
            </a:xfrm>
            <a:prstGeom prst="line">
              <a:avLst/>
            </a:prstGeom>
            <a:noFill/>
            <a:ln w="12700" cap="flat" cmpd="sng" algn="ctr">
              <a:solidFill>
                <a:srgbClr val="FFFFFF">
                  <a:lumMod val="75000"/>
                </a:srgbClr>
              </a:solidFill>
              <a:prstDash val="solid"/>
              <a:miter lim="800000"/>
            </a:ln>
            <a:effectLst/>
          </p:spPr>
        </p:cxnSp>
        <p:cxnSp>
          <p:nvCxnSpPr>
            <p:cNvPr id="99" name="Straight Connector 194"/>
            <p:cNvCxnSpPr/>
            <p:nvPr/>
          </p:nvCxnSpPr>
          <p:spPr>
            <a:xfrm>
              <a:off x="6316845" y="4171730"/>
              <a:ext cx="214239" cy="239903"/>
            </a:xfrm>
            <a:prstGeom prst="line">
              <a:avLst/>
            </a:prstGeom>
            <a:noFill/>
            <a:ln w="12700" cap="flat" cmpd="sng" algn="ctr">
              <a:solidFill>
                <a:srgbClr val="FFFFFF">
                  <a:lumMod val="75000"/>
                </a:srgbClr>
              </a:solidFill>
              <a:prstDash val="solid"/>
              <a:miter lim="800000"/>
            </a:ln>
            <a:effectLst/>
          </p:spPr>
        </p:cxnSp>
        <p:cxnSp>
          <p:nvCxnSpPr>
            <p:cNvPr id="100" name="Straight Connector 195"/>
            <p:cNvCxnSpPr/>
            <p:nvPr/>
          </p:nvCxnSpPr>
          <p:spPr>
            <a:xfrm flipV="true">
              <a:off x="6335580" y="3992128"/>
              <a:ext cx="266013" cy="186035"/>
            </a:xfrm>
            <a:prstGeom prst="line">
              <a:avLst/>
            </a:prstGeom>
            <a:noFill/>
            <a:ln w="12700" cap="flat" cmpd="sng" algn="ctr">
              <a:solidFill>
                <a:srgbClr val="FFFFFF">
                  <a:lumMod val="75000"/>
                </a:srgbClr>
              </a:solidFill>
              <a:prstDash val="solid"/>
              <a:miter lim="800000"/>
            </a:ln>
            <a:effectLst/>
          </p:spPr>
        </p:cxnSp>
        <p:sp>
          <p:nvSpPr>
            <p:cNvPr id="101" name="Oval 88"/>
            <p:cNvSpPr>
              <a:spLocks noChangeAspect="true"/>
            </p:cNvSpPr>
            <p:nvPr/>
          </p:nvSpPr>
          <p:spPr>
            <a:xfrm>
              <a:off x="6909398" y="2445772"/>
              <a:ext cx="131917" cy="131917"/>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02" name="Oval 89"/>
            <p:cNvSpPr>
              <a:spLocks noChangeAspect="true"/>
            </p:cNvSpPr>
            <p:nvPr/>
          </p:nvSpPr>
          <p:spPr>
            <a:xfrm>
              <a:off x="5386118" y="1960995"/>
              <a:ext cx="164896" cy="164896"/>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03" name="Oval 90"/>
            <p:cNvSpPr>
              <a:spLocks noChangeAspect="true"/>
            </p:cNvSpPr>
            <p:nvPr/>
          </p:nvSpPr>
          <p:spPr>
            <a:xfrm>
              <a:off x="6741303" y="3517086"/>
              <a:ext cx="131917" cy="131917"/>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04" name="Oval 92"/>
            <p:cNvSpPr>
              <a:spLocks noChangeAspect="true"/>
            </p:cNvSpPr>
            <p:nvPr/>
          </p:nvSpPr>
          <p:spPr>
            <a:xfrm>
              <a:off x="6037397" y="1819574"/>
              <a:ext cx="114376" cy="114376"/>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05" name="Oval 93"/>
            <p:cNvSpPr>
              <a:spLocks noChangeAspect="true"/>
            </p:cNvSpPr>
            <p:nvPr/>
          </p:nvSpPr>
          <p:spPr>
            <a:xfrm>
              <a:off x="6402476" y="4404341"/>
              <a:ext cx="114376" cy="114376"/>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06" name="Oval 94"/>
            <p:cNvSpPr>
              <a:spLocks noChangeAspect="true"/>
            </p:cNvSpPr>
            <p:nvPr/>
          </p:nvSpPr>
          <p:spPr>
            <a:xfrm>
              <a:off x="5078751" y="2234712"/>
              <a:ext cx="114376" cy="114376"/>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07" name="Oval 95"/>
            <p:cNvSpPr>
              <a:spLocks noChangeAspect="true"/>
            </p:cNvSpPr>
            <p:nvPr/>
          </p:nvSpPr>
          <p:spPr>
            <a:xfrm>
              <a:off x="6579783" y="2050080"/>
              <a:ext cx="142644" cy="142644"/>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08" name="Oval 97"/>
            <p:cNvSpPr>
              <a:spLocks noChangeAspect="true"/>
            </p:cNvSpPr>
            <p:nvPr/>
          </p:nvSpPr>
          <p:spPr>
            <a:xfrm>
              <a:off x="5445151" y="4402661"/>
              <a:ext cx="114376" cy="114376"/>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r>
                <a:rPr lang="en-US" sz="600" kern="0" dirty="0">
                  <a:solidFill>
                    <a:srgbClr val="FFFFFF"/>
                  </a:solidFill>
                  <a:cs typeface="+mn-ea"/>
                  <a:sym typeface="Arial" panose="020B0604020202020204" pitchFamily="34" charset="0"/>
                </a:rPr>
                <a:t>0</a:t>
              </a:r>
              <a:endParaRPr lang="en-US" sz="600" kern="0" dirty="0">
                <a:solidFill>
                  <a:srgbClr val="FFFFFF"/>
                </a:solidFill>
                <a:cs typeface="+mn-ea"/>
                <a:sym typeface="Arial" panose="020B0604020202020204" pitchFamily="34" charset="0"/>
              </a:endParaRPr>
            </a:p>
          </p:txBody>
        </p:sp>
        <p:sp>
          <p:nvSpPr>
            <p:cNvPr id="109" name="Oval 98"/>
            <p:cNvSpPr>
              <a:spLocks noChangeAspect="true"/>
            </p:cNvSpPr>
            <p:nvPr/>
          </p:nvSpPr>
          <p:spPr>
            <a:xfrm>
              <a:off x="5322274" y="4033638"/>
              <a:ext cx="142644" cy="142644"/>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10" name="Oval 99"/>
            <p:cNvSpPr>
              <a:spLocks noChangeAspect="true"/>
            </p:cNvSpPr>
            <p:nvPr/>
          </p:nvSpPr>
          <p:spPr>
            <a:xfrm>
              <a:off x="5874251" y="2759852"/>
              <a:ext cx="216644" cy="216644"/>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11" name="Oval 100"/>
            <p:cNvSpPr>
              <a:spLocks noChangeAspect="true"/>
            </p:cNvSpPr>
            <p:nvPr/>
          </p:nvSpPr>
          <p:spPr>
            <a:xfrm>
              <a:off x="5519454" y="3139009"/>
              <a:ext cx="149696" cy="149696"/>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12" name="Oval 101"/>
            <p:cNvSpPr>
              <a:spLocks noChangeAspect="true"/>
            </p:cNvSpPr>
            <p:nvPr/>
          </p:nvSpPr>
          <p:spPr>
            <a:xfrm>
              <a:off x="5465773" y="2870138"/>
              <a:ext cx="114376" cy="114376"/>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13" name="Oval 102"/>
            <p:cNvSpPr>
              <a:spLocks noChangeAspect="true"/>
            </p:cNvSpPr>
            <p:nvPr/>
          </p:nvSpPr>
          <p:spPr>
            <a:xfrm>
              <a:off x="6205113" y="3363015"/>
              <a:ext cx="114376" cy="114376"/>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14" name="Oval 103"/>
            <p:cNvSpPr>
              <a:spLocks noChangeAspect="true"/>
            </p:cNvSpPr>
            <p:nvPr/>
          </p:nvSpPr>
          <p:spPr>
            <a:xfrm>
              <a:off x="6388775" y="2905962"/>
              <a:ext cx="114376" cy="114376"/>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15" name="Oval 104"/>
            <p:cNvSpPr>
              <a:spLocks noChangeAspect="true"/>
            </p:cNvSpPr>
            <p:nvPr/>
          </p:nvSpPr>
          <p:spPr>
            <a:xfrm>
              <a:off x="5817063" y="2398308"/>
              <a:ext cx="114376" cy="114376"/>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16" name="Oval 105"/>
            <p:cNvSpPr>
              <a:spLocks noChangeAspect="true"/>
            </p:cNvSpPr>
            <p:nvPr/>
          </p:nvSpPr>
          <p:spPr>
            <a:xfrm>
              <a:off x="6169551" y="4424287"/>
              <a:ext cx="92750" cy="92750"/>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17" name="Oval 106"/>
            <p:cNvSpPr>
              <a:spLocks noChangeAspect="true"/>
            </p:cNvSpPr>
            <p:nvPr/>
          </p:nvSpPr>
          <p:spPr>
            <a:xfrm>
              <a:off x="5926578" y="4388527"/>
              <a:ext cx="142644" cy="142644"/>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18" name="Oval 107"/>
            <p:cNvSpPr>
              <a:spLocks noChangeAspect="true"/>
            </p:cNvSpPr>
            <p:nvPr/>
          </p:nvSpPr>
          <p:spPr>
            <a:xfrm>
              <a:off x="6268126" y="4104960"/>
              <a:ext cx="142644" cy="142644"/>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19" name="Oval 108"/>
            <p:cNvSpPr>
              <a:spLocks noChangeAspect="true"/>
            </p:cNvSpPr>
            <p:nvPr/>
          </p:nvSpPr>
          <p:spPr>
            <a:xfrm>
              <a:off x="5893457" y="3651753"/>
              <a:ext cx="216644" cy="216644"/>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20" name="Oval 109"/>
            <p:cNvSpPr>
              <a:spLocks noChangeAspect="true"/>
            </p:cNvSpPr>
            <p:nvPr/>
          </p:nvSpPr>
          <p:spPr>
            <a:xfrm>
              <a:off x="5926931" y="3327695"/>
              <a:ext cx="149696" cy="149696"/>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21" name="Oval 111"/>
            <p:cNvSpPr>
              <a:spLocks noChangeAspect="true"/>
            </p:cNvSpPr>
            <p:nvPr/>
          </p:nvSpPr>
          <p:spPr>
            <a:xfrm>
              <a:off x="5187074" y="2963150"/>
              <a:ext cx="114376" cy="114376"/>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22" name="Oval 112"/>
            <p:cNvSpPr>
              <a:spLocks noChangeAspect="true"/>
            </p:cNvSpPr>
            <p:nvPr/>
          </p:nvSpPr>
          <p:spPr>
            <a:xfrm>
              <a:off x="5393596" y="2643759"/>
              <a:ext cx="142644" cy="142644"/>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23" name="Oval 113"/>
            <p:cNvSpPr>
              <a:spLocks noChangeAspect="true"/>
            </p:cNvSpPr>
            <p:nvPr/>
          </p:nvSpPr>
          <p:spPr>
            <a:xfrm>
              <a:off x="6162730" y="2339438"/>
              <a:ext cx="142644" cy="142644"/>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24" name="Oval 114"/>
            <p:cNvSpPr>
              <a:spLocks noChangeAspect="true"/>
            </p:cNvSpPr>
            <p:nvPr/>
          </p:nvSpPr>
          <p:spPr>
            <a:xfrm>
              <a:off x="6664677" y="2643759"/>
              <a:ext cx="142644" cy="142644"/>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25" name="Oval 115"/>
            <p:cNvSpPr>
              <a:spLocks noChangeAspect="true"/>
            </p:cNvSpPr>
            <p:nvPr/>
          </p:nvSpPr>
          <p:spPr>
            <a:xfrm>
              <a:off x="6475821" y="3272480"/>
              <a:ext cx="142644" cy="142644"/>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26" name="Oval 116"/>
            <p:cNvSpPr>
              <a:spLocks noChangeAspect="true"/>
            </p:cNvSpPr>
            <p:nvPr/>
          </p:nvSpPr>
          <p:spPr>
            <a:xfrm>
              <a:off x="5578489" y="3585134"/>
              <a:ext cx="142644" cy="142644"/>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27" name="Oval 117"/>
            <p:cNvSpPr>
              <a:spLocks noChangeAspect="true"/>
            </p:cNvSpPr>
            <p:nvPr/>
          </p:nvSpPr>
          <p:spPr>
            <a:xfrm>
              <a:off x="6293072" y="3743053"/>
              <a:ext cx="92750" cy="92750"/>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28" name="Oval 118"/>
            <p:cNvSpPr>
              <a:spLocks noChangeAspect="true"/>
            </p:cNvSpPr>
            <p:nvPr/>
          </p:nvSpPr>
          <p:spPr>
            <a:xfrm>
              <a:off x="5726163" y="4104960"/>
              <a:ext cx="92750" cy="92750"/>
            </a:xfrm>
            <a:prstGeom prst="ellipse">
              <a:avLst/>
            </a:prstGeom>
            <a:solidFill>
              <a:srgbClr val="FFFFFF">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29" name="Freeform 81"/>
            <p:cNvSpPr/>
            <p:nvPr/>
          </p:nvSpPr>
          <p:spPr>
            <a:xfrm>
              <a:off x="5515059" y="4594583"/>
              <a:ext cx="941868" cy="883484"/>
            </a:xfrm>
            <a:custGeom>
              <a:avLst/>
              <a:gdLst>
                <a:gd name="connsiteX0" fmla="*/ 0 w 672200"/>
                <a:gd name="connsiteY0" fmla="*/ 0 h 630649"/>
                <a:gd name="connsiteX1" fmla="*/ 671846 w 672200"/>
                <a:gd name="connsiteY1" fmla="*/ 0 h 630649"/>
                <a:gd name="connsiteX2" fmla="*/ 672200 w 672200"/>
                <a:gd name="connsiteY2" fmla="*/ 32054 h 630649"/>
                <a:gd name="connsiteX3" fmla="*/ 657576 w 672200"/>
                <a:gd name="connsiteY3" fmla="*/ 470997 h 630649"/>
                <a:gd name="connsiteX4" fmla="*/ 493887 w 672200"/>
                <a:gd name="connsiteY4" fmla="*/ 626220 h 630649"/>
                <a:gd name="connsiteX5" fmla="*/ 200376 w 672200"/>
                <a:gd name="connsiteY5" fmla="*/ 629042 h 630649"/>
                <a:gd name="connsiteX6" fmla="*/ 31043 w 672200"/>
                <a:gd name="connsiteY6" fmla="*/ 487931 h 630649"/>
                <a:gd name="connsiteX7" fmla="*/ 213 w 672200"/>
                <a:gd name="connsiteY7" fmla="*/ 53019 h 630649"/>
                <a:gd name="connsiteX0-1" fmla="*/ 0 w 672200"/>
                <a:gd name="connsiteY0-2" fmla="*/ 0 h 630649"/>
                <a:gd name="connsiteX1-3" fmla="*/ 671846 w 672200"/>
                <a:gd name="connsiteY1-4" fmla="*/ 0 h 630649"/>
                <a:gd name="connsiteX2-5" fmla="*/ 672200 w 672200"/>
                <a:gd name="connsiteY2-6" fmla="*/ 32054 h 630649"/>
                <a:gd name="connsiteX3-7" fmla="*/ 657576 w 672200"/>
                <a:gd name="connsiteY3-8" fmla="*/ 470997 h 630649"/>
                <a:gd name="connsiteX4-9" fmla="*/ 493887 w 672200"/>
                <a:gd name="connsiteY4-10" fmla="*/ 626220 h 630649"/>
                <a:gd name="connsiteX5-11" fmla="*/ 200376 w 672200"/>
                <a:gd name="connsiteY5-12" fmla="*/ 629042 h 630649"/>
                <a:gd name="connsiteX6-13" fmla="*/ 31043 w 672200"/>
                <a:gd name="connsiteY6-14" fmla="*/ 487931 h 630649"/>
                <a:gd name="connsiteX7-15" fmla="*/ 231194 w 672200"/>
                <a:gd name="connsiteY7-16" fmla="*/ 129219 h 630649"/>
                <a:gd name="connsiteX8" fmla="*/ 0 w 672200"/>
                <a:gd name="connsiteY8" fmla="*/ 0 h 630649"/>
                <a:gd name="connsiteX0-17" fmla="*/ 46884 w 719084"/>
                <a:gd name="connsiteY0-18" fmla="*/ 0 h 630649"/>
                <a:gd name="connsiteX1-19" fmla="*/ 718730 w 719084"/>
                <a:gd name="connsiteY1-20" fmla="*/ 0 h 630649"/>
                <a:gd name="connsiteX2-21" fmla="*/ 719084 w 719084"/>
                <a:gd name="connsiteY2-22" fmla="*/ 32054 h 630649"/>
                <a:gd name="connsiteX3-23" fmla="*/ 704460 w 719084"/>
                <a:gd name="connsiteY3-24" fmla="*/ 470997 h 630649"/>
                <a:gd name="connsiteX4-25" fmla="*/ 540771 w 719084"/>
                <a:gd name="connsiteY4-26" fmla="*/ 626220 h 630649"/>
                <a:gd name="connsiteX5-27" fmla="*/ 247260 w 719084"/>
                <a:gd name="connsiteY5-28" fmla="*/ 629042 h 630649"/>
                <a:gd name="connsiteX6-29" fmla="*/ 77927 w 719084"/>
                <a:gd name="connsiteY6-30" fmla="*/ 487931 h 630649"/>
                <a:gd name="connsiteX7-31" fmla="*/ 46884 w 719084"/>
                <a:gd name="connsiteY7-32" fmla="*/ 0 h 630649"/>
                <a:gd name="connsiteX0-33" fmla="*/ 756 w 672956"/>
                <a:gd name="connsiteY0-34" fmla="*/ 0 h 630649"/>
                <a:gd name="connsiteX1-35" fmla="*/ 672602 w 672956"/>
                <a:gd name="connsiteY1-36" fmla="*/ 0 h 630649"/>
                <a:gd name="connsiteX2-37" fmla="*/ 672956 w 672956"/>
                <a:gd name="connsiteY2-38" fmla="*/ 32054 h 630649"/>
                <a:gd name="connsiteX3-39" fmla="*/ 658332 w 672956"/>
                <a:gd name="connsiteY3-40" fmla="*/ 470997 h 630649"/>
                <a:gd name="connsiteX4-41" fmla="*/ 494643 w 672956"/>
                <a:gd name="connsiteY4-42" fmla="*/ 626220 h 630649"/>
                <a:gd name="connsiteX5-43" fmla="*/ 201132 w 672956"/>
                <a:gd name="connsiteY5-44" fmla="*/ 629042 h 630649"/>
                <a:gd name="connsiteX6-45" fmla="*/ 31799 w 672956"/>
                <a:gd name="connsiteY6-46" fmla="*/ 487931 h 630649"/>
                <a:gd name="connsiteX7-47" fmla="*/ 756 w 672956"/>
                <a:gd name="connsiteY7-48" fmla="*/ 0 h 630649"/>
                <a:gd name="connsiteX0-49" fmla="*/ 124 w 672324"/>
                <a:gd name="connsiteY0-50" fmla="*/ 0 h 630649"/>
                <a:gd name="connsiteX1-51" fmla="*/ 671970 w 672324"/>
                <a:gd name="connsiteY1-52" fmla="*/ 0 h 630649"/>
                <a:gd name="connsiteX2-53" fmla="*/ 672324 w 672324"/>
                <a:gd name="connsiteY2-54" fmla="*/ 32054 h 630649"/>
                <a:gd name="connsiteX3-55" fmla="*/ 657700 w 672324"/>
                <a:gd name="connsiteY3-56" fmla="*/ 470997 h 630649"/>
                <a:gd name="connsiteX4-57" fmla="*/ 494011 w 672324"/>
                <a:gd name="connsiteY4-58" fmla="*/ 626220 h 630649"/>
                <a:gd name="connsiteX5-59" fmla="*/ 200500 w 672324"/>
                <a:gd name="connsiteY5-60" fmla="*/ 629042 h 630649"/>
                <a:gd name="connsiteX6-61" fmla="*/ 31167 w 672324"/>
                <a:gd name="connsiteY6-62" fmla="*/ 487931 h 630649"/>
                <a:gd name="connsiteX7-63" fmla="*/ 124 w 672324"/>
                <a:gd name="connsiteY7-64" fmla="*/ 0 h 6306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72324" h="630649">
                  <a:moveTo>
                    <a:pt x="124" y="0"/>
                  </a:moveTo>
                  <a:lnTo>
                    <a:pt x="671970" y="0"/>
                  </a:lnTo>
                  <a:lnTo>
                    <a:pt x="672324" y="32054"/>
                  </a:lnTo>
                  <a:cubicBezTo>
                    <a:pt x="671950" y="155680"/>
                    <a:pt x="661404" y="375100"/>
                    <a:pt x="657700" y="470997"/>
                  </a:cubicBezTo>
                  <a:cubicBezTo>
                    <a:pt x="594200" y="541082"/>
                    <a:pt x="561744" y="571657"/>
                    <a:pt x="494011" y="626220"/>
                  </a:cubicBezTo>
                  <a:cubicBezTo>
                    <a:pt x="406522" y="621517"/>
                    <a:pt x="294575" y="635157"/>
                    <a:pt x="200500" y="629042"/>
                  </a:cubicBezTo>
                  <a:cubicBezTo>
                    <a:pt x="134647" y="580594"/>
                    <a:pt x="89963" y="547669"/>
                    <a:pt x="31167" y="487931"/>
                  </a:cubicBezTo>
                  <a:cubicBezTo>
                    <a:pt x="21583" y="380710"/>
                    <a:pt x="-1901" y="109897"/>
                    <a:pt x="124" y="0"/>
                  </a:cubicBezTo>
                  <a:close/>
                </a:path>
              </a:pathLst>
            </a:custGeom>
            <a:solidFill>
              <a:srgbClr val="FFFFFF">
                <a:lumMod val="75000"/>
              </a:srgbClr>
            </a:solidFill>
            <a:ln w="12700" cap="flat" cmpd="sng" algn="ctr">
              <a:noFill/>
              <a:prstDash val="solid"/>
              <a:miter lim="800000"/>
            </a:ln>
            <a:effectLst/>
          </p:spPr>
          <p:txBody>
            <a:bodyPr rtlCol="0" anchor="ctr"/>
            <a:p>
              <a:pPr algn="ctr" defTabSz="914400">
                <a:defRPr/>
              </a:pPr>
              <a:endParaRPr lang="id-ID" kern="0">
                <a:solidFill>
                  <a:srgbClr val="FFFFFF"/>
                </a:solidFill>
                <a:cs typeface="+mn-ea"/>
                <a:sym typeface="Arial" panose="020B0604020202020204" pitchFamily="34" charset="0"/>
              </a:endParaRPr>
            </a:p>
          </p:txBody>
        </p:sp>
        <p:sp>
          <p:nvSpPr>
            <p:cNvPr id="130" name="Rounded Rectangle 82"/>
            <p:cNvSpPr/>
            <p:nvPr/>
          </p:nvSpPr>
          <p:spPr>
            <a:xfrm>
              <a:off x="5463933" y="4718997"/>
              <a:ext cx="1039220" cy="98261"/>
            </a:xfrm>
            <a:prstGeom prst="roundRect">
              <a:avLst>
                <a:gd name="adj" fmla="val 50000"/>
              </a:avLst>
            </a:prstGeom>
            <a:solidFill>
              <a:srgbClr val="FFFFFF">
                <a:lumMod val="75000"/>
              </a:srgbClr>
            </a:solidFill>
            <a:ln w="12700" cap="flat" cmpd="sng" algn="ctr">
              <a:noFill/>
              <a:prstDash val="solid"/>
              <a:miter lim="800000"/>
            </a:ln>
            <a:effectLst/>
          </p:spPr>
          <p:txBody>
            <a:bodyPr rtlCol="0" anchor="ctr"/>
            <a:p>
              <a:pPr algn="ctr" defTabSz="914400">
                <a:defRPr/>
              </a:pPr>
              <a:endParaRPr lang="id-ID" kern="0">
                <a:solidFill>
                  <a:srgbClr val="FFFFFF"/>
                </a:solidFill>
                <a:cs typeface="+mn-ea"/>
                <a:sym typeface="Arial" panose="020B0604020202020204" pitchFamily="34" charset="0"/>
              </a:endParaRPr>
            </a:p>
          </p:txBody>
        </p:sp>
        <p:sp>
          <p:nvSpPr>
            <p:cNvPr id="131" name="Rounded Rectangle 83"/>
            <p:cNvSpPr/>
            <p:nvPr/>
          </p:nvSpPr>
          <p:spPr>
            <a:xfrm>
              <a:off x="5463933" y="4841160"/>
              <a:ext cx="1039220" cy="98261"/>
            </a:xfrm>
            <a:prstGeom prst="roundRect">
              <a:avLst>
                <a:gd name="adj" fmla="val 50000"/>
              </a:avLst>
            </a:prstGeom>
            <a:solidFill>
              <a:srgbClr val="FFFFFF">
                <a:lumMod val="75000"/>
              </a:srgbClr>
            </a:solidFill>
            <a:ln w="12700" cap="flat" cmpd="sng" algn="ctr">
              <a:noFill/>
              <a:prstDash val="solid"/>
              <a:miter lim="800000"/>
            </a:ln>
            <a:effectLst/>
          </p:spPr>
          <p:txBody>
            <a:bodyPr rtlCol="0" anchor="ctr"/>
            <a:p>
              <a:pPr algn="ctr" defTabSz="914400">
                <a:defRPr/>
              </a:pPr>
              <a:endParaRPr lang="id-ID" kern="0">
                <a:solidFill>
                  <a:srgbClr val="FFFFFF"/>
                </a:solidFill>
                <a:cs typeface="+mn-ea"/>
                <a:sym typeface="Arial" panose="020B0604020202020204" pitchFamily="34" charset="0"/>
              </a:endParaRPr>
            </a:p>
          </p:txBody>
        </p:sp>
        <p:sp>
          <p:nvSpPr>
            <p:cNvPr id="132" name="Rounded Rectangle 84"/>
            <p:cNvSpPr/>
            <p:nvPr/>
          </p:nvSpPr>
          <p:spPr>
            <a:xfrm>
              <a:off x="5463933" y="4973099"/>
              <a:ext cx="1039220" cy="98261"/>
            </a:xfrm>
            <a:prstGeom prst="roundRect">
              <a:avLst>
                <a:gd name="adj" fmla="val 50000"/>
              </a:avLst>
            </a:prstGeom>
            <a:solidFill>
              <a:srgbClr val="FFFFFF">
                <a:lumMod val="75000"/>
              </a:srgbClr>
            </a:solidFill>
            <a:ln w="12700" cap="flat" cmpd="sng" algn="ctr">
              <a:noFill/>
              <a:prstDash val="solid"/>
              <a:miter lim="800000"/>
            </a:ln>
            <a:effectLst/>
          </p:spPr>
          <p:txBody>
            <a:bodyPr rtlCol="0" anchor="ctr"/>
            <a:p>
              <a:pPr algn="ctr" defTabSz="914400">
                <a:defRPr/>
              </a:pPr>
              <a:endParaRPr lang="id-ID" kern="0">
                <a:solidFill>
                  <a:srgbClr val="FFFFFF"/>
                </a:solidFill>
                <a:cs typeface="+mn-ea"/>
                <a:sym typeface="Arial" panose="020B0604020202020204" pitchFamily="34" charset="0"/>
              </a:endParaRPr>
            </a:p>
          </p:txBody>
        </p:sp>
        <p:sp>
          <p:nvSpPr>
            <p:cNvPr id="133" name="Rounded Rectangle 85"/>
            <p:cNvSpPr/>
            <p:nvPr/>
          </p:nvSpPr>
          <p:spPr>
            <a:xfrm>
              <a:off x="5463933" y="5101810"/>
              <a:ext cx="1039220" cy="98261"/>
            </a:xfrm>
            <a:prstGeom prst="roundRect">
              <a:avLst>
                <a:gd name="adj" fmla="val 50000"/>
              </a:avLst>
            </a:prstGeom>
            <a:solidFill>
              <a:srgbClr val="FFFFFF">
                <a:lumMod val="75000"/>
              </a:srgbClr>
            </a:solidFill>
            <a:ln w="12700" cap="flat" cmpd="sng" algn="ctr">
              <a:noFill/>
              <a:prstDash val="solid"/>
              <a:miter lim="800000"/>
            </a:ln>
            <a:effectLst/>
          </p:spPr>
          <p:txBody>
            <a:bodyPr rtlCol="0" anchor="ctr"/>
            <a:p>
              <a:pPr algn="ctr" defTabSz="914400">
                <a:defRPr/>
              </a:pPr>
              <a:endParaRPr lang="id-ID" kern="0">
                <a:solidFill>
                  <a:srgbClr val="FFFFFF"/>
                </a:solidFill>
                <a:cs typeface="+mn-ea"/>
                <a:sym typeface="Arial" panose="020B0604020202020204" pitchFamily="34" charset="0"/>
              </a:endParaRPr>
            </a:p>
          </p:txBody>
        </p:sp>
        <p:sp>
          <p:nvSpPr>
            <p:cNvPr id="134" name="Oval 86"/>
            <p:cNvSpPr/>
            <p:nvPr/>
          </p:nvSpPr>
          <p:spPr>
            <a:xfrm>
              <a:off x="5828878" y="5379507"/>
              <a:ext cx="340675" cy="165789"/>
            </a:xfrm>
            <a:prstGeom prst="ellipse">
              <a:avLst/>
            </a:prstGeom>
            <a:solidFill>
              <a:srgbClr val="FFFFFF">
                <a:lumMod val="75000"/>
              </a:srgbClr>
            </a:solidFill>
            <a:ln w="12700" cap="flat" cmpd="sng" algn="ctr">
              <a:noFill/>
              <a:prstDash val="solid"/>
              <a:miter lim="800000"/>
            </a:ln>
            <a:effectLst/>
          </p:spPr>
          <p:txBody>
            <a:bodyPr rtlCol="0" anchor="ctr"/>
            <a:p>
              <a:pPr algn="ctr" defTabSz="914400">
                <a:defRPr/>
              </a:pPr>
              <a:r>
                <a:rPr lang="en-US" kern="0" dirty="0">
                  <a:solidFill>
                    <a:srgbClr val="FFFFFF"/>
                  </a:solidFill>
                  <a:cs typeface="+mn-ea"/>
                  <a:sym typeface="Arial" panose="020B0604020202020204" pitchFamily="34" charset="0"/>
                </a:rPr>
                <a:t>   </a:t>
              </a:r>
              <a:endParaRPr lang="id-ID" kern="0" dirty="0">
                <a:solidFill>
                  <a:srgbClr val="FFFFFF"/>
                </a:solidFill>
                <a:cs typeface="+mn-ea"/>
                <a:sym typeface="Arial" panose="020B0604020202020204" pitchFamily="34" charset="0"/>
              </a:endParaRPr>
            </a:p>
          </p:txBody>
        </p:sp>
        <p:sp>
          <p:nvSpPr>
            <p:cNvPr id="135" name="Oval 204"/>
            <p:cNvSpPr>
              <a:spLocks noChangeAspect="true"/>
            </p:cNvSpPr>
            <p:nvPr/>
          </p:nvSpPr>
          <p:spPr>
            <a:xfrm>
              <a:off x="6886667" y="3024260"/>
              <a:ext cx="230854" cy="230853"/>
            </a:xfrm>
            <a:prstGeom prst="ellipse">
              <a:avLst/>
            </a:prstGeom>
            <a:solidFill>
              <a:srgbClr val="5D657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36" name="Oval 205"/>
            <p:cNvSpPr>
              <a:spLocks noChangeAspect="true"/>
            </p:cNvSpPr>
            <p:nvPr/>
          </p:nvSpPr>
          <p:spPr>
            <a:xfrm>
              <a:off x="6493831" y="3885138"/>
              <a:ext cx="230854" cy="230853"/>
            </a:xfrm>
            <a:prstGeom prst="ellipse">
              <a:avLst/>
            </a:prstGeom>
            <a:solidFill>
              <a:srgbClr val="393E46"/>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37" name="Oval 206"/>
            <p:cNvSpPr>
              <a:spLocks noChangeAspect="true"/>
            </p:cNvSpPr>
            <p:nvPr/>
          </p:nvSpPr>
          <p:spPr>
            <a:xfrm>
              <a:off x="4970428" y="3321695"/>
              <a:ext cx="216644" cy="216644"/>
            </a:xfrm>
            <a:prstGeom prst="ellipse">
              <a:avLst/>
            </a:prstGeom>
            <a:solidFill>
              <a:srgbClr val="5D657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sp>
          <p:nvSpPr>
            <p:cNvPr id="138" name="Oval 207"/>
            <p:cNvSpPr>
              <a:spLocks noChangeAspect="true"/>
            </p:cNvSpPr>
            <p:nvPr/>
          </p:nvSpPr>
          <p:spPr>
            <a:xfrm>
              <a:off x="4833791" y="2688530"/>
              <a:ext cx="217662" cy="217662"/>
            </a:xfrm>
            <a:prstGeom prst="ellipse">
              <a:avLst/>
            </a:prstGeom>
            <a:solidFill>
              <a:srgbClr val="393E46"/>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p>
              <a:pPr algn="ctr" defTabSz="914400">
                <a:defRPr/>
              </a:pPr>
              <a:endParaRPr lang="en-US" sz="600" kern="0" dirty="0">
                <a:solidFill>
                  <a:srgbClr val="FFFFFF"/>
                </a:solidFill>
                <a:cs typeface="+mn-ea"/>
                <a:sym typeface="Arial" panose="020B0604020202020204" pitchFamily="34" charset="0"/>
              </a:endParaRPr>
            </a:p>
          </p:txBody>
        </p:sp>
      </p:grpSp>
      <p:sp>
        <p:nvSpPr>
          <p:cNvPr id="139" name="矩形 138"/>
          <p:cNvSpPr/>
          <p:nvPr/>
        </p:nvSpPr>
        <p:spPr>
          <a:xfrm>
            <a:off x="972820" y="2401570"/>
            <a:ext cx="2286635" cy="3833495"/>
          </a:xfrm>
          <a:prstGeom prst="rect">
            <a:avLst/>
          </a:prstGeom>
        </p:spPr>
        <p:txBody>
          <a:bodyPr wrap="square">
            <a:spAutoFit/>
          </a:bodyPr>
          <a:p>
            <a:pPr marL="171450" indent="-171450">
              <a:buFont typeface="Wingdings" panose="05000000000000000000" charset="0"/>
              <a:buChar char="Ø"/>
            </a:pPr>
            <a:r>
              <a:rPr lang="zh-CN" altLang="en-US" sz="1600" dirty="0">
                <a:latin typeface="微软雅黑" panose="020B0503020204020204" pitchFamily="34" charset="-122"/>
                <a:ea typeface="微软雅黑" panose="020B0503020204020204" pitchFamily="34" charset="-122"/>
                <a:sym typeface="+mn-ea"/>
              </a:rPr>
              <a:t>积极营造优美环境，提升政府公信力</a:t>
            </a:r>
            <a:endParaRPr lang="en-US" altLang="zh-CN" sz="1600" dirty="0">
              <a:latin typeface="微软雅黑" panose="020B0503020204020204" pitchFamily="34" charset="-122"/>
              <a:ea typeface="微软雅黑" panose="020B0503020204020204" pitchFamily="34" charset="-122"/>
            </a:endParaRPr>
          </a:p>
          <a:p>
            <a:pPr marL="171450" indent="-171450">
              <a:buFont typeface="Wingdings" panose="05000000000000000000" charset="0"/>
              <a:buChar char="Ø"/>
            </a:pPr>
            <a:endParaRPr lang="en-US" altLang="zh-CN" sz="1600" dirty="0">
              <a:latin typeface="微软雅黑" panose="020B0503020204020204" pitchFamily="34" charset="-122"/>
              <a:ea typeface="微软雅黑" panose="020B0503020204020204" pitchFamily="34" charset="-122"/>
            </a:endParaRPr>
          </a:p>
          <a:p>
            <a:pPr marL="171450" indent="-171450">
              <a:buFont typeface="Wingdings" panose="05000000000000000000" charset="0"/>
              <a:buChar char="Ø"/>
            </a:pPr>
            <a:r>
              <a:rPr lang="zh-CN" altLang="en-US" sz="1600" dirty="0">
                <a:latin typeface="微软雅黑" panose="020B0503020204020204" pitchFamily="34" charset="-122"/>
                <a:ea typeface="微软雅黑" panose="020B0503020204020204" pitchFamily="34" charset="-122"/>
                <a:sym typeface="+mn-ea"/>
              </a:rPr>
              <a:t>有效提升环卫管理水平，工作便捷高效</a:t>
            </a:r>
            <a:endParaRPr lang="en-US" altLang="zh-CN" sz="1600" dirty="0">
              <a:latin typeface="微软雅黑" panose="020B0503020204020204" pitchFamily="34" charset="-122"/>
              <a:ea typeface="微软雅黑" panose="020B0503020204020204" pitchFamily="34" charset="-122"/>
            </a:endParaRPr>
          </a:p>
          <a:p>
            <a:pPr marL="171450" indent="-171450">
              <a:buFont typeface="Wingdings" panose="05000000000000000000" charset="0"/>
              <a:buChar char="Ø"/>
            </a:pPr>
            <a:endParaRPr lang="en-US" altLang="zh-CN" sz="1600" dirty="0">
              <a:latin typeface="微软雅黑" panose="020B0503020204020204" pitchFamily="34" charset="-122"/>
              <a:ea typeface="微软雅黑" panose="020B0503020204020204" pitchFamily="34" charset="-122"/>
            </a:endParaRPr>
          </a:p>
          <a:p>
            <a:pPr marL="171450" indent="-171450">
              <a:buFont typeface="Wingdings" panose="05000000000000000000" charset="0"/>
              <a:buChar char="Ø"/>
            </a:pPr>
            <a:r>
              <a:rPr lang="zh-CN" altLang="en-US" sz="1600" dirty="0">
                <a:latin typeface="微软雅黑" panose="020B0503020204020204" pitchFamily="34" charset="-122"/>
                <a:ea typeface="微软雅黑" panose="020B0503020204020204" pitchFamily="34" charset="-122"/>
                <a:sym typeface="+mn-ea"/>
              </a:rPr>
              <a:t>破解垃圾围城，推动垃圾减量及生态环境综合治理</a:t>
            </a:r>
            <a:endParaRPr lang="zh-CN" altLang="en-US" sz="1600" dirty="0">
              <a:latin typeface="微软雅黑" panose="020B0503020204020204" pitchFamily="34" charset="-122"/>
              <a:ea typeface="微软雅黑" panose="020B0503020204020204" pitchFamily="34" charset="-122"/>
            </a:endParaRPr>
          </a:p>
          <a:p>
            <a:pPr marL="171450" indent="-171450">
              <a:buFont typeface="Wingdings" panose="05000000000000000000" charset="0"/>
              <a:buChar char="Ø"/>
            </a:pPr>
            <a:endParaRPr lang="en-US" altLang="zh-CN" sz="1600" dirty="0">
              <a:latin typeface="微软雅黑" panose="020B0503020204020204" pitchFamily="34" charset="-122"/>
              <a:ea typeface="微软雅黑" panose="020B0503020204020204" pitchFamily="34" charset="-122"/>
            </a:endParaRPr>
          </a:p>
          <a:p>
            <a:pPr marL="171450" indent="-171450">
              <a:buFont typeface="Wingdings" panose="05000000000000000000" charset="0"/>
              <a:buChar char="Ø"/>
            </a:pPr>
            <a:r>
              <a:rPr lang="zh-CN" altLang="en-US" sz="1600" dirty="0">
                <a:latin typeface="微软雅黑" panose="020B0503020204020204" pitchFamily="34" charset="-122"/>
                <a:ea typeface="微软雅黑" panose="020B0503020204020204" pitchFamily="34" charset="-122"/>
                <a:sym typeface="+mn-ea"/>
              </a:rPr>
              <a:t>提升人们的环境意识和道德修养培育过程，也是精神文明建设过程</a:t>
            </a:r>
            <a:endParaRPr lang="zh-CN" altLang="en-US" sz="1600" dirty="0">
              <a:latin typeface="微软雅黑" panose="020B0503020204020204" pitchFamily="34" charset="-122"/>
              <a:ea typeface="微软雅黑" panose="020B0503020204020204" pitchFamily="34" charset="-122"/>
            </a:endParaRPr>
          </a:p>
          <a:p>
            <a:pPr>
              <a:lnSpc>
                <a:spcPct val="120000"/>
              </a:lnSpc>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2" name="矩形 141"/>
          <p:cNvSpPr/>
          <p:nvPr/>
        </p:nvSpPr>
        <p:spPr>
          <a:xfrm>
            <a:off x="8969375" y="1424305"/>
            <a:ext cx="2301240" cy="3784600"/>
          </a:xfrm>
          <a:prstGeom prst="rect">
            <a:avLst/>
          </a:prstGeom>
        </p:spPr>
        <p:txBody>
          <a:bodyPr wrap="square">
            <a:spAutoFit/>
          </a:bodyPr>
          <a:p>
            <a:pPr marL="171450" indent="-171450">
              <a:buFont typeface="Wingdings" panose="05000000000000000000" charset="0"/>
              <a:buChar char="Ø"/>
            </a:pPr>
            <a:r>
              <a:rPr lang="zh-CN" altLang="en-US" sz="1600" dirty="0">
                <a:latin typeface="微软雅黑" panose="020B0503020204020204" pitchFamily="34" charset="-122"/>
                <a:ea typeface="微软雅黑" panose="020B0503020204020204" pitchFamily="34" charset="-122"/>
                <a:sym typeface="+mn-ea"/>
              </a:rPr>
              <a:t>打造优美环境，提高生态旅游附加值和旅游产业的经济效益</a:t>
            </a:r>
            <a:endParaRPr lang="en-US" altLang="zh-CN" sz="1600" dirty="0">
              <a:latin typeface="微软雅黑" panose="020B0503020204020204" pitchFamily="34" charset="-122"/>
              <a:ea typeface="微软雅黑" panose="020B0503020204020204" pitchFamily="34" charset="-122"/>
            </a:endParaRPr>
          </a:p>
          <a:p>
            <a:pPr marL="171450" indent="-171450">
              <a:buFont typeface="Wingdings" panose="05000000000000000000" charset="0"/>
              <a:buChar char="Ø"/>
            </a:pPr>
            <a:endParaRPr lang="zh-CN" altLang="en-US" sz="1600" dirty="0">
              <a:latin typeface="微软雅黑" panose="020B0503020204020204" pitchFamily="34" charset="-122"/>
              <a:ea typeface="微软雅黑" panose="020B0503020204020204" pitchFamily="34" charset="-122"/>
            </a:endParaRPr>
          </a:p>
          <a:p>
            <a:pPr marL="171450" indent="-171450">
              <a:buFont typeface="Wingdings" panose="05000000000000000000" charset="0"/>
              <a:buChar char="Ø"/>
            </a:pPr>
            <a:r>
              <a:rPr lang="zh-CN" altLang="en-US" sz="1600" dirty="0">
                <a:latin typeface="微软雅黑" panose="020B0503020204020204" pitchFamily="34" charset="-122"/>
                <a:ea typeface="微软雅黑" panose="020B0503020204020204" pitchFamily="34" charset="-122"/>
                <a:sym typeface="+mn-ea"/>
              </a:rPr>
              <a:t>提高环卫管理的工作效率和质量，降低环境运营成本</a:t>
            </a:r>
            <a:endParaRPr lang="en-US" altLang="zh-CN" sz="1600" dirty="0">
              <a:latin typeface="微软雅黑" panose="020B0503020204020204" pitchFamily="34" charset="-122"/>
              <a:ea typeface="微软雅黑" panose="020B0503020204020204" pitchFamily="34" charset="-122"/>
            </a:endParaRPr>
          </a:p>
          <a:p>
            <a:pPr marL="171450" indent="-171450">
              <a:buFont typeface="Wingdings" panose="05000000000000000000" charset="0"/>
              <a:buChar char="Ø"/>
            </a:pPr>
            <a:endParaRPr lang="zh-CN" altLang="en-US" sz="1600" dirty="0">
              <a:latin typeface="微软雅黑" panose="020B0503020204020204" pitchFamily="34" charset="-122"/>
              <a:ea typeface="微软雅黑" panose="020B0503020204020204" pitchFamily="34" charset="-122"/>
            </a:endParaRPr>
          </a:p>
          <a:p>
            <a:pPr marL="171450" indent="-171450">
              <a:buFont typeface="Wingdings" panose="05000000000000000000" charset="0"/>
              <a:buChar char="Ø"/>
            </a:pPr>
            <a:r>
              <a:rPr lang="zh-CN" altLang="en-US" sz="1600" dirty="0">
                <a:latin typeface="微软雅黑" panose="020B0503020204020204" pitchFamily="34" charset="-122"/>
                <a:ea typeface="微软雅黑" panose="020B0503020204020204" pitchFamily="34" charset="-122"/>
                <a:sym typeface="+mn-ea"/>
              </a:rPr>
              <a:t>通过管控平台化，数据化实现政府、企业和公众的互动共赢</a:t>
            </a:r>
            <a:endParaRPr lang="en-US" altLang="zh-CN" sz="1600" dirty="0">
              <a:latin typeface="微软雅黑" panose="020B0503020204020204" pitchFamily="34" charset="-122"/>
              <a:ea typeface="微软雅黑" panose="020B0503020204020204" pitchFamily="34" charset="-122"/>
            </a:endParaRPr>
          </a:p>
          <a:p>
            <a:pPr marL="171450" indent="-171450">
              <a:buFont typeface="Wingdings" panose="05000000000000000000" charset="0"/>
              <a:buChar char="Ø"/>
            </a:pPr>
            <a:endParaRPr lang="en-US" altLang="zh-CN" sz="1600" dirty="0">
              <a:latin typeface="微软雅黑" panose="020B0503020204020204" pitchFamily="34" charset="-122"/>
              <a:ea typeface="微软雅黑" panose="020B0503020204020204" pitchFamily="34" charset="-122"/>
            </a:endParaRPr>
          </a:p>
          <a:p>
            <a:pPr marL="171450" indent="-171450">
              <a:buFont typeface="Wingdings" panose="05000000000000000000" charset="0"/>
              <a:buChar char="Ø"/>
            </a:pPr>
            <a:r>
              <a:rPr lang="zh-CN" altLang="en-US" sz="1600" dirty="0">
                <a:latin typeface="微软雅黑" panose="020B0503020204020204" pitchFamily="34" charset="-122"/>
                <a:ea typeface="微软雅黑" panose="020B0503020204020204" pitchFamily="34" charset="-122"/>
                <a:sym typeface="+mn-ea"/>
              </a:rPr>
              <a:t>垃圾实现减量，从而减少垃圾的运输、处理成本</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3" name="文本框 142"/>
          <p:cNvSpPr txBox="true"/>
          <p:nvPr/>
        </p:nvSpPr>
        <p:spPr>
          <a:xfrm>
            <a:off x="9053195" y="5287010"/>
            <a:ext cx="2595245" cy="1198880"/>
          </a:xfrm>
          <a:prstGeom prst="rect">
            <a:avLst/>
          </a:prstGeom>
          <a:noFill/>
        </p:spPr>
        <p:txBody>
          <a:bodyPr wrap="square" rtlCol="0">
            <a:spAutoFit/>
          </a:bodyPr>
          <a:p>
            <a:r>
              <a:rPr lang="zh-CN" altLang="en-US" kern="0"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mn-ea"/>
              </a:rPr>
              <a:t>有利于实现环境与地方经济协调可持续发展。</a:t>
            </a:r>
            <a:r>
              <a:rPr lang="zh-CN" altLang="en-US"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续发展</a:t>
            </a:r>
            <a:endParaRPr lang="en-US" altLang="zh-CN"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endParaRPr lang="zh-CN" altLang="en-US"/>
          </a:p>
        </p:txBody>
      </p:sp>
      <p:sp>
        <p:nvSpPr>
          <p:cNvPr id="144" name="文本框 143"/>
          <p:cNvSpPr txBox="true"/>
          <p:nvPr/>
        </p:nvSpPr>
        <p:spPr>
          <a:xfrm>
            <a:off x="829945" y="1552575"/>
            <a:ext cx="2718435" cy="1198880"/>
          </a:xfrm>
          <a:prstGeom prst="rect">
            <a:avLst/>
          </a:prstGeom>
          <a:noFill/>
        </p:spPr>
        <p:txBody>
          <a:bodyPr wrap="square" rtlCol="0">
            <a:spAutoFit/>
          </a:bodyPr>
          <a:p>
            <a:r>
              <a:rPr lang="zh-CN" altLang="en-US" kern="0"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mn-ea"/>
              </a:rPr>
              <a:t>有效改善环境状况，提升城市形象和公民幸福度。</a:t>
            </a:r>
            <a:r>
              <a:rPr lang="zh-CN" altLang="en-US"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福指数</a:t>
            </a:r>
            <a:endParaRPr lang="en-US" altLang="zh-CN"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endParaRPr lang="zh-CN" altLang="en-US"/>
          </a:p>
        </p:txBody>
      </p:sp>
      <p:pic>
        <p:nvPicPr>
          <p:cNvPr id="4" name="图片 3"/>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p:txBody>
          <a:bodyPr/>
          <a:lstStyle/>
          <a:p>
            <a:r>
              <a:rPr lang="zh-CN" altLang="en-US" sz="2800" b="1" dirty="0">
                <a:sym typeface="+mn-ea"/>
              </a:rPr>
              <a:t>垃圾分类的意义</a:t>
            </a:r>
            <a:endParaRPr lang="zh-CN" altLang="en-US" sz="2800" dirty="0">
              <a:solidFill>
                <a:srgbClr val="1B262C"/>
              </a:solidFill>
            </a:endParaRPr>
          </a:p>
        </p:txBody>
      </p:sp>
      <p:grpSp>
        <p:nvGrpSpPr>
          <p:cNvPr id="3" name="Group 18"/>
          <p:cNvGrpSpPr/>
          <p:nvPr/>
        </p:nvGrpSpPr>
        <p:grpSpPr>
          <a:xfrm>
            <a:off x="6699716" y="4273622"/>
            <a:ext cx="1660614" cy="1844554"/>
            <a:chOff x="2707118" y="3647115"/>
            <a:chExt cx="1660614" cy="1322709"/>
          </a:xfrm>
        </p:grpSpPr>
        <p:sp>
          <p:nvSpPr>
            <p:cNvPr id="4" name="TextBox 25"/>
            <p:cNvSpPr txBox="true"/>
            <p:nvPr/>
          </p:nvSpPr>
          <p:spPr>
            <a:xfrm>
              <a:off x="2707753" y="3647115"/>
              <a:ext cx="1659979" cy="264104"/>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mn-ea"/>
                </a:rPr>
                <a:t>污染大气环境</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5" name="TextBox 26"/>
            <p:cNvSpPr txBox="true"/>
            <p:nvPr/>
          </p:nvSpPr>
          <p:spPr>
            <a:xfrm>
              <a:off x="2707118" y="3911132"/>
              <a:ext cx="1659979" cy="1058692"/>
            </a:xfrm>
            <a:prstGeom prst="rect">
              <a:avLst/>
            </a:prstGeom>
            <a:noFill/>
          </p:spPr>
          <p:txBody>
            <a:bodyPr wrap="square" rtlCol="0">
              <a:spAutoFit/>
            </a:bodyPr>
            <a:lstStyle/>
            <a:p>
              <a:pPr marL="171450" marR="0" lvl="0" indent="-171450" algn="l" defTabSz="914400" rtl="0" eaLnBrk="0" fontAlgn="auto" latinLnBrk="0" hangingPunct="0">
                <a:lnSpc>
                  <a:spcPct val="150000"/>
                </a:lnSpc>
                <a:spcBef>
                  <a:spcPct val="0"/>
                </a:spcBef>
                <a:spcAft>
                  <a:spcPct val="0"/>
                </a:spcAft>
                <a:buClrTx/>
                <a:buSzTx/>
                <a:buFont typeface="Wingdings" panose="05000000000000000000" charset="0"/>
                <a:buChar char="Ø"/>
                <a:defRPr/>
              </a:pPr>
              <a:r>
                <a:rPr lang="zh-CN" altLang="en-US" sz="1200"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细小固体废物会随风飘扬，加重大气污染；</a:t>
              </a:r>
              <a:endPar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mn-ea"/>
              </a:endParaRPr>
            </a:p>
            <a:p>
              <a:pPr marL="171450" lvl="0" indent="-171450" eaLnBrk="0" fontAlgn="auto" hangingPunct="0">
                <a:lnSpc>
                  <a:spcPct val="150000"/>
                </a:lnSpc>
                <a:buFont typeface="Wingdings" panose="05000000000000000000" charset="0"/>
                <a:buChar char="Ø"/>
                <a:defRPr/>
              </a:pPr>
              <a:r>
                <a:rPr lang="zh-CN" altLang="en-US" sz="1200"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挥发致癌致畸</a:t>
              </a:r>
              <a:r>
                <a:rPr lang="zh-CN" altLang="en-US" sz="1200" dirty="0">
                  <a:solidFill>
                    <a:schemeClr val="bg1"/>
                  </a:solidFill>
                  <a:latin typeface="微软雅黑" panose="020B0503020204020204" pitchFamily="34" charset="-122"/>
                  <a:ea typeface="微软雅黑" panose="020B0503020204020204" pitchFamily="34" charset="-122"/>
                  <a:sym typeface="+mn-ea"/>
                </a:rPr>
                <a:t>物等有毒有害气体。</a:t>
              </a:r>
              <a:endParaRPr lang="zh-CN" altLang="en-US" sz="1200" dirty="0">
                <a:solidFill>
                  <a:schemeClr val="bg1"/>
                </a:solidFill>
                <a:latin typeface="微软雅黑" panose="020B0503020204020204" pitchFamily="34" charset="-122"/>
                <a:ea typeface="微软雅黑" panose="020B0503020204020204" pitchFamily="34" charset="-122"/>
                <a:sym typeface="+mn-ea"/>
              </a:endParaRPr>
            </a:p>
          </p:txBody>
        </p:sp>
      </p:grpSp>
      <p:grpSp>
        <p:nvGrpSpPr>
          <p:cNvPr id="10" name="Group 18"/>
          <p:cNvGrpSpPr/>
          <p:nvPr/>
        </p:nvGrpSpPr>
        <p:grpSpPr>
          <a:xfrm>
            <a:off x="3761740" y="4375150"/>
            <a:ext cx="1826260" cy="1701165"/>
            <a:chOff x="2679178" y="3539699"/>
            <a:chExt cx="1826260" cy="919746"/>
          </a:xfrm>
        </p:grpSpPr>
        <p:sp>
          <p:nvSpPr>
            <p:cNvPr id="11" name="TextBox 25"/>
            <p:cNvSpPr txBox="true"/>
            <p:nvPr/>
          </p:nvSpPr>
          <p:spPr>
            <a:xfrm>
              <a:off x="2762363" y="3539699"/>
              <a:ext cx="1659979" cy="199124"/>
            </a:xfrm>
            <a:prstGeom prst="rect">
              <a:avLst/>
            </a:prstGeom>
            <a:noFill/>
          </p:spPr>
          <p:txBody>
            <a:bodyPr wrap="square" rtlCol="0">
              <a:spAutoFit/>
            </a:bodyPr>
            <a:lstStyle/>
            <a:p>
              <a:pPr algn="ctr"/>
              <a:r>
                <a:rPr lang="zh-CN" altLang="en-US" b="1" dirty="0">
                  <a:solidFill>
                    <a:srgbClr val="C00000"/>
                  </a:solidFill>
                  <a:latin typeface="微软雅黑" panose="020B0503020204020204" pitchFamily="34" charset="-122"/>
                  <a:ea typeface="微软雅黑" panose="020B0503020204020204" pitchFamily="34" charset="-122"/>
                  <a:sym typeface="+mn-ea"/>
                </a:rPr>
                <a:t>污染水源环境</a:t>
              </a:r>
              <a:endParaRPr lang="zh-CN" altLang="en-US" b="1"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2" name="TextBox 26"/>
            <p:cNvSpPr txBox="true"/>
            <p:nvPr/>
          </p:nvSpPr>
          <p:spPr>
            <a:xfrm>
              <a:off x="2679178" y="3811263"/>
              <a:ext cx="1826260" cy="648182"/>
            </a:xfrm>
            <a:prstGeom prst="rect">
              <a:avLst/>
            </a:prstGeom>
            <a:noFill/>
          </p:spPr>
          <p:txBody>
            <a:bodyPr wrap="square" rtlCol="0">
              <a:spAutoFit/>
            </a:bodyPr>
            <a:lstStyle/>
            <a:p>
              <a:pPr marL="171450" marR="0" lvl="0" indent="-171450" algn="l" defTabSz="914400" rtl="0" eaLnBrk="0" fontAlgn="auto" latinLnBrk="0" hangingPunct="0">
                <a:lnSpc>
                  <a:spcPct val="150000"/>
                </a:lnSpc>
                <a:spcBef>
                  <a:spcPct val="0"/>
                </a:spcBef>
                <a:spcAft>
                  <a:spcPct val="0"/>
                </a:spcAft>
                <a:buClrTx/>
                <a:buSzTx/>
                <a:buFont typeface="Wingdings" panose="05000000000000000000" pitchFamily="2" charset="2"/>
                <a:buChar char="Ø"/>
                <a:defRPr/>
              </a:pPr>
              <a:r>
                <a:rPr lang="zh-CN" altLang="en-US" sz="1200" noProof="0" dirty="0">
                  <a:ln>
                    <a:noFill/>
                  </a:ln>
                  <a:solidFill>
                    <a:srgbClr val="203864"/>
                  </a:solidFill>
                  <a:effectLst/>
                  <a:uLnTx/>
                  <a:uFillTx/>
                  <a:latin typeface="微软雅黑" panose="020B0503020204020204" pitchFamily="34" charset="-122"/>
                  <a:ea typeface="微软雅黑" panose="020B0503020204020204" pitchFamily="34" charset="-122"/>
                  <a:sym typeface="+mn-ea"/>
                </a:rPr>
                <a:t>严重污染地表水和地下水源；</a:t>
              </a:r>
              <a:endParaRPr kumimoji="0" lang="en-US" altLang="zh-CN" sz="1200" b="0" i="0" u="none" strike="noStrike" kern="1200" cap="none" spc="0" normalizeH="0" baseline="0" noProof="0" dirty="0">
                <a:ln>
                  <a:noFill/>
                </a:ln>
                <a:solidFill>
                  <a:srgbClr val="203864"/>
                </a:solidFill>
                <a:effectLst/>
                <a:uLnTx/>
                <a:uFillTx/>
                <a:latin typeface="微软雅黑" panose="020B0503020204020204" pitchFamily="34" charset="-122"/>
                <a:ea typeface="微软雅黑" panose="020B0503020204020204" pitchFamily="34" charset="-122"/>
                <a:cs typeface="+mn-cs"/>
                <a:sym typeface="+mn-ea"/>
              </a:endParaRPr>
            </a:p>
            <a:p>
              <a:pPr marL="171450" marR="0" lvl="0" indent="-171450" algn="l" defTabSz="914400" rtl="0" eaLnBrk="0" fontAlgn="auto" latinLnBrk="0" hangingPunct="0">
                <a:lnSpc>
                  <a:spcPct val="150000"/>
                </a:lnSpc>
                <a:spcBef>
                  <a:spcPct val="0"/>
                </a:spcBef>
                <a:spcAft>
                  <a:spcPct val="0"/>
                </a:spcAft>
                <a:buClrTx/>
                <a:buSzTx/>
                <a:buFont typeface="Wingdings" panose="05000000000000000000" pitchFamily="2" charset="2"/>
                <a:buChar char="Ø"/>
                <a:defRPr/>
              </a:pPr>
              <a:r>
                <a:rPr lang="zh-CN" altLang="en-US" sz="1200" noProof="0" dirty="0">
                  <a:ln>
                    <a:noFill/>
                  </a:ln>
                  <a:solidFill>
                    <a:srgbClr val="203864"/>
                  </a:solidFill>
                  <a:effectLst/>
                  <a:uLnTx/>
                  <a:uFillTx/>
                  <a:latin typeface="微软雅黑" panose="020B0503020204020204" pitchFamily="34" charset="-122"/>
                  <a:ea typeface="微软雅黑" panose="020B0503020204020204" pitchFamily="34" charset="-122"/>
                  <a:sym typeface="+mn-ea"/>
                </a:rPr>
                <a:t>影响水生生物的生存和水资源的利用。</a:t>
              </a:r>
              <a:endParaRPr lang="zh-CN" altLang="en-US" sz="1200" dirty="0">
                <a:solidFill>
                  <a:srgbClr val="0F4C75"/>
                </a:solidFill>
                <a:latin typeface="微软雅黑" panose="020B0503020204020204" pitchFamily="34" charset="-122"/>
                <a:ea typeface="微软雅黑" panose="020B0503020204020204" pitchFamily="34" charset="-122"/>
              </a:endParaRPr>
            </a:p>
          </p:txBody>
        </p:sp>
      </p:grpSp>
      <p:grpSp>
        <p:nvGrpSpPr>
          <p:cNvPr id="13" name="Group 18"/>
          <p:cNvGrpSpPr/>
          <p:nvPr/>
        </p:nvGrpSpPr>
        <p:grpSpPr>
          <a:xfrm>
            <a:off x="971094" y="4411415"/>
            <a:ext cx="1836420" cy="1734816"/>
            <a:chOff x="2532493" y="3503678"/>
            <a:chExt cx="1836420" cy="1244017"/>
          </a:xfrm>
        </p:grpSpPr>
        <p:sp>
          <p:nvSpPr>
            <p:cNvPr id="14" name="TextBox 25"/>
            <p:cNvSpPr txBox="true"/>
            <p:nvPr/>
          </p:nvSpPr>
          <p:spPr>
            <a:xfrm>
              <a:off x="2550273" y="3503678"/>
              <a:ext cx="1818640" cy="264104"/>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mn-ea"/>
                </a:rPr>
                <a:t>占用、污染土地</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5" name="TextBox 26"/>
            <p:cNvSpPr txBox="true"/>
            <p:nvPr/>
          </p:nvSpPr>
          <p:spPr>
            <a:xfrm>
              <a:off x="2532493" y="3887992"/>
              <a:ext cx="1781175" cy="859703"/>
            </a:xfrm>
            <a:prstGeom prst="rect">
              <a:avLst/>
            </a:prstGeom>
            <a:noFill/>
          </p:spPr>
          <p:txBody>
            <a:bodyPr wrap="square" rtlCol="0">
              <a:spAutoFit/>
            </a:bodyPr>
            <a:lstStyle/>
            <a:p>
              <a:pPr marL="171450" marR="0" lvl="0" indent="-171450" algn="l" defTabSz="914400" rtl="0" eaLnBrk="0" fontAlgn="auto" latinLnBrk="0" hangingPunct="0">
                <a:lnSpc>
                  <a:spcPct val="150000"/>
                </a:lnSpc>
                <a:spcBef>
                  <a:spcPct val="0"/>
                </a:spcBef>
                <a:spcAft>
                  <a:spcPct val="0"/>
                </a:spcAft>
                <a:buClrTx/>
                <a:buSzTx/>
                <a:buFont typeface="Wingdings" panose="05000000000000000000" pitchFamily="2" charset="2"/>
                <a:buChar char="Ø"/>
                <a:defRPr/>
              </a:pPr>
              <a:r>
                <a:rPr lang="zh-CN" altLang="en-US" sz="1200" noProof="0" dirty="0">
                  <a:ln>
                    <a:noFill/>
                  </a:ln>
                  <a:solidFill>
                    <a:schemeClr val="bg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挤占了土地资源和生存空间；</a:t>
              </a:r>
              <a:endParaRPr kumimoji="0" lang="en-US" altLang="zh-CN"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mn-ea"/>
              </a:endParaRPr>
            </a:p>
            <a:p>
              <a:pPr marL="171450" lvl="0" indent="-171450" eaLnBrk="0" fontAlgn="auto" hangingPunct="0">
                <a:lnSpc>
                  <a:spcPct val="150000"/>
                </a:lnSpc>
                <a:buFont typeface="Wingdings" panose="05000000000000000000" pitchFamily="2" charset="2"/>
                <a:buChar char="Ø"/>
                <a:defRPr/>
              </a:pPr>
              <a:r>
                <a:rPr lang="zh-CN" altLang="en-US" sz="12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污染土壤，</a:t>
              </a:r>
              <a:r>
                <a:rPr lang="zh-CN" altLang="en-US" sz="1200" noProof="0" dirty="0">
                  <a:ln>
                    <a:noFill/>
                  </a:ln>
                  <a:solidFill>
                    <a:schemeClr val="bg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破坏了大自然生态系统平衡。</a:t>
              </a:r>
              <a:endParaRPr lang="zh-CN" altLang="en-US" sz="1200" noProof="0" dirty="0">
                <a:ln>
                  <a:noFill/>
                </a:ln>
                <a:solidFill>
                  <a:schemeClr val="bg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endParaRPr>
            </a:p>
          </p:txBody>
        </p:sp>
      </p:grpSp>
      <p:grpSp>
        <p:nvGrpSpPr>
          <p:cNvPr id="16" name="Group 18"/>
          <p:cNvGrpSpPr/>
          <p:nvPr/>
        </p:nvGrpSpPr>
        <p:grpSpPr>
          <a:xfrm>
            <a:off x="9472619" y="3508446"/>
            <a:ext cx="1659979" cy="2064899"/>
            <a:chOff x="2707118" y="3489108"/>
            <a:chExt cx="1659979" cy="1480716"/>
          </a:xfrm>
        </p:grpSpPr>
        <p:sp>
          <p:nvSpPr>
            <p:cNvPr id="17" name="TextBox 25"/>
            <p:cNvSpPr txBox="true"/>
            <p:nvPr/>
          </p:nvSpPr>
          <p:spPr>
            <a:xfrm>
              <a:off x="2707118" y="3489108"/>
              <a:ext cx="1659979" cy="264104"/>
            </a:xfrm>
            <a:prstGeom prst="rect">
              <a:avLst/>
            </a:prstGeom>
            <a:noFill/>
          </p:spPr>
          <p:txBody>
            <a:bodyPr wrap="square" rtlCol="0">
              <a:spAutoFit/>
            </a:bodyPr>
            <a:lstStyle/>
            <a:p>
              <a:pPr algn="ctr"/>
              <a:r>
                <a:rPr lang="zh-CN" altLang="en-US" b="1" dirty="0">
                  <a:solidFill>
                    <a:srgbClr val="C00000"/>
                  </a:solidFill>
                  <a:latin typeface="微软雅黑" panose="020B0503020204020204" pitchFamily="34" charset="-122"/>
                  <a:ea typeface="微软雅黑" panose="020B0503020204020204" pitchFamily="34" charset="-122"/>
                  <a:sym typeface="+mn-ea"/>
                </a:rPr>
                <a:t>危害人体健康</a:t>
              </a:r>
              <a:endParaRPr lang="zh-CN" altLang="en-US" b="1"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8" name="TextBox 26"/>
            <p:cNvSpPr txBox="true"/>
            <p:nvPr/>
          </p:nvSpPr>
          <p:spPr>
            <a:xfrm>
              <a:off x="2707118" y="3911132"/>
              <a:ext cx="1659979" cy="1058692"/>
            </a:xfrm>
            <a:prstGeom prst="rect">
              <a:avLst/>
            </a:prstGeom>
            <a:noFill/>
          </p:spPr>
          <p:txBody>
            <a:bodyPr wrap="square" rtlCol="0">
              <a:spAutoFit/>
            </a:body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charset="0"/>
                <a:buChar char="Ø"/>
                <a:defRPr/>
              </a:pPr>
              <a:r>
                <a:rPr lang="zh-CN" altLang="en-US" sz="1200" dirty="0">
                  <a:solidFill>
                    <a:srgbClr val="203864"/>
                  </a:solidFill>
                  <a:latin typeface="微软雅黑" panose="020B0503020204020204" pitchFamily="34" charset="-122"/>
                  <a:ea typeface="微软雅黑" panose="020B0503020204020204" pitchFamily="34" charset="-122"/>
                  <a:sym typeface="+mn-ea"/>
                </a:rPr>
                <a:t>滋生蚊虫、鼠疫等，传播疾病；</a:t>
              </a:r>
              <a:endParaRPr kumimoji="0" lang="en-US" altLang="zh-CN" sz="1200" b="0" i="0" u="none" strike="noStrike" kern="1200" cap="none" spc="0" normalizeH="0" baseline="0" noProof="0" dirty="0">
                <a:ln>
                  <a:noFill/>
                </a:ln>
                <a:solidFill>
                  <a:srgbClr val="203864"/>
                </a:solidFill>
                <a:effectLst/>
                <a:uLnTx/>
                <a:uFillTx/>
                <a:latin typeface="微软雅黑" panose="020B0503020204020204" pitchFamily="34" charset="-122"/>
                <a:ea typeface="微软雅黑" panose="020B0503020204020204" pitchFamily="34" charset="-122"/>
                <a:cs typeface="+mn-cs"/>
                <a:sym typeface="+mn-ea"/>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charset="0"/>
                <a:buChar char="Ø"/>
                <a:defRPr/>
              </a:pPr>
              <a:r>
                <a:rPr lang="zh-CN" altLang="en-US" sz="1200" noProof="0" dirty="0">
                  <a:ln>
                    <a:noFill/>
                  </a:ln>
                  <a:solidFill>
                    <a:srgbClr val="203864"/>
                  </a:solidFill>
                  <a:effectLst/>
                  <a:uLnTx/>
                  <a:uFillTx/>
                  <a:latin typeface="微软雅黑" panose="020B0503020204020204" pitchFamily="34" charset="-122"/>
                  <a:ea typeface="微软雅黑" panose="020B0503020204020204" pitchFamily="34" charset="-122"/>
                  <a:sym typeface="+mn-ea"/>
                </a:rPr>
                <a:t>疾病发病率升高，对人体构成致癌隐患。</a:t>
              </a:r>
              <a:endParaRPr lang="zh-CN" altLang="en-US" sz="1200" dirty="0">
                <a:solidFill>
                  <a:srgbClr val="0F4C75"/>
                </a:solidFill>
                <a:latin typeface="微软雅黑" panose="020B0503020204020204" pitchFamily="34" charset="-122"/>
                <a:ea typeface="微软雅黑" panose="020B0503020204020204" pitchFamily="34" charset="-122"/>
              </a:endParaRPr>
            </a:p>
          </p:txBody>
        </p:sp>
      </p:grpSp>
      <p:pic>
        <p:nvPicPr>
          <p:cNvPr id="21528" name="图片 34"/>
          <p:cNvPicPr/>
          <p:nvPr/>
        </p:nvPicPr>
        <p:blipFill>
          <a:blip r:embed="rId1"/>
          <a:srcRect l="7858" t="8578" r="19101" b="17049"/>
          <a:stretch>
            <a:fillRect/>
          </a:stretch>
        </p:blipFill>
        <p:spPr>
          <a:xfrm>
            <a:off x="6353889" y="1774569"/>
            <a:ext cx="2268764" cy="1619332"/>
          </a:xfrm>
          <a:prstGeom prst="rect">
            <a:avLst/>
          </a:prstGeom>
          <a:noFill/>
          <a:ln w="9525">
            <a:noFill/>
          </a:ln>
        </p:spPr>
      </p:pic>
      <p:pic>
        <p:nvPicPr>
          <p:cNvPr id="21536" name="图片 39"/>
          <p:cNvPicPr/>
          <p:nvPr/>
        </p:nvPicPr>
        <p:blipFill>
          <a:blip r:embed="rId2"/>
          <a:srcRect l="8130" r="8130"/>
          <a:stretch>
            <a:fillRect/>
          </a:stretch>
        </p:blipFill>
        <p:spPr>
          <a:xfrm>
            <a:off x="9168123" y="1774989"/>
            <a:ext cx="2268764" cy="1619332"/>
          </a:xfrm>
          <a:prstGeom prst="rect">
            <a:avLst/>
          </a:prstGeom>
          <a:noFill/>
          <a:ln w="9525">
            <a:noFill/>
          </a:ln>
        </p:spPr>
      </p:pic>
      <p:pic>
        <p:nvPicPr>
          <p:cNvPr id="7" name="图片 6"/>
          <p:cNvPicPr>
            <a:picLocks noChangeAspect="true"/>
          </p:cNvPicPr>
          <p:nvPr/>
        </p:nvPicPr>
        <p:blipFill rotWithShape="true">
          <a:blip r:embed="rId3"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pic>
        <p:nvPicPr>
          <p:cNvPr id="6" name="图片 5" descr="close-up-photo-of-rusty-budweiser-can-2530319"/>
          <p:cNvPicPr>
            <a:picLocks noChangeAspect="true"/>
          </p:cNvPicPr>
          <p:nvPr/>
        </p:nvPicPr>
        <p:blipFill>
          <a:blip r:embed="rId4"/>
          <a:srcRect l="28887" r="28905" b="13"/>
          <a:stretch>
            <a:fillRect/>
          </a:stretch>
        </p:blipFill>
        <p:spPr>
          <a:xfrm>
            <a:off x="1016635" y="1955165"/>
            <a:ext cx="1741170" cy="2322195"/>
          </a:xfrm>
          <a:custGeom>
            <a:avLst/>
            <a:gdLst/>
            <a:ahLst/>
            <a:cxnLst>
              <a:cxn ang="3">
                <a:pos x="hc" y="t"/>
              </a:cxn>
              <a:cxn ang="cd2">
                <a:pos x="l" y="vc"/>
              </a:cxn>
              <a:cxn ang="cd4">
                <a:pos x="hc" y="b"/>
              </a:cxn>
              <a:cxn ang="0">
                <a:pos x="r" y="vc"/>
              </a:cxn>
            </a:cxnLst>
            <a:rect l="l" t="t" r="r" b="b"/>
            <a:pathLst>
              <a:path w="3402" h="4534">
                <a:moveTo>
                  <a:pt x="3402" y="0"/>
                </a:moveTo>
                <a:lnTo>
                  <a:pt x="3402" y="4534"/>
                </a:lnTo>
                <a:lnTo>
                  <a:pt x="0" y="4534"/>
                </a:lnTo>
                <a:lnTo>
                  <a:pt x="0" y="0"/>
                </a:lnTo>
                <a:close/>
              </a:path>
            </a:pathLst>
          </a:custGeom>
          <a:ln w="38100">
            <a:solidFill>
              <a:schemeClr val="bg1"/>
            </a:solidFill>
          </a:ln>
        </p:spPr>
      </p:pic>
      <p:pic>
        <p:nvPicPr>
          <p:cNvPr id="8" name="图片 7" descr="garbage-on-body-of-water-2480807"/>
          <p:cNvPicPr>
            <a:picLocks noChangeAspect="true"/>
          </p:cNvPicPr>
          <p:nvPr/>
        </p:nvPicPr>
        <p:blipFill>
          <a:blip r:embed="rId5"/>
          <a:srcRect l="24485" r="25821"/>
          <a:stretch>
            <a:fillRect/>
          </a:stretch>
        </p:blipFill>
        <p:spPr>
          <a:xfrm>
            <a:off x="3848100" y="1955165"/>
            <a:ext cx="1755775" cy="2341245"/>
          </a:xfrm>
          <a:custGeom>
            <a:avLst/>
            <a:gdLst/>
            <a:ahLst/>
            <a:cxnLst>
              <a:cxn ang="3">
                <a:pos x="hc" y="t"/>
              </a:cxn>
              <a:cxn ang="cd2">
                <a:pos x="l" y="vc"/>
              </a:cxn>
              <a:cxn ang="cd4">
                <a:pos x="hc" y="b"/>
              </a:cxn>
              <a:cxn ang="0">
                <a:pos x="r" y="vc"/>
              </a:cxn>
            </a:cxnLst>
            <a:rect l="l" t="t" r="r" b="b"/>
            <a:pathLst>
              <a:path w="3402" h="4535">
                <a:moveTo>
                  <a:pt x="0" y="0"/>
                </a:moveTo>
                <a:lnTo>
                  <a:pt x="3402" y="0"/>
                </a:lnTo>
                <a:lnTo>
                  <a:pt x="3402" y="4535"/>
                </a:lnTo>
                <a:lnTo>
                  <a:pt x="0" y="4535"/>
                </a:lnTo>
                <a:lnTo>
                  <a:pt x="0" y="0"/>
                </a:lnTo>
                <a:close/>
              </a:path>
            </a:pathLst>
          </a:custGeom>
          <a:ln w="38100">
            <a:solidFill>
              <a:schemeClr val="bg1"/>
            </a:solid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327910" y="-10160"/>
            <a:ext cx="15089505" cy="5730240"/>
            <a:chOff x="-3666" y="-16"/>
            <a:chExt cx="23763" cy="9024"/>
          </a:xfrm>
        </p:grpSpPr>
        <p:pic>
          <p:nvPicPr>
            <p:cNvPr id="26" name="图片 25"/>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4" name="矩形 3"/>
            <p:cNvSpPr/>
            <p:nvPr/>
          </p:nvSpPr>
          <p:spPr>
            <a:xfrm>
              <a:off x="-3666" y="-16"/>
              <a:ext cx="22912" cy="9024"/>
            </a:xfrm>
            <a:prstGeom prst="rect">
              <a:avLst/>
            </a:prstGeom>
            <a:gradFill>
              <a:gsLst>
                <a:gs pos="100000">
                  <a:schemeClr val="accent1">
                    <a:lumMod val="0"/>
                    <a:lumOff val="100000"/>
                    <a:alpha val="58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占位符 1"/>
          <p:cNvSpPr>
            <a:spLocks noGrp="true"/>
          </p:cNvSpPr>
          <p:nvPr>
            <p:ph type="body" sz="quarter" idx="10"/>
          </p:nvPr>
        </p:nvSpPr>
        <p:spPr/>
        <p:txBody>
          <a:bodyPr/>
          <a:lstStyle/>
          <a:p>
            <a:r>
              <a:rPr lang="zh-CN" altLang="en-US" sz="2800" b="1" dirty="0"/>
              <a:t>垃圾分类的意义</a:t>
            </a:r>
            <a:endParaRPr lang="zh-CN" altLang="en-US" sz="2800" b="1" dirty="0"/>
          </a:p>
        </p:txBody>
      </p:sp>
      <p:sp>
        <p:nvSpPr>
          <p:cNvPr id="35" name="内容占位符 2"/>
          <p:cNvSpPr txBox="true"/>
          <p:nvPr/>
        </p:nvSpPr>
        <p:spPr>
          <a:xfrm>
            <a:off x="721286" y="1783363"/>
            <a:ext cx="5607124" cy="4298032"/>
          </a:xfrm>
          <a:prstGeom prst="rect">
            <a:avLst/>
          </a:prstGeom>
          <a:ln>
            <a:miter/>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608965">
              <a:lnSpc>
                <a:spcPct val="150000"/>
              </a:lnSpc>
              <a:buNone/>
              <a:tabLst>
                <a:tab pos="1205865" algn="l"/>
                <a:tab pos="2425065" algn="l"/>
                <a:tab pos="3644265" algn="l"/>
                <a:tab pos="4863465" algn="l"/>
                <a:tab pos="6082665" algn="l"/>
                <a:tab pos="7301865" algn="l"/>
                <a:tab pos="8521065" algn="l"/>
                <a:tab pos="9740265" algn="l"/>
                <a:tab pos="10959465" algn="l"/>
                <a:tab pos="12178665" algn="l"/>
                <a:tab pos="13397865" algn="l"/>
                <a:tab pos="13402310" algn="l"/>
                <a:tab pos="14011910" algn="l"/>
                <a:tab pos="14015720" algn="l"/>
              </a:tabLst>
              <a:defRPr/>
            </a:pPr>
            <a:r>
              <a:rPr lang="en-US" altLang="zh-CN" sz="1800" b="1" dirty="0">
                <a:solidFill>
                  <a:schemeClr val="tx1"/>
                </a:solidFill>
                <a:latin typeface="微软雅黑" panose="020B0503020204020204" pitchFamily="34" charset="-122"/>
                <a:ea typeface="微软雅黑" panose="020B0503020204020204" pitchFamily="34" charset="-122"/>
              </a:rPr>
              <a:t>1</a:t>
            </a:r>
            <a:r>
              <a:rPr lang="zh-CN" altLang="en-US" sz="1800" b="1" dirty="0">
                <a:solidFill>
                  <a:schemeClr val="tx1"/>
                </a:solidFill>
                <a:latin typeface="微软雅黑" panose="020B0503020204020204" pitchFamily="34" charset="-122"/>
                <a:ea typeface="微软雅黑" panose="020B0503020204020204" pitchFamily="34" charset="-122"/>
              </a:rPr>
              <a:t>、</a:t>
            </a:r>
            <a:r>
              <a:rPr lang="zh-CN" altLang="en-US" sz="1800" b="1" dirty="0">
                <a:solidFill>
                  <a:srgbClr val="C00000"/>
                </a:solidFill>
                <a:latin typeface="微软雅黑" panose="020B0503020204020204" pitchFamily="34" charset="-122"/>
                <a:ea typeface="微软雅黑" panose="020B0503020204020204" pitchFamily="34" charset="-122"/>
              </a:rPr>
              <a:t>占地过多：</a:t>
            </a:r>
            <a:r>
              <a:rPr lang="zh-CN" altLang="en-US" sz="1800" b="1" dirty="0">
                <a:solidFill>
                  <a:schemeClr val="tx1"/>
                </a:solidFill>
                <a:latin typeface="微软雅黑" panose="020B0503020204020204" pitchFamily="34" charset="-122"/>
                <a:ea typeface="微软雅黑" panose="020B0503020204020204" pitchFamily="34" charset="-122"/>
              </a:rPr>
              <a:t>堆放在城市郊区的垃圾，侵占了</a:t>
            </a:r>
            <a:r>
              <a:rPr lang="zh-CN" altLang="en-US" sz="1800" b="1" dirty="0" smtClean="0">
                <a:solidFill>
                  <a:schemeClr val="tx1"/>
                </a:solidFill>
                <a:latin typeface="微软雅黑" panose="020B0503020204020204" pitchFamily="34" charset="-122"/>
                <a:ea typeface="微软雅黑" panose="020B0503020204020204" pitchFamily="34" charset="-122"/>
              </a:rPr>
              <a:t>大量土地，占用土地资源，对环境造成严重污染。</a:t>
            </a:r>
            <a:endParaRPr lang="en-US" altLang="zh-CN" sz="1800" b="1" dirty="0" smtClean="0">
              <a:solidFill>
                <a:schemeClr val="tx1"/>
              </a:solidFill>
              <a:latin typeface="微软雅黑" panose="020B0503020204020204" pitchFamily="34" charset="-122"/>
              <a:ea typeface="微软雅黑" panose="020B0503020204020204" pitchFamily="34" charset="-122"/>
            </a:endParaRPr>
          </a:p>
          <a:p>
            <a:pPr marL="0" indent="0" defTabSz="608965">
              <a:lnSpc>
                <a:spcPct val="150000"/>
              </a:lnSpc>
              <a:buNone/>
              <a:tabLst>
                <a:tab pos="1205865" algn="l"/>
                <a:tab pos="2425065" algn="l"/>
                <a:tab pos="3644265" algn="l"/>
                <a:tab pos="4863465" algn="l"/>
                <a:tab pos="6082665" algn="l"/>
                <a:tab pos="7301865" algn="l"/>
                <a:tab pos="8521065" algn="l"/>
                <a:tab pos="9740265" algn="l"/>
                <a:tab pos="10959465" algn="l"/>
                <a:tab pos="12178665" algn="l"/>
                <a:tab pos="13397865" algn="l"/>
                <a:tab pos="13402310" algn="l"/>
                <a:tab pos="14011910" algn="l"/>
                <a:tab pos="14015720" algn="l"/>
              </a:tabLst>
              <a:defRPr/>
            </a:pPr>
            <a:endParaRPr lang="en-US" altLang="zh-TW" sz="1800" b="1" dirty="0">
              <a:solidFill>
                <a:schemeClr val="tx1"/>
              </a:solidFill>
              <a:latin typeface="微软雅黑" panose="020B0503020204020204" pitchFamily="34" charset="-122"/>
              <a:ea typeface="微软雅黑" panose="020B0503020204020204" pitchFamily="34" charset="-122"/>
            </a:endParaRPr>
          </a:p>
          <a:p>
            <a:pPr marL="0" indent="0" defTabSz="608965">
              <a:lnSpc>
                <a:spcPct val="150000"/>
              </a:lnSpc>
              <a:buNone/>
              <a:tabLst>
                <a:tab pos="1205865" algn="l"/>
                <a:tab pos="2425065" algn="l"/>
                <a:tab pos="3644265" algn="l"/>
                <a:tab pos="4863465" algn="l"/>
                <a:tab pos="6082665" algn="l"/>
                <a:tab pos="7301865" algn="l"/>
                <a:tab pos="8521065" algn="l"/>
                <a:tab pos="9740265" algn="l"/>
                <a:tab pos="10959465" algn="l"/>
                <a:tab pos="12178665" algn="l"/>
                <a:tab pos="13397865" algn="l"/>
                <a:tab pos="13402310" algn="l"/>
                <a:tab pos="14011910" algn="l"/>
                <a:tab pos="14015720" algn="l"/>
              </a:tabLst>
              <a:defRPr/>
            </a:pPr>
            <a:r>
              <a:rPr lang="en-US" altLang="zh-TW" sz="1800" b="1" dirty="0">
                <a:solidFill>
                  <a:schemeClr val="tx1"/>
                </a:solidFill>
                <a:latin typeface="微软雅黑" panose="020B0503020204020204" pitchFamily="34" charset="-122"/>
                <a:ea typeface="微软雅黑" panose="020B0503020204020204" pitchFamily="34" charset="-122"/>
              </a:rPr>
              <a:t>2</a:t>
            </a:r>
            <a:r>
              <a:rPr lang="zh-CN" altLang="en-US" sz="1800" b="1" dirty="0">
                <a:solidFill>
                  <a:schemeClr val="tx1"/>
                </a:solidFill>
                <a:latin typeface="微软雅黑" panose="020B0503020204020204" pitchFamily="34" charset="-122"/>
                <a:ea typeface="微软雅黑" panose="020B0503020204020204" pitchFamily="34" charset="-122"/>
              </a:rPr>
              <a:t>、</a:t>
            </a:r>
            <a:r>
              <a:rPr lang="zh-CN" altLang="en-US" sz="1800" b="1" dirty="0">
                <a:solidFill>
                  <a:srgbClr val="C00000"/>
                </a:solidFill>
                <a:latin typeface="微软雅黑" panose="020B0503020204020204" pitchFamily="34" charset="-122"/>
                <a:ea typeface="微软雅黑" panose="020B0503020204020204" pitchFamily="34" charset="-122"/>
              </a:rPr>
              <a:t>污染空气：</a:t>
            </a:r>
            <a:r>
              <a:rPr lang="zh-CN" altLang="en-US" sz="1800" b="1" dirty="0">
                <a:solidFill>
                  <a:schemeClr val="tx1"/>
                </a:solidFill>
                <a:latin typeface="微软雅黑" panose="020B0503020204020204" pitchFamily="34" charset="-122"/>
                <a:ea typeface="微软雅黑" panose="020B0503020204020204" pitchFamily="34" charset="-122"/>
              </a:rPr>
              <a:t>垃圾是一种成份复杂的混合物。在运输和露天堆放过程中，有机物分解产生恶臭，并向大气释放出大量的氨、硫化物等污染物，其中含有机挥发气体达</a:t>
            </a:r>
            <a:r>
              <a:rPr lang="en-US" altLang="zh-CN" sz="1800" b="1" dirty="0">
                <a:solidFill>
                  <a:schemeClr val="tx1"/>
                </a:solidFill>
                <a:latin typeface="微软雅黑" panose="020B0503020204020204" pitchFamily="34" charset="-122"/>
                <a:ea typeface="微软雅黑" panose="020B0503020204020204" pitchFamily="34" charset="-122"/>
              </a:rPr>
              <a:t>100</a:t>
            </a:r>
            <a:r>
              <a:rPr lang="zh-CN" altLang="en-US" sz="1800" b="1" dirty="0">
                <a:solidFill>
                  <a:schemeClr val="tx1"/>
                </a:solidFill>
                <a:latin typeface="微软雅黑" panose="020B0503020204020204" pitchFamily="34" charset="-122"/>
                <a:ea typeface="微软雅黑" panose="020B0503020204020204" pitchFamily="34" charset="-122"/>
              </a:rPr>
              <a:t>多种，这些释放物中含有许多致癌、致畸物。塑料膜、纸屑和粉尘则随风飞扬形成“白色污染”</a:t>
            </a:r>
            <a:r>
              <a:rPr lang="zh-CN" altLang="en-US" sz="1800" b="1" dirty="0" smtClean="0">
                <a:solidFill>
                  <a:schemeClr val="tx1"/>
                </a:solidFill>
                <a:latin typeface="微软雅黑" panose="020B0503020204020204" pitchFamily="34" charset="-122"/>
                <a:ea typeface="微软雅黑" panose="020B0503020204020204" pitchFamily="34" charset="-122"/>
              </a:rPr>
              <a:t>。垃圾焚烧时排放“二噁英”污染大气。</a:t>
            </a:r>
            <a:endParaRPr lang="zh-CN" altLang="en-US" sz="1800" b="1" dirty="0" smtClean="0">
              <a:solidFill>
                <a:schemeClr val="tx1"/>
              </a:solidFill>
              <a:latin typeface="微软雅黑" panose="020B0503020204020204" pitchFamily="34" charset="-122"/>
              <a:ea typeface="微软雅黑" panose="020B0503020204020204" pitchFamily="34" charset="-122"/>
            </a:endParaRPr>
          </a:p>
        </p:txBody>
      </p:sp>
      <p:pic>
        <p:nvPicPr>
          <p:cNvPr id="36" name="图片 35"/>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7167245" y="794385"/>
            <a:ext cx="3916680" cy="2764790"/>
          </a:xfrm>
          <a:prstGeom prst="rect">
            <a:avLst/>
          </a:prstGeom>
          <a:ln>
            <a:noFill/>
          </a:ln>
          <a:effectLst>
            <a:softEdge rad="112500"/>
          </a:effectLst>
        </p:spPr>
      </p:pic>
      <p:pic>
        <p:nvPicPr>
          <p:cNvPr id="37" name="图片 36"/>
          <p:cNvPicPr>
            <a:picLocks noChangeAspect="true"/>
          </p:cNvPicPr>
          <p:nvPr/>
        </p:nvPicPr>
        <p:blipFill>
          <a:blip r:embed="rId3">
            <a:extLst>
              <a:ext uri="{28A0092B-C50C-407E-A947-70E740481C1C}">
                <a14:useLocalDpi xmlns:a14="http://schemas.microsoft.com/office/drawing/2010/main" val="false"/>
              </a:ext>
            </a:extLst>
          </a:blip>
          <a:stretch>
            <a:fillRect/>
          </a:stretch>
        </p:blipFill>
        <p:spPr>
          <a:xfrm>
            <a:off x="7167245" y="3723640"/>
            <a:ext cx="4017645" cy="2468245"/>
          </a:xfrm>
          <a:prstGeom prst="rect">
            <a:avLst/>
          </a:prstGeom>
          <a:ln>
            <a:noFill/>
          </a:ln>
          <a:effectLst>
            <a:softEdge rad="112500"/>
          </a:effectLst>
        </p:spPr>
      </p:pic>
      <p:sp>
        <p:nvSpPr>
          <p:cNvPr id="38" name="文本框 37"/>
          <p:cNvSpPr txBox="true"/>
          <p:nvPr/>
        </p:nvSpPr>
        <p:spPr>
          <a:xfrm>
            <a:off x="715645" y="1205865"/>
            <a:ext cx="4632960" cy="398780"/>
          </a:xfrm>
          <a:prstGeom prst="rect">
            <a:avLst/>
          </a:prstGeom>
          <a:noFill/>
        </p:spPr>
        <p:txBody>
          <a:bodyPr wrap="square" rtlCol="0">
            <a:spAutoFit/>
          </a:bodyPr>
          <a:p>
            <a:r>
              <a:rPr lang="zh-CN" altLang="en-US" sz="2000" b="1">
                <a:solidFill>
                  <a:srgbClr val="C00000"/>
                </a:solidFill>
                <a:latin typeface="微软雅黑" panose="020B0503020204020204" pitchFamily="34" charset="-122"/>
                <a:ea typeface="微软雅黑" panose="020B0503020204020204" pitchFamily="34" charset="-122"/>
              </a:rPr>
              <a:t>垃圾的危害：</a:t>
            </a:r>
            <a:endParaRPr lang="zh-CN" altLang="en-US" sz="2000" b="1">
              <a:solidFill>
                <a:srgbClr val="C00000"/>
              </a:solidFill>
              <a:latin typeface="微软雅黑" panose="020B0503020204020204" pitchFamily="34" charset="-122"/>
              <a:ea typeface="微软雅黑" panose="020B0503020204020204" pitchFamily="34" charset="-122"/>
            </a:endParaRPr>
          </a:p>
        </p:txBody>
      </p:sp>
      <p:pic>
        <p:nvPicPr>
          <p:cNvPr id="3" name="图片 2"/>
          <p:cNvPicPr>
            <a:picLocks noChangeAspect="true"/>
          </p:cNvPicPr>
          <p:nvPr/>
        </p:nvPicPr>
        <p:blipFill rotWithShape="true">
          <a:blip r:embed="rId4"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327910" y="-10160"/>
            <a:ext cx="15089505" cy="5730240"/>
            <a:chOff x="-3666" y="-16"/>
            <a:chExt cx="23763" cy="9024"/>
          </a:xfrm>
        </p:grpSpPr>
        <p:pic>
          <p:nvPicPr>
            <p:cNvPr id="26" name="图片 25"/>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4" name="矩形 3"/>
            <p:cNvSpPr/>
            <p:nvPr/>
          </p:nvSpPr>
          <p:spPr>
            <a:xfrm>
              <a:off x="-3666" y="-16"/>
              <a:ext cx="22912" cy="9024"/>
            </a:xfrm>
            <a:prstGeom prst="rect">
              <a:avLst/>
            </a:prstGeom>
            <a:gradFill>
              <a:gsLst>
                <a:gs pos="100000">
                  <a:schemeClr val="accent1">
                    <a:lumMod val="0"/>
                    <a:lumOff val="100000"/>
                    <a:alpha val="58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占位符 1"/>
          <p:cNvSpPr>
            <a:spLocks noGrp="true"/>
          </p:cNvSpPr>
          <p:nvPr>
            <p:ph type="body" sz="quarter" idx="10"/>
          </p:nvPr>
        </p:nvSpPr>
        <p:spPr/>
        <p:txBody>
          <a:bodyPr/>
          <a:lstStyle/>
          <a:p>
            <a:r>
              <a:rPr lang="zh-CN" altLang="en-US" sz="2800" b="1" dirty="0"/>
              <a:t>垃圾分类的意义</a:t>
            </a:r>
            <a:endParaRPr lang="zh-CN" altLang="en-US" sz="2800" b="1" dirty="0"/>
          </a:p>
        </p:txBody>
      </p:sp>
      <p:sp>
        <p:nvSpPr>
          <p:cNvPr id="9" name="内容占位符 2"/>
          <p:cNvSpPr txBox="true"/>
          <p:nvPr/>
        </p:nvSpPr>
        <p:spPr>
          <a:xfrm>
            <a:off x="5955665" y="1410335"/>
            <a:ext cx="5155565" cy="4577715"/>
          </a:xfrm>
          <a:prstGeom prst="rect">
            <a:avLst/>
          </a:prstGeom>
          <a:ln>
            <a:miter/>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608965">
              <a:lnSpc>
                <a:spcPct val="150000"/>
              </a:lnSpc>
              <a:buNone/>
              <a:tabLst>
                <a:tab pos="1205865" algn="l"/>
                <a:tab pos="2425065" algn="l"/>
                <a:tab pos="3644265" algn="l"/>
                <a:tab pos="4863465" algn="l"/>
                <a:tab pos="6082665" algn="l"/>
                <a:tab pos="7301865" algn="l"/>
                <a:tab pos="8521065" algn="l"/>
                <a:tab pos="9740265" algn="l"/>
                <a:tab pos="10959465" algn="l"/>
                <a:tab pos="12178665" algn="l"/>
                <a:tab pos="13397865" algn="l"/>
                <a:tab pos="13402310" algn="l"/>
                <a:tab pos="14011910" algn="l"/>
                <a:tab pos="14015720" algn="l"/>
              </a:tabLst>
              <a:defRPr/>
            </a:pPr>
            <a:r>
              <a:rPr lang="en-US" altLang="zh-CN" sz="1800" b="1" dirty="0">
                <a:solidFill>
                  <a:srgbClr val="C00000"/>
                </a:solidFill>
                <a:latin typeface="微软雅黑" panose="020B0503020204020204" pitchFamily="34" charset="-122"/>
                <a:ea typeface="微软雅黑" panose="020B0503020204020204" pitchFamily="34" charset="-122"/>
              </a:rPr>
              <a:t>3</a:t>
            </a:r>
            <a:r>
              <a:rPr lang="zh-CN" altLang="en-US" sz="1800" b="1" dirty="0">
                <a:solidFill>
                  <a:srgbClr val="C00000"/>
                </a:solidFill>
                <a:latin typeface="微软雅黑" panose="020B0503020204020204" pitchFamily="34" charset="-122"/>
                <a:ea typeface="微软雅黑" panose="020B0503020204020204" pitchFamily="34" charset="-122"/>
              </a:rPr>
              <a:t>、污染水体：</a:t>
            </a:r>
            <a:r>
              <a:rPr lang="zh-CN" altLang="en-US" sz="1800" dirty="0">
                <a:latin typeface="微软雅黑" panose="020B0503020204020204" pitchFamily="34" charset="-122"/>
                <a:ea typeface="微软雅黑" panose="020B0503020204020204" pitchFamily="34" charset="-122"/>
              </a:rPr>
              <a:t>垃圾中的有害成份易经雨水冲入地面水体，在垃圾堆放或填坑过程中还会产生大量的酸性和碱性有机污染物，同时将垃圾中的重金属溶解出来。垃圾污染源产生的渗出液经土壤渗透会进入地下水体；垃圾直接弃入河流、湖泊或海洋，则会引起更严重的污染</a:t>
            </a:r>
            <a:r>
              <a:rPr lang="zh-CN" altLang="en-US" sz="1800" dirty="0" smtClean="0">
                <a:latin typeface="微软雅黑" panose="020B0503020204020204" pitchFamily="34" charset="-122"/>
                <a:ea typeface="微软雅黑" panose="020B0503020204020204" pitchFamily="34" charset="-122"/>
              </a:rPr>
              <a:t>。</a:t>
            </a:r>
            <a:endParaRPr lang="en-US" altLang="zh-CN" sz="1800" dirty="0" smtClean="0">
              <a:latin typeface="微软雅黑" panose="020B0503020204020204" pitchFamily="34" charset="-122"/>
              <a:ea typeface="微软雅黑" panose="020B0503020204020204" pitchFamily="34" charset="-122"/>
            </a:endParaRPr>
          </a:p>
          <a:p>
            <a:pPr marL="0" indent="0" defTabSz="608965">
              <a:lnSpc>
                <a:spcPct val="150000"/>
              </a:lnSpc>
              <a:buNone/>
              <a:tabLst>
                <a:tab pos="1205865" algn="l"/>
                <a:tab pos="2425065" algn="l"/>
                <a:tab pos="3644265" algn="l"/>
                <a:tab pos="4863465" algn="l"/>
                <a:tab pos="6082665" algn="l"/>
                <a:tab pos="7301865" algn="l"/>
                <a:tab pos="8521065" algn="l"/>
                <a:tab pos="9740265" algn="l"/>
                <a:tab pos="10959465" algn="l"/>
                <a:tab pos="12178665" algn="l"/>
                <a:tab pos="13397865" algn="l"/>
                <a:tab pos="13402310" algn="l"/>
                <a:tab pos="14011910" algn="l"/>
                <a:tab pos="14015720" algn="l"/>
              </a:tabLst>
              <a:defRPr/>
            </a:pPr>
            <a:r>
              <a:rPr lang="en-US" altLang="zh-CN" sz="1800" b="1" dirty="0" smtClean="0">
                <a:solidFill>
                  <a:srgbClr val="C00000"/>
                </a:solidFill>
                <a:latin typeface="微软雅黑" panose="020B0503020204020204" pitchFamily="34" charset="-122"/>
                <a:ea typeface="微软雅黑" panose="020B0503020204020204" pitchFamily="34" charset="-122"/>
              </a:rPr>
              <a:t>4</a:t>
            </a:r>
            <a:r>
              <a:rPr lang="zh-CN" altLang="en-US" sz="1800" b="1" dirty="0" smtClean="0">
                <a:solidFill>
                  <a:srgbClr val="C00000"/>
                </a:solidFill>
                <a:latin typeface="微软雅黑" panose="020B0503020204020204" pitchFamily="34" charset="-122"/>
                <a:ea typeface="微软雅黑" panose="020B0503020204020204" pitchFamily="34" charset="-122"/>
              </a:rPr>
              <a:t>、污染土壤：</a:t>
            </a:r>
            <a:r>
              <a:rPr lang="zh-CN" altLang="en-US" sz="1800" dirty="0">
                <a:latin typeface="微软雅黑" panose="020B0503020204020204" pitchFamily="34" charset="-122"/>
                <a:ea typeface="微软雅黑" panose="020B0503020204020204" pitchFamily="34" charset="-122"/>
              </a:rPr>
              <a:t>垃圾直接施用于农田，或仅经简易处理后用于农田会破坏土壤的团粒结构、理化性质和保水、保肥能力。特别是塑料袋、塑料布，如果埋在农田内，庄稼的根就不能生长，农田就会减产，可供人们食用的粮食就会减少。</a:t>
            </a:r>
            <a:endParaRPr lang="en-US" altLang="zh-TW" sz="1800" dirty="0">
              <a:latin typeface="微软雅黑" panose="020B0503020204020204" pitchFamily="34" charset="-122"/>
              <a:ea typeface="微软雅黑" panose="020B0503020204020204" pitchFamily="34" charset="-122"/>
            </a:endParaRPr>
          </a:p>
        </p:txBody>
      </p:sp>
      <p:pic>
        <p:nvPicPr>
          <p:cNvPr id="10" name="图片 9"/>
          <p:cNvPicPr>
            <a:picLocks noChangeAspect="true"/>
          </p:cNvPicPr>
          <p:nvPr/>
        </p:nvPicPr>
        <p:blipFill rotWithShape="true">
          <a:blip r:embed="rId2" cstate="print">
            <a:extLst>
              <a:ext uri="{28A0092B-C50C-407E-A947-70E740481C1C}">
                <a14:useLocalDpi xmlns:a14="http://schemas.microsoft.com/office/drawing/2010/main" val="false"/>
              </a:ext>
            </a:extLst>
          </a:blip>
          <a:srcRect t="11860"/>
          <a:stretch>
            <a:fillRect/>
          </a:stretch>
        </p:blipFill>
        <p:spPr>
          <a:xfrm>
            <a:off x="1109345" y="1428750"/>
            <a:ext cx="3982085" cy="2337435"/>
          </a:xfrm>
          <a:prstGeom prst="rect">
            <a:avLst/>
          </a:prstGeom>
          <a:effectLst>
            <a:softEdge rad="101600"/>
          </a:effectLst>
        </p:spPr>
      </p:pic>
      <p:pic>
        <p:nvPicPr>
          <p:cNvPr id="11" name="图片 10"/>
          <p:cNvPicPr>
            <a:picLocks noChangeAspect="true"/>
          </p:cNvPicPr>
          <p:nvPr/>
        </p:nvPicPr>
        <p:blipFill>
          <a:blip r:embed="rId3">
            <a:extLst>
              <a:ext uri="{28A0092B-C50C-407E-A947-70E740481C1C}">
                <a14:useLocalDpi xmlns:a14="http://schemas.microsoft.com/office/drawing/2010/main" val="false"/>
              </a:ext>
            </a:extLst>
          </a:blip>
          <a:stretch>
            <a:fillRect/>
          </a:stretch>
        </p:blipFill>
        <p:spPr>
          <a:xfrm>
            <a:off x="1109980" y="3850005"/>
            <a:ext cx="3981450" cy="2337435"/>
          </a:xfrm>
          <a:prstGeom prst="rect">
            <a:avLst/>
          </a:prstGeom>
          <a:effectLst>
            <a:softEdge rad="101600"/>
          </a:effectLst>
        </p:spPr>
      </p:pic>
      <p:pic>
        <p:nvPicPr>
          <p:cNvPr id="3" name="图片 2"/>
          <p:cNvPicPr>
            <a:picLocks noChangeAspect="true"/>
          </p:cNvPicPr>
          <p:nvPr/>
        </p:nvPicPr>
        <p:blipFill rotWithShape="true">
          <a:blip r:embed="rId4"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8" name="文本框 37"/>
          <p:cNvSpPr txBox="true"/>
          <p:nvPr/>
        </p:nvSpPr>
        <p:spPr>
          <a:xfrm>
            <a:off x="687705" y="1010285"/>
            <a:ext cx="4632960" cy="398780"/>
          </a:xfrm>
          <a:prstGeom prst="rect">
            <a:avLst/>
          </a:prstGeom>
          <a:noFill/>
        </p:spPr>
        <p:txBody>
          <a:bodyPr wrap="square" rtlCol="0">
            <a:spAutoFit/>
          </a:bodyPr>
          <a:p>
            <a:r>
              <a:rPr lang="zh-CN" altLang="en-US" sz="2000" b="1">
                <a:solidFill>
                  <a:srgbClr val="C00000"/>
                </a:solidFill>
                <a:latin typeface="微软雅黑" panose="020B0503020204020204" pitchFamily="34" charset="-122"/>
                <a:ea typeface="微软雅黑" panose="020B0503020204020204" pitchFamily="34" charset="-122"/>
              </a:rPr>
              <a:t>垃圾的危害：</a:t>
            </a:r>
            <a:endParaRPr lang="zh-CN" altLang="en-US" sz="20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327910" y="-1016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58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占位符 2"/>
          <p:cNvSpPr>
            <a:spLocks noGrp="true"/>
          </p:cNvSpPr>
          <p:nvPr>
            <p:ph type="body" sz="quarter" idx="11"/>
          </p:nvPr>
        </p:nvSpPr>
        <p:spPr/>
        <p:txBody>
          <a:bodyPr/>
          <a:lstStyle/>
          <a:p>
            <a:r>
              <a:rPr lang="zh-CN" altLang="en-US" sz="2800" b="1" dirty="0">
                <a:sym typeface="+mn-ea"/>
              </a:rPr>
              <a:t>垃圾分类的意义</a:t>
            </a:r>
            <a:endParaRPr lang="zh-CN" altLang="en-US" sz="2800" b="1" dirty="0">
              <a:latin typeface="微软雅黑" panose="020B0503020204020204" pitchFamily="34" charset="-122"/>
              <a:ea typeface="微软雅黑" panose="020B0503020204020204" pitchFamily="34" charset="-122"/>
              <a:sym typeface="+mn-ea"/>
            </a:endParaRPr>
          </a:p>
        </p:txBody>
      </p:sp>
      <p:grpSp>
        <p:nvGrpSpPr>
          <p:cNvPr id="28" name="PA-组合 27"/>
          <p:cNvGrpSpPr/>
          <p:nvPr>
            <p:custDataLst>
              <p:tags r:id="rId2"/>
            </p:custDataLst>
          </p:nvPr>
        </p:nvGrpSpPr>
        <p:grpSpPr>
          <a:xfrm>
            <a:off x="1466457" y="2548980"/>
            <a:ext cx="1431842" cy="1415694"/>
            <a:chOff x="1466457" y="2548980"/>
            <a:chExt cx="1431842" cy="1415694"/>
          </a:xfrm>
        </p:grpSpPr>
        <p:pic>
          <p:nvPicPr>
            <p:cNvPr id="16" name="PA-图片 15"/>
            <p:cNvPicPr>
              <a:picLocks noChangeAspect="true"/>
            </p:cNvPicPr>
            <p:nvPr>
              <p:custDataLst>
                <p:tags r:id="rId3"/>
              </p:custDataLst>
            </p:nvPr>
          </p:nvPicPr>
          <p:blipFill>
            <a:blip r:embed="rId4"/>
            <a:stretch>
              <a:fillRect/>
            </a:stretch>
          </p:blipFill>
          <p:spPr>
            <a:xfrm>
              <a:off x="1466457" y="2548980"/>
              <a:ext cx="1431842" cy="1415694"/>
            </a:xfrm>
            <a:prstGeom prst="rect">
              <a:avLst/>
            </a:prstGeom>
          </p:spPr>
        </p:pic>
        <p:sp>
          <p:nvSpPr>
            <p:cNvPr id="20" name="PA-文本框 19"/>
            <p:cNvSpPr txBox="true"/>
            <p:nvPr>
              <p:custDataLst>
                <p:tags r:id="rId5"/>
              </p:custDataLst>
            </p:nvPr>
          </p:nvSpPr>
          <p:spPr>
            <a:xfrm>
              <a:off x="1747190" y="2724209"/>
              <a:ext cx="954107" cy="1015663"/>
            </a:xfrm>
            <a:prstGeom prst="rect">
              <a:avLst/>
            </a:prstGeom>
            <a:noFill/>
          </p:spPr>
          <p:txBody>
            <a:bodyPr wrap="none" rtlCol="0">
              <a:spAutoFit/>
            </a:bodyPr>
            <a:p>
              <a:r>
                <a:rPr lang="zh-CN" altLang="en-US" sz="3000" dirty="0">
                  <a:solidFill>
                    <a:srgbClr val="437EB9"/>
                  </a:solidFill>
                  <a:latin typeface="方正少儿简体" panose="03000509000000000000" pitchFamily="65" charset="-122"/>
                  <a:ea typeface="方正少儿简体" panose="03000509000000000000" pitchFamily="65" charset="-122"/>
                </a:rPr>
                <a:t>卫生</a:t>
              </a:r>
              <a:endParaRPr lang="en-US" altLang="zh-CN" sz="3000" dirty="0">
                <a:solidFill>
                  <a:srgbClr val="437EB9"/>
                </a:solidFill>
                <a:latin typeface="方正少儿简体" panose="03000509000000000000" pitchFamily="65" charset="-122"/>
                <a:ea typeface="方正少儿简体" panose="03000509000000000000" pitchFamily="65" charset="-122"/>
              </a:endParaRPr>
            </a:p>
            <a:p>
              <a:r>
                <a:rPr lang="zh-CN" altLang="en-US" sz="3000" dirty="0">
                  <a:solidFill>
                    <a:srgbClr val="437EB9"/>
                  </a:solidFill>
                  <a:latin typeface="方正少儿简体" panose="03000509000000000000" pitchFamily="65" charset="-122"/>
                  <a:ea typeface="方正少儿简体" panose="03000509000000000000" pitchFamily="65" charset="-122"/>
                </a:rPr>
                <a:t>填埋</a:t>
              </a:r>
              <a:endParaRPr lang="zh-CN" altLang="en-US" sz="3000" dirty="0">
                <a:solidFill>
                  <a:srgbClr val="437EB9"/>
                </a:solidFill>
                <a:latin typeface="方正少儿简体" panose="03000509000000000000" pitchFamily="65" charset="-122"/>
                <a:ea typeface="方正少儿简体" panose="03000509000000000000" pitchFamily="65" charset="-122"/>
              </a:endParaRPr>
            </a:p>
          </p:txBody>
        </p:sp>
      </p:grpSp>
      <p:pic>
        <p:nvPicPr>
          <p:cNvPr id="21" name="图片 20"/>
          <p:cNvPicPr>
            <a:picLocks noChangeAspect="true"/>
          </p:cNvPicPr>
          <p:nvPr/>
        </p:nvPicPr>
        <p:blipFill rotWithShape="true">
          <a:blip r:embed="rId6"/>
          <a:srcRect b="6525"/>
          <a:stretch>
            <a:fillRect/>
          </a:stretch>
        </p:blipFill>
        <p:spPr>
          <a:xfrm>
            <a:off x="753110" y="4172585"/>
            <a:ext cx="2484755" cy="18345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30" name="组合 29"/>
          <p:cNvGrpSpPr/>
          <p:nvPr/>
        </p:nvGrpSpPr>
        <p:grpSpPr>
          <a:xfrm>
            <a:off x="6812642" y="2576920"/>
            <a:ext cx="1431842" cy="1415694"/>
            <a:chOff x="6952342" y="2548980"/>
            <a:chExt cx="1431842" cy="1415694"/>
          </a:xfrm>
        </p:grpSpPr>
        <p:pic>
          <p:nvPicPr>
            <p:cNvPr id="18" name="图片 17"/>
            <p:cNvPicPr>
              <a:picLocks noChangeAspect="true"/>
            </p:cNvPicPr>
            <p:nvPr/>
          </p:nvPicPr>
          <p:blipFill>
            <a:blip r:embed="rId4"/>
            <a:stretch>
              <a:fillRect/>
            </a:stretch>
          </p:blipFill>
          <p:spPr>
            <a:xfrm>
              <a:off x="6952342" y="2548980"/>
              <a:ext cx="1431842" cy="1415694"/>
            </a:xfrm>
            <a:prstGeom prst="rect">
              <a:avLst/>
            </a:prstGeom>
          </p:spPr>
        </p:pic>
        <p:sp>
          <p:nvSpPr>
            <p:cNvPr id="2" name="文本框 1"/>
            <p:cNvSpPr txBox="true"/>
            <p:nvPr/>
          </p:nvSpPr>
          <p:spPr>
            <a:xfrm>
              <a:off x="7191209" y="2897226"/>
              <a:ext cx="954107" cy="553998"/>
            </a:xfrm>
            <a:prstGeom prst="rect">
              <a:avLst/>
            </a:prstGeom>
            <a:noFill/>
          </p:spPr>
          <p:txBody>
            <a:bodyPr wrap="none" rtlCol="0">
              <a:spAutoFit/>
            </a:bodyPr>
            <a:p>
              <a:r>
                <a:rPr lang="zh-CN" altLang="en-US" sz="3000" dirty="0">
                  <a:solidFill>
                    <a:srgbClr val="437EB9"/>
                  </a:solidFill>
                  <a:latin typeface="方正少儿简体" panose="03000509000000000000" pitchFamily="65" charset="-122"/>
                  <a:ea typeface="方正少儿简体" panose="03000509000000000000" pitchFamily="65" charset="-122"/>
                </a:rPr>
                <a:t>堆肥</a:t>
              </a:r>
              <a:endParaRPr lang="zh-CN" altLang="en-US" sz="3000" dirty="0">
                <a:solidFill>
                  <a:srgbClr val="437EB9"/>
                </a:solidFill>
                <a:latin typeface="方正少儿简体" panose="03000509000000000000" pitchFamily="65" charset="-122"/>
                <a:ea typeface="方正少儿简体" panose="03000509000000000000" pitchFamily="65" charset="-122"/>
              </a:endParaRPr>
            </a:p>
          </p:txBody>
        </p:sp>
      </p:grpSp>
      <p:pic>
        <p:nvPicPr>
          <p:cNvPr id="27" name="图片 26"/>
          <p:cNvPicPr>
            <a:picLocks noChangeAspect="true"/>
          </p:cNvPicPr>
          <p:nvPr/>
        </p:nvPicPr>
        <p:blipFill>
          <a:blip r:embed="rId7"/>
          <a:stretch>
            <a:fillRect/>
          </a:stretch>
        </p:blipFill>
        <p:spPr>
          <a:xfrm>
            <a:off x="8886114" y="2057506"/>
            <a:ext cx="2623229" cy="18025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29" name="组合 28"/>
          <p:cNvGrpSpPr/>
          <p:nvPr/>
        </p:nvGrpSpPr>
        <p:grpSpPr>
          <a:xfrm>
            <a:off x="4114747" y="4167716"/>
            <a:ext cx="1431842" cy="1415694"/>
            <a:chOff x="4114747" y="4167716"/>
            <a:chExt cx="1431842" cy="1415694"/>
          </a:xfrm>
        </p:grpSpPr>
        <p:pic>
          <p:nvPicPr>
            <p:cNvPr id="17" name="图片 16"/>
            <p:cNvPicPr>
              <a:picLocks noChangeAspect="true"/>
            </p:cNvPicPr>
            <p:nvPr/>
          </p:nvPicPr>
          <p:blipFill>
            <a:blip r:embed="rId4"/>
            <a:stretch>
              <a:fillRect/>
            </a:stretch>
          </p:blipFill>
          <p:spPr>
            <a:xfrm flipV="true">
              <a:off x="4114747" y="4167716"/>
              <a:ext cx="1431842" cy="1415694"/>
            </a:xfrm>
            <a:prstGeom prst="rect">
              <a:avLst/>
            </a:prstGeom>
          </p:spPr>
        </p:pic>
        <p:sp>
          <p:nvSpPr>
            <p:cNvPr id="23" name="文本框 22"/>
            <p:cNvSpPr txBox="true"/>
            <p:nvPr/>
          </p:nvSpPr>
          <p:spPr>
            <a:xfrm>
              <a:off x="4363207" y="4437316"/>
              <a:ext cx="954107" cy="1015663"/>
            </a:xfrm>
            <a:prstGeom prst="rect">
              <a:avLst/>
            </a:prstGeom>
            <a:noFill/>
          </p:spPr>
          <p:txBody>
            <a:bodyPr wrap="none" rtlCol="0">
              <a:spAutoFit/>
            </a:bodyPr>
            <a:p>
              <a:r>
                <a:rPr lang="zh-CN" altLang="en-US" sz="3000" dirty="0">
                  <a:solidFill>
                    <a:srgbClr val="437EB9"/>
                  </a:solidFill>
                  <a:latin typeface="方正少儿简体" panose="03000509000000000000" pitchFamily="65" charset="-122"/>
                  <a:ea typeface="方正少儿简体" panose="03000509000000000000" pitchFamily="65" charset="-122"/>
                </a:rPr>
                <a:t>焚烧</a:t>
              </a:r>
              <a:endParaRPr lang="en-US" altLang="zh-CN" sz="3000" dirty="0">
                <a:solidFill>
                  <a:srgbClr val="437EB9"/>
                </a:solidFill>
                <a:latin typeface="方正少儿简体" panose="03000509000000000000" pitchFamily="65" charset="-122"/>
                <a:ea typeface="方正少儿简体" panose="03000509000000000000" pitchFamily="65" charset="-122"/>
              </a:endParaRPr>
            </a:p>
            <a:p>
              <a:r>
                <a:rPr lang="zh-CN" altLang="en-US" sz="3000" dirty="0">
                  <a:solidFill>
                    <a:srgbClr val="437EB9"/>
                  </a:solidFill>
                  <a:latin typeface="方正少儿简体" panose="03000509000000000000" pitchFamily="65" charset="-122"/>
                  <a:ea typeface="方正少儿简体" panose="03000509000000000000" pitchFamily="65" charset="-122"/>
                </a:rPr>
                <a:t>发电</a:t>
              </a:r>
              <a:endParaRPr lang="zh-CN" altLang="en-US" sz="3000" dirty="0">
                <a:solidFill>
                  <a:srgbClr val="437EB9"/>
                </a:solidFill>
                <a:latin typeface="方正少儿简体" panose="03000509000000000000" pitchFamily="65" charset="-122"/>
                <a:ea typeface="方正少儿简体" panose="03000509000000000000" pitchFamily="65" charset="-122"/>
              </a:endParaRPr>
            </a:p>
          </p:txBody>
        </p:sp>
      </p:grpSp>
      <p:grpSp>
        <p:nvGrpSpPr>
          <p:cNvPr id="31" name="组合 30"/>
          <p:cNvGrpSpPr/>
          <p:nvPr/>
        </p:nvGrpSpPr>
        <p:grpSpPr>
          <a:xfrm>
            <a:off x="9853063" y="4105366"/>
            <a:ext cx="1431842" cy="1415694"/>
            <a:chOff x="9853063" y="4105366"/>
            <a:chExt cx="1431842" cy="1415694"/>
          </a:xfrm>
        </p:grpSpPr>
        <p:pic>
          <p:nvPicPr>
            <p:cNvPr id="19" name="图片 18"/>
            <p:cNvPicPr>
              <a:picLocks noChangeAspect="true"/>
            </p:cNvPicPr>
            <p:nvPr/>
          </p:nvPicPr>
          <p:blipFill>
            <a:blip r:embed="rId4"/>
            <a:stretch>
              <a:fillRect/>
            </a:stretch>
          </p:blipFill>
          <p:spPr>
            <a:xfrm flipV="true">
              <a:off x="9853063" y="4105366"/>
              <a:ext cx="1431842" cy="1415694"/>
            </a:xfrm>
            <a:prstGeom prst="rect">
              <a:avLst/>
            </a:prstGeom>
          </p:spPr>
        </p:pic>
        <p:sp>
          <p:nvSpPr>
            <p:cNvPr id="4" name="文本框 3"/>
            <p:cNvSpPr txBox="true"/>
            <p:nvPr/>
          </p:nvSpPr>
          <p:spPr>
            <a:xfrm>
              <a:off x="10091930" y="4437316"/>
              <a:ext cx="954107" cy="1015663"/>
            </a:xfrm>
            <a:prstGeom prst="rect">
              <a:avLst/>
            </a:prstGeom>
            <a:noFill/>
          </p:spPr>
          <p:txBody>
            <a:bodyPr wrap="none" rtlCol="0">
              <a:spAutoFit/>
            </a:bodyPr>
            <a:p>
              <a:r>
                <a:rPr lang="zh-CN" altLang="en-US" sz="3000" dirty="0">
                  <a:solidFill>
                    <a:srgbClr val="437EB9"/>
                  </a:solidFill>
                  <a:latin typeface="方正少儿简体" panose="03000509000000000000" pitchFamily="65" charset="-122"/>
                  <a:ea typeface="方正少儿简体" panose="03000509000000000000" pitchFamily="65" charset="-122"/>
                </a:rPr>
                <a:t>资源</a:t>
              </a:r>
              <a:endParaRPr lang="en-US" altLang="zh-CN" sz="3000" dirty="0">
                <a:solidFill>
                  <a:srgbClr val="437EB9"/>
                </a:solidFill>
                <a:latin typeface="方正少儿简体" panose="03000509000000000000" pitchFamily="65" charset="-122"/>
                <a:ea typeface="方正少儿简体" panose="03000509000000000000" pitchFamily="65" charset="-122"/>
              </a:endParaRPr>
            </a:p>
            <a:p>
              <a:r>
                <a:rPr lang="zh-CN" altLang="en-US" sz="3000" dirty="0">
                  <a:solidFill>
                    <a:srgbClr val="437EB9"/>
                  </a:solidFill>
                  <a:latin typeface="方正少儿简体" panose="03000509000000000000" pitchFamily="65" charset="-122"/>
                  <a:ea typeface="方正少儿简体" panose="03000509000000000000" pitchFamily="65" charset="-122"/>
                </a:rPr>
                <a:t>返还</a:t>
              </a:r>
              <a:endParaRPr lang="zh-CN" altLang="en-US" sz="3000" dirty="0">
                <a:solidFill>
                  <a:srgbClr val="437EB9"/>
                </a:solidFill>
                <a:latin typeface="方正少儿简体" panose="03000509000000000000" pitchFamily="65" charset="-122"/>
                <a:ea typeface="方正少儿简体" panose="03000509000000000000" pitchFamily="65" charset="-122"/>
              </a:endParaRPr>
            </a:p>
          </p:txBody>
        </p:sp>
      </p:grpSp>
      <p:pic>
        <p:nvPicPr>
          <p:cNvPr id="26" name="图片 25"/>
          <p:cNvPicPr>
            <a:picLocks noChangeAspect="true"/>
          </p:cNvPicPr>
          <p:nvPr/>
        </p:nvPicPr>
        <p:blipFill rotWithShape="true">
          <a:blip r:embed="rId8"/>
          <a:srcRect r="8242"/>
          <a:stretch>
            <a:fillRect/>
          </a:stretch>
        </p:blipFill>
        <p:spPr>
          <a:xfrm>
            <a:off x="6342509" y="4231286"/>
            <a:ext cx="2554645" cy="17567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文本框 4"/>
          <p:cNvSpPr txBox="true"/>
          <p:nvPr/>
        </p:nvSpPr>
        <p:spPr>
          <a:xfrm>
            <a:off x="910590" y="1210310"/>
            <a:ext cx="2662555" cy="460375"/>
          </a:xfrm>
          <a:prstGeom prst="rect">
            <a:avLst/>
          </a:prstGeom>
          <a:noFill/>
        </p:spPr>
        <p:txBody>
          <a:bodyPr wrap="square" rtlCol="0">
            <a:spAutoFit/>
          </a:bodyPr>
          <a:p>
            <a:r>
              <a:rPr lang="zh-CN" altLang="zh-CN" sz="2400" b="1">
                <a:solidFill>
                  <a:srgbClr val="C00000"/>
                </a:solidFill>
                <a:latin typeface="微软雅黑" panose="020B0503020204020204" pitchFamily="34" charset="-122"/>
                <a:ea typeface="微软雅黑" panose="020B0503020204020204" pitchFamily="34" charset="-122"/>
              </a:rPr>
              <a:t>垃圾分类处理方式：</a:t>
            </a:r>
            <a:endParaRPr lang="zh-CN" altLang="zh-CN" sz="2400" b="1">
              <a:solidFill>
                <a:srgbClr val="C00000"/>
              </a:solidFill>
              <a:latin typeface="微软雅黑" panose="020B0503020204020204" pitchFamily="34" charset="-122"/>
              <a:ea typeface="微软雅黑" panose="020B0503020204020204" pitchFamily="34" charset="-122"/>
            </a:endParaRPr>
          </a:p>
        </p:txBody>
      </p:sp>
      <p:pic>
        <p:nvPicPr>
          <p:cNvPr id="7" name="图片 6"/>
          <p:cNvPicPr>
            <a:picLocks noChangeAspect="true"/>
          </p:cNvPicPr>
          <p:nvPr/>
        </p:nvPicPr>
        <p:blipFill rotWithShape="true">
          <a:blip r:embed="rId9"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pic>
        <p:nvPicPr>
          <p:cNvPr id="11" name="图片 10"/>
          <p:cNvPicPr>
            <a:picLocks noChangeAspect="true"/>
          </p:cNvPicPr>
          <p:nvPr/>
        </p:nvPicPr>
        <p:blipFill>
          <a:blip r:embed="rId10"/>
          <a:srcRect l="20138" r="20246" b="9716"/>
          <a:stretch>
            <a:fillRect/>
          </a:stretch>
        </p:blipFill>
        <p:spPr>
          <a:xfrm>
            <a:off x="3573145" y="1825625"/>
            <a:ext cx="1888490" cy="2166620"/>
          </a:xfrm>
          <a:prstGeom prst="roundRect">
            <a:avLst>
              <a:gd name="adj" fmla="val 0"/>
            </a:avLst>
          </a:prstGeom>
          <a:ln w="12700">
            <a:noFill/>
            <a:miter lim="800000"/>
            <a:headEnd/>
            <a:tailEnd/>
          </a:ln>
          <a:effectLst>
            <a:outerShdw blurRad="381000" sx="102000" sy="102000" algn="ctr" rotWithShape="0">
              <a:prstClr val="black">
                <a:alpha val="15000"/>
              </a:prstClr>
            </a:outerShdw>
          </a:effec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占位符 2"/>
          <p:cNvSpPr>
            <a:spLocks noGrp="true"/>
          </p:cNvSpPr>
          <p:nvPr>
            <p:ph type="body" sz="quarter" idx="11"/>
          </p:nvPr>
        </p:nvSpPr>
        <p:spPr>
          <a:xfrm>
            <a:off x="418569" y="315194"/>
            <a:ext cx="11282576" cy="724247"/>
          </a:xfrm>
        </p:spPr>
        <p:txBody>
          <a:bodyPr/>
          <a:lstStyle/>
          <a:p>
            <a:r>
              <a:rPr lang="zh-CN" altLang="en-US" sz="2800" b="1" dirty="0">
                <a:sym typeface="+mn-ea"/>
              </a:rPr>
              <a:t>垃圾分类的意义</a:t>
            </a:r>
            <a:endParaRPr lang="zh-CN" altLang="en-US" sz="2800" b="1" dirty="0">
              <a:latin typeface="微软雅黑" panose="020B0503020204020204" pitchFamily="34" charset="-122"/>
              <a:ea typeface="微软雅黑" panose="020B0503020204020204" pitchFamily="34" charset="-122"/>
              <a:sym typeface="+mn-ea"/>
            </a:endParaRPr>
          </a:p>
        </p:txBody>
      </p:sp>
      <p:sp>
        <p:nvSpPr>
          <p:cNvPr id="5" name="文本框 4"/>
          <p:cNvSpPr txBox="true"/>
          <p:nvPr/>
        </p:nvSpPr>
        <p:spPr>
          <a:xfrm>
            <a:off x="756920" y="1070610"/>
            <a:ext cx="2662555" cy="460375"/>
          </a:xfrm>
          <a:prstGeom prst="rect">
            <a:avLst/>
          </a:prstGeom>
          <a:noFill/>
        </p:spPr>
        <p:txBody>
          <a:bodyPr wrap="square" rtlCol="0">
            <a:spAutoFit/>
          </a:bodyPr>
          <a:p>
            <a:r>
              <a:rPr lang="zh-CN" altLang="zh-CN" sz="2400" b="1">
                <a:solidFill>
                  <a:srgbClr val="C00000"/>
                </a:solidFill>
                <a:latin typeface="微软雅黑" panose="020B0503020204020204" pitchFamily="34" charset="-122"/>
                <a:ea typeface="微软雅黑" panose="020B0503020204020204" pitchFamily="34" charset="-122"/>
              </a:rPr>
              <a:t>垃圾分类处理方式：</a:t>
            </a:r>
            <a:endParaRPr lang="zh-CN" altLang="zh-CN" sz="2400" b="1">
              <a:solidFill>
                <a:srgbClr val="C00000"/>
              </a:solidFill>
              <a:latin typeface="微软雅黑" panose="020B0503020204020204" pitchFamily="34" charset="-122"/>
              <a:ea typeface="微软雅黑" panose="020B0503020204020204" pitchFamily="34" charset="-122"/>
            </a:endParaRPr>
          </a:p>
        </p:txBody>
      </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6" name="文本框 5"/>
          <p:cNvSpPr txBox="true"/>
          <p:nvPr/>
        </p:nvSpPr>
        <p:spPr>
          <a:xfrm>
            <a:off x="569595" y="1702435"/>
            <a:ext cx="2401570" cy="3291840"/>
          </a:xfrm>
          <a:prstGeom prst="rect">
            <a:avLst/>
          </a:prstGeom>
          <a:noFill/>
        </p:spPr>
        <p:txBody>
          <a:bodyPr wrap="square" rtlCol="0">
            <a:spAutoFit/>
          </a:bodyPr>
          <a:p>
            <a:r>
              <a:rPr lang="zh-CN" altLang="en-US" sz="1600" b="1">
                <a:latin typeface="微软雅黑" panose="020B0503020204020204" pitchFamily="34" charset="-122"/>
                <a:ea typeface="微软雅黑" panose="020B0503020204020204" pitchFamily="34" charset="-122"/>
                <a:cs typeface="微软雅黑" panose="020B0503020204020204" pitchFamily="34" charset="-122"/>
              </a:rPr>
              <a:t>填埋：</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填埋有分为卫生和不卫生填埋，在一些村镇或者小县城，还存在大量的不卫生填埋，即不经任何处理地掘地为坑，填入垃圾后埋上，这种填埋对环境影响很大。卫生填埋有一套完整的技术要求，选址、场地处理、垃圾分期填入、覆盖，需要处理好垃圾填埋时产生的渗滤液和易燃气体。</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true"/>
          <p:nvPr/>
        </p:nvSpPr>
        <p:spPr>
          <a:xfrm>
            <a:off x="3190875" y="1702435"/>
            <a:ext cx="2312670" cy="3538220"/>
          </a:xfrm>
          <a:prstGeom prst="rect">
            <a:avLst/>
          </a:prstGeom>
          <a:noFill/>
        </p:spPr>
        <p:txBody>
          <a:bodyPr wrap="square" rtlCol="0">
            <a:spAutoFit/>
          </a:bodyPr>
          <a:p>
            <a:r>
              <a:rPr lang="zh-CN" altLang="zh-CN" sz="1600" b="1">
                <a:latin typeface="微软雅黑" panose="020B0503020204020204" pitchFamily="34" charset="-122"/>
                <a:ea typeface="微软雅黑" panose="020B0503020204020204" pitchFamily="34" charset="-122"/>
                <a:cs typeface="微软雅黑" panose="020B0503020204020204" pitchFamily="34" charset="-122"/>
              </a:rPr>
              <a:t>焚烧：</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焚烧是最易引起民众反感的处理方法，但实际并非如此。焚烧是垃圾处理中实现三化最好的方法：无害化、减量化、资源化，特别是减量化一项，可以成功的减少90%左右的体积。焚烧的过程需要良好的控制，最大的危害是因燃烧温度控制不够好产生二恶英。焚烧产生的热可用于发电，是较好的资源化方案。</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true"/>
          <p:nvPr/>
        </p:nvSpPr>
        <p:spPr>
          <a:xfrm>
            <a:off x="5945505" y="1692275"/>
            <a:ext cx="2578735" cy="4030980"/>
          </a:xfrm>
          <a:prstGeom prst="rect">
            <a:avLst/>
          </a:prstGeom>
          <a:noFill/>
        </p:spPr>
        <p:txBody>
          <a:bodyPr wrap="square" rtlCol="0">
            <a:spAutoFit/>
          </a:bodyPr>
          <a:p>
            <a:r>
              <a:rPr lang="zh-CN" altLang="en-US" sz="1600" b="1">
                <a:latin typeface="微软雅黑" panose="020B0503020204020204" pitchFamily="34" charset="-122"/>
                <a:ea typeface="微软雅黑" panose="020B0503020204020204" pitchFamily="34" charset="-122"/>
                <a:cs typeface="微软雅黑" panose="020B0503020204020204" pitchFamily="34" charset="-122"/>
              </a:rPr>
              <a:t>堆肥：</a:t>
            </a: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堆肥</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主要是利用垃圾中的有机质成分，通常有厌氧发酵和有氧发酵两种，通过发酵实现组分的稳定化，并获得副产物可燃气体。经过堆肥的垃圾成分中，有机质经过发酵后进入稳定状态，可用作生物质肥料，用于土壤修复等。堆肥需要对垃圾进行较为彻底的分类，避免金属及陶瓷等垃圾进入发酵池，否则可能损坏设备;其次发酵过程和发酵后的产物需要注意消毒，避免病毒、微生物等造成污染。</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true"/>
          <p:nvPr/>
        </p:nvSpPr>
        <p:spPr>
          <a:xfrm>
            <a:off x="8903970" y="1691640"/>
            <a:ext cx="2144395" cy="2799715"/>
          </a:xfrm>
          <a:prstGeom prst="rect">
            <a:avLst/>
          </a:prstGeom>
          <a:noFill/>
        </p:spPr>
        <p:txBody>
          <a:bodyPr wrap="square" rtlCol="0">
            <a:spAutoFit/>
          </a:bodyPr>
          <a:p>
            <a:r>
              <a:rPr lang="zh-CN" altLang="en-US" sz="1600" b="1">
                <a:latin typeface="微软雅黑" panose="020B0503020204020204" pitchFamily="34" charset="-122"/>
                <a:ea typeface="微软雅黑" panose="020B0503020204020204" pitchFamily="34" charset="-122"/>
              </a:rPr>
              <a:t>资源返还：</a:t>
            </a:r>
            <a:r>
              <a:rPr lang="zh-CN" altLang="en-US" sz="1600">
                <a:latin typeface="微软雅黑" panose="020B0503020204020204" pitchFamily="34" charset="-122"/>
                <a:ea typeface="微软雅黑" panose="020B0503020204020204" pitchFamily="34" charset="-122"/>
              </a:rPr>
              <a:t>将垃圾分选为不同的类别，并按照不同类别进行循环再利用，使其成为再生资源。垃圾资源化是未来城市垃圾处理的重要方向。尤其对于中小城市或者县镇一级，采用垃圾资源化处理技术，是一个可行性更高的选择。</a:t>
            </a:r>
            <a:endParaRPr lang="zh-CN" altLang="en-US" sz="16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97705" y="375920"/>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9" name="标题 1"/>
          <p:cNvSpPr>
            <a:spLocks noGrp="true"/>
          </p:cNvSpPr>
          <p:nvPr>
            <p:custDataLst>
              <p:tags r:id="rId3"/>
            </p:custDataLst>
          </p:nvPr>
        </p:nvSpPr>
        <p:spPr>
          <a:xfrm>
            <a:off x="3225800" y="2917825"/>
            <a:ext cx="6033135"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rgbClr val="FF0000"/>
                </a:solidFill>
                <a:latin typeface="微软雅黑" panose="020B0503020204020204" pitchFamily="34" charset="-122"/>
                <a:ea typeface="微软雅黑" panose="020B0503020204020204" pitchFamily="34" charset="-122"/>
                <a:sym typeface="+mn-ea"/>
              </a:rPr>
              <a:t>国家四分类标准与要求</a:t>
            </a:r>
            <a:endParaRPr lang="zh-CN" altLang="en-US"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占位符 2"/>
          <p:cNvSpPr>
            <a:spLocks noGrp="true"/>
          </p:cNvSpPr>
          <p:nvPr>
            <p:ph type="body" sz="quarter" idx="11"/>
          </p:nvPr>
        </p:nvSpPr>
        <p:spPr>
          <a:xfrm>
            <a:off x="418569" y="315194"/>
            <a:ext cx="11282576" cy="724247"/>
          </a:xfrm>
        </p:spPr>
        <p:txBody>
          <a:bodyPr/>
          <a:lstStyle/>
          <a:p>
            <a:r>
              <a:rPr lang="zh-CN" altLang="en-US" sz="2800" b="1" dirty="0">
                <a:latin typeface="微软雅黑" panose="020B0503020204020204" pitchFamily="34" charset="-122"/>
                <a:ea typeface="微软雅黑" panose="020B0503020204020204" pitchFamily="34" charset="-122"/>
                <a:sym typeface="+mn-ea"/>
              </a:rPr>
              <a:t>分类要求</a:t>
            </a:r>
            <a:endParaRPr lang="zh-CN" altLang="en-US" sz="2800" b="1" dirty="0">
              <a:latin typeface="微软雅黑" panose="020B0503020204020204" pitchFamily="34" charset="-122"/>
              <a:ea typeface="微软雅黑" panose="020B0503020204020204" pitchFamily="34" charset="-122"/>
              <a:sym typeface="+mn-ea"/>
            </a:endParaRPr>
          </a:p>
        </p:txBody>
      </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6" name="组合 5"/>
          <p:cNvGrpSpPr/>
          <p:nvPr/>
        </p:nvGrpSpPr>
        <p:grpSpPr>
          <a:xfrm>
            <a:off x="760730" y="1470660"/>
            <a:ext cx="10670540" cy="3916680"/>
            <a:chOff x="934" y="2649"/>
            <a:chExt cx="10975" cy="3538"/>
          </a:xfrm>
        </p:grpSpPr>
        <p:pic>
          <p:nvPicPr>
            <p:cNvPr id="2" name="图片 1"/>
            <p:cNvPicPr>
              <a:picLocks noChangeAspect="true"/>
            </p:cNvPicPr>
            <p:nvPr/>
          </p:nvPicPr>
          <p:blipFill rotWithShape="true">
            <a:blip r:embed="rId3" cstate="print">
              <a:extLst>
                <a:ext uri="{28A0092B-C50C-407E-A947-70E740481C1C}">
                  <a14:useLocalDpi xmlns:a14="http://schemas.microsoft.com/office/drawing/2010/main" val="false"/>
                </a:ext>
              </a:extLst>
            </a:blip>
            <a:srcRect l="1006" r="603"/>
            <a:stretch>
              <a:fillRect/>
            </a:stretch>
          </p:blipFill>
          <p:spPr>
            <a:xfrm>
              <a:off x="934" y="2649"/>
              <a:ext cx="5024" cy="3538"/>
            </a:xfrm>
            <a:prstGeom prst="rect">
              <a:avLst/>
            </a:prstGeom>
          </p:spPr>
        </p:pic>
        <p:pic>
          <p:nvPicPr>
            <p:cNvPr id="4" name="图片 3"/>
            <p:cNvPicPr>
              <a:picLocks noChangeAspect="true"/>
            </p:cNvPicPr>
            <p:nvPr/>
          </p:nvPicPr>
          <p:blipFill>
            <a:blip r:embed="rId4" cstate="print">
              <a:extLst>
                <a:ext uri="{28A0092B-C50C-407E-A947-70E740481C1C}">
                  <a14:useLocalDpi xmlns:a14="http://schemas.microsoft.com/office/drawing/2010/main" val="false"/>
                </a:ext>
              </a:extLst>
            </a:blip>
            <a:stretch>
              <a:fillRect/>
            </a:stretch>
          </p:blipFill>
          <p:spPr>
            <a:xfrm>
              <a:off x="6685" y="2649"/>
              <a:ext cx="5224" cy="353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占位符 2"/>
          <p:cNvSpPr>
            <a:spLocks noGrp="true"/>
          </p:cNvSpPr>
          <p:nvPr>
            <p:ph type="body" sz="quarter" idx="11"/>
          </p:nvPr>
        </p:nvSpPr>
        <p:spPr>
          <a:xfrm>
            <a:off x="418569" y="315194"/>
            <a:ext cx="11282576" cy="724247"/>
          </a:xfrm>
        </p:spPr>
        <p:txBody>
          <a:bodyPr/>
          <a:lstStyle/>
          <a:p>
            <a:r>
              <a:rPr lang="zh-CN" altLang="en-US" sz="2800" b="1" dirty="0">
                <a:sym typeface="+mn-ea"/>
              </a:rPr>
              <a:t>分类要求</a:t>
            </a:r>
            <a:endParaRPr lang="zh-CN" altLang="en-US" sz="2800" b="1" dirty="0">
              <a:latin typeface="微软雅黑" panose="020B0503020204020204" pitchFamily="34" charset="-122"/>
              <a:ea typeface="微软雅黑" panose="020B0503020204020204" pitchFamily="34" charset="-122"/>
              <a:sym typeface="+mn-ea"/>
            </a:endParaRPr>
          </a:p>
        </p:txBody>
      </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2" name="组合 1"/>
          <p:cNvGrpSpPr/>
          <p:nvPr/>
        </p:nvGrpSpPr>
        <p:grpSpPr>
          <a:xfrm>
            <a:off x="1447165" y="1138555"/>
            <a:ext cx="9297670" cy="5074285"/>
            <a:chOff x="2279" y="1898"/>
            <a:chExt cx="14642" cy="7991"/>
          </a:xfrm>
        </p:grpSpPr>
        <p:pic>
          <p:nvPicPr>
            <p:cNvPr id="4" name="图片 3"/>
            <p:cNvPicPr>
              <a:picLocks noChangeAspect="true"/>
            </p:cNvPicPr>
            <p:nvPr>
              <p:custDataLst>
                <p:tags r:id="rId3"/>
              </p:custDataLst>
            </p:nvPr>
          </p:nvPicPr>
          <p:blipFill>
            <a:blip r:embed="rId4"/>
            <a:srcRect t="3783" b="2933"/>
            <a:stretch>
              <a:fillRect/>
            </a:stretch>
          </p:blipFill>
          <p:spPr>
            <a:xfrm>
              <a:off x="4250" y="1898"/>
              <a:ext cx="10700" cy="4873"/>
            </a:xfrm>
            <a:prstGeom prst="rect">
              <a:avLst/>
            </a:prstGeom>
          </p:spPr>
        </p:pic>
        <p:sp>
          <p:nvSpPr>
            <p:cNvPr id="14" name="文本框 13"/>
            <p:cNvSpPr txBox="true"/>
            <p:nvPr/>
          </p:nvSpPr>
          <p:spPr>
            <a:xfrm>
              <a:off x="2279" y="7031"/>
              <a:ext cx="14642" cy="2858"/>
            </a:xfrm>
            <a:prstGeom prst="rect">
              <a:avLst/>
            </a:prstGeom>
            <a:noFill/>
          </p:spPr>
          <p:txBody>
            <a:bodyPr wrap="square" rtlCol="0" anchor="t">
              <a:spAutoFit/>
            </a:bodyPr>
            <a:p>
              <a:pPr marL="285750" indent="-285750" fontAlgn="auto">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《生活垃圾分类制度实施方案》于2017年3月18日经国务院同意，转发给国家发展改革委、住房城乡建设部，且要求认真贯彻执行。</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fontAlgn="auto">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到</a:t>
              </a:r>
              <a:r>
                <a:rPr lang="zh-CN" altLang="en-US" sz="1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2020年底</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，基本建立垃圾分类相关法律法规和标准体系，形成可复制、可推广的生活垃圾分类模式，在实施生活垃圾强制分类的城市，生活垃圾回收利用率达到</a:t>
              </a:r>
              <a:r>
                <a:rPr lang="zh-CN" altLang="en-US" sz="1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以上。</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 name="图片 35"/>
          <p:cNvPicPr>
            <a:picLocks noChangeAspect="true"/>
          </p:cNvPicPr>
          <p:nvPr/>
        </p:nvPicPr>
        <p:blipFill rotWithShape="true">
          <a:blip r:embed="rId1">
            <a:extLst>
              <a:ext uri="{28A0092B-C50C-407E-A947-70E740481C1C}">
                <a14:useLocalDpi xmlns:a14="http://schemas.microsoft.com/office/drawing/2010/main" val="false"/>
              </a:ext>
            </a:extLst>
          </a:blip>
          <a:srcRect l="37812"/>
          <a:stretch>
            <a:fillRect/>
          </a:stretch>
        </p:blipFill>
        <p:spPr>
          <a:xfrm>
            <a:off x="4602480" y="0"/>
            <a:ext cx="7589340" cy="6864730"/>
          </a:xfrm>
          <a:prstGeom prst="rect">
            <a:avLst/>
          </a:prstGeom>
        </p:spPr>
      </p:pic>
      <p:sp>
        <p:nvSpPr>
          <p:cNvPr id="28" name="平行四边形 27"/>
          <p:cNvSpPr/>
          <p:nvPr/>
        </p:nvSpPr>
        <p:spPr>
          <a:xfrm>
            <a:off x="4488721" y="-468676"/>
            <a:ext cx="3584572" cy="7584486"/>
          </a:xfrm>
          <a:prstGeom prst="parallelogram">
            <a:avLst>
              <a:gd name="adj" fmla="val 93906"/>
            </a:avLst>
          </a:prstGeom>
          <a:solidFill>
            <a:srgbClr val="21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直角三角形 4"/>
          <p:cNvSpPr/>
          <p:nvPr/>
        </p:nvSpPr>
        <p:spPr>
          <a:xfrm rot="4920000">
            <a:off x="67945" y="-940435"/>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3" name="组合 52"/>
          <p:cNvGrpSpPr/>
          <p:nvPr/>
        </p:nvGrpSpPr>
        <p:grpSpPr>
          <a:xfrm>
            <a:off x="680085" y="601980"/>
            <a:ext cx="1957070" cy="1276076"/>
            <a:chOff x="10016593" y="336059"/>
            <a:chExt cx="1784350" cy="1033081"/>
          </a:xfrm>
        </p:grpSpPr>
        <p:sp>
          <p:nvSpPr>
            <p:cNvPr id="50" name="文本框 49"/>
            <p:cNvSpPr txBox="true"/>
            <p:nvPr/>
          </p:nvSpPr>
          <p:spPr>
            <a:xfrm>
              <a:off x="10016593" y="336059"/>
              <a:ext cx="1784350" cy="746446"/>
            </a:xfrm>
            <a:prstGeom prst="rect">
              <a:avLst/>
            </a:prstGeom>
            <a:noFill/>
          </p:spPr>
          <p:txBody>
            <a:bodyPr wrap="square" rtlCol="0">
              <a:spAutoFit/>
            </a:bodyPr>
            <a:p>
              <a:pPr algn="dist"/>
              <a:r>
                <a:rPr kumimoji="1" lang="zh-CN" altLang="en-US" sz="5400" b="1" dirty="0">
                  <a:solidFill>
                    <a:schemeClr val="bg1"/>
                  </a:solidFill>
                  <a:latin typeface="微软雅黑" panose="020B0503020204020204" pitchFamily="34" charset="-122"/>
                  <a:ea typeface="微软雅黑" panose="020B0503020204020204" pitchFamily="34" charset="-122"/>
                </a:rPr>
                <a:t>目录</a:t>
              </a:r>
              <a:endParaRPr kumimoji="1"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1" name="文本框 50"/>
            <p:cNvSpPr txBox="true"/>
            <p:nvPr/>
          </p:nvSpPr>
          <p:spPr>
            <a:xfrm>
              <a:off x="10016593" y="1070973"/>
              <a:ext cx="1784350" cy="298167"/>
            </a:xfrm>
            <a:prstGeom prst="rect">
              <a:avLst/>
            </a:prstGeom>
            <a:noFill/>
          </p:spPr>
          <p:txBody>
            <a:bodyPr wrap="square" rtlCol="0">
              <a:spAutoFit/>
            </a:bodyPr>
            <a:p>
              <a:pPr algn="dist"/>
              <a:r>
                <a:rPr kumimoji="1" lang="en-US" altLang="zh-CN" b="1" dirty="0">
                  <a:solidFill>
                    <a:schemeClr val="bg1"/>
                  </a:solidFill>
                  <a:latin typeface="微软雅黑" panose="020B0503020204020204" pitchFamily="34" charset="-122"/>
                  <a:ea typeface="微软雅黑" panose="020B0503020204020204" pitchFamily="34" charset="-122"/>
                </a:rPr>
                <a:t>CONTENT</a:t>
              </a:r>
              <a:endParaRPr kumimoji="1" lang="en-US" altLang="zh-CN" b="1" dirty="0">
                <a:solidFill>
                  <a:schemeClr val="bg1"/>
                </a:solidFill>
                <a:latin typeface="微软雅黑" panose="020B0503020204020204" pitchFamily="34" charset="-122"/>
                <a:ea typeface="微软雅黑" panose="020B0503020204020204" pitchFamily="34" charset="-122"/>
              </a:endParaRPr>
            </a:p>
          </p:txBody>
        </p:sp>
      </p:grpSp>
      <p:sp>
        <p:nvSpPr>
          <p:cNvPr id="7" name="直角三角形 6"/>
          <p:cNvSpPr/>
          <p:nvPr/>
        </p:nvSpPr>
        <p:spPr>
          <a:xfrm rot="5760000">
            <a:off x="-1036320" y="-1753870"/>
            <a:ext cx="4900295" cy="5987415"/>
          </a:xfrm>
          <a:prstGeom prst="rtTriangle">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2" name="组合 51"/>
          <p:cNvGrpSpPr/>
          <p:nvPr/>
        </p:nvGrpSpPr>
        <p:grpSpPr>
          <a:xfrm rot="0">
            <a:off x="841375" y="601980"/>
            <a:ext cx="5889625" cy="4132579"/>
            <a:chOff x="6130806" y="-302767"/>
            <a:chExt cx="4595335" cy="4132465"/>
          </a:xfrm>
        </p:grpSpPr>
        <p:grpSp>
          <p:nvGrpSpPr>
            <p:cNvPr id="8" name="组合 7"/>
            <p:cNvGrpSpPr/>
            <p:nvPr/>
          </p:nvGrpSpPr>
          <p:grpSpPr>
            <a:xfrm>
              <a:off x="8120522" y="-302767"/>
              <a:ext cx="2605619" cy="844684"/>
              <a:chOff x="12337680" y="-439245"/>
              <a:chExt cx="2605619" cy="844684"/>
            </a:xfrm>
          </p:grpSpPr>
          <p:sp>
            <p:nvSpPr>
              <p:cNvPr id="20" name="文本框 19"/>
              <p:cNvSpPr txBox="true"/>
              <p:nvPr/>
            </p:nvSpPr>
            <p:spPr>
              <a:xfrm>
                <a:off x="12911974" y="-439245"/>
                <a:ext cx="2031325" cy="460362"/>
              </a:xfrm>
              <a:prstGeom prst="rect">
                <a:avLst/>
              </a:prstGeom>
              <a:noFill/>
            </p:spPr>
            <p:txBody>
              <a:bodyPr wrap="square" rtlCol="0">
                <a:spAutoFit/>
              </a:bodyPr>
              <a:p>
                <a:r>
                  <a:rPr kumimoji="1" lang="en-US" altLang="zh-CN" sz="2400" dirty="0">
                    <a:solidFill>
                      <a:srgbClr val="21648B"/>
                    </a:solidFill>
                    <a:latin typeface="+mj-lt"/>
                    <a:ea typeface="Microsoft YaHei UI" panose="020B0503020204020204" pitchFamily="34" charset="-122"/>
                    <a:cs typeface="+mj-lt"/>
                  </a:rPr>
                  <a:t>PART</a:t>
                </a:r>
                <a:r>
                  <a:rPr kumimoji="1" lang="zh-CN" altLang="en-US" sz="2400" dirty="0">
                    <a:solidFill>
                      <a:srgbClr val="21648B"/>
                    </a:solidFill>
                    <a:latin typeface="+mj-lt"/>
                    <a:ea typeface="Microsoft YaHei UI" panose="020B0503020204020204" pitchFamily="34" charset="-122"/>
                    <a:cs typeface="+mj-lt"/>
                  </a:rPr>
                  <a:t> </a:t>
                </a:r>
                <a:r>
                  <a:rPr kumimoji="1" lang="en-US" altLang="zh-CN" sz="2400" dirty="0">
                    <a:solidFill>
                      <a:srgbClr val="21648B"/>
                    </a:solidFill>
                    <a:latin typeface="+mj-lt"/>
                    <a:ea typeface="Microsoft YaHei UI" panose="020B0503020204020204" pitchFamily="34" charset="-122"/>
                    <a:cs typeface="+mj-lt"/>
                  </a:rPr>
                  <a:t>01</a:t>
                </a:r>
                <a:endParaRPr kumimoji="1" lang="zh-CN" altLang="en-US" sz="2400" dirty="0">
                  <a:solidFill>
                    <a:srgbClr val="21648B"/>
                  </a:solidFill>
                  <a:latin typeface="+mj-lt"/>
                  <a:ea typeface="Microsoft YaHei UI" panose="020B0503020204020204" pitchFamily="34" charset="-122"/>
                  <a:cs typeface="+mj-lt"/>
                </a:endParaRPr>
              </a:p>
            </p:txBody>
          </p:sp>
          <p:sp>
            <p:nvSpPr>
              <p:cNvPr id="22" name="文本框 21"/>
              <p:cNvSpPr txBox="true"/>
              <p:nvPr/>
            </p:nvSpPr>
            <p:spPr>
              <a:xfrm>
                <a:off x="12337680" y="71916"/>
                <a:ext cx="2161665" cy="333523"/>
              </a:xfrm>
              <a:prstGeom prst="rect">
                <a:avLst/>
              </a:prstGeom>
              <a:noFill/>
            </p:spPr>
            <p:txBody>
              <a:bodyPr wrap="square" rtlCol="0">
                <a:spAutoFit/>
              </a:bodyPr>
              <a:p>
                <a:pPr algn="ctr"/>
                <a:r>
                  <a:rPr lang="zh-CN" altLang="en-US" sz="2400" b="1" dirty="0" smtClean="0">
                    <a:solidFill>
                      <a:schemeClr val="tx1"/>
                    </a:solidFill>
                    <a:latin typeface="微软雅黑" panose="020B0503020204020204" pitchFamily="34" charset="-122"/>
                    <a:ea typeface="微软雅黑" panose="020B0503020204020204" pitchFamily="34" charset="-122"/>
                    <a:sym typeface="+mn-ea"/>
                  </a:rPr>
                  <a:t>垃圾分类知识讲解</a:t>
                </a:r>
                <a:endParaRPr kumimoji="1" lang="zh-CN" altLang="en-US" sz="2400" b="1" dirty="0" smtClean="0">
                  <a:solidFill>
                    <a:schemeClr val="tx1"/>
                  </a:solidFill>
                  <a:latin typeface="微软雅黑" panose="020B0503020204020204" pitchFamily="34" charset="-122"/>
                  <a:ea typeface="微软雅黑" panose="020B0503020204020204" pitchFamily="34" charset="-122"/>
                  <a:sym typeface="+mn-ea"/>
                </a:endParaRPr>
              </a:p>
            </p:txBody>
          </p:sp>
        </p:grpSp>
        <p:grpSp>
          <p:nvGrpSpPr>
            <p:cNvPr id="37" name="组合 36"/>
            <p:cNvGrpSpPr/>
            <p:nvPr/>
          </p:nvGrpSpPr>
          <p:grpSpPr>
            <a:xfrm>
              <a:off x="7284781" y="1271089"/>
              <a:ext cx="2309529" cy="953391"/>
              <a:chOff x="8597875" y="1134611"/>
              <a:chExt cx="2309529" cy="953391"/>
            </a:xfrm>
          </p:grpSpPr>
          <p:sp>
            <p:nvSpPr>
              <p:cNvPr id="38" name="文本框 37"/>
              <p:cNvSpPr txBox="true"/>
              <p:nvPr/>
            </p:nvSpPr>
            <p:spPr>
              <a:xfrm>
                <a:off x="8736635" y="1134611"/>
                <a:ext cx="2031325" cy="460362"/>
              </a:xfrm>
              <a:prstGeom prst="rect">
                <a:avLst/>
              </a:prstGeom>
              <a:noFill/>
            </p:spPr>
            <p:txBody>
              <a:bodyPr wrap="square" rtlCol="0">
                <a:spAutoFit/>
              </a:bodyPr>
              <a:p>
                <a:pPr algn="ctr"/>
                <a:r>
                  <a:rPr kumimoji="1" lang="en-US" altLang="zh-CN" sz="2400" dirty="0">
                    <a:solidFill>
                      <a:srgbClr val="21648B"/>
                    </a:solidFill>
                    <a:latin typeface="+mj-lt"/>
                    <a:ea typeface="Microsoft YaHei UI" panose="020B0503020204020204" pitchFamily="34" charset="-122"/>
                    <a:cs typeface="+mj-lt"/>
                  </a:rPr>
                  <a:t>PART</a:t>
                </a:r>
                <a:r>
                  <a:rPr kumimoji="1" lang="zh-CN" altLang="en-US" sz="2400" dirty="0">
                    <a:solidFill>
                      <a:srgbClr val="21648B"/>
                    </a:solidFill>
                    <a:latin typeface="+mj-lt"/>
                    <a:ea typeface="Microsoft YaHei UI" panose="020B0503020204020204" pitchFamily="34" charset="-122"/>
                    <a:cs typeface="+mj-lt"/>
                  </a:rPr>
                  <a:t> </a:t>
                </a:r>
                <a:r>
                  <a:rPr kumimoji="1" lang="en-US" altLang="zh-CN" sz="2400" dirty="0">
                    <a:solidFill>
                      <a:srgbClr val="21648B"/>
                    </a:solidFill>
                    <a:latin typeface="+mj-lt"/>
                    <a:ea typeface="Microsoft YaHei UI" panose="020B0503020204020204" pitchFamily="34" charset="-122"/>
                    <a:cs typeface="+mj-lt"/>
                  </a:rPr>
                  <a:t>02</a:t>
                </a:r>
                <a:endParaRPr kumimoji="1" lang="zh-CN" altLang="en-US" sz="2400" dirty="0">
                  <a:solidFill>
                    <a:srgbClr val="21648B"/>
                  </a:solidFill>
                  <a:latin typeface="+mj-lt"/>
                  <a:ea typeface="Microsoft YaHei UI" panose="020B0503020204020204" pitchFamily="34" charset="-122"/>
                  <a:cs typeface="+mj-lt"/>
                </a:endParaRPr>
              </a:p>
            </p:txBody>
          </p:sp>
          <p:sp>
            <p:nvSpPr>
              <p:cNvPr id="39" name="文本框 38"/>
              <p:cNvSpPr txBox="true"/>
              <p:nvPr/>
            </p:nvSpPr>
            <p:spPr>
              <a:xfrm>
                <a:off x="8597875" y="1627640"/>
                <a:ext cx="2309529" cy="460362"/>
              </a:xfrm>
              <a:prstGeom prst="rect">
                <a:avLst/>
              </a:prstGeom>
              <a:noFill/>
            </p:spPr>
            <p:txBody>
              <a:bodyPr wrap="square" rtlCol="0">
                <a:spAutoFit/>
              </a:bodyPr>
              <a:p>
                <a:pPr algn="ctr"/>
                <a:r>
                  <a:rPr kumimoji="1" lang="zh-CN" altLang="en-US" sz="2400" b="1" dirty="0">
                    <a:solidFill>
                      <a:schemeClr val="tx1"/>
                    </a:solidFill>
                    <a:latin typeface="微软雅黑" panose="020B0503020204020204" pitchFamily="34" charset="-122"/>
                    <a:ea typeface="微软雅黑" panose="020B0503020204020204" pitchFamily="34" charset="-122"/>
                  </a:rPr>
                  <a:t>当前环境及行业动态</a:t>
                </a:r>
                <a:endParaRPr kumimoji="1" lang="zh-CN" altLang="en-US" sz="2400" b="1" dirty="0">
                  <a:solidFill>
                    <a:schemeClr val="tx1"/>
                  </a:solidFill>
                  <a:latin typeface="微软雅黑" panose="020B0503020204020204" pitchFamily="34" charset="-122"/>
                  <a:ea typeface="微软雅黑" panose="020B0503020204020204" pitchFamily="34" charset="-122"/>
                </a:endParaRPr>
              </a:p>
            </p:txBody>
          </p:sp>
        </p:grpSp>
        <p:sp>
          <p:nvSpPr>
            <p:cNvPr id="42" name="文本框 41"/>
            <p:cNvSpPr txBox="true"/>
            <p:nvPr/>
          </p:nvSpPr>
          <p:spPr>
            <a:xfrm>
              <a:off x="6328061" y="2845756"/>
              <a:ext cx="2031325" cy="460362"/>
            </a:xfrm>
            <a:prstGeom prst="rect">
              <a:avLst/>
            </a:prstGeom>
            <a:noFill/>
          </p:spPr>
          <p:txBody>
            <a:bodyPr wrap="square" rtlCol="0">
              <a:spAutoFit/>
            </a:bodyPr>
            <a:p>
              <a:pPr algn="ctr"/>
              <a:r>
                <a:rPr kumimoji="1" lang="en-US" altLang="zh-CN" sz="2400" dirty="0">
                  <a:solidFill>
                    <a:srgbClr val="21648B"/>
                  </a:solidFill>
                  <a:latin typeface="+mj-lt"/>
                  <a:ea typeface="Microsoft YaHei UI" panose="020B0503020204020204" pitchFamily="34" charset="-122"/>
                  <a:cs typeface="+mj-lt"/>
                </a:rPr>
                <a:t>PART</a:t>
              </a:r>
              <a:r>
                <a:rPr kumimoji="1" lang="zh-CN" altLang="en-US" sz="2400" dirty="0">
                  <a:solidFill>
                    <a:srgbClr val="21648B"/>
                  </a:solidFill>
                  <a:latin typeface="+mj-lt"/>
                  <a:ea typeface="Microsoft YaHei UI" panose="020B0503020204020204" pitchFamily="34" charset="-122"/>
                  <a:cs typeface="+mj-lt"/>
                </a:rPr>
                <a:t> </a:t>
              </a:r>
              <a:r>
                <a:rPr kumimoji="1" lang="en-US" altLang="zh-CN" sz="2400" dirty="0">
                  <a:solidFill>
                    <a:srgbClr val="21648B"/>
                  </a:solidFill>
                  <a:latin typeface="+mj-lt"/>
                  <a:ea typeface="Microsoft YaHei UI" panose="020B0503020204020204" pitchFamily="34" charset="-122"/>
                  <a:cs typeface="+mj-lt"/>
                </a:rPr>
                <a:t>03</a:t>
              </a:r>
              <a:endParaRPr kumimoji="1" lang="zh-CN" altLang="en-US" sz="2400" dirty="0">
                <a:solidFill>
                  <a:srgbClr val="21648B"/>
                </a:solidFill>
                <a:latin typeface="+mj-lt"/>
                <a:ea typeface="Microsoft YaHei UI" panose="020B0503020204020204" pitchFamily="34" charset="-122"/>
                <a:cs typeface="+mj-lt"/>
              </a:endParaRPr>
            </a:p>
          </p:txBody>
        </p:sp>
        <p:sp>
          <p:nvSpPr>
            <p:cNvPr id="47" name="文本框 46"/>
            <p:cNvSpPr txBox="true"/>
            <p:nvPr/>
          </p:nvSpPr>
          <p:spPr>
            <a:xfrm>
              <a:off x="6130806" y="3369336"/>
              <a:ext cx="3710950" cy="460362"/>
            </a:xfrm>
            <a:prstGeom prst="rect">
              <a:avLst/>
            </a:prstGeom>
            <a:noFill/>
          </p:spPr>
          <p:txBody>
            <a:bodyPr wrap="square" rtlCol="0">
              <a:spAutoFit/>
            </a:bodyPr>
            <a:p>
              <a:pPr algn="ctr"/>
              <a:r>
                <a:rPr lang="zh-CN" altLang="en-US" sz="2400" b="1" dirty="0">
                  <a:solidFill>
                    <a:schemeClr val="tx1"/>
                  </a:solidFill>
                  <a:latin typeface="微软雅黑" panose="020B0503020204020204" pitchFamily="34" charset="-122"/>
                  <a:ea typeface="微软雅黑" panose="020B0503020204020204" pitchFamily="34" charset="-122"/>
                  <a:sym typeface="+mn-ea"/>
                </a:rPr>
                <a:t>公共机构如何开展垃圾分类工作</a:t>
              </a:r>
              <a:endParaRPr kumimoji="1" lang="zh-CN" altLang="en-US" sz="2400" b="1" dirty="0" smtClean="0">
                <a:solidFill>
                  <a:schemeClr val="tx1"/>
                </a:solidFill>
                <a:latin typeface="微软雅黑" panose="020B0503020204020204" pitchFamily="34" charset="-122"/>
                <a:ea typeface="微软雅黑" panose="020B0503020204020204" pitchFamily="34" charset="-122"/>
                <a:sym typeface="+mn-ea"/>
              </a:endParaRPr>
            </a:p>
          </p:txBody>
        </p:sp>
      </p:grpSp>
      <p:pic>
        <p:nvPicPr>
          <p:cNvPr id="14" name="图片 13"/>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031730" y="247650"/>
            <a:ext cx="1779905" cy="571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占位符 2"/>
          <p:cNvSpPr>
            <a:spLocks noGrp="true"/>
          </p:cNvSpPr>
          <p:nvPr>
            <p:ph type="body" sz="quarter" idx="11"/>
          </p:nvPr>
        </p:nvSpPr>
        <p:spPr>
          <a:xfrm>
            <a:off x="418569" y="315194"/>
            <a:ext cx="11282576" cy="724247"/>
          </a:xfrm>
        </p:spPr>
        <p:txBody>
          <a:bodyPr/>
          <a:lstStyle/>
          <a:p>
            <a:r>
              <a:rPr lang="zh-CN" altLang="en-US" sz="2800" b="1" dirty="0">
                <a:sym typeface="+mn-ea"/>
              </a:rPr>
              <a:t>分类要求</a:t>
            </a:r>
            <a:endParaRPr lang="zh-CN" altLang="en-US" sz="2800" b="1" dirty="0">
              <a:latin typeface="微软雅黑" panose="020B0503020204020204" pitchFamily="34" charset="-122"/>
              <a:ea typeface="微软雅黑" panose="020B0503020204020204" pitchFamily="34" charset="-122"/>
              <a:sym typeface="+mn-ea"/>
            </a:endParaRPr>
          </a:p>
        </p:txBody>
      </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2" name="组合 1"/>
          <p:cNvGrpSpPr/>
          <p:nvPr/>
        </p:nvGrpSpPr>
        <p:grpSpPr>
          <a:xfrm>
            <a:off x="1245235" y="1941195"/>
            <a:ext cx="9702165" cy="3455670"/>
            <a:chOff x="1619" y="2867"/>
            <a:chExt cx="15279" cy="5442"/>
          </a:xfrm>
        </p:grpSpPr>
        <p:sp>
          <p:nvSpPr>
            <p:cNvPr id="4" name="圆角矩形 3"/>
            <p:cNvSpPr/>
            <p:nvPr/>
          </p:nvSpPr>
          <p:spPr>
            <a:xfrm>
              <a:off x="5834" y="3437"/>
              <a:ext cx="11065" cy="4872"/>
            </a:xfrm>
            <a:prstGeom prst="roundRect">
              <a:avLst>
                <a:gd name="adj" fmla="val 7143"/>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5" name="矩形 4"/>
            <p:cNvSpPr/>
            <p:nvPr/>
          </p:nvSpPr>
          <p:spPr>
            <a:xfrm>
              <a:off x="9226" y="4250"/>
              <a:ext cx="6556" cy="3246"/>
            </a:xfrm>
            <a:prstGeom prst="rect">
              <a:avLst/>
            </a:prstGeom>
          </p:spPr>
          <p:txBody>
            <a:bodyPr wrap="square">
              <a:spAutoFit/>
            </a:bodyPr>
            <a:p>
              <a:pPr>
                <a:lnSpc>
                  <a:spcPct val="200000"/>
                </a:lnSpc>
              </a:pPr>
              <a:r>
                <a:rPr lang="en-US" altLang="zh-CN"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日习主席对垃圾分类重要指示：</a:t>
              </a:r>
              <a:endParaRPr lang="en-US" altLang="zh-CN"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Wingdings" panose="05000000000000000000" charset="0"/>
                <a:buChar char="l"/>
              </a:pPr>
              <a:r>
                <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培养垃圾分类的好习惯</a:t>
              </a:r>
              <a:endPar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Wingdings" panose="05000000000000000000" charset="0"/>
                <a:buChar char="l"/>
              </a:pPr>
              <a:r>
                <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为改善生活环境作努力</a:t>
              </a:r>
              <a:endPar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Wingdings" panose="05000000000000000000" charset="0"/>
                <a:buChar char="l"/>
              </a:pPr>
              <a:r>
                <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为绿色发展可持续发展作贡献</a:t>
              </a:r>
              <a:endPar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 name="图片 10" descr="https://timgsa.baidu.com/timg?image&amp;quality=80&amp;size=b9999_10000&amp;sec=1593252241164&amp;di=b9f8f7d3c284a84858b7fabfa3649d1b&amp;imgtype=0&amp;src=http%3A%2F%2Fwww.cnr.cn%2Fnewscenter%2Fnative%2Fgd%2F20170220%2FW020170220752397526909.jpg"/>
            <p:cNvPicPr>
              <a:picLocks noChangeAspect="true" noChangeArrowheads="true"/>
            </p:cNvPicPr>
            <p:nvPr/>
          </p:nvPicPr>
          <p:blipFill>
            <a:blip r:embed="rId3">
              <a:extLst>
                <a:ext uri="{28A0092B-C50C-407E-A947-70E740481C1C}">
                  <a14:useLocalDpi xmlns:a14="http://schemas.microsoft.com/office/drawing/2010/main" val="false"/>
                </a:ext>
              </a:extLst>
            </a:blip>
            <a:srcRect l="3683" t="3216" r="9844" b="12471"/>
            <a:stretch>
              <a:fillRect/>
            </a:stretch>
          </p:blipFill>
          <p:spPr bwMode="auto">
            <a:xfrm>
              <a:off x="1619" y="2867"/>
              <a:ext cx="6266" cy="5065"/>
            </a:xfrm>
            <a:custGeom>
              <a:avLst/>
              <a:gdLst>
                <a:gd name="connsiteX0" fmla="*/ 107407 w 3301031"/>
                <a:gd name="connsiteY0" fmla="*/ 0 h 2668505"/>
                <a:gd name="connsiteX1" fmla="*/ 3193624 w 3301031"/>
                <a:gd name="connsiteY1" fmla="*/ 0 h 2668505"/>
                <a:gd name="connsiteX2" fmla="*/ 3301031 w 3301031"/>
                <a:gd name="connsiteY2" fmla="*/ 107407 h 2668505"/>
                <a:gd name="connsiteX3" fmla="*/ 3301031 w 3301031"/>
                <a:gd name="connsiteY3" fmla="*/ 2561098 h 2668505"/>
                <a:gd name="connsiteX4" fmla="*/ 3193624 w 3301031"/>
                <a:gd name="connsiteY4" fmla="*/ 2668505 h 2668505"/>
                <a:gd name="connsiteX5" fmla="*/ 107407 w 3301031"/>
                <a:gd name="connsiteY5" fmla="*/ 2668505 h 2668505"/>
                <a:gd name="connsiteX6" fmla="*/ 0 w 3301031"/>
                <a:gd name="connsiteY6" fmla="*/ 2561098 h 2668505"/>
                <a:gd name="connsiteX7" fmla="*/ 0 w 3301031"/>
                <a:gd name="connsiteY7" fmla="*/ 107407 h 2668505"/>
                <a:gd name="connsiteX8" fmla="*/ 107407 w 3301031"/>
                <a:gd name="connsiteY8" fmla="*/ 0 h 266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1031" h="2668505">
                  <a:moveTo>
                    <a:pt x="107407" y="0"/>
                  </a:moveTo>
                  <a:lnTo>
                    <a:pt x="3193624" y="0"/>
                  </a:lnTo>
                  <a:cubicBezTo>
                    <a:pt x="3252943" y="0"/>
                    <a:pt x="3301031" y="48088"/>
                    <a:pt x="3301031" y="107407"/>
                  </a:cubicBezTo>
                  <a:lnTo>
                    <a:pt x="3301031" y="2561098"/>
                  </a:lnTo>
                  <a:cubicBezTo>
                    <a:pt x="3301031" y="2620417"/>
                    <a:pt x="3252943" y="2668505"/>
                    <a:pt x="3193624" y="2668505"/>
                  </a:cubicBezTo>
                  <a:lnTo>
                    <a:pt x="107407" y="2668505"/>
                  </a:lnTo>
                  <a:cubicBezTo>
                    <a:pt x="48088" y="2668505"/>
                    <a:pt x="0" y="2620417"/>
                    <a:pt x="0" y="2561098"/>
                  </a:cubicBezTo>
                  <a:lnTo>
                    <a:pt x="0" y="107407"/>
                  </a:lnTo>
                  <a:cubicBezTo>
                    <a:pt x="0" y="48088"/>
                    <a:pt x="48088" y="0"/>
                    <a:pt x="107407" y="0"/>
                  </a:cubicBezTo>
                  <a:close/>
                </a:path>
              </a:pathLst>
            </a:cu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占位符 2"/>
          <p:cNvSpPr>
            <a:spLocks noGrp="true"/>
          </p:cNvSpPr>
          <p:nvPr>
            <p:ph type="body" sz="quarter" idx="11"/>
          </p:nvPr>
        </p:nvSpPr>
        <p:spPr>
          <a:xfrm>
            <a:off x="418569" y="315194"/>
            <a:ext cx="11282576" cy="724247"/>
          </a:xfrm>
        </p:spPr>
        <p:txBody>
          <a:bodyPr/>
          <a:lstStyle/>
          <a:p>
            <a:r>
              <a:rPr lang="zh-CN" altLang="en-US" sz="2800" b="1" dirty="0">
                <a:sym typeface="+mn-ea"/>
              </a:rPr>
              <a:t>分类要求</a:t>
            </a:r>
            <a:endParaRPr lang="zh-CN" altLang="en-US" sz="2800" b="1" dirty="0">
              <a:latin typeface="微软雅黑" panose="020B0503020204020204" pitchFamily="34" charset="-122"/>
              <a:ea typeface="微软雅黑" panose="020B0503020204020204" pitchFamily="34" charset="-122"/>
              <a:sym typeface="+mn-ea"/>
            </a:endParaRPr>
          </a:p>
        </p:txBody>
      </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5" name="文本框 4"/>
          <p:cNvSpPr txBox="true"/>
          <p:nvPr/>
        </p:nvSpPr>
        <p:spPr>
          <a:xfrm>
            <a:off x="1042670" y="3691890"/>
            <a:ext cx="10058400" cy="1814830"/>
          </a:xfrm>
          <a:prstGeom prst="rect">
            <a:avLst/>
          </a:prstGeom>
          <a:noFill/>
        </p:spPr>
        <p:txBody>
          <a:bodyPr wrap="square" rtlCol="0" anchor="t">
            <a:spAutoFit/>
          </a:bodyPr>
          <a:p>
            <a:pPr marL="285750" indent="-285750" fontAlgn="auto">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2019年6月，住建部等9部委发布《关于在全国地级及以上城市全面开展生活垃圾分类工作的通知》（建城[2019]56号）。</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fontAlgn="auto">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到</a:t>
            </a:r>
            <a:r>
              <a:rPr lang="zh-CN" altLang="en-US" sz="1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2020年</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，46个重点城市基本建成生活垃圾分类处理系统，其他地级城市实现公共机构生活垃圾分类全覆盖，至少有1个街道基本建成生活垃圾分类示范片区。到</a:t>
            </a:r>
            <a:r>
              <a:rPr lang="zh-CN" altLang="en-US" sz="1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2022年</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，各地级城市至少有1个区实现生活垃圾分类全覆盖，其他各区至少有1个街道基本建成生活垃圾分类示范片区。到</a:t>
            </a:r>
            <a:r>
              <a:rPr lang="zh-CN" altLang="en-US" sz="1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2025年</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，全国地级及以上城市基本建成生活垃圾分类处理系统。</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 name="组合 1"/>
          <p:cNvGrpSpPr/>
          <p:nvPr/>
        </p:nvGrpSpPr>
        <p:grpSpPr>
          <a:xfrm>
            <a:off x="631190" y="1134745"/>
            <a:ext cx="10880725" cy="2094230"/>
            <a:chOff x="781" y="3422"/>
            <a:chExt cx="17135" cy="2724"/>
          </a:xfrm>
        </p:grpSpPr>
        <p:pic>
          <p:nvPicPr>
            <p:cNvPr id="4" name="图片 3"/>
            <p:cNvPicPr>
              <a:picLocks noChangeAspect="true"/>
            </p:cNvPicPr>
            <p:nvPr/>
          </p:nvPicPr>
          <p:blipFill>
            <a:blip r:embed="rId3"/>
            <a:stretch>
              <a:fillRect/>
            </a:stretch>
          </p:blipFill>
          <p:spPr>
            <a:xfrm>
              <a:off x="781" y="3422"/>
              <a:ext cx="7661" cy="2722"/>
            </a:xfrm>
            <a:prstGeom prst="rect">
              <a:avLst/>
            </a:prstGeom>
          </p:spPr>
        </p:pic>
        <p:grpSp>
          <p:nvGrpSpPr>
            <p:cNvPr id="6" name="组合 5"/>
            <p:cNvGrpSpPr/>
            <p:nvPr/>
          </p:nvGrpSpPr>
          <p:grpSpPr>
            <a:xfrm>
              <a:off x="8442" y="3422"/>
              <a:ext cx="9474" cy="2724"/>
              <a:chOff x="8442" y="3422"/>
              <a:chExt cx="9474" cy="2724"/>
            </a:xfrm>
          </p:grpSpPr>
          <p:pic>
            <p:nvPicPr>
              <p:cNvPr id="11" name="图片 10"/>
              <p:cNvPicPr>
                <a:picLocks noChangeAspect="true"/>
              </p:cNvPicPr>
              <p:nvPr/>
            </p:nvPicPr>
            <p:blipFill>
              <a:blip r:embed="rId4"/>
              <a:stretch>
                <a:fillRect/>
              </a:stretch>
            </p:blipFill>
            <p:spPr>
              <a:xfrm>
                <a:off x="8442" y="3422"/>
                <a:ext cx="9475" cy="2725"/>
              </a:xfrm>
              <a:prstGeom prst="rect">
                <a:avLst/>
              </a:prstGeom>
            </p:spPr>
          </p:pic>
          <p:sp>
            <p:nvSpPr>
              <p:cNvPr id="12" name="矩形 11"/>
              <p:cNvSpPr/>
              <p:nvPr/>
            </p:nvSpPr>
            <p:spPr>
              <a:xfrm>
                <a:off x="14743" y="5029"/>
                <a:ext cx="862" cy="394"/>
              </a:xfrm>
              <a:prstGeom prst="rect">
                <a:avLst/>
              </a:prstGeom>
              <a:noFill/>
              <a:ln w="190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占位符 2"/>
          <p:cNvSpPr>
            <a:spLocks noGrp="true"/>
          </p:cNvSpPr>
          <p:nvPr>
            <p:ph type="body" sz="quarter" idx="11"/>
          </p:nvPr>
        </p:nvSpPr>
        <p:spPr>
          <a:xfrm>
            <a:off x="418569" y="315194"/>
            <a:ext cx="11282576" cy="724247"/>
          </a:xfrm>
        </p:spPr>
        <p:txBody>
          <a:bodyPr/>
          <a:lstStyle/>
          <a:p>
            <a:r>
              <a:rPr lang="zh-CN" altLang="en-US" sz="2800" b="1" dirty="0">
                <a:sym typeface="+mn-ea"/>
              </a:rPr>
              <a:t>垃圾分类的意义</a:t>
            </a:r>
            <a:endParaRPr lang="zh-CN" altLang="en-US" sz="2800" b="1" dirty="0">
              <a:latin typeface="微软雅黑" panose="020B0503020204020204" pitchFamily="34" charset="-122"/>
              <a:ea typeface="微软雅黑" panose="020B0503020204020204" pitchFamily="34" charset="-122"/>
              <a:sym typeface="+mn-ea"/>
            </a:endParaRPr>
          </a:p>
        </p:txBody>
      </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2" name="组合 1"/>
          <p:cNvGrpSpPr/>
          <p:nvPr/>
        </p:nvGrpSpPr>
        <p:grpSpPr>
          <a:xfrm>
            <a:off x="1323975" y="2131060"/>
            <a:ext cx="9544050" cy="2350770"/>
            <a:chOff x="1251" y="3881"/>
            <a:chExt cx="15030" cy="3702"/>
          </a:xfrm>
        </p:grpSpPr>
        <p:grpSp>
          <p:nvGrpSpPr>
            <p:cNvPr id="4" name="组合 3"/>
            <p:cNvGrpSpPr/>
            <p:nvPr/>
          </p:nvGrpSpPr>
          <p:grpSpPr>
            <a:xfrm>
              <a:off x="1251" y="3881"/>
              <a:ext cx="7289" cy="3703"/>
              <a:chOff x="3022" y="1159"/>
              <a:chExt cx="8356" cy="4598"/>
            </a:xfrm>
          </p:grpSpPr>
          <p:pic>
            <p:nvPicPr>
              <p:cNvPr id="5" name="图片 4"/>
              <p:cNvPicPr>
                <a:picLocks noChangeAspect="true"/>
              </p:cNvPicPr>
              <p:nvPr>
                <p:custDataLst>
                  <p:tags r:id="rId3"/>
                </p:custDataLst>
              </p:nvPr>
            </p:nvPicPr>
            <p:blipFill>
              <a:blip r:embed="rId4"/>
              <a:srcRect t="1147" b="28012"/>
              <a:stretch>
                <a:fillRect/>
              </a:stretch>
            </p:blipFill>
            <p:spPr>
              <a:xfrm>
                <a:off x="3022" y="1159"/>
                <a:ext cx="8355" cy="3900"/>
              </a:xfrm>
              <a:prstGeom prst="rect">
                <a:avLst/>
              </a:prstGeom>
            </p:spPr>
          </p:pic>
          <p:pic>
            <p:nvPicPr>
              <p:cNvPr id="6" name="图片 5"/>
              <p:cNvPicPr>
                <a:picLocks noChangeAspect="true"/>
              </p:cNvPicPr>
              <p:nvPr>
                <p:custDataLst>
                  <p:tags r:id="rId5"/>
                </p:custDataLst>
              </p:nvPr>
            </p:nvPicPr>
            <p:blipFill>
              <a:blip r:embed="rId4"/>
              <a:srcRect t="85028" b="2278"/>
              <a:stretch>
                <a:fillRect/>
              </a:stretch>
            </p:blipFill>
            <p:spPr>
              <a:xfrm>
                <a:off x="3022" y="5059"/>
                <a:ext cx="8356" cy="699"/>
              </a:xfrm>
              <a:prstGeom prst="rect">
                <a:avLst/>
              </a:prstGeom>
            </p:spPr>
          </p:pic>
        </p:grpSp>
        <p:sp>
          <p:nvSpPr>
            <p:cNvPr id="11" name="TextBox 17"/>
            <p:cNvSpPr txBox="true"/>
            <p:nvPr/>
          </p:nvSpPr>
          <p:spPr>
            <a:xfrm>
              <a:off x="9545" y="4408"/>
              <a:ext cx="6737" cy="265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3" tIns="34283" rIns="34283" bIns="34283" numCol="1" spcCol="38100" rtlCol="0" anchor="t">
              <a:spAutoFit/>
            </a:bodyPr>
            <a:p>
              <a:pPr indent="457200" fontAlgn="auto">
                <a:lnSpc>
                  <a:spcPct val="250000"/>
                </a:lnSpc>
                <a:buNone/>
              </a:pP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年12月4日，住建部、中共中央委员会宣传部等12部门印发《关于进一步推进生活垃圾分类工作的若干意见》的通知，明确了主要目标。</a:t>
              </a:r>
              <a:endPar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 name="内容占位符 2"/>
          <p:cNvSpPr>
            <a:spLocks noGrp="true"/>
          </p:cNvSpPr>
          <p:nvPr/>
        </p:nvSpPr>
        <p:spPr>
          <a:xfrm>
            <a:off x="897890" y="1444625"/>
            <a:ext cx="10396220" cy="48088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《若干意见》进一步明确了推进垃圾分类工作的指导思想、基本原则和主要目标，从</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全面加强科学管理、努力推动习惯养成、加快形成长效机制、加强组织领导</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4个方面提出了</a:t>
            </a:r>
            <a:r>
              <a:rPr lang="zh-CN" altLang="en-US" sz="1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17项</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重点任务和政策措施。</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buFont typeface="Wingdings" panose="05000000000000000000" charset="0"/>
              <a:buChar char="l"/>
            </a:pPr>
            <a:r>
              <a:rPr lang="zh-CN" altLang="en-US" sz="1400" b="1" dirty="0">
                <a:solidFill>
                  <a:schemeClr val="accent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指导思想</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200000"/>
              </a:lnSpc>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以习近平新时代中国特色社会主义思想为指导，深入贯彻习近平生态文明思想，全面贯彻党的十九大和十九届二中、三中、四中、五中全会精神，按照党中央、国务院决策部署，坚持以人民为中心的发展思想，落实新发展理念，按照高质量发展要求，坚持党建引领，坚持共建共治共享， 深入推进生活垃圾分类工作，提高生活垃圾减量化、资源化、无害化水平，为建设美丽中国作出贡献。</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buFont typeface="Wingdings" panose="05000000000000000000" charset="0"/>
              <a:buChar char="l"/>
            </a:pPr>
            <a:r>
              <a:rPr lang="zh-CN" altLang="en-US" sz="1400" b="1" dirty="0">
                <a:solidFill>
                  <a:schemeClr val="accent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基本原则</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200000"/>
              </a:lnSpc>
              <a:buNone/>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科学管理，绿色发展。</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党政推动，全民参与。</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b="1" dirty="0" err="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示范引领，持续推进</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200000"/>
              </a:lnSpc>
              <a:buNone/>
            </a:pPr>
            <a:r>
              <a:rPr lang="en-US" altLang="zh-CN" sz="1400" b="1" dirty="0" err="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制度保障，长效管理</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b="1" dirty="0" err="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因地制宜，城乡统筹</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true"/>
          <p:nvPr/>
        </p:nvSpPr>
        <p:spPr>
          <a:xfrm>
            <a:off x="483235" y="514985"/>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《关于进一步推进生活垃圾分类工作的若干意见》解读</a:t>
            </a:r>
            <a:endPar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 name="文本框 1"/>
          <p:cNvSpPr txBox="true"/>
          <p:nvPr/>
        </p:nvSpPr>
        <p:spPr>
          <a:xfrm>
            <a:off x="411480" y="495935"/>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《关于进一步推进生活垃圾分类工作的若干意见》解读</a:t>
            </a:r>
            <a:endPar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37" name="组合 36"/>
          <p:cNvGrpSpPr/>
          <p:nvPr/>
        </p:nvGrpSpPr>
        <p:grpSpPr>
          <a:xfrm>
            <a:off x="869315" y="1499870"/>
            <a:ext cx="10454006" cy="4538345"/>
            <a:chOff x="1174" y="2437"/>
            <a:chExt cx="16463" cy="7147"/>
          </a:xfrm>
        </p:grpSpPr>
        <p:grpSp>
          <p:nvGrpSpPr>
            <p:cNvPr id="12" name="组合 11"/>
            <p:cNvGrpSpPr/>
            <p:nvPr>
              <p:custDataLst>
                <p:tags r:id="rId3"/>
              </p:custDataLst>
            </p:nvPr>
          </p:nvGrpSpPr>
          <p:grpSpPr>
            <a:xfrm>
              <a:off x="1174" y="2437"/>
              <a:ext cx="4303" cy="7147"/>
              <a:chOff x="606338" y="1233714"/>
              <a:chExt cx="2732220" cy="4538345"/>
            </a:xfrm>
          </p:grpSpPr>
          <p:sp>
            <p:nvSpPr>
              <p:cNvPr id="15" name="等腰三角形 7"/>
              <p:cNvSpPr/>
              <p:nvPr>
                <p:custDataLst>
                  <p:tags r:id="rId4"/>
                </p:custDataLst>
              </p:nvPr>
            </p:nvSpPr>
            <p:spPr>
              <a:xfrm rot="5400000" flipH="true">
                <a:off x="796376" y="1985583"/>
                <a:ext cx="306274" cy="250303"/>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1" fmla="*/ 0 w 307411"/>
                  <a:gd name="connsiteY0-2" fmla="*/ 268748 h 268748"/>
                  <a:gd name="connsiteX1-3" fmla="*/ 163231 w 307411"/>
                  <a:gd name="connsiteY1-4" fmla="*/ 0 h 268748"/>
                  <a:gd name="connsiteX2-5" fmla="*/ 307411 w 307411"/>
                  <a:gd name="connsiteY2-6" fmla="*/ 268748 h 268748"/>
                  <a:gd name="connsiteX3-7" fmla="*/ 0 w 307411"/>
                  <a:gd name="connsiteY3-8" fmla="*/ 268748 h 268748"/>
                  <a:gd name="connsiteX0-9" fmla="*/ 0 w 314556"/>
                  <a:gd name="connsiteY0-10" fmla="*/ 268748 h 268748"/>
                  <a:gd name="connsiteX1-11" fmla="*/ 170376 w 314556"/>
                  <a:gd name="connsiteY1-12" fmla="*/ 0 h 268748"/>
                  <a:gd name="connsiteX2-13" fmla="*/ 314556 w 314556"/>
                  <a:gd name="connsiteY2-14" fmla="*/ 268748 h 268748"/>
                  <a:gd name="connsiteX3-15" fmla="*/ 0 w 314556"/>
                  <a:gd name="connsiteY3-16" fmla="*/ 268748 h 268748"/>
                  <a:gd name="connsiteX0-17" fmla="*/ 0 w 328844"/>
                  <a:gd name="connsiteY0-18" fmla="*/ 268748 h 268748"/>
                  <a:gd name="connsiteX1-19" fmla="*/ 184664 w 328844"/>
                  <a:gd name="connsiteY1-20" fmla="*/ 0 h 268748"/>
                  <a:gd name="connsiteX2-21" fmla="*/ 328844 w 328844"/>
                  <a:gd name="connsiteY2-22" fmla="*/ 268748 h 268748"/>
                  <a:gd name="connsiteX3-23" fmla="*/ 0 w 328844"/>
                  <a:gd name="connsiteY3-24" fmla="*/ 268748 h 268748"/>
                </a:gdLst>
                <a:ahLst/>
                <a:cxnLst>
                  <a:cxn ang="0">
                    <a:pos x="connsiteX0-17" y="connsiteY0-18"/>
                  </a:cxn>
                  <a:cxn ang="0">
                    <a:pos x="connsiteX1-19" y="connsiteY1-20"/>
                  </a:cxn>
                  <a:cxn ang="0">
                    <a:pos x="connsiteX2-21" y="connsiteY2-22"/>
                  </a:cxn>
                  <a:cxn ang="0">
                    <a:pos x="connsiteX3-23" y="connsiteY3-24"/>
                  </a:cxn>
                </a:cxnLst>
                <a:rect l="l" t="t" r="r" b="b"/>
                <a:pathLst>
                  <a:path w="328844" h="268748">
                    <a:moveTo>
                      <a:pt x="0" y="268748"/>
                    </a:moveTo>
                    <a:lnTo>
                      <a:pt x="184664" y="0"/>
                    </a:lnTo>
                    <a:lnTo>
                      <a:pt x="328844" y="268748"/>
                    </a:lnTo>
                    <a:lnTo>
                      <a:pt x="0" y="268748"/>
                    </a:lnTo>
                    <a:close/>
                  </a:path>
                </a:pathLst>
              </a:custGeom>
              <a:solidFill>
                <a:srgbClr val="B9C63A"/>
              </a:solidFill>
              <a:ln>
                <a:no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62500" lnSpcReduction="20000"/>
              </a:bodyPr>
              <a:lstStyle/>
              <a:p>
                <a:pPr algn="ctr"/>
                <a:endParaRPr lang="zh-CN" altLang="en-US"/>
              </a:p>
            </p:txBody>
          </p:sp>
          <p:sp>
            <p:nvSpPr>
              <p:cNvPr id="16" name="Rectangle 17"/>
              <p:cNvSpPr>
                <a:spLocks noChangeArrowheads="true"/>
              </p:cNvSpPr>
              <p:nvPr>
                <p:custDataLst>
                  <p:tags r:id="rId5"/>
                </p:custDataLst>
              </p:nvPr>
            </p:nvSpPr>
            <p:spPr bwMode="gray">
              <a:xfrm>
                <a:off x="1027158" y="3750219"/>
                <a:ext cx="2311400" cy="202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false"/>
              <a:lstStyle>
                <a:defPPr>
                  <a:defRPr lang="en-US"/>
                </a:defPPr>
                <a:lvl1pPr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1pPr>
                <a:lvl2pPr marL="4572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2pPr>
                <a:lvl3pPr marL="9144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3pPr>
                <a:lvl4pPr marL="13716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4pPr>
                <a:lvl5pPr marL="18288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5pPr>
                <a:lvl6pPr marL="22860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6pPr>
                <a:lvl7pPr marL="27432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7pPr>
                <a:lvl8pPr marL="32004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8pPr>
                <a:lvl9pPr marL="36576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9pPr>
              </a:lstStyle>
              <a:p>
                <a:pPr marL="171450" indent="-171450">
                  <a:lnSpc>
                    <a:spcPct val="170000"/>
                  </a:lnSpc>
                  <a:spcBef>
                    <a:spcPts val="0"/>
                  </a:spcBef>
                  <a:spcAft>
                    <a:spcPts val="0"/>
                  </a:spcAft>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合理确定分类类别</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nSpc>
                    <a:spcPct val="170000"/>
                  </a:lnSpc>
                  <a:spcBef>
                    <a:spcPts val="0"/>
                  </a:spcBef>
                  <a:spcAft>
                    <a:spcPts val="0"/>
                  </a:spcAft>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推动源头减量</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nSpc>
                    <a:spcPct val="170000"/>
                  </a:lnSpc>
                  <a:spcBef>
                    <a:spcPts val="0"/>
                  </a:spcBef>
                  <a:spcAft>
                    <a:spcPts val="0"/>
                  </a:spcAft>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推进分类投放收集系统建设</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nSpc>
                    <a:spcPct val="170000"/>
                  </a:lnSpc>
                  <a:spcBef>
                    <a:spcPts val="0"/>
                  </a:spcBef>
                  <a:spcAft>
                    <a:spcPts val="0"/>
                  </a:spcAft>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完善分类运输系统</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nSpc>
                    <a:spcPct val="170000"/>
                  </a:lnSpc>
                  <a:spcBef>
                    <a:spcPts val="0"/>
                  </a:spcBef>
                  <a:spcAft>
                    <a:spcPts val="0"/>
                  </a:spcAft>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提升分类处理能力</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nSpc>
                    <a:spcPct val="170000"/>
                  </a:lnSpc>
                  <a:spcBef>
                    <a:spcPts val="0"/>
                  </a:spcBef>
                  <a:spcAft>
                    <a:spcPts val="0"/>
                  </a:spcAft>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加强分类处理产品资源化利用</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7" name="图片 16"/>
              <p:cNvPicPr>
                <a:picLocks noChangeAspect="true"/>
              </p:cNvPicPr>
              <p:nvPr>
                <p:custDataLst>
                  <p:tags r:id="rId6"/>
                </p:custDataLst>
              </p:nvPr>
            </p:nvPicPr>
            <p:blipFill rotWithShape="true">
              <a:blip r:embed="rId7"/>
              <a:srcRect l="88021" t="22712" r="2955" b="25212"/>
              <a:stretch>
                <a:fillRect/>
              </a:stretch>
            </p:blipFill>
            <p:spPr>
              <a:xfrm>
                <a:off x="827009" y="1233714"/>
                <a:ext cx="95714" cy="3632584"/>
              </a:xfrm>
              <a:prstGeom prst="rect">
                <a:avLst/>
              </a:prstGeom>
            </p:spPr>
          </p:pic>
          <p:sp>
            <p:nvSpPr>
              <p:cNvPr id="18" name="直角三角形 17"/>
              <p:cNvSpPr/>
              <p:nvPr>
                <p:custDataLst>
                  <p:tags r:id="rId8"/>
                </p:custDataLst>
              </p:nvPr>
            </p:nvSpPr>
            <p:spPr>
              <a:xfrm flipH="true">
                <a:off x="606338" y="2090202"/>
                <a:ext cx="469463" cy="301796"/>
              </a:xfrm>
              <a:prstGeom prst="rtTriangle">
                <a:avLst/>
              </a:prstGeom>
              <a:solidFill>
                <a:srgbClr val="B9C63A">
                  <a:lumMod val="75000"/>
                </a:srgbClr>
              </a:solidFill>
              <a:ln>
                <a:no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lstStyle/>
              <a:p>
                <a:pPr algn="ctr"/>
                <a:endParaRPr lang="zh-CN" altLang="en-US"/>
              </a:p>
            </p:txBody>
          </p:sp>
          <p:sp>
            <p:nvSpPr>
              <p:cNvPr id="19" name="平行四边形 15"/>
              <p:cNvSpPr/>
              <p:nvPr>
                <p:custDataLst>
                  <p:tags r:id="rId9"/>
                </p:custDataLst>
              </p:nvPr>
            </p:nvSpPr>
            <p:spPr>
              <a:xfrm>
                <a:off x="606340" y="2391998"/>
                <a:ext cx="1609578" cy="1087633"/>
              </a:xfrm>
              <a:custGeom>
                <a:avLst/>
                <a:gdLst/>
                <a:ahLst/>
                <a:cxnLst/>
                <a:rect l="l" t="t" r="r" b="b"/>
                <a:pathLst>
                  <a:path w="1872208" h="2088232">
                    <a:moveTo>
                      <a:pt x="0" y="0"/>
                    </a:moveTo>
                    <a:lnTo>
                      <a:pt x="1872208" y="0"/>
                    </a:lnTo>
                    <a:lnTo>
                      <a:pt x="1350150" y="2088232"/>
                    </a:lnTo>
                    <a:lnTo>
                      <a:pt x="0" y="2088232"/>
                    </a:lnTo>
                    <a:close/>
                  </a:path>
                </a:pathLst>
              </a:custGeom>
              <a:solidFill>
                <a:srgbClr val="B9C63A"/>
              </a:solidFill>
              <a:ln>
                <a:noFill/>
              </a:ln>
            </p:spPr>
            <p:style>
              <a:lnRef idx="2">
                <a:srgbClr val="B9C63A">
                  <a:shade val="50000"/>
                </a:srgbClr>
              </a:lnRef>
              <a:fillRef idx="1">
                <a:srgbClr val="B9C63A"/>
              </a:fillRef>
              <a:effectRef idx="0">
                <a:srgbClr val="B9C63A"/>
              </a:effectRef>
              <a:fontRef idx="minor">
                <a:sysClr val="window" lastClr="FFFFFF"/>
              </a:fontRef>
            </p:style>
            <p:txBody>
              <a:bodyPr lIns="0" tIns="0" rIns="324000" bIns="0" rtlCol="0" anchor="ctr">
                <a:normAutofit/>
              </a:bodyPr>
              <a:lstStyle/>
              <a:p>
                <a:pPr algn="ctr">
                  <a:lnSpc>
                    <a:spcPct val="150000"/>
                  </a:lnSpc>
                </a:pPr>
                <a:r>
                  <a:rPr lang="zh-CN" altLang="en-US" sz="1600" b="1" dirty="0">
                    <a:solidFill>
                      <a:sysClr val="window" lastClr="FFFFFF"/>
                    </a:solidFill>
                    <a:latin typeface="微软雅黑" panose="020B0503020204020204" pitchFamily="34" charset="-122"/>
                    <a:ea typeface="微软雅黑" panose="020B0503020204020204" pitchFamily="34" charset="-122"/>
                    <a:cs typeface="+mn-ea"/>
                  </a:rPr>
                  <a:t>全面加强</a:t>
                </a:r>
                <a:endParaRPr lang="zh-CN" altLang="en-US" sz="1600" b="1" dirty="0">
                  <a:solidFill>
                    <a:sysClr val="window" lastClr="FFFFFF"/>
                  </a:solidFill>
                  <a:latin typeface="微软雅黑" panose="020B0503020204020204" pitchFamily="34" charset="-122"/>
                  <a:ea typeface="微软雅黑" panose="020B0503020204020204" pitchFamily="34" charset="-122"/>
                  <a:cs typeface="+mn-ea"/>
                </a:endParaRPr>
              </a:p>
              <a:p>
                <a:pPr algn="ctr">
                  <a:lnSpc>
                    <a:spcPct val="150000"/>
                  </a:lnSpc>
                </a:pPr>
                <a:r>
                  <a:rPr lang="zh-CN" altLang="en-US" sz="1600" b="1" dirty="0">
                    <a:solidFill>
                      <a:sysClr val="window" lastClr="FFFFFF"/>
                    </a:solidFill>
                    <a:latin typeface="微软雅黑" panose="020B0503020204020204" pitchFamily="34" charset="-122"/>
                    <a:ea typeface="微软雅黑" panose="020B0503020204020204" pitchFamily="34" charset="-122"/>
                    <a:cs typeface="+mn-ea"/>
                  </a:rPr>
                  <a:t>科学管理</a:t>
                </a:r>
                <a:endParaRPr lang="zh-CN" altLang="en-US" sz="1600" b="1" dirty="0">
                  <a:solidFill>
                    <a:sysClr val="window" lastClr="FFFFFF"/>
                  </a:solidFill>
                  <a:latin typeface="微软雅黑" panose="020B0503020204020204" pitchFamily="34" charset="-122"/>
                  <a:ea typeface="微软雅黑" panose="020B0503020204020204" pitchFamily="34" charset="-122"/>
                  <a:cs typeface="+mn-ea"/>
                </a:endParaRPr>
              </a:p>
            </p:txBody>
          </p:sp>
        </p:grpSp>
        <p:grpSp>
          <p:nvGrpSpPr>
            <p:cNvPr id="21" name="组合 20"/>
            <p:cNvGrpSpPr/>
            <p:nvPr>
              <p:custDataLst>
                <p:tags r:id="rId10"/>
              </p:custDataLst>
            </p:nvPr>
          </p:nvGrpSpPr>
          <p:grpSpPr>
            <a:xfrm>
              <a:off x="5877" y="2437"/>
              <a:ext cx="4239" cy="6591"/>
              <a:chOff x="606338" y="1233714"/>
              <a:chExt cx="2691949" cy="4185285"/>
            </a:xfrm>
          </p:grpSpPr>
          <p:sp>
            <p:nvSpPr>
              <p:cNvPr id="22" name="等腰三角形 7"/>
              <p:cNvSpPr/>
              <p:nvPr>
                <p:custDataLst>
                  <p:tags r:id="rId11"/>
                </p:custDataLst>
              </p:nvPr>
            </p:nvSpPr>
            <p:spPr>
              <a:xfrm rot="5400000" flipH="true">
                <a:off x="796376" y="1985583"/>
                <a:ext cx="306274" cy="250303"/>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1" fmla="*/ 0 w 307411"/>
                  <a:gd name="connsiteY0-2" fmla="*/ 268748 h 268748"/>
                  <a:gd name="connsiteX1-3" fmla="*/ 163231 w 307411"/>
                  <a:gd name="connsiteY1-4" fmla="*/ 0 h 268748"/>
                  <a:gd name="connsiteX2-5" fmla="*/ 307411 w 307411"/>
                  <a:gd name="connsiteY2-6" fmla="*/ 268748 h 268748"/>
                  <a:gd name="connsiteX3-7" fmla="*/ 0 w 307411"/>
                  <a:gd name="connsiteY3-8" fmla="*/ 268748 h 268748"/>
                  <a:gd name="connsiteX0-9" fmla="*/ 0 w 314556"/>
                  <a:gd name="connsiteY0-10" fmla="*/ 268748 h 268748"/>
                  <a:gd name="connsiteX1-11" fmla="*/ 170376 w 314556"/>
                  <a:gd name="connsiteY1-12" fmla="*/ 0 h 268748"/>
                  <a:gd name="connsiteX2-13" fmla="*/ 314556 w 314556"/>
                  <a:gd name="connsiteY2-14" fmla="*/ 268748 h 268748"/>
                  <a:gd name="connsiteX3-15" fmla="*/ 0 w 314556"/>
                  <a:gd name="connsiteY3-16" fmla="*/ 268748 h 268748"/>
                  <a:gd name="connsiteX0-17" fmla="*/ 0 w 328844"/>
                  <a:gd name="connsiteY0-18" fmla="*/ 268748 h 268748"/>
                  <a:gd name="connsiteX1-19" fmla="*/ 184664 w 328844"/>
                  <a:gd name="connsiteY1-20" fmla="*/ 0 h 268748"/>
                  <a:gd name="connsiteX2-21" fmla="*/ 328844 w 328844"/>
                  <a:gd name="connsiteY2-22" fmla="*/ 268748 h 268748"/>
                  <a:gd name="connsiteX3-23" fmla="*/ 0 w 328844"/>
                  <a:gd name="connsiteY3-24" fmla="*/ 268748 h 268748"/>
                </a:gdLst>
                <a:ahLst/>
                <a:cxnLst>
                  <a:cxn ang="0">
                    <a:pos x="connsiteX0-17" y="connsiteY0-18"/>
                  </a:cxn>
                  <a:cxn ang="0">
                    <a:pos x="connsiteX1-19" y="connsiteY1-20"/>
                  </a:cxn>
                  <a:cxn ang="0">
                    <a:pos x="connsiteX2-21" y="connsiteY2-22"/>
                  </a:cxn>
                  <a:cxn ang="0">
                    <a:pos x="connsiteX3-23" y="connsiteY3-24"/>
                  </a:cxn>
                </a:cxnLst>
                <a:rect l="l" t="t" r="r" b="b"/>
                <a:pathLst>
                  <a:path w="328844" h="268748">
                    <a:moveTo>
                      <a:pt x="0" y="268748"/>
                    </a:moveTo>
                    <a:lnTo>
                      <a:pt x="184664" y="0"/>
                    </a:lnTo>
                    <a:lnTo>
                      <a:pt x="328844" y="268748"/>
                    </a:lnTo>
                    <a:lnTo>
                      <a:pt x="0" y="268748"/>
                    </a:lnTo>
                    <a:close/>
                  </a:path>
                </a:pathLst>
              </a:custGeom>
              <a:solidFill>
                <a:srgbClr val="9F87B7"/>
              </a:solidFill>
              <a:ln>
                <a:no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62500" lnSpcReduction="20000"/>
              </a:bodyPr>
              <a:lstStyle/>
              <a:p>
                <a:pPr algn="ctr"/>
                <a:endParaRPr lang="zh-CN" altLang="en-US"/>
              </a:p>
            </p:txBody>
          </p:sp>
          <p:sp>
            <p:nvSpPr>
              <p:cNvPr id="20" name="Rectangle 17"/>
              <p:cNvSpPr>
                <a:spLocks noChangeArrowheads="true"/>
              </p:cNvSpPr>
              <p:nvPr>
                <p:custDataLst>
                  <p:tags r:id="rId12"/>
                </p:custDataLst>
              </p:nvPr>
            </p:nvSpPr>
            <p:spPr bwMode="gray">
              <a:xfrm>
                <a:off x="1011017" y="3765459"/>
                <a:ext cx="2287270" cy="1653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false"/>
              <a:lstStyle>
                <a:defPPr>
                  <a:defRPr lang="en-US"/>
                </a:defPPr>
                <a:lvl1pPr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1pPr>
                <a:lvl2pPr marL="4572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2pPr>
                <a:lvl3pPr marL="9144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3pPr>
                <a:lvl4pPr marL="13716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4pPr>
                <a:lvl5pPr marL="18288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5pPr>
                <a:lvl6pPr marL="22860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6pPr>
                <a:lvl7pPr marL="27432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7pPr>
                <a:lvl8pPr marL="32004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8pPr>
                <a:lvl9pPr marL="36576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9pPr>
              </a:lstStyle>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引导群众普遍参与</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切实从娃娃抓起</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建立健全社会服务体系</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营造全社会参与的良好氛围</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6" name="图片 25"/>
              <p:cNvPicPr>
                <a:picLocks noChangeAspect="true"/>
              </p:cNvPicPr>
              <p:nvPr>
                <p:custDataLst>
                  <p:tags r:id="rId13"/>
                </p:custDataLst>
              </p:nvPr>
            </p:nvPicPr>
            <p:blipFill rotWithShape="true">
              <a:blip r:embed="rId7"/>
              <a:srcRect l="88021" t="22712" r="2955" b="25212"/>
              <a:stretch>
                <a:fillRect/>
              </a:stretch>
            </p:blipFill>
            <p:spPr>
              <a:xfrm>
                <a:off x="827009" y="1233714"/>
                <a:ext cx="95714" cy="3632584"/>
              </a:xfrm>
              <a:prstGeom prst="rect">
                <a:avLst/>
              </a:prstGeom>
            </p:spPr>
          </p:pic>
          <p:sp>
            <p:nvSpPr>
              <p:cNvPr id="27" name="直角三角形 26"/>
              <p:cNvSpPr/>
              <p:nvPr>
                <p:custDataLst>
                  <p:tags r:id="rId14"/>
                </p:custDataLst>
              </p:nvPr>
            </p:nvSpPr>
            <p:spPr>
              <a:xfrm flipH="true">
                <a:off x="606338" y="2090202"/>
                <a:ext cx="469463" cy="301796"/>
              </a:xfrm>
              <a:prstGeom prst="rtTriangle">
                <a:avLst/>
              </a:prstGeom>
              <a:solidFill>
                <a:srgbClr val="9F87B7">
                  <a:lumMod val="75000"/>
                </a:srgbClr>
              </a:solidFill>
              <a:ln>
                <a:no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lstStyle/>
              <a:p>
                <a:pPr algn="ctr"/>
                <a:endParaRPr lang="zh-CN" altLang="en-US"/>
              </a:p>
            </p:txBody>
          </p:sp>
          <p:sp>
            <p:nvSpPr>
              <p:cNvPr id="28" name="平行四边形 15"/>
              <p:cNvSpPr/>
              <p:nvPr>
                <p:custDataLst>
                  <p:tags r:id="rId15"/>
                </p:custDataLst>
              </p:nvPr>
            </p:nvSpPr>
            <p:spPr>
              <a:xfrm>
                <a:off x="606340" y="2391998"/>
                <a:ext cx="1609578" cy="1087633"/>
              </a:xfrm>
              <a:custGeom>
                <a:avLst/>
                <a:gdLst/>
                <a:ahLst/>
                <a:cxnLst/>
                <a:rect l="l" t="t" r="r" b="b"/>
                <a:pathLst>
                  <a:path w="1872208" h="2088232">
                    <a:moveTo>
                      <a:pt x="0" y="0"/>
                    </a:moveTo>
                    <a:lnTo>
                      <a:pt x="1872208" y="0"/>
                    </a:lnTo>
                    <a:lnTo>
                      <a:pt x="1350150" y="2088232"/>
                    </a:lnTo>
                    <a:lnTo>
                      <a:pt x="0" y="2088232"/>
                    </a:lnTo>
                    <a:close/>
                  </a:path>
                </a:pathLst>
              </a:custGeom>
              <a:solidFill>
                <a:srgbClr val="9F87B7"/>
              </a:solidFill>
              <a:ln>
                <a:noFill/>
              </a:ln>
            </p:spPr>
            <p:style>
              <a:lnRef idx="2">
                <a:srgbClr val="B9C63A">
                  <a:shade val="50000"/>
                </a:srgbClr>
              </a:lnRef>
              <a:fillRef idx="1">
                <a:srgbClr val="B9C63A"/>
              </a:fillRef>
              <a:effectRef idx="0">
                <a:srgbClr val="B9C63A"/>
              </a:effectRef>
              <a:fontRef idx="minor">
                <a:sysClr val="window" lastClr="FFFFFF"/>
              </a:fontRef>
            </p:style>
            <p:txBody>
              <a:bodyPr lIns="0" tIns="0" rIns="324000" bIns="0" rtlCol="0" anchor="ctr">
                <a:normAutofit/>
              </a:bodyPr>
              <a:lstStyle/>
              <a:p>
                <a:pPr algn="ctr">
                  <a:lnSpc>
                    <a:spcPct val="150000"/>
                  </a:lnSpc>
                </a:pPr>
                <a:r>
                  <a:rPr lang="zh-CN" altLang="en-US" sz="1600" b="1" dirty="0">
                    <a:solidFill>
                      <a:sysClr val="window" lastClr="FFFFFF"/>
                    </a:solidFill>
                    <a:latin typeface="微软雅黑" panose="020B0503020204020204" pitchFamily="34" charset="-122"/>
                    <a:ea typeface="微软雅黑" panose="020B0503020204020204" pitchFamily="34" charset="-122"/>
                    <a:cs typeface="+mn-ea"/>
                  </a:rPr>
                  <a:t>努力推动</a:t>
                </a:r>
                <a:endParaRPr lang="zh-CN" altLang="en-US" sz="1600" b="1" dirty="0">
                  <a:solidFill>
                    <a:sysClr val="window" lastClr="FFFFFF"/>
                  </a:solidFill>
                  <a:latin typeface="微软雅黑" panose="020B0503020204020204" pitchFamily="34" charset="-122"/>
                  <a:ea typeface="微软雅黑" panose="020B0503020204020204" pitchFamily="34" charset="-122"/>
                  <a:cs typeface="+mn-ea"/>
                </a:endParaRPr>
              </a:p>
              <a:p>
                <a:pPr algn="ctr">
                  <a:lnSpc>
                    <a:spcPct val="150000"/>
                  </a:lnSpc>
                </a:pPr>
                <a:r>
                  <a:rPr lang="zh-CN" altLang="en-US" sz="1600" b="1" dirty="0">
                    <a:solidFill>
                      <a:sysClr val="window" lastClr="FFFFFF"/>
                    </a:solidFill>
                    <a:latin typeface="微软雅黑" panose="020B0503020204020204" pitchFamily="34" charset="-122"/>
                    <a:ea typeface="微软雅黑" panose="020B0503020204020204" pitchFamily="34" charset="-122"/>
                    <a:cs typeface="+mn-ea"/>
                  </a:rPr>
                  <a:t>习惯养成</a:t>
                </a:r>
                <a:endParaRPr lang="zh-CN" altLang="en-US" sz="1600" b="1" dirty="0">
                  <a:solidFill>
                    <a:sysClr val="window" lastClr="FFFFFF"/>
                  </a:solidFill>
                  <a:latin typeface="微软雅黑" panose="020B0503020204020204" pitchFamily="34" charset="-122"/>
                  <a:ea typeface="微软雅黑" panose="020B0503020204020204" pitchFamily="34" charset="-122"/>
                  <a:cs typeface="+mn-ea"/>
                </a:endParaRPr>
              </a:p>
            </p:txBody>
          </p:sp>
        </p:grpSp>
        <p:grpSp>
          <p:nvGrpSpPr>
            <p:cNvPr id="29" name="组合 28"/>
            <p:cNvGrpSpPr/>
            <p:nvPr>
              <p:custDataLst>
                <p:tags r:id="rId16"/>
              </p:custDataLst>
            </p:nvPr>
          </p:nvGrpSpPr>
          <p:grpSpPr>
            <a:xfrm>
              <a:off x="10541" y="2437"/>
              <a:ext cx="3143" cy="7114"/>
              <a:chOff x="606338" y="1233714"/>
              <a:chExt cx="1995805" cy="4517390"/>
            </a:xfrm>
          </p:grpSpPr>
          <p:sp>
            <p:nvSpPr>
              <p:cNvPr id="30" name="等腰三角形 7"/>
              <p:cNvSpPr/>
              <p:nvPr>
                <p:custDataLst>
                  <p:tags r:id="rId17"/>
                </p:custDataLst>
              </p:nvPr>
            </p:nvSpPr>
            <p:spPr>
              <a:xfrm rot="5400000" flipH="true">
                <a:off x="796376" y="1985583"/>
                <a:ext cx="306274" cy="250303"/>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1" fmla="*/ 0 w 307411"/>
                  <a:gd name="connsiteY0-2" fmla="*/ 268748 h 268748"/>
                  <a:gd name="connsiteX1-3" fmla="*/ 163231 w 307411"/>
                  <a:gd name="connsiteY1-4" fmla="*/ 0 h 268748"/>
                  <a:gd name="connsiteX2-5" fmla="*/ 307411 w 307411"/>
                  <a:gd name="connsiteY2-6" fmla="*/ 268748 h 268748"/>
                  <a:gd name="connsiteX3-7" fmla="*/ 0 w 307411"/>
                  <a:gd name="connsiteY3-8" fmla="*/ 268748 h 268748"/>
                  <a:gd name="connsiteX0-9" fmla="*/ 0 w 314556"/>
                  <a:gd name="connsiteY0-10" fmla="*/ 268748 h 268748"/>
                  <a:gd name="connsiteX1-11" fmla="*/ 170376 w 314556"/>
                  <a:gd name="connsiteY1-12" fmla="*/ 0 h 268748"/>
                  <a:gd name="connsiteX2-13" fmla="*/ 314556 w 314556"/>
                  <a:gd name="connsiteY2-14" fmla="*/ 268748 h 268748"/>
                  <a:gd name="connsiteX3-15" fmla="*/ 0 w 314556"/>
                  <a:gd name="connsiteY3-16" fmla="*/ 268748 h 268748"/>
                  <a:gd name="connsiteX0-17" fmla="*/ 0 w 328844"/>
                  <a:gd name="connsiteY0-18" fmla="*/ 268748 h 268748"/>
                  <a:gd name="connsiteX1-19" fmla="*/ 184664 w 328844"/>
                  <a:gd name="connsiteY1-20" fmla="*/ 0 h 268748"/>
                  <a:gd name="connsiteX2-21" fmla="*/ 328844 w 328844"/>
                  <a:gd name="connsiteY2-22" fmla="*/ 268748 h 268748"/>
                  <a:gd name="connsiteX3-23" fmla="*/ 0 w 328844"/>
                  <a:gd name="connsiteY3-24" fmla="*/ 268748 h 268748"/>
                </a:gdLst>
                <a:ahLst/>
                <a:cxnLst>
                  <a:cxn ang="0">
                    <a:pos x="connsiteX0-17" y="connsiteY0-18"/>
                  </a:cxn>
                  <a:cxn ang="0">
                    <a:pos x="connsiteX1-19" y="connsiteY1-20"/>
                  </a:cxn>
                  <a:cxn ang="0">
                    <a:pos x="connsiteX2-21" y="connsiteY2-22"/>
                  </a:cxn>
                  <a:cxn ang="0">
                    <a:pos x="connsiteX3-23" y="connsiteY3-24"/>
                  </a:cxn>
                </a:cxnLst>
                <a:rect l="l" t="t" r="r" b="b"/>
                <a:pathLst>
                  <a:path w="328844" h="268748">
                    <a:moveTo>
                      <a:pt x="0" y="268748"/>
                    </a:moveTo>
                    <a:lnTo>
                      <a:pt x="184664" y="0"/>
                    </a:lnTo>
                    <a:lnTo>
                      <a:pt x="328844" y="268748"/>
                    </a:lnTo>
                    <a:lnTo>
                      <a:pt x="0" y="268748"/>
                    </a:lnTo>
                    <a:close/>
                  </a:path>
                </a:pathLst>
              </a:custGeom>
              <a:solidFill>
                <a:srgbClr val="B9C63A"/>
              </a:solidFill>
              <a:ln>
                <a:no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62500" lnSpcReduction="20000"/>
              </a:bodyPr>
              <a:lstStyle/>
              <a:p>
                <a:pPr algn="ctr"/>
                <a:endParaRPr lang="zh-CN" altLang="en-US"/>
              </a:p>
            </p:txBody>
          </p:sp>
          <p:sp>
            <p:nvSpPr>
              <p:cNvPr id="32" name="Rectangle 17"/>
              <p:cNvSpPr>
                <a:spLocks noChangeArrowheads="true"/>
              </p:cNvSpPr>
              <p:nvPr>
                <p:custDataLst>
                  <p:tags r:id="rId18"/>
                </p:custDataLst>
              </p:nvPr>
            </p:nvSpPr>
            <p:spPr bwMode="gray">
              <a:xfrm>
                <a:off x="994958" y="3765459"/>
                <a:ext cx="1607185" cy="1985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false"/>
              <a:lstStyle>
                <a:defPPr>
                  <a:defRPr lang="en-US"/>
                </a:defPPr>
                <a:lvl1pPr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1pPr>
                <a:lvl2pPr marL="4572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2pPr>
                <a:lvl3pPr marL="9144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3pPr>
                <a:lvl4pPr marL="13716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4pPr>
                <a:lvl5pPr marL="18288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5pPr>
                <a:lvl6pPr marL="22860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6pPr>
                <a:lvl7pPr marL="27432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7pPr>
                <a:lvl8pPr marL="32004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8pPr>
                <a:lvl9pPr marL="36576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9pPr>
              </a:lstStyle>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推动法治化和规范化管理</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加大资金保障力度</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健全收费机制</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提升科技支撑能力</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加强成效评估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3" name="图片 32"/>
              <p:cNvPicPr>
                <a:picLocks noChangeAspect="true"/>
              </p:cNvPicPr>
              <p:nvPr>
                <p:custDataLst>
                  <p:tags r:id="rId19"/>
                </p:custDataLst>
              </p:nvPr>
            </p:nvPicPr>
            <p:blipFill rotWithShape="true">
              <a:blip r:embed="rId7"/>
              <a:srcRect l="88021" t="22712" r="2955" b="25212"/>
              <a:stretch>
                <a:fillRect/>
              </a:stretch>
            </p:blipFill>
            <p:spPr>
              <a:xfrm>
                <a:off x="827009" y="1233714"/>
                <a:ext cx="95714" cy="3632584"/>
              </a:xfrm>
              <a:prstGeom prst="rect">
                <a:avLst/>
              </a:prstGeom>
            </p:spPr>
          </p:pic>
          <p:sp>
            <p:nvSpPr>
              <p:cNvPr id="34" name="直角三角形 33"/>
              <p:cNvSpPr/>
              <p:nvPr>
                <p:custDataLst>
                  <p:tags r:id="rId20"/>
                </p:custDataLst>
              </p:nvPr>
            </p:nvSpPr>
            <p:spPr>
              <a:xfrm flipH="true">
                <a:off x="606338" y="2090202"/>
                <a:ext cx="469463" cy="301796"/>
              </a:xfrm>
              <a:prstGeom prst="rtTriangle">
                <a:avLst/>
              </a:prstGeom>
              <a:solidFill>
                <a:srgbClr val="B9C63A">
                  <a:lumMod val="75000"/>
                </a:srgbClr>
              </a:solidFill>
              <a:ln>
                <a:no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lstStyle/>
              <a:p>
                <a:pPr algn="ctr"/>
                <a:endParaRPr lang="zh-CN" altLang="en-US"/>
              </a:p>
            </p:txBody>
          </p:sp>
          <p:sp>
            <p:nvSpPr>
              <p:cNvPr id="44" name="平行四边形 15"/>
              <p:cNvSpPr/>
              <p:nvPr>
                <p:custDataLst>
                  <p:tags r:id="rId21"/>
                </p:custDataLst>
              </p:nvPr>
            </p:nvSpPr>
            <p:spPr>
              <a:xfrm>
                <a:off x="606340" y="2391998"/>
                <a:ext cx="1609578" cy="1087633"/>
              </a:xfrm>
              <a:custGeom>
                <a:avLst/>
                <a:gdLst/>
                <a:ahLst/>
                <a:cxnLst/>
                <a:rect l="l" t="t" r="r" b="b"/>
                <a:pathLst>
                  <a:path w="1872208" h="2088232">
                    <a:moveTo>
                      <a:pt x="0" y="0"/>
                    </a:moveTo>
                    <a:lnTo>
                      <a:pt x="1872208" y="0"/>
                    </a:lnTo>
                    <a:lnTo>
                      <a:pt x="1350150" y="2088232"/>
                    </a:lnTo>
                    <a:lnTo>
                      <a:pt x="0" y="2088232"/>
                    </a:lnTo>
                    <a:close/>
                  </a:path>
                </a:pathLst>
              </a:custGeom>
              <a:solidFill>
                <a:srgbClr val="B9C63A"/>
              </a:solidFill>
              <a:ln>
                <a:noFill/>
              </a:ln>
            </p:spPr>
            <p:style>
              <a:lnRef idx="2">
                <a:srgbClr val="B9C63A">
                  <a:shade val="50000"/>
                </a:srgbClr>
              </a:lnRef>
              <a:fillRef idx="1">
                <a:srgbClr val="B9C63A"/>
              </a:fillRef>
              <a:effectRef idx="0">
                <a:srgbClr val="B9C63A"/>
              </a:effectRef>
              <a:fontRef idx="minor">
                <a:sysClr val="window" lastClr="FFFFFF"/>
              </a:fontRef>
            </p:style>
            <p:txBody>
              <a:bodyPr lIns="0" tIns="0" rIns="324000" bIns="0" rtlCol="0" anchor="ctr">
                <a:normAutofit/>
              </a:bodyPr>
              <a:lstStyle/>
              <a:p>
                <a:pPr algn="ctr">
                  <a:lnSpc>
                    <a:spcPct val="150000"/>
                  </a:lnSpc>
                </a:pPr>
                <a:r>
                  <a:rPr lang="zh-CN" altLang="en-US" sz="1600" b="1" dirty="0">
                    <a:solidFill>
                      <a:sysClr val="window" lastClr="FFFFFF"/>
                    </a:solidFill>
                    <a:latin typeface="微软雅黑" panose="020B0503020204020204" pitchFamily="34" charset="-122"/>
                    <a:ea typeface="微软雅黑" panose="020B0503020204020204" pitchFamily="34" charset="-122"/>
                    <a:cs typeface="+mn-ea"/>
                  </a:rPr>
                  <a:t>加快形成</a:t>
                </a:r>
                <a:endParaRPr lang="zh-CN" altLang="en-US" sz="1600" b="1" dirty="0">
                  <a:solidFill>
                    <a:sysClr val="window" lastClr="FFFFFF"/>
                  </a:solidFill>
                  <a:latin typeface="微软雅黑" panose="020B0503020204020204" pitchFamily="34" charset="-122"/>
                  <a:ea typeface="微软雅黑" panose="020B0503020204020204" pitchFamily="34" charset="-122"/>
                  <a:cs typeface="+mn-ea"/>
                </a:endParaRPr>
              </a:p>
              <a:p>
                <a:pPr algn="ctr">
                  <a:lnSpc>
                    <a:spcPct val="150000"/>
                  </a:lnSpc>
                </a:pPr>
                <a:r>
                  <a:rPr lang="zh-CN" altLang="en-US" sz="1600" b="1" dirty="0">
                    <a:solidFill>
                      <a:sysClr val="window" lastClr="FFFFFF"/>
                    </a:solidFill>
                    <a:latin typeface="微软雅黑" panose="020B0503020204020204" pitchFamily="34" charset="-122"/>
                    <a:ea typeface="微软雅黑" panose="020B0503020204020204" pitchFamily="34" charset="-122"/>
                    <a:cs typeface="+mn-ea"/>
                  </a:rPr>
                  <a:t>长效机制</a:t>
                </a:r>
                <a:endParaRPr lang="zh-CN" altLang="en-US" sz="1600" b="1" dirty="0">
                  <a:solidFill>
                    <a:sysClr val="window" lastClr="FFFFFF"/>
                  </a:solidFill>
                  <a:latin typeface="微软雅黑" panose="020B0503020204020204" pitchFamily="34" charset="-122"/>
                  <a:ea typeface="微软雅黑" panose="020B0503020204020204" pitchFamily="34" charset="-122"/>
                  <a:cs typeface="+mn-ea"/>
                </a:endParaRPr>
              </a:p>
            </p:txBody>
          </p:sp>
        </p:grpSp>
        <p:grpSp>
          <p:nvGrpSpPr>
            <p:cNvPr id="45" name="组合 44"/>
            <p:cNvGrpSpPr/>
            <p:nvPr>
              <p:custDataLst>
                <p:tags r:id="rId22"/>
              </p:custDataLst>
            </p:nvPr>
          </p:nvGrpSpPr>
          <p:grpSpPr>
            <a:xfrm>
              <a:off x="14498" y="2437"/>
              <a:ext cx="3139" cy="6591"/>
              <a:chOff x="606338" y="1233714"/>
              <a:chExt cx="1993362" cy="4185554"/>
            </a:xfrm>
          </p:grpSpPr>
          <p:sp>
            <p:nvSpPr>
              <p:cNvPr id="46" name="等腰三角形 7"/>
              <p:cNvSpPr/>
              <p:nvPr>
                <p:custDataLst>
                  <p:tags r:id="rId23"/>
                </p:custDataLst>
              </p:nvPr>
            </p:nvSpPr>
            <p:spPr>
              <a:xfrm rot="5400000" flipH="true">
                <a:off x="796376" y="1985583"/>
                <a:ext cx="306274" cy="250303"/>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1" fmla="*/ 0 w 307411"/>
                  <a:gd name="connsiteY0-2" fmla="*/ 268748 h 268748"/>
                  <a:gd name="connsiteX1-3" fmla="*/ 163231 w 307411"/>
                  <a:gd name="connsiteY1-4" fmla="*/ 0 h 268748"/>
                  <a:gd name="connsiteX2-5" fmla="*/ 307411 w 307411"/>
                  <a:gd name="connsiteY2-6" fmla="*/ 268748 h 268748"/>
                  <a:gd name="connsiteX3-7" fmla="*/ 0 w 307411"/>
                  <a:gd name="connsiteY3-8" fmla="*/ 268748 h 268748"/>
                  <a:gd name="connsiteX0-9" fmla="*/ 0 w 314556"/>
                  <a:gd name="connsiteY0-10" fmla="*/ 268748 h 268748"/>
                  <a:gd name="connsiteX1-11" fmla="*/ 170376 w 314556"/>
                  <a:gd name="connsiteY1-12" fmla="*/ 0 h 268748"/>
                  <a:gd name="connsiteX2-13" fmla="*/ 314556 w 314556"/>
                  <a:gd name="connsiteY2-14" fmla="*/ 268748 h 268748"/>
                  <a:gd name="connsiteX3-15" fmla="*/ 0 w 314556"/>
                  <a:gd name="connsiteY3-16" fmla="*/ 268748 h 268748"/>
                  <a:gd name="connsiteX0-17" fmla="*/ 0 w 328844"/>
                  <a:gd name="connsiteY0-18" fmla="*/ 268748 h 268748"/>
                  <a:gd name="connsiteX1-19" fmla="*/ 184664 w 328844"/>
                  <a:gd name="connsiteY1-20" fmla="*/ 0 h 268748"/>
                  <a:gd name="connsiteX2-21" fmla="*/ 328844 w 328844"/>
                  <a:gd name="connsiteY2-22" fmla="*/ 268748 h 268748"/>
                  <a:gd name="connsiteX3-23" fmla="*/ 0 w 328844"/>
                  <a:gd name="connsiteY3-24" fmla="*/ 268748 h 268748"/>
                </a:gdLst>
                <a:ahLst/>
                <a:cxnLst>
                  <a:cxn ang="0">
                    <a:pos x="connsiteX0-17" y="connsiteY0-18"/>
                  </a:cxn>
                  <a:cxn ang="0">
                    <a:pos x="connsiteX1-19" y="connsiteY1-20"/>
                  </a:cxn>
                  <a:cxn ang="0">
                    <a:pos x="connsiteX2-21" y="connsiteY2-22"/>
                  </a:cxn>
                  <a:cxn ang="0">
                    <a:pos x="connsiteX3-23" y="connsiteY3-24"/>
                  </a:cxn>
                </a:cxnLst>
                <a:rect l="l" t="t" r="r" b="b"/>
                <a:pathLst>
                  <a:path w="328844" h="268748">
                    <a:moveTo>
                      <a:pt x="0" y="268748"/>
                    </a:moveTo>
                    <a:lnTo>
                      <a:pt x="184664" y="0"/>
                    </a:lnTo>
                    <a:lnTo>
                      <a:pt x="328844" y="268748"/>
                    </a:lnTo>
                    <a:lnTo>
                      <a:pt x="0" y="268748"/>
                    </a:lnTo>
                    <a:close/>
                  </a:path>
                </a:pathLst>
              </a:custGeom>
              <a:solidFill>
                <a:srgbClr val="9F87B7"/>
              </a:solidFill>
              <a:ln>
                <a:no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62500" lnSpcReduction="20000"/>
              </a:bodyPr>
              <a:lstStyle/>
              <a:p>
                <a:pPr algn="ctr"/>
                <a:endParaRPr lang="zh-CN" altLang="en-US"/>
              </a:p>
            </p:txBody>
          </p:sp>
          <p:sp>
            <p:nvSpPr>
              <p:cNvPr id="47" name="Rectangle 17"/>
              <p:cNvSpPr>
                <a:spLocks noChangeArrowheads="true"/>
              </p:cNvSpPr>
              <p:nvPr>
                <p:custDataLst>
                  <p:tags r:id="rId24"/>
                </p:custDataLst>
              </p:nvPr>
            </p:nvSpPr>
            <p:spPr bwMode="gray">
              <a:xfrm>
                <a:off x="981146" y="3765565"/>
                <a:ext cx="1618554" cy="1653703"/>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0" tIns="0" rIns="0" bIns="0" anchor="t" anchorCtr="false">
                <a:noAutofit/>
              </a:bodyPr>
              <a:lstStyle>
                <a:defPPr>
                  <a:defRPr lang="en-US"/>
                </a:defPPr>
                <a:lvl1pPr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1pPr>
                <a:lvl2pPr marL="4572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2pPr>
                <a:lvl3pPr marL="9144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3pPr>
                <a:lvl4pPr marL="13716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4pPr>
                <a:lvl5pPr marL="18288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5pPr>
                <a:lvl6pPr marL="22860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6pPr>
                <a:lvl7pPr marL="27432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7pPr>
                <a:lvl8pPr marL="32004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8pPr>
                <a:lvl9pPr marL="36576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9pPr>
              </a:lstStyle>
              <a:p>
                <a:pPr marL="171450" lvl="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mn-ea"/>
                  </a:rPr>
                  <a:t>推动法治化和规范化管理</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171450" lvl="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mn-ea"/>
                  </a:rPr>
                  <a:t>健全管理协同机制</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48" name="图片 47"/>
              <p:cNvPicPr>
                <a:picLocks noChangeAspect="true"/>
              </p:cNvPicPr>
              <p:nvPr>
                <p:custDataLst>
                  <p:tags r:id="rId25"/>
                </p:custDataLst>
              </p:nvPr>
            </p:nvPicPr>
            <p:blipFill rotWithShape="true">
              <a:blip r:embed="rId7"/>
              <a:srcRect l="88021" t="22712" r="2955" b="25212"/>
              <a:stretch>
                <a:fillRect/>
              </a:stretch>
            </p:blipFill>
            <p:spPr>
              <a:xfrm>
                <a:off x="827009" y="1233714"/>
                <a:ext cx="95714" cy="3632584"/>
              </a:xfrm>
              <a:prstGeom prst="rect">
                <a:avLst/>
              </a:prstGeom>
            </p:spPr>
          </p:pic>
          <p:sp>
            <p:nvSpPr>
              <p:cNvPr id="49" name="直角三角形 48"/>
              <p:cNvSpPr/>
              <p:nvPr>
                <p:custDataLst>
                  <p:tags r:id="rId26"/>
                </p:custDataLst>
              </p:nvPr>
            </p:nvSpPr>
            <p:spPr>
              <a:xfrm flipH="true">
                <a:off x="606338" y="2090202"/>
                <a:ext cx="469463" cy="301796"/>
              </a:xfrm>
              <a:prstGeom prst="rtTriangle">
                <a:avLst/>
              </a:prstGeom>
              <a:solidFill>
                <a:srgbClr val="9F87B7">
                  <a:lumMod val="75000"/>
                </a:srgbClr>
              </a:solidFill>
              <a:ln>
                <a:no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lstStyle/>
              <a:p>
                <a:pPr algn="ctr"/>
                <a:endParaRPr lang="zh-CN" altLang="en-US"/>
              </a:p>
            </p:txBody>
          </p:sp>
          <p:sp>
            <p:nvSpPr>
              <p:cNvPr id="50" name="平行四边形 15"/>
              <p:cNvSpPr/>
              <p:nvPr>
                <p:custDataLst>
                  <p:tags r:id="rId27"/>
                </p:custDataLst>
              </p:nvPr>
            </p:nvSpPr>
            <p:spPr>
              <a:xfrm>
                <a:off x="606340" y="2391998"/>
                <a:ext cx="1609578" cy="1087633"/>
              </a:xfrm>
              <a:custGeom>
                <a:avLst/>
                <a:gdLst/>
                <a:ahLst/>
                <a:cxnLst/>
                <a:rect l="l" t="t" r="r" b="b"/>
                <a:pathLst>
                  <a:path w="1872208" h="2088232">
                    <a:moveTo>
                      <a:pt x="0" y="0"/>
                    </a:moveTo>
                    <a:lnTo>
                      <a:pt x="1872208" y="0"/>
                    </a:lnTo>
                    <a:lnTo>
                      <a:pt x="1350150" y="2088232"/>
                    </a:lnTo>
                    <a:lnTo>
                      <a:pt x="0" y="2088232"/>
                    </a:lnTo>
                    <a:close/>
                  </a:path>
                </a:pathLst>
              </a:custGeom>
              <a:solidFill>
                <a:srgbClr val="9F87B7"/>
              </a:solidFill>
              <a:ln>
                <a:noFill/>
              </a:ln>
            </p:spPr>
            <p:style>
              <a:lnRef idx="2">
                <a:srgbClr val="B9C63A">
                  <a:shade val="50000"/>
                </a:srgbClr>
              </a:lnRef>
              <a:fillRef idx="1">
                <a:srgbClr val="B9C63A"/>
              </a:fillRef>
              <a:effectRef idx="0">
                <a:srgbClr val="B9C63A"/>
              </a:effectRef>
              <a:fontRef idx="minor">
                <a:sysClr val="window" lastClr="FFFFFF"/>
              </a:fontRef>
            </p:style>
            <p:txBody>
              <a:bodyPr lIns="0" tIns="0" rIns="324000" bIns="0" rtlCol="0" anchor="ctr">
                <a:normAutofit/>
              </a:bodyPr>
              <a:lstStyle/>
              <a:p>
                <a:pPr algn="ctr">
                  <a:lnSpc>
                    <a:spcPct val="150000"/>
                  </a:lnSpc>
                </a:pPr>
                <a:r>
                  <a:rPr lang="zh-CN" altLang="en-US" sz="1600" b="1" dirty="0">
                    <a:solidFill>
                      <a:sysClr val="window" lastClr="FFFFFF"/>
                    </a:solidFill>
                    <a:latin typeface="微软雅黑" panose="020B0503020204020204" pitchFamily="34" charset="-122"/>
                    <a:ea typeface="微软雅黑" panose="020B0503020204020204" pitchFamily="34" charset="-122"/>
                    <a:cs typeface="+mn-ea"/>
                  </a:rPr>
                  <a:t>加强组织</a:t>
                </a:r>
                <a:endParaRPr lang="zh-CN" altLang="en-US" sz="1600" b="1" dirty="0">
                  <a:solidFill>
                    <a:sysClr val="window" lastClr="FFFFFF"/>
                  </a:solidFill>
                  <a:latin typeface="微软雅黑" panose="020B0503020204020204" pitchFamily="34" charset="-122"/>
                  <a:ea typeface="微软雅黑" panose="020B0503020204020204" pitchFamily="34" charset="-122"/>
                  <a:cs typeface="+mn-ea"/>
                </a:endParaRPr>
              </a:p>
              <a:p>
                <a:pPr algn="ctr">
                  <a:lnSpc>
                    <a:spcPct val="150000"/>
                  </a:lnSpc>
                </a:pPr>
                <a:r>
                  <a:rPr lang="zh-CN" altLang="en-US" sz="1600" b="1" dirty="0">
                    <a:solidFill>
                      <a:sysClr val="window" lastClr="FFFFFF"/>
                    </a:solidFill>
                    <a:latin typeface="微软雅黑" panose="020B0503020204020204" pitchFamily="34" charset="-122"/>
                    <a:ea typeface="微软雅黑" panose="020B0503020204020204" pitchFamily="34" charset="-122"/>
                    <a:cs typeface="+mn-ea"/>
                  </a:rPr>
                  <a:t>领导</a:t>
                </a:r>
                <a:endParaRPr lang="zh-CN" altLang="en-US" sz="1600" b="1" dirty="0">
                  <a:solidFill>
                    <a:sysClr val="window" lastClr="FFFFFF"/>
                  </a:solidFill>
                  <a:latin typeface="微软雅黑" panose="020B0503020204020204" pitchFamily="34" charset="-122"/>
                  <a:ea typeface="微软雅黑" panose="020B0503020204020204" pitchFamily="34" charset="-122"/>
                  <a:cs typeface="+mn-ea"/>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22" name="组合 21"/>
          <p:cNvGrpSpPr/>
          <p:nvPr/>
        </p:nvGrpSpPr>
        <p:grpSpPr>
          <a:xfrm>
            <a:off x="1451610" y="1635125"/>
            <a:ext cx="9288780" cy="4286250"/>
            <a:chOff x="2802" y="2503"/>
            <a:chExt cx="14628" cy="6750"/>
          </a:xfrm>
        </p:grpSpPr>
        <p:pic>
          <p:nvPicPr>
            <p:cNvPr id="62" name="Picture 2"/>
            <p:cNvPicPr>
              <a:picLocks noChangeAspect="true" noChangeArrowheads="true"/>
            </p:cNvPicPr>
            <p:nvPr/>
          </p:nvPicPr>
          <p:blipFill>
            <a:blip r:embed="rId3"/>
            <a:srcRect/>
            <a:stretch>
              <a:fillRect/>
            </a:stretch>
          </p:blipFill>
          <p:spPr bwMode="auto">
            <a:xfrm>
              <a:off x="2802" y="2503"/>
              <a:ext cx="4315" cy="6750"/>
            </a:xfrm>
            <a:prstGeom prst="rect">
              <a:avLst/>
            </a:prstGeom>
            <a:noFill/>
            <a:ln w="9525">
              <a:noFill/>
              <a:miter lim="800000"/>
              <a:headEnd/>
              <a:tailEnd/>
            </a:ln>
            <a:effectLst/>
          </p:spPr>
        </p:pic>
        <p:grpSp>
          <p:nvGrpSpPr>
            <p:cNvPr id="6" name="组合 5"/>
            <p:cNvGrpSpPr/>
            <p:nvPr/>
          </p:nvGrpSpPr>
          <p:grpSpPr>
            <a:xfrm>
              <a:off x="7158" y="2505"/>
              <a:ext cx="10272" cy="6748"/>
              <a:chOff x="7158" y="2505"/>
              <a:chExt cx="10272" cy="6748"/>
            </a:xfrm>
          </p:grpSpPr>
          <p:sp>
            <p:nvSpPr>
              <p:cNvPr id="2" name="矩形 1"/>
              <p:cNvSpPr/>
              <p:nvPr/>
            </p:nvSpPr>
            <p:spPr>
              <a:xfrm>
                <a:off x="7158" y="2505"/>
                <a:ext cx="10272" cy="6748"/>
              </a:xfrm>
              <a:prstGeom prst="rect">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true"/>
              <p:nvPr/>
            </p:nvSpPr>
            <p:spPr>
              <a:xfrm>
                <a:off x="7860" y="3771"/>
                <a:ext cx="8867" cy="4215"/>
              </a:xfrm>
              <a:prstGeom prst="rect">
                <a:avLst/>
              </a:prstGeom>
              <a:noFill/>
            </p:spPr>
            <p:txBody>
              <a:bodyPr wrap="square" rtlCol="0" anchor="t">
                <a:spAutoFit/>
              </a:bodyPr>
              <a:p>
                <a:pPr indent="457200" fontAlgn="auto">
                  <a:lnSpc>
                    <a:spcPct val="200000"/>
                  </a:lnSpc>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2019年11月15日，住房和城乡建设部发布了《生活垃圾分类标志》标准。本次修订主要对生活垃圾分类标志的适用范围、类别构成、图形符号进行了调整。相较于2008版标准，标准的适用范围进一步扩大，生活垃圾类别调整为</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可回收物、有害垃圾、厨余垃圾及其他垃圾4个大类</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和纸类、塑料、金属等11个小类，标志图形符号共删除4个、新增4个、沿用7个、修改4个。</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5" name="文本框 4"/>
          <p:cNvSpPr txBox="true"/>
          <p:nvPr/>
        </p:nvSpPr>
        <p:spPr>
          <a:xfrm>
            <a:off x="520065" y="490855"/>
            <a:ext cx="10220325" cy="368300"/>
          </a:xfrm>
          <a:prstGeom prst="rect">
            <a:avLst/>
          </a:prstGeom>
          <a:noFill/>
        </p:spPr>
        <p:txBody>
          <a:bodyPr wrap="square" rtlCol="0">
            <a:spAutoFit/>
          </a:bodyPr>
          <a:p>
            <a:pPr lvl="0">
              <a:defRPr/>
            </a:pPr>
            <a:r>
              <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生活垃圾分类标准</a:t>
            </a:r>
            <a:endPar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占位符 2"/>
          <p:cNvSpPr>
            <a:spLocks noGrp="true"/>
          </p:cNvSpPr>
          <p:nvPr>
            <p:ph type="body" sz="quarter" idx="11"/>
          </p:nvPr>
        </p:nvSpPr>
        <p:spPr>
          <a:xfrm>
            <a:off x="418569" y="315194"/>
            <a:ext cx="11282576" cy="724247"/>
          </a:xfrm>
        </p:spPr>
        <p:txBody>
          <a:bodyPr/>
          <a:lstStyle/>
          <a:p>
            <a:r>
              <a:rPr lang="zh-CN" altLang="en-US" sz="2800" b="1" dirty="0">
                <a:sym typeface="+mn-ea"/>
              </a:rPr>
              <a:t>四分类标准</a:t>
            </a:r>
            <a:endParaRPr lang="zh-CN" altLang="en-US" sz="2800" b="1" dirty="0">
              <a:latin typeface="微软雅黑" panose="020B0503020204020204" pitchFamily="34" charset="-122"/>
              <a:ea typeface="微软雅黑" panose="020B0503020204020204" pitchFamily="34" charset="-122"/>
              <a:sym typeface="+mn-ea"/>
            </a:endParaRPr>
          </a:p>
        </p:txBody>
      </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2" name="组合 1"/>
          <p:cNvGrpSpPr/>
          <p:nvPr/>
        </p:nvGrpSpPr>
        <p:grpSpPr>
          <a:xfrm>
            <a:off x="802640" y="1509343"/>
            <a:ext cx="10506458" cy="3344267"/>
            <a:chOff x="1844" y="1834"/>
            <a:chExt cx="15017" cy="4423"/>
          </a:xfrm>
        </p:grpSpPr>
        <p:sp>
          <p:nvSpPr>
            <p:cNvPr id="4" name="矩形 3"/>
            <p:cNvSpPr/>
            <p:nvPr/>
          </p:nvSpPr>
          <p:spPr>
            <a:xfrm>
              <a:off x="1844" y="1834"/>
              <a:ext cx="3551" cy="4423"/>
            </a:xfrm>
            <a:prstGeom prst="rect">
              <a:avLst/>
            </a:prstGeom>
            <a:blipFill dpi="0" rotWithShape="true">
              <a:blip r:embed="rId3">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p>
              <a:pPr lvl="0" algn="ctr"/>
              <a:endParaRPr lang="zh-CN" altLang="en-US" b="1">
                <a:solidFill>
                  <a:schemeClr val="bg1"/>
                </a:solidFill>
              </a:endParaRPr>
            </a:p>
          </p:txBody>
        </p:sp>
        <p:sp>
          <p:nvSpPr>
            <p:cNvPr id="5" name="矩形 4"/>
            <p:cNvSpPr/>
            <p:nvPr/>
          </p:nvSpPr>
          <p:spPr>
            <a:xfrm>
              <a:off x="9488" y="1834"/>
              <a:ext cx="3551" cy="4423"/>
            </a:xfrm>
            <a:prstGeom prst="rect">
              <a:avLst/>
            </a:prstGeom>
            <a:blipFill dpi="0" rotWithShape="true">
              <a:blip r:embed="rId4">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p>
              <a:pPr lvl="0" algn="ctr"/>
              <a:endParaRPr lang="zh-CN" altLang="en-US" b="1">
                <a:solidFill>
                  <a:schemeClr val="bg1"/>
                </a:solidFill>
              </a:endParaRPr>
            </a:p>
          </p:txBody>
        </p:sp>
        <p:sp>
          <p:nvSpPr>
            <p:cNvPr id="6" name="矩形 5"/>
            <p:cNvSpPr/>
            <p:nvPr/>
          </p:nvSpPr>
          <p:spPr>
            <a:xfrm>
              <a:off x="5666" y="1834"/>
              <a:ext cx="3551" cy="4423"/>
            </a:xfrm>
            <a:prstGeom prst="rect">
              <a:avLst/>
            </a:prstGeom>
            <a:blipFill dpi="0" rotWithShape="true">
              <a:blip r:embed="rId5">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p>
              <a:pPr lvl="0" algn="ctr"/>
              <a:endParaRPr lang="zh-CN" altLang="en-US" b="1">
                <a:solidFill>
                  <a:schemeClr val="bg1"/>
                </a:solidFill>
              </a:endParaRPr>
            </a:p>
          </p:txBody>
        </p:sp>
        <p:sp>
          <p:nvSpPr>
            <p:cNvPr id="11" name="矩形 10"/>
            <p:cNvSpPr/>
            <p:nvPr/>
          </p:nvSpPr>
          <p:spPr>
            <a:xfrm>
              <a:off x="13310" y="1834"/>
              <a:ext cx="3551" cy="4423"/>
            </a:xfrm>
            <a:prstGeom prst="rect">
              <a:avLst/>
            </a:prstGeom>
            <a:blipFill dpi="0" rotWithShape="true">
              <a:blip r:embed="rId6">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p>
              <a:pPr lvl="0" algn="ctr"/>
              <a:endParaRPr lang="zh-CN" altLang="en-US" b="1">
                <a:solidFill>
                  <a:schemeClr val="bg1"/>
                </a:solidFill>
              </a:endParaRPr>
            </a:p>
          </p:txBody>
        </p:sp>
      </p:grpSp>
      <p:sp>
        <p:nvSpPr>
          <p:cNvPr id="12" name="文本框 11"/>
          <p:cNvSpPr txBox="true"/>
          <p:nvPr/>
        </p:nvSpPr>
        <p:spPr>
          <a:xfrm>
            <a:off x="3276474" y="5374640"/>
            <a:ext cx="5558790" cy="368300"/>
          </a:xfrm>
          <a:prstGeom prst="rect">
            <a:avLst/>
          </a:prstGeom>
          <a:noFill/>
        </p:spPr>
        <p:txBody>
          <a:bodyPr wrap="square" rtlCol="0">
            <a:spAutoFit/>
          </a:bodyPr>
          <a:p>
            <a:pPr algn="ctr"/>
            <a:r>
              <a:rPr lang="zh-CN" altLang="en-US" b="1">
                <a:solidFill>
                  <a:srgbClr val="C00000"/>
                </a:solidFill>
                <a:effectLst/>
                <a:latin typeface="微软雅黑" panose="020B0503020204020204" pitchFamily="34" charset="-122"/>
                <a:ea typeface="微软雅黑" panose="020B0503020204020204" pitchFamily="34" charset="-122"/>
              </a:rPr>
              <a:t>垃圾分类桶的标识、名称应当运用最新国标</a:t>
            </a:r>
            <a:endParaRPr lang="zh-CN" altLang="en-US" b="1">
              <a:solidFill>
                <a:srgbClr val="C00000"/>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97705" y="368300"/>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标题 1"/>
          <p:cNvSpPr>
            <a:spLocks noGrp="true"/>
          </p:cNvSpPr>
          <p:nvPr>
            <p:custDataLst>
              <p:tags r:id="rId3"/>
            </p:custDataLst>
          </p:nvPr>
        </p:nvSpPr>
        <p:spPr>
          <a:xfrm>
            <a:off x="4048125" y="3040380"/>
            <a:ext cx="5267960"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德阳</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4+3</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分类模式</a:t>
            </a:r>
            <a:endPar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6" name="组合 5"/>
          <p:cNvGrpSpPr/>
          <p:nvPr/>
        </p:nvGrpSpPr>
        <p:grpSpPr>
          <a:xfrm>
            <a:off x="1028065" y="1405890"/>
            <a:ext cx="10135870" cy="4584700"/>
            <a:chOff x="1919" y="2359"/>
            <a:chExt cx="15962" cy="7220"/>
          </a:xfrm>
        </p:grpSpPr>
        <p:pic>
          <p:nvPicPr>
            <p:cNvPr id="4" name="图片 3" descr="sendpix4"/>
            <p:cNvPicPr>
              <a:picLocks noChangeAspect="true"/>
            </p:cNvPicPr>
            <p:nvPr/>
          </p:nvPicPr>
          <p:blipFill>
            <a:blip r:embed="rId3"/>
            <a:stretch>
              <a:fillRect/>
            </a:stretch>
          </p:blipFill>
          <p:spPr>
            <a:xfrm>
              <a:off x="1919" y="2359"/>
              <a:ext cx="5252" cy="7220"/>
            </a:xfrm>
            <a:prstGeom prst="rect">
              <a:avLst/>
            </a:prstGeom>
            <a:ln>
              <a:solidFill>
                <a:srgbClr val="0070C0"/>
              </a:solidFill>
            </a:ln>
          </p:spPr>
        </p:pic>
        <p:sp>
          <p:nvSpPr>
            <p:cNvPr id="5" name="文本框 4"/>
            <p:cNvSpPr txBox="true"/>
            <p:nvPr/>
          </p:nvSpPr>
          <p:spPr>
            <a:xfrm>
              <a:off x="8187" y="3353"/>
              <a:ext cx="9694" cy="5233"/>
            </a:xfrm>
            <a:prstGeom prst="rect">
              <a:avLst/>
            </a:prstGeom>
            <a:noFill/>
          </p:spPr>
          <p:txBody>
            <a:bodyPr wrap="square" rtlCol="0">
              <a:spAutoFit/>
            </a:bodyPr>
            <a:p>
              <a:pPr>
                <a:lnSpc>
                  <a:spcPct val="150000"/>
                </a:lnSpc>
              </a:pPr>
              <a:r>
                <a:rPr lang="zh-CN" altLang="en-US" sz="1600" b="1">
                  <a:solidFill>
                    <a:schemeClr val="accent1">
                      <a:lumMod val="50000"/>
                    </a:schemeClr>
                  </a:solidFill>
                  <a:effectLst/>
                  <a:latin typeface="微软雅黑" panose="020B0503020204020204" pitchFamily="34" charset="-122"/>
                  <a:ea typeface="微软雅黑" panose="020B0503020204020204" pitchFamily="34" charset="-122"/>
                </a:rPr>
                <a:t>（一）指导思想</a:t>
              </a:r>
              <a:endParaRPr lang="zh-CN" altLang="en-US" sz="1600" b="1">
                <a:solidFill>
                  <a:schemeClr val="accent1">
                    <a:lumMod val="50000"/>
                  </a:schemeClr>
                </a:solidFill>
                <a:effectLst/>
                <a:latin typeface="微软雅黑" panose="020B0503020204020204" pitchFamily="34" charset="-122"/>
                <a:ea typeface="微软雅黑" panose="020B0503020204020204" pitchFamily="34" charset="-122"/>
              </a:endParaRPr>
            </a:p>
            <a:p>
              <a:pPr>
                <a:lnSpc>
                  <a:spcPct val="150000"/>
                </a:lnSpc>
              </a:pPr>
              <a:endParaRPr lang="zh-CN" altLang="en-US" sz="1200">
                <a:latin typeface="微软雅黑" panose="020B0503020204020204" pitchFamily="34" charset="-122"/>
                <a:ea typeface="微软雅黑" panose="020B0503020204020204" pitchFamily="34" charset="-122"/>
              </a:endParaRPr>
            </a:p>
            <a:p>
              <a:pPr indent="457200" algn="just" fontAlgn="auto">
                <a:lnSpc>
                  <a:spcPct val="200000"/>
                </a:lnSpc>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以习近平新时代中国特色社会主义思想为指导，深入贯彻党中央、国务院和省委、省政府及市委、市政府关于生活垃圾分类工作的决策部署，坚持以人民为中心，立足新发展阶段、贯彻新发展理念、服务新发展格局，高质量推进我市生活垃圾分类工作，加快建立以法治为基础、政府推动、全民参与、城乡统筹、因地制宜的垃圾分类长效机制，提高生活垃圾减量化、资源化、无害化水平，为社会主义现代化德阳建设贡献力量。</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 name="文本框 1"/>
          <p:cNvSpPr txBox="true"/>
          <p:nvPr/>
        </p:nvSpPr>
        <p:spPr>
          <a:xfrm>
            <a:off x="490855" y="451485"/>
            <a:ext cx="10220325" cy="368300"/>
          </a:xfrm>
          <a:prstGeom prst="rect">
            <a:avLst/>
          </a:prstGeom>
          <a:noFill/>
        </p:spPr>
        <p:txBody>
          <a:bodyPr wrap="square" rtlCol="0">
            <a:spAutoFit/>
          </a:bodyPr>
          <a:p>
            <a:pPr lvl="0">
              <a:defRPr/>
            </a:pPr>
            <a:r>
              <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我市工作实施方案  2021-2025年</a:t>
            </a:r>
            <a:endPar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6" name="组合 5"/>
          <p:cNvGrpSpPr/>
          <p:nvPr/>
        </p:nvGrpSpPr>
        <p:grpSpPr>
          <a:xfrm>
            <a:off x="607695" y="1086485"/>
            <a:ext cx="10977245" cy="5223510"/>
            <a:chOff x="902" y="1767"/>
            <a:chExt cx="17287" cy="8226"/>
          </a:xfrm>
        </p:grpSpPr>
        <p:sp>
          <p:nvSpPr>
            <p:cNvPr id="4" name="文本框 3"/>
            <p:cNvSpPr txBox="true"/>
            <p:nvPr/>
          </p:nvSpPr>
          <p:spPr>
            <a:xfrm>
              <a:off x="902" y="1767"/>
              <a:ext cx="10620" cy="5596"/>
            </a:xfrm>
            <a:prstGeom prst="rect">
              <a:avLst/>
            </a:prstGeom>
            <a:noFill/>
          </p:spPr>
          <p:txBody>
            <a:bodyPr wrap="square" rtlCol="0">
              <a:spAutoFit/>
            </a:bodyPr>
            <a:p>
              <a:pPr algn="l">
                <a:lnSpc>
                  <a:spcPct val="150000"/>
                </a:lnSpc>
                <a:buClrTx/>
                <a:buSzTx/>
                <a:buFontTx/>
              </a:pPr>
              <a:r>
                <a:rPr lang="zh-CN" altLang="en-US" sz="16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（二）基本原则</a:t>
              </a:r>
              <a:endParaRPr lang="zh-CN" altLang="en-US" sz="16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FontTx/>
              </a:pPr>
              <a:endParaRPr lang="zh-CN" altLang="en-US" sz="8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FontTx/>
              </a:pPr>
              <a:r>
                <a:rPr lang="zh-CN" altLang="en-US" sz="14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——科学管理，绿色发展</a:t>
              </a:r>
              <a:r>
                <a:rPr lang="zh-CN" altLang="en-US" sz="1400" b="1">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普遍实行生活垃圾分类和资源化利用制度，加快推进源头减量，持续完善分类投放、分类收集、分类运输、分类处理系统，形成绿色发展方式和生活方式。</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pPr>
              <a:r>
                <a:rPr lang="en-US" altLang="zh-CN" sz="14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党政推动，全民参与。</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建立健全党委统一领导、党政齐抓共管、部门各负其责、全社会积极参与的体制机制，广泛开展“美好环境与幸福生活共同缔造”活动，加强宣传教育和督促引导，形成全社会人人动手的良好氛围。</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pPr>
              <a:r>
                <a:rPr lang="zh-CN" altLang="en-US" sz="14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——示范引领，持续推进。</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积极总结成功经验，继续坚持先行先试，发挥生活垃圾分类示范引领作用，因地制宜改进生活垃圾分类工艺，提高末端分类处理能力，促进源头分类投放，持之以恒推进生活垃圾分类工作。</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氛围营造】垃圾分类宣传景观小品"/>
            <p:cNvPicPr>
              <a:picLocks noChangeAspect="true"/>
            </p:cNvPicPr>
            <p:nvPr/>
          </p:nvPicPr>
          <p:blipFill>
            <a:blip r:embed="rId3"/>
            <a:stretch>
              <a:fillRect/>
            </a:stretch>
          </p:blipFill>
          <p:spPr>
            <a:xfrm>
              <a:off x="11927" y="2213"/>
              <a:ext cx="6262" cy="4703"/>
            </a:xfrm>
            <a:prstGeom prst="rect">
              <a:avLst/>
            </a:prstGeom>
          </p:spPr>
        </p:pic>
        <p:sp>
          <p:nvSpPr>
            <p:cNvPr id="2" name="文本框 1"/>
            <p:cNvSpPr txBox="true"/>
            <p:nvPr/>
          </p:nvSpPr>
          <p:spPr>
            <a:xfrm>
              <a:off x="902" y="7305"/>
              <a:ext cx="17287" cy="2688"/>
            </a:xfrm>
            <a:prstGeom prst="rect">
              <a:avLst/>
            </a:prstGeom>
            <a:noFill/>
          </p:spPr>
          <p:txBody>
            <a:bodyPr wrap="square" rtlCol="0">
              <a:spAutoFit/>
            </a:bodyPr>
            <a:p>
              <a:pPr algn="l">
                <a:lnSpc>
                  <a:spcPct val="150000"/>
                </a:lnSpc>
              </a:pPr>
              <a:r>
                <a:rPr lang="zh-CN" altLang="en-US" sz="14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——制度保障，长效管理。</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进一步完善生活垃圾分类法规制度标准和考核体系，将生活垃圾分类作为精神文明建设重要内容，建立健全市级抓统筹、区级抓组织、街道抓实施、社区抓落地的四级联动机制，加强技术创新，健全完善市场产业链，加快形成生活垃圾分类全过程管理系统。</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pPr>
              <a:r>
                <a:rPr lang="zh-CN" altLang="en-US" sz="14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——因地制宜，城乡统筹。</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加强分类指导，从实际出发，合理制定工作措施，坚持问题导向、目标导向、结果导向，有序推进生活垃圾分类工作，不搞“一刀切”，逐步建立城乡统筹的生活垃圾分类系统。</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1" name="文本框 10"/>
          <p:cNvSpPr txBox="true"/>
          <p:nvPr/>
        </p:nvSpPr>
        <p:spPr>
          <a:xfrm>
            <a:off x="483235" y="466725"/>
            <a:ext cx="10220325" cy="368300"/>
          </a:xfrm>
          <a:prstGeom prst="rect">
            <a:avLst/>
          </a:prstGeom>
          <a:noFill/>
        </p:spPr>
        <p:txBody>
          <a:bodyPr wrap="square" rtlCol="0">
            <a:spAutoFit/>
          </a:bodyPr>
          <a:p>
            <a:pPr lvl="0">
              <a:defRPr/>
            </a:pPr>
            <a:r>
              <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我市工作实施方案  2021-2025年</a:t>
            </a:r>
            <a:endPar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true">
          <a:blip r:embed="rId1">
            <a:alphaModFix amt="80000"/>
            <a:lum/>
          </a:blip>
          <a:srcRect/>
          <a:stretch>
            <a:fillRect/>
          </a:stretch>
        </a:blipFill>
        <a:effectLst/>
      </p:bgPr>
    </p:bg>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6708552" y="3090703"/>
            <a:ext cx="5212801" cy="677416"/>
          </a:xfrm>
        </p:spPr>
        <p:txBody>
          <a:bodyPr/>
          <a:lstStyle/>
          <a:p>
            <a:r>
              <a:rPr lang="zh-CN" altLang="en-US" sz="4800" dirty="0">
                <a:latin typeface="+mj-ea"/>
                <a:ea typeface="+mj-ea"/>
              </a:rPr>
              <a:t>垃圾分类知识讲解</a:t>
            </a:r>
            <a:endParaRPr lang="zh-CN" altLang="en-US" sz="4800" dirty="0">
              <a:latin typeface="+mj-ea"/>
              <a:ea typeface="+mj-ea"/>
            </a:endParaRPr>
          </a:p>
        </p:txBody>
      </p:sp>
      <p:sp>
        <p:nvSpPr>
          <p:cNvPr id="4" name="文本占位符 3"/>
          <p:cNvSpPr>
            <a:spLocks noGrp="true"/>
          </p:cNvSpPr>
          <p:nvPr>
            <p:ph type="body" sz="quarter" idx="12"/>
          </p:nvPr>
        </p:nvSpPr>
        <p:spPr/>
        <p:txBody>
          <a:bodyPr/>
          <a:lstStyle/>
          <a:p>
            <a:r>
              <a:rPr lang="en-US" altLang="zh-CN" dirty="0"/>
              <a:t>1</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2" name="组合 1"/>
          <p:cNvGrpSpPr/>
          <p:nvPr/>
        </p:nvGrpSpPr>
        <p:grpSpPr>
          <a:xfrm>
            <a:off x="1200150" y="1592580"/>
            <a:ext cx="9791065" cy="4231005"/>
            <a:chOff x="1702" y="2838"/>
            <a:chExt cx="15419" cy="6663"/>
          </a:xfrm>
        </p:grpSpPr>
        <p:sp>
          <p:nvSpPr>
            <p:cNvPr id="4" name="文本框 3"/>
            <p:cNvSpPr txBox="true"/>
            <p:nvPr/>
          </p:nvSpPr>
          <p:spPr>
            <a:xfrm>
              <a:off x="1702" y="2838"/>
              <a:ext cx="10090" cy="6663"/>
            </a:xfrm>
            <a:prstGeom prst="rect">
              <a:avLst/>
            </a:prstGeom>
            <a:noFill/>
          </p:spPr>
          <p:txBody>
            <a:bodyPr wrap="square" rtlCol="0">
              <a:spAutoFit/>
            </a:bodyPr>
            <a:p>
              <a:pPr algn="l">
                <a:lnSpc>
                  <a:spcPct val="150000"/>
                </a:lnSpc>
                <a:buClrTx/>
                <a:buSzTx/>
                <a:buFontTx/>
              </a:pPr>
              <a:r>
                <a:rPr lang="zh-CN" altLang="en-US" b="1">
                  <a:solidFill>
                    <a:schemeClr val="accent1">
                      <a:lumMod val="50000"/>
                    </a:schemeClr>
                  </a:solidFill>
                  <a:effectLst/>
                  <a:latin typeface="微软雅黑" panose="020B0503020204020204" pitchFamily="34" charset="-122"/>
                  <a:ea typeface="微软雅黑" panose="020B0503020204020204" pitchFamily="34" charset="-122"/>
                </a:rPr>
                <a:t>（三）主要目标</a:t>
              </a:r>
              <a:endParaRPr lang="zh-CN" altLang="en-US" b="1">
                <a:solidFill>
                  <a:schemeClr val="accent1">
                    <a:lumMod val="50000"/>
                  </a:schemeClr>
                </a:solidFill>
                <a:effectLst/>
                <a:latin typeface="微软雅黑" panose="020B0503020204020204" pitchFamily="34" charset="-122"/>
                <a:ea typeface="微软雅黑" panose="020B0503020204020204" pitchFamily="34" charset="-122"/>
              </a:endParaRPr>
            </a:p>
            <a:p>
              <a:pPr>
                <a:lnSpc>
                  <a:spcPct val="150000"/>
                </a:lnSpc>
              </a:pPr>
              <a:r>
                <a:rPr lang="en-US" altLang="zh-CN" sz="1200" dirty="0"/>
                <a:t>   </a:t>
              </a:r>
              <a:endParaRPr lang="zh-CN" altLang="en-US" sz="800" dirty="0"/>
            </a:p>
            <a:p>
              <a:pPr>
                <a:lnSpc>
                  <a:spcPct val="200000"/>
                </a:lnSpc>
              </a:pPr>
              <a:r>
                <a:rPr lang="zh-CN" altLang="en-US" sz="1600" b="1" dirty="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到2023年底</a:t>
              </a:r>
              <a:r>
                <a:rPr lang="zh-CN" altLang="en-US" sz="1600" dirty="0">
                  <a:solidFill>
                    <a:schemeClr val="tx1">
                      <a:lumMod val="75000"/>
                      <a:lumOff val="25000"/>
                    </a:schemeClr>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建立完善生活垃圾分类监督考核体系；垃圾分类精品示范片区建设取得阶段性成效，居民生活垃圾分类习惯基本养成;生活垃圾“4+3”分类末端处置能力满足分类需求，城市生活垃圾回收利用率力争达40%以上。</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1600" b="1" dirty="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到2025年底</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，建立配套完善的生活垃圾分类法规制度体系;建成符合德阳实际的生活垃圾分类投放、分类收集、分类运输、分类处理系统；居民生活垃圾分类习惯普遍形成;农村生活垃圾分类工作取得明显成效。</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12610" y="2953"/>
              <a:ext cx="4511" cy="6548"/>
              <a:chOff x="11279" y="1781"/>
              <a:chExt cx="5428" cy="7879"/>
            </a:xfrm>
          </p:grpSpPr>
          <p:pic>
            <p:nvPicPr>
              <p:cNvPr id="6" name="图片 5" descr="【党建到基层】沂河社区党支部开展党日活动"/>
              <p:cNvPicPr>
                <a:picLocks noChangeAspect="true"/>
              </p:cNvPicPr>
              <p:nvPr/>
            </p:nvPicPr>
            <p:blipFill>
              <a:blip r:embed="rId3"/>
              <a:stretch>
                <a:fillRect/>
              </a:stretch>
            </p:blipFill>
            <p:spPr>
              <a:xfrm>
                <a:off x="11279" y="1781"/>
                <a:ext cx="5427" cy="4071"/>
              </a:xfrm>
              <a:prstGeom prst="rect">
                <a:avLst/>
              </a:prstGeom>
            </p:spPr>
          </p:pic>
          <p:pic>
            <p:nvPicPr>
              <p:cNvPr id="11" name="图片 10" descr="【奖补激励】2020年垃圾分类优秀小区奖补仪式01"/>
              <p:cNvPicPr>
                <a:picLocks noChangeAspect="true"/>
              </p:cNvPicPr>
              <p:nvPr/>
            </p:nvPicPr>
            <p:blipFill>
              <a:blip r:embed="rId4"/>
              <a:stretch>
                <a:fillRect/>
              </a:stretch>
            </p:blipFill>
            <p:spPr>
              <a:xfrm>
                <a:off x="11279" y="6042"/>
                <a:ext cx="5428" cy="3619"/>
              </a:xfrm>
              <a:prstGeom prst="rect">
                <a:avLst/>
              </a:prstGeom>
            </p:spPr>
          </p:pic>
        </p:grpSp>
      </p:grpSp>
      <p:sp>
        <p:nvSpPr>
          <p:cNvPr id="12" name="文本框 11"/>
          <p:cNvSpPr txBox="true"/>
          <p:nvPr/>
        </p:nvSpPr>
        <p:spPr>
          <a:xfrm>
            <a:off x="467360" y="490855"/>
            <a:ext cx="10220325" cy="368300"/>
          </a:xfrm>
          <a:prstGeom prst="rect">
            <a:avLst/>
          </a:prstGeom>
          <a:noFill/>
        </p:spPr>
        <p:txBody>
          <a:bodyPr wrap="square" rtlCol="0">
            <a:spAutoFit/>
          </a:bodyPr>
          <a:p>
            <a:pPr lvl="0">
              <a:defRPr/>
            </a:pPr>
            <a:r>
              <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我市工作实施方案  2021-2025年</a:t>
            </a:r>
            <a:endPar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pic>
        <p:nvPicPr>
          <p:cNvPr id="2" name="图片 1" descr="sendpix0"/>
          <p:cNvPicPr>
            <a:picLocks noChangeAspect="true"/>
          </p:cNvPicPr>
          <p:nvPr/>
        </p:nvPicPr>
        <p:blipFill>
          <a:blip r:embed="rId3"/>
          <a:stretch>
            <a:fillRect/>
          </a:stretch>
        </p:blipFill>
        <p:spPr>
          <a:xfrm>
            <a:off x="1080135" y="848995"/>
            <a:ext cx="10032365" cy="5572760"/>
          </a:xfrm>
          <a:prstGeom prst="rect">
            <a:avLst/>
          </a:prstGeom>
        </p:spPr>
      </p:pic>
      <p:sp>
        <p:nvSpPr>
          <p:cNvPr id="4" name="文本框 3"/>
          <p:cNvSpPr txBox="true"/>
          <p:nvPr/>
        </p:nvSpPr>
        <p:spPr>
          <a:xfrm>
            <a:off x="475615" y="394970"/>
            <a:ext cx="10220325" cy="368300"/>
          </a:xfrm>
          <a:prstGeom prst="rect">
            <a:avLst/>
          </a:prstGeom>
          <a:noFill/>
        </p:spPr>
        <p:txBody>
          <a:bodyPr wrap="square" rtlCol="0">
            <a:spAutoFit/>
          </a:bodyPr>
          <a:p>
            <a:pPr lvl="0">
              <a:defRPr/>
            </a:pPr>
            <a:r>
              <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德阳 垃圾分类 大事记</a:t>
            </a:r>
            <a:endPar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15" name="组合 14"/>
          <p:cNvGrpSpPr/>
          <p:nvPr/>
        </p:nvGrpSpPr>
        <p:grpSpPr>
          <a:xfrm>
            <a:off x="4648200" y="5456555"/>
            <a:ext cx="5476729" cy="694690"/>
            <a:chOff x="4002" y="8639"/>
            <a:chExt cx="11197" cy="1222"/>
          </a:xfrm>
        </p:grpSpPr>
        <p:sp>
          <p:nvSpPr>
            <p:cNvPr id="28" name="ïṡḻíḍê"/>
            <p:cNvSpPr txBox="true"/>
            <p:nvPr/>
          </p:nvSpPr>
          <p:spPr bwMode="auto">
            <a:xfrm>
              <a:off x="4002" y="8639"/>
              <a:ext cx="11197" cy="1222"/>
            </a:xfrm>
            <a:prstGeom prst="rect">
              <a:avLst/>
            </a:prstGeom>
            <a:noFill/>
            <a:ln w="98425">
              <a:noFill/>
            </a:ln>
            <a:effectLst>
              <a:outerShdw blurRad="190500" dist="38100" dir="1260000" sx="102000" sy="102000" algn="tr" rotWithShape="0">
                <a:prstClr val="black">
                  <a:alpha val="53000"/>
                </a:prstClr>
              </a:outerShdw>
            </a:effectLst>
          </p:spPr>
          <p:txBody>
            <a:bodyPr wrap="square" lIns="269875" tIns="252095" rIns="269875" bIns="252095" anchor="ctr" anchorCtr="true"/>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914400">
                <a:spcBef>
                  <a:spcPct val="0"/>
                </a:spcBef>
                <a:defRPr/>
              </a:pPr>
              <a:r>
                <a:rPr lang="zh-CN" altLang="en-US" sz="1600" b="1" spc="2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分类投放</a:t>
              </a:r>
              <a:r>
                <a:rPr lang="zh-CN" altLang="en-US" sz="2000" spc="2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spc="2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b="1" spc="2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分类运输 </a:t>
              </a:r>
              <a:r>
                <a:rPr lang="zh-CN" altLang="en-US" sz="1400" b="1" spc="2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b="1" spc="2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分类处置</a:t>
              </a:r>
              <a:r>
                <a:rPr lang="en-US" altLang="zh-CN" sz="1600" b="1" spc="2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600" b="1" spc="2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下箭头 42"/>
            <p:cNvSpPr/>
            <p:nvPr/>
          </p:nvSpPr>
          <p:spPr>
            <a:xfrm rot="16200000">
              <a:off x="7755" y="8943"/>
              <a:ext cx="588" cy="615"/>
            </a:xfrm>
            <a:prstGeom prst="downArrow">
              <a:avLst/>
            </a:prstGeom>
            <a:solidFill>
              <a:srgbClr val="565858"/>
            </a:solidFill>
            <a:ln>
              <a:noFill/>
            </a:ln>
          </p:spPr>
          <p:style>
            <a:lnRef idx="2">
              <a:schemeClr val="accent1">
                <a:shade val="50000"/>
              </a:schemeClr>
            </a:lnRef>
            <a:fillRef idx="1">
              <a:schemeClr val="accent1"/>
            </a:fillRef>
            <a:effectRef idx="0">
              <a:schemeClr val="accent1"/>
            </a:effectRef>
            <a:fontRef idx="minor">
              <a:schemeClr val="lt1"/>
            </a:fontRef>
          </p:style>
          <p:txBody>
            <a:bodyPr lIns="269875" tIns="179705" rIns="269875" bIns="71755" rtlCol="0" anchor="ct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下箭头 43"/>
            <p:cNvSpPr/>
            <p:nvPr/>
          </p:nvSpPr>
          <p:spPr>
            <a:xfrm rot="16200000">
              <a:off x="11017" y="8943"/>
              <a:ext cx="588" cy="615"/>
            </a:xfrm>
            <a:prstGeom prst="downArrow">
              <a:avLst/>
            </a:prstGeom>
            <a:solidFill>
              <a:srgbClr val="565858"/>
            </a:solidFill>
            <a:ln>
              <a:noFill/>
            </a:ln>
          </p:spPr>
          <p:style>
            <a:lnRef idx="2">
              <a:schemeClr val="accent1">
                <a:shade val="50000"/>
              </a:schemeClr>
            </a:lnRef>
            <a:fillRef idx="1">
              <a:schemeClr val="accent1"/>
            </a:fillRef>
            <a:effectRef idx="0">
              <a:schemeClr val="accent1"/>
            </a:effectRef>
            <a:fontRef idx="minor">
              <a:schemeClr val="lt1"/>
            </a:fontRef>
          </p:style>
          <p:txBody>
            <a:bodyPr lIns="269875" tIns="179705" rIns="269875" bIns="71755" rtlCol="0" anchor="ct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 name="文本框 11"/>
          <p:cNvSpPr txBox="true"/>
          <p:nvPr/>
        </p:nvSpPr>
        <p:spPr>
          <a:xfrm>
            <a:off x="3402965" y="1271905"/>
            <a:ext cx="2338070" cy="368300"/>
          </a:xfrm>
          <a:prstGeom prst="rect">
            <a:avLst/>
          </a:prstGeom>
          <a:noFill/>
        </p:spPr>
        <p:txBody>
          <a:bodyPr wrap="square" rtlCol="0">
            <a:spAutoFit/>
          </a:bodyPr>
          <a:lstStyle/>
          <a:p>
            <a:r>
              <a:rPr lang="en-US" altLang="zh-CN"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4+3 </a:t>
            </a:r>
            <a:r>
              <a:rPr lang="zh-CN" altLang="en-US"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模式</a:t>
            </a:r>
            <a:r>
              <a:rPr lang="en-US" altLang="zh-CN"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即：</a:t>
            </a:r>
            <a:endParaRPr lang="zh-CN" altLang="en-US"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1" name="组合 20"/>
          <p:cNvGrpSpPr/>
          <p:nvPr/>
        </p:nvGrpSpPr>
        <p:grpSpPr>
          <a:xfrm>
            <a:off x="3131820" y="2027555"/>
            <a:ext cx="8448675" cy="3257550"/>
            <a:chOff x="1728" y="3459"/>
            <a:chExt cx="15040" cy="5130"/>
          </a:xfrm>
        </p:grpSpPr>
        <p:grpSp>
          <p:nvGrpSpPr>
            <p:cNvPr id="20" name="组合 19"/>
            <p:cNvGrpSpPr/>
            <p:nvPr/>
          </p:nvGrpSpPr>
          <p:grpSpPr>
            <a:xfrm>
              <a:off x="12713" y="5253"/>
              <a:ext cx="3382" cy="2952"/>
              <a:chOff x="11866" y="5120"/>
              <a:chExt cx="3382" cy="2952"/>
            </a:xfrm>
          </p:grpSpPr>
          <p:sp>
            <p:nvSpPr>
              <p:cNvPr id="2" name="矩形 1"/>
              <p:cNvSpPr/>
              <p:nvPr/>
            </p:nvSpPr>
            <p:spPr>
              <a:xfrm>
                <a:off x="11866" y="5120"/>
                <a:ext cx="3382" cy="74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微软雅黑" panose="020B0503020204020204" pitchFamily="34" charset="-122"/>
                    <a:ea typeface="微软雅黑" panose="020B0503020204020204" pitchFamily="34" charset="-122"/>
                  </a:rPr>
                  <a:t>大件垃圾</a:t>
                </a:r>
                <a:endParaRPr lang="zh-CN" altLang="en-US" sz="1600">
                  <a:latin typeface="微软雅黑" panose="020B0503020204020204" pitchFamily="34" charset="-122"/>
                  <a:ea typeface="微软雅黑" panose="020B0503020204020204" pitchFamily="34" charset="-122"/>
                </a:endParaRPr>
              </a:p>
            </p:txBody>
          </p:sp>
          <p:sp>
            <p:nvSpPr>
              <p:cNvPr id="4" name="矩形 3"/>
              <p:cNvSpPr/>
              <p:nvPr/>
            </p:nvSpPr>
            <p:spPr>
              <a:xfrm>
                <a:off x="11866" y="7324"/>
                <a:ext cx="3382" cy="74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微软雅黑" panose="020B0503020204020204" pitchFamily="34" charset="-122"/>
                    <a:ea typeface="微软雅黑" panose="020B0503020204020204" pitchFamily="34" charset="-122"/>
                  </a:rPr>
                  <a:t>建筑（装修）垃圾</a:t>
                </a:r>
                <a:endParaRPr lang="zh-CN" altLang="en-US" sz="1600">
                  <a:latin typeface="微软雅黑" panose="020B0503020204020204" pitchFamily="34" charset="-122"/>
                  <a:ea typeface="微软雅黑" panose="020B0503020204020204" pitchFamily="34" charset="-122"/>
                </a:endParaRPr>
              </a:p>
            </p:txBody>
          </p:sp>
          <p:sp>
            <p:nvSpPr>
              <p:cNvPr id="11" name="矩形 10"/>
              <p:cNvSpPr/>
              <p:nvPr/>
            </p:nvSpPr>
            <p:spPr>
              <a:xfrm>
                <a:off x="11866" y="6222"/>
                <a:ext cx="3382" cy="74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微软雅黑" panose="020B0503020204020204" pitchFamily="34" charset="-122"/>
                    <a:ea typeface="微软雅黑" panose="020B0503020204020204" pitchFamily="34" charset="-122"/>
                  </a:rPr>
                  <a:t>园林绿化垃圾</a:t>
                </a:r>
                <a:endParaRPr lang="zh-CN" altLang="en-US" sz="1600">
                  <a:latin typeface="微软雅黑" panose="020B0503020204020204" pitchFamily="34" charset="-122"/>
                  <a:ea typeface="微软雅黑" panose="020B0503020204020204" pitchFamily="34" charset="-122"/>
                </a:endParaRPr>
              </a:p>
            </p:txBody>
          </p:sp>
        </p:grpSp>
        <p:sp>
          <p:nvSpPr>
            <p:cNvPr id="5" name="文本框 4"/>
            <p:cNvSpPr txBox="true"/>
            <p:nvPr/>
          </p:nvSpPr>
          <p:spPr>
            <a:xfrm>
              <a:off x="12040" y="3556"/>
              <a:ext cx="4728" cy="580"/>
            </a:xfrm>
            <a:prstGeom prst="rect">
              <a:avLst/>
            </a:prstGeom>
            <a:noFill/>
          </p:spPr>
          <p:txBody>
            <a:bodyPr wrap="square" rtlCol="0">
              <a:spAutoFit/>
            </a:bodyPr>
            <a:lstStyle/>
            <a:p>
              <a:pPr algn="ct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专项垃圾采取</a:t>
              </a: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三</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分类</a:t>
              </a:r>
              <a:endPar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9" name="组合 18"/>
            <p:cNvGrpSpPr/>
            <p:nvPr/>
          </p:nvGrpSpPr>
          <p:grpSpPr>
            <a:xfrm>
              <a:off x="1728" y="3556"/>
              <a:ext cx="7932" cy="5033"/>
              <a:chOff x="1728" y="3556"/>
              <a:chExt cx="7932" cy="5033"/>
            </a:xfrm>
          </p:grpSpPr>
          <p:pic>
            <p:nvPicPr>
              <p:cNvPr id="6" name="图片 5" descr="垃圾桶"/>
              <p:cNvPicPr>
                <a:picLocks noChangeAspect="true"/>
              </p:cNvPicPr>
              <p:nvPr>
                <p:custDataLst>
                  <p:tags r:id="rId3"/>
                </p:custDataLst>
              </p:nvPr>
            </p:nvPicPr>
            <p:blipFill>
              <a:blip r:embed="rId4">
                <a:clrChange>
                  <a:clrFrom>
                    <a:srgbClr val="FFFFFF">
                      <a:alpha val="100000"/>
                    </a:srgbClr>
                  </a:clrFrom>
                  <a:clrTo>
                    <a:srgbClr val="FFFFFF">
                      <a:alpha val="100000"/>
                      <a:alpha val="0"/>
                    </a:srgbClr>
                  </a:clrTo>
                </a:clrChange>
              </a:blip>
              <a:stretch>
                <a:fillRect/>
              </a:stretch>
            </p:blipFill>
            <p:spPr>
              <a:xfrm>
                <a:off x="1728" y="4868"/>
                <a:ext cx="7932" cy="3721"/>
              </a:xfrm>
              <a:prstGeom prst="rect">
                <a:avLst/>
              </a:prstGeom>
            </p:spPr>
          </p:pic>
          <p:sp>
            <p:nvSpPr>
              <p:cNvPr id="13" name="文本框 12"/>
              <p:cNvSpPr txBox="true"/>
              <p:nvPr/>
            </p:nvSpPr>
            <p:spPr>
              <a:xfrm>
                <a:off x="2676" y="3556"/>
                <a:ext cx="6036" cy="580"/>
              </a:xfrm>
              <a:prstGeom prst="rect">
                <a:avLst/>
              </a:prstGeom>
              <a:noFill/>
            </p:spPr>
            <p:txBody>
              <a:bodyPr wrap="square" rtlCol="0">
                <a:spAutoFit/>
              </a:bodyPr>
              <a:lstStyle/>
              <a:p>
                <a:pPr algn="ct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生活垃圾采取</a:t>
                </a:r>
                <a:r>
                  <a:rPr lang="en-US" altLang="zh-CN"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四</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分类</a:t>
                </a:r>
                <a:endPar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4" name="文本框 13"/>
            <p:cNvSpPr txBox="true"/>
            <p:nvPr/>
          </p:nvSpPr>
          <p:spPr>
            <a:xfrm>
              <a:off x="9989" y="3459"/>
              <a:ext cx="758" cy="822"/>
            </a:xfrm>
            <a:prstGeom prst="rect">
              <a:avLst/>
            </a:prstGeom>
            <a:noFill/>
          </p:spPr>
          <p:txBody>
            <a:bodyPr wrap="square" rtlCol="0">
              <a:spAutoFit/>
            </a:bodyPr>
            <a:lstStyle/>
            <a:p>
              <a:pPr algn="ctr"/>
              <a:r>
                <a:rPr lang="en-US" altLang="zh-CN" sz="2800"/>
                <a:t>+</a:t>
              </a:r>
              <a:endParaRPr lang="en-US" altLang="zh-CN" sz="2800"/>
            </a:p>
          </p:txBody>
        </p:sp>
      </p:grpSp>
      <p:sp>
        <p:nvSpPr>
          <p:cNvPr id="16" name="文本框 15"/>
          <p:cNvSpPr txBox="true"/>
          <p:nvPr/>
        </p:nvSpPr>
        <p:spPr>
          <a:xfrm>
            <a:off x="483235" y="454660"/>
            <a:ext cx="10220325" cy="368300"/>
          </a:xfrm>
          <a:prstGeom prst="rect">
            <a:avLst/>
          </a:prstGeom>
          <a:noFill/>
        </p:spPr>
        <p:txBody>
          <a:bodyPr wrap="square" rtlCol="0">
            <a:spAutoFit/>
          </a:bodyPr>
          <a:lstStyle/>
          <a:p>
            <a:pPr lvl="0">
              <a:defRPr/>
            </a:pPr>
            <a:r>
              <a:rPr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垃圾分类“德阳模式”</a:t>
            </a:r>
            <a:r>
              <a:rPr 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a:t>
            </a:r>
            <a:r>
              <a:rPr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“三定一督4+3”</a:t>
            </a:r>
            <a:r>
              <a:rPr lang="zh-CN"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模式</a:t>
            </a:r>
            <a:endParaRPr lang="zh-CN"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
        <p:nvSpPr>
          <p:cNvPr id="17" name="文本框 16"/>
          <p:cNvSpPr txBox="true"/>
          <p:nvPr/>
        </p:nvSpPr>
        <p:spPr>
          <a:xfrm>
            <a:off x="483235" y="1271905"/>
            <a:ext cx="2338070" cy="368300"/>
          </a:xfrm>
          <a:prstGeom prst="rect">
            <a:avLst/>
          </a:prstGeom>
          <a:noFill/>
        </p:spPr>
        <p:txBody>
          <a:bodyPr wrap="square" rtlCol="0">
            <a:spAutoFit/>
          </a:bodyPr>
          <a:lstStyle/>
          <a:p>
            <a:r>
              <a:rPr lang="zh-CN" altLang="en-US"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三定一督</a:t>
            </a:r>
            <a:r>
              <a:rPr lang="en-US" altLang="zh-CN"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即：</a:t>
            </a:r>
            <a:endParaRPr lang="zh-CN" altLang="en-US"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true"/>
          <p:nvPr/>
        </p:nvSpPr>
        <p:spPr>
          <a:xfrm>
            <a:off x="541655" y="1940560"/>
            <a:ext cx="2221230" cy="3772535"/>
          </a:xfrm>
          <a:prstGeom prst="rect">
            <a:avLst/>
          </a:prstGeom>
          <a:noFill/>
        </p:spPr>
        <p:txBody>
          <a:bodyPr wrap="square" rtlCol="0">
            <a:spAutoFit/>
          </a:bodyPr>
          <a:lstStyle/>
          <a:p>
            <a:pPr algn="ctr">
              <a:lnSpc>
                <a:spcPct val="190000"/>
              </a:lnSpc>
            </a:pP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定时</a:t>
            </a:r>
            <a:endPar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90000"/>
              </a:lnSpc>
            </a:pP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定点</a:t>
            </a:r>
            <a:endPar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90000"/>
              </a:lnSpc>
            </a:pP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定人</a:t>
            </a:r>
            <a:endPar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90000"/>
              </a:lnSpc>
            </a:pP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一督：专职督导制度</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sz="1200">
                <a:latin typeface="微软雅黑" panose="020B0503020204020204" pitchFamily="34" charset="-122"/>
                <a:cs typeface="微软雅黑" panose="020B0503020204020204" pitchFamily="34" charset="-122"/>
                <a:sym typeface="+mn-ea"/>
              </a:rPr>
              <a:t>在定时投放时间段内，每个点位均配置生活垃圾分类引导员开展“桶边督导”工作。</a:t>
            </a:r>
            <a:endParaRPr lang="zh-CN" altLang="zh-CN" sz="12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true"/>
          <p:nvPr/>
        </p:nvSpPr>
        <p:spPr>
          <a:xfrm>
            <a:off x="479425" y="172720"/>
            <a:ext cx="995680" cy="337185"/>
          </a:xfrm>
          <a:prstGeom prst="rect">
            <a:avLst/>
          </a:prstGeom>
          <a:noFill/>
        </p:spPr>
        <p:txBody>
          <a:bodyPr wrap="none" rtlCol="0">
            <a:spAutoFit/>
          </a:bodyPr>
          <a:p>
            <a:pPr algn="l"/>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可回收物</a:t>
            </a:r>
            <a:endParaRPr lang="zh-CN" altLang="en-US" sz="16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true"/>
          <p:nvPr/>
        </p:nvSpPr>
        <p:spPr>
          <a:xfrm>
            <a:off x="3369310" y="721360"/>
            <a:ext cx="7210425" cy="953135"/>
          </a:xfrm>
          <a:prstGeom prst="rect">
            <a:avLst/>
          </a:prstGeom>
          <a:noFill/>
        </p:spPr>
        <p:txBody>
          <a:bodyPr wrap="square" rtlCol="0" anchor="t">
            <a:spAutoFit/>
          </a:bodyPr>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表示适宜回收利用的生活垃圾</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包括纸类、塑料、金属、玻璃、织物等</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垃圾分类-01"/>
          <p:cNvPicPr>
            <a:picLocks noChangeAspect="true"/>
          </p:cNvPicPr>
          <p:nvPr/>
        </p:nvPicPr>
        <p:blipFill>
          <a:blip r:embed="rId1"/>
          <a:stretch>
            <a:fillRect/>
          </a:stretch>
        </p:blipFill>
        <p:spPr>
          <a:xfrm>
            <a:off x="3234055" y="1543050"/>
            <a:ext cx="1858645" cy="1858645"/>
          </a:xfrm>
          <a:prstGeom prst="rect">
            <a:avLst/>
          </a:prstGeom>
        </p:spPr>
      </p:pic>
      <p:pic>
        <p:nvPicPr>
          <p:cNvPr id="7" name="图片 6" descr="垃圾分类-03"/>
          <p:cNvPicPr>
            <a:picLocks noChangeAspect="true"/>
          </p:cNvPicPr>
          <p:nvPr/>
        </p:nvPicPr>
        <p:blipFill>
          <a:blip r:embed="rId2"/>
          <a:stretch>
            <a:fillRect/>
          </a:stretch>
        </p:blipFill>
        <p:spPr>
          <a:xfrm>
            <a:off x="8289290" y="1546225"/>
            <a:ext cx="1950720" cy="1856105"/>
          </a:xfrm>
          <a:prstGeom prst="rect">
            <a:avLst/>
          </a:prstGeom>
        </p:spPr>
      </p:pic>
      <p:pic>
        <p:nvPicPr>
          <p:cNvPr id="8" name="图片 7" descr="垃圾分类-13"/>
          <p:cNvPicPr>
            <a:picLocks noChangeAspect="true"/>
          </p:cNvPicPr>
          <p:nvPr/>
        </p:nvPicPr>
        <p:blipFill>
          <a:blip r:embed="rId3"/>
          <a:stretch>
            <a:fillRect/>
          </a:stretch>
        </p:blipFill>
        <p:spPr>
          <a:xfrm>
            <a:off x="5092700" y="1577975"/>
            <a:ext cx="1849755" cy="1823720"/>
          </a:xfrm>
          <a:prstGeom prst="rect">
            <a:avLst/>
          </a:prstGeom>
        </p:spPr>
      </p:pic>
      <p:pic>
        <p:nvPicPr>
          <p:cNvPr id="22" name="图片 21" descr="垃圾分类-34"/>
          <p:cNvPicPr>
            <a:picLocks noChangeAspect="true"/>
          </p:cNvPicPr>
          <p:nvPr/>
        </p:nvPicPr>
        <p:blipFill>
          <a:blip r:embed="rId4"/>
          <a:stretch>
            <a:fillRect/>
          </a:stretch>
        </p:blipFill>
        <p:spPr>
          <a:xfrm>
            <a:off x="6670040" y="1543050"/>
            <a:ext cx="1940560" cy="1895475"/>
          </a:xfrm>
          <a:prstGeom prst="rect">
            <a:avLst/>
          </a:prstGeom>
        </p:spPr>
      </p:pic>
      <p:pic>
        <p:nvPicPr>
          <p:cNvPr id="23" name="图片 22" descr="垃圾分类-09"/>
          <p:cNvPicPr>
            <a:picLocks noChangeAspect="true"/>
          </p:cNvPicPr>
          <p:nvPr/>
        </p:nvPicPr>
        <p:blipFill>
          <a:blip r:embed="rId5"/>
          <a:stretch>
            <a:fillRect/>
          </a:stretch>
        </p:blipFill>
        <p:spPr>
          <a:xfrm>
            <a:off x="9722485" y="1490345"/>
            <a:ext cx="1854835" cy="1824355"/>
          </a:xfrm>
          <a:prstGeom prst="rect">
            <a:avLst/>
          </a:prstGeom>
        </p:spPr>
      </p:pic>
      <p:pic>
        <p:nvPicPr>
          <p:cNvPr id="24" name="图片 23"/>
          <p:cNvPicPr>
            <a:picLocks noChangeAspect="true"/>
          </p:cNvPicPr>
          <p:nvPr/>
        </p:nvPicPr>
        <p:blipFill>
          <a:blip r:embed="rId6"/>
          <a:stretch>
            <a:fillRect/>
          </a:stretch>
        </p:blipFill>
        <p:spPr>
          <a:xfrm>
            <a:off x="3454400" y="3314700"/>
            <a:ext cx="4163695" cy="1162050"/>
          </a:xfrm>
          <a:prstGeom prst="rect">
            <a:avLst/>
          </a:prstGeom>
        </p:spPr>
      </p:pic>
      <p:pic>
        <p:nvPicPr>
          <p:cNvPr id="25" name="图片 24"/>
          <p:cNvPicPr>
            <a:picLocks noChangeAspect="true"/>
          </p:cNvPicPr>
          <p:nvPr/>
        </p:nvPicPr>
        <p:blipFill>
          <a:blip r:embed="rId7"/>
          <a:stretch>
            <a:fillRect/>
          </a:stretch>
        </p:blipFill>
        <p:spPr>
          <a:xfrm>
            <a:off x="7507605" y="3291840"/>
            <a:ext cx="3846195" cy="1208405"/>
          </a:xfrm>
          <a:prstGeom prst="rect">
            <a:avLst/>
          </a:prstGeom>
        </p:spPr>
      </p:pic>
      <p:pic>
        <p:nvPicPr>
          <p:cNvPr id="26" name="图片 25"/>
          <p:cNvPicPr>
            <a:picLocks noChangeAspect="true"/>
          </p:cNvPicPr>
          <p:nvPr/>
        </p:nvPicPr>
        <p:blipFill>
          <a:blip r:embed="rId8"/>
          <a:stretch>
            <a:fillRect/>
          </a:stretch>
        </p:blipFill>
        <p:spPr>
          <a:xfrm>
            <a:off x="3468370" y="4476750"/>
            <a:ext cx="5715000" cy="1866900"/>
          </a:xfrm>
          <a:prstGeom prst="rect">
            <a:avLst/>
          </a:prstGeom>
        </p:spPr>
      </p:pic>
      <p:pic>
        <p:nvPicPr>
          <p:cNvPr id="11" name="图片 10"/>
          <p:cNvPicPr>
            <a:picLocks noChangeAspect="true"/>
          </p:cNvPicPr>
          <p:nvPr/>
        </p:nvPicPr>
        <p:blipFill>
          <a:blip r:embed="rId9"/>
          <a:stretch>
            <a:fillRect/>
          </a:stretch>
        </p:blipFill>
        <p:spPr>
          <a:xfrm>
            <a:off x="295275" y="1402080"/>
            <a:ext cx="2837180" cy="3542665"/>
          </a:xfrm>
          <a:prstGeom prst="rect">
            <a:avLst/>
          </a:prstGeom>
        </p:spPr>
      </p:pic>
    </p:spTree>
    <p:custDataLst>
      <p:tags r:id="rId10"/>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true"/>
          <p:nvPr/>
        </p:nvSpPr>
        <p:spPr>
          <a:xfrm>
            <a:off x="479425" y="172720"/>
            <a:ext cx="995680" cy="337185"/>
          </a:xfrm>
          <a:prstGeom prst="rect">
            <a:avLst/>
          </a:prstGeom>
          <a:noFill/>
        </p:spPr>
        <p:txBody>
          <a:bodyPr wrap="none" rtlCol="0">
            <a:spAutoFit/>
          </a:bodyPr>
          <a:p>
            <a:pPr algn="l"/>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厨余垃圾</a:t>
            </a:r>
            <a:endParaRPr lang="zh-CN" altLang="en-US" sz="16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文本框 1"/>
          <p:cNvSpPr txBox="true"/>
          <p:nvPr/>
        </p:nvSpPr>
        <p:spPr>
          <a:xfrm>
            <a:off x="3318510" y="982980"/>
            <a:ext cx="7717790" cy="953135"/>
          </a:xfrm>
          <a:prstGeom prst="rect">
            <a:avLst/>
          </a:prstGeom>
          <a:noFill/>
        </p:spPr>
        <p:txBody>
          <a:bodyPr wrap="square" rtlCol="0" anchor="t">
            <a:spAutoFit/>
          </a:bodyPr>
          <a:p>
            <a:r>
              <a:rPr lang="zh-CN" altLang="en-US" sz="2800">
                <a:latin typeface="微软雅黑" panose="020B0503020204020204" pitchFamily="34" charset="-122"/>
                <a:ea typeface="微软雅黑" panose="020B0503020204020204" pitchFamily="34" charset="-122"/>
              </a:rPr>
              <a:t>表示易腐烂的、含有机质的生活垃圾</a:t>
            </a:r>
            <a:endParaRPr lang="zh-CN" altLang="en-US" sz="2800">
              <a:latin typeface="微软雅黑" panose="020B0503020204020204" pitchFamily="34" charset="-122"/>
              <a:ea typeface="微软雅黑" panose="020B0503020204020204" pitchFamily="34" charset="-122"/>
            </a:endParaRPr>
          </a:p>
          <a:p>
            <a:r>
              <a:rPr lang="zh-CN" altLang="en-US" sz="2800">
                <a:latin typeface="微软雅黑" panose="020B0503020204020204" pitchFamily="34" charset="-122"/>
                <a:ea typeface="微软雅黑" panose="020B0503020204020204" pitchFamily="34" charset="-122"/>
              </a:rPr>
              <a:t>包括家庭厨余垃圾、餐厨垃圾和其他厨余垃圾等</a:t>
            </a:r>
            <a:endParaRPr lang="zh-CN" altLang="en-US" sz="2800">
              <a:latin typeface="微软雅黑" panose="020B0503020204020204" pitchFamily="34" charset="-122"/>
              <a:ea typeface="微软雅黑" panose="020B0503020204020204" pitchFamily="34" charset="-122"/>
            </a:endParaRPr>
          </a:p>
        </p:txBody>
      </p:sp>
      <p:pic>
        <p:nvPicPr>
          <p:cNvPr id="9" name="图片 8" descr="垃圾分类-10"/>
          <p:cNvPicPr>
            <a:picLocks noChangeAspect="true"/>
          </p:cNvPicPr>
          <p:nvPr/>
        </p:nvPicPr>
        <p:blipFill>
          <a:blip r:embed="rId1"/>
          <a:stretch>
            <a:fillRect/>
          </a:stretch>
        </p:blipFill>
        <p:spPr>
          <a:xfrm>
            <a:off x="3002280" y="1795145"/>
            <a:ext cx="2061289" cy="1980000"/>
          </a:xfrm>
          <a:prstGeom prst="rect">
            <a:avLst/>
          </a:prstGeom>
        </p:spPr>
      </p:pic>
      <p:pic>
        <p:nvPicPr>
          <p:cNvPr id="10" name="图片 9" descr="垃圾分类-22"/>
          <p:cNvPicPr>
            <a:picLocks noChangeAspect="true"/>
          </p:cNvPicPr>
          <p:nvPr/>
        </p:nvPicPr>
        <p:blipFill>
          <a:blip r:embed="rId2"/>
          <a:stretch>
            <a:fillRect/>
          </a:stretch>
        </p:blipFill>
        <p:spPr>
          <a:xfrm>
            <a:off x="4846955" y="1795145"/>
            <a:ext cx="1942312" cy="1980000"/>
          </a:xfrm>
          <a:prstGeom prst="rect">
            <a:avLst/>
          </a:prstGeom>
        </p:spPr>
      </p:pic>
      <p:pic>
        <p:nvPicPr>
          <p:cNvPr id="11" name="图片 10" descr="垃圾分类-21"/>
          <p:cNvPicPr>
            <a:picLocks noChangeAspect="true"/>
          </p:cNvPicPr>
          <p:nvPr/>
        </p:nvPicPr>
        <p:blipFill>
          <a:blip r:embed="rId3"/>
          <a:stretch>
            <a:fillRect/>
          </a:stretch>
        </p:blipFill>
        <p:spPr>
          <a:xfrm>
            <a:off x="6605270" y="1795145"/>
            <a:ext cx="2005610" cy="1980000"/>
          </a:xfrm>
          <a:prstGeom prst="rect">
            <a:avLst/>
          </a:prstGeom>
        </p:spPr>
      </p:pic>
      <p:pic>
        <p:nvPicPr>
          <p:cNvPr id="13" name="图片 12" descr="垃圾分类-36"/>
          <p:cNvPicPr>
            <a:picLocks noChangeAspect="true"/>
          </p:cNvPicPr>
          <p:nvPr/>
        </p:nvPicPr>
        <p:blipFill>
          <a:blip r:embed="rId4"/>
          <a:stretch>
            <a:fillRect/>
          </a:stretch>
        </p:blipFill>
        <p:spPr>
          <a:xfrm>
            <a:off x="8186420" y="1795145"/>
            <a:ext cx="1965955" cy="1980000"/>
          </a:xfrm>
          <a:prstGeom prst="rect">
            <a:avLst/>
          </a:prstGeom>
        </p:spPr>
      </p:pic>
      <p:pic>
        <p:nvPicPr>
          <p:cNvPr id="20" name="图片 19" descr="垃圾分类-05"/>
          <p:cNvPicPr>
            <a:picLocks noChangeAspect="true"/>
          </p:cNvPicPr>
          <p:nvPr/>
        </p:nvPicPr>
        <p:blipFill>
          <a:blip r:embed="rId5"/>
          <a:stretch>
            <a:fillRect/>
          </a:stretch>
        </p:blipFill>
        <p:spPr>
          <a:xfrm>
            <a:off x="9777095" y="1795145"/>
            <a:ext cx="2039376" cy="1980000"/>
          </a:xfrm>
          <a:prstGeom prst="rect">
            <a:avLst/>
          </a:prstGeom>
        </p:spPr>
      </p:pic>
      <p:pic>
        <p:nvPicPr>
          <p:cNvPr id="17" name="图片 16"/>
          <p:cNvPicPr>
            <a:picLocks noChangeAspect="true"/>
          </p:cNvPicPr>
          <p:nvPr>
            <p:custDataLst>
              <p:tags r:id="rId6"/>
            </p:custDataLst>
          </p:nvPr>
        </p:nvPicPr>
        <p:blipFill>
          <a:blip r:embed="rId7"/>
          <a:stretch>
            <a:fillRect/>
          </a:stretch>
        </p:blipFill>
        <p:spPr>
          <a:xfrm>
            <a:off x="3152775" y="3620135"/>
            <a:ext cx="4619625" cy="1466850"/>
          </a:xfrm>
          <a:prstGeom prst="rect">
            <a:avLst/>
          </a:prstGeom>
        </p:spPr>
      </p:pic>
      <p:pic>
        <p:nvPicPr>
          <p:cNvPr id="18" name="图片 17"/>
          <p:cNvPicPr>
            <a:picLocks noChangeAspect="true"/>
          </p:cNvPicPr>
          <p:nvPr/>
        </p:nvPicPr>
        <p:blipFill>
          <a:blip r:embed="rId8"/>
          <a:stretch>
            <a:fillRect/>
          </a:stretch>
        </p:blipFill>
        <p:spPr>
          <a:xfrm>
            <a:off x="7574915" y="3672840"/>
            <a:ext cx="4419600" cy="1362075"/>
          </a:xfrm>
          <a:prstGeom prst="rect">
            <a:avLst/>
          </a:prstGeom>
        </p:spPr>
      </p:pic>
      <p:pic>
        <p:nvPicPr>
          <p:cNvPr id="19" name="图片 18"/>
          <p:cNvPicPr>
            <a:picLocks noChangeAspect="true"/>
          </p:cNvPicPr>
          <p:nvPr/>
        </p:nvPicPr>
        <p:blipFill>
          <a:blip r:embed="rId9"/>
          <a:stretch>
            <a:fillRect/>
          </a:stretch>
        </p:blipFill>
        <p:spPr>
          <a:xfrm>
            <a:off x="3318510" y="5086985"/>
            <a:ext cx="4940300" cy="1337310"/>
          </a:xfrm>
          <a:prstGeom prst="rect">
            <a:avLst/>
          </a:prstGeom>
        </p:spPr>
      </p:pic>
      <p:pic>
        <p:nvPicPr>
          <p:cNvPr id="7" name="图片 6"/>
          <p:cNvPicPr>
            <a:picLocks noChangeAspect="true"/>
          </p:cNvPicPr>
          <p:nvPr/>
        </p:nvPicPr>
        <p:blipFill>
          <a:blip r:embed="rId10"/>
          <a:stretch>
            <a:fillRect/>
          </a:stretch>
        </p:blipFill>
        <p:spPr>
          <a:xfrm>
            <a:off x="294640" y="1402080"/>
            <a:ext cx="2847975" cy="3556000"/>
          </a:xfrm>
          <a:prstGeom prst="rect">
            <a:avLst/>
          </a:prstGeom>
        </p:spPr>
      </p:pic>
    </p:spTree>
    <p:custDataLst>
      <p:tags r:id="rId1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479425" y="172720"/>
            <a:ext cx="995680" cy="337185"/>
          </a:xfrm>
          <a:prstGeom prst="rect">
            <a:avLst/>
          </a:prstGeom>
          <a:noFill/>
        </p:spPr>
        <p:txBody>
          <a:bodyPr wrap="none" rtlCol="0">
            <a:spAutoFit/>
          </a:bodyPr>
          <a:p>
            <a:pPr algn="l"/>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有害垃圾</a:t>
            </a:r>
            <a:endParaRPr lang="zh-CN" altLang="en-US" sz="16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文本框 2"/>
          <p:cNvSpPr txBox="true"/>
          <p:nvPr/>
        </p:nvSpPr>
        <p:spPr>
          <a:xfrm>
            <a:off x="3318510" y="906145"/>
            <a:ext cx="7026910" cy="953135"/>
          </a:xfrm>
          <a:prstGeom prst="rect">
            <a:avLst/>
          </a:prstGeom>
          <a:noFill/>
        </p:spPr>
        <p:txBody>
          <a:bodyPr wrap="square" rtlCol="0" anchor="t">
            <a:spAutoFit/>
          </a:bodyPr>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表示《国家危险废物名录》中的家庭源危险废物，包括灯管、家用化学品和电池等</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垃圾分类-06"/>
          <p:cNvPicPr>
            <a:picLocks noChangeAspect="true"/>
          </p:cNvPicPr>
          <p:nvPr/>
        </p:nvPicPr>
        <p:blipFill>
          <a:blip r:embed="rId1"/>
          <a:stretch>
            <a:fillRect/>
          </a:stretch>
        </p:blipFill>
        <p:spPr>
          <a:xfrm>
            <a:off x="3034030" y="1859280"/>
            <a:ext cx="2027675" cy="1980000"/>
          </a:xfrm>
          <a:prstGeom prst="rect">
            <a:avLst/>
          </a:prstGeom>
        </p:spPr>
      </p:pic>
      <p:pic>
        <p:nvPicPr>
          <p:cNvPr id="10" name="图片 9" descr="垃圾分类-23"/>
          <p:cNvPicPr>
            <a:picLocks noChangeAspect="true"/>
          </p:cNvPicPr>
          <p:nvPr/>
        </p:nvPicPr>
        <p:blipFill>
          <a:blip r:embed="rId2"/>
          <a:stretch>
            <a:fillRect/>
          </a:stretch>
        </p:blipFill>
        <p:spPr>
          <a:xfrm>
            <a:off x="4700270" y="1859280"/>
            <a:ext cx="1994047" cy="1980000"/>
          </a:xfrm>
          <a:prstGeom prst="rect">
            <a:avLst/>
          </a:prstGeom>
        </p:spPr>
      </p:pic>
      <p:pic>
        <p:nvPicPr>
          <p:cNvPr id="11" name="图片 10" descr="垃圾分类-25"/>
          <p:cNvPicPr>
            <a:picLocks noChangeAspect="true"/>
          </p:cNvPicPr>
          <p:nvPr/>
        </p:nvPicPr>
        <p:blipFill>
          <a:blip r:embed="rId3"/>
          <a:stretch>
            <a:fillRect/>
          </a:stretch>
        </p:blipFill>
        <p:spPr>
          <a:xfrm>
            <a:off x="6381750" y="1859280"/>
            <a:ext cx="2008095" cy="1980000"/>
          </a:xfrm>
          <a:prstGeom prst="rect">
            <a:avLst/>
          </a:prstGeom>
        </p:spPr>
      </p:pic>
      <p:pic>
        <p:nvPicPr>
          <p:cNvPr id="12" name="图片 11" descr="垃圾分类-31"/>
          <p:cNvPicPr>
            <a:picLocks noChangeAspect="true"/>
          </p:cNvPicPr>
          <p:nvPr/>
        </p:nvPicPr>
        <p:blipFill>
          <a:blip r:embed="rId4"/>
          <a:stretch>
            <a:fillRect/>
          </a:stretch>
        </p:blipFill>
        <p:spPr>
          <a:xfrm>
            <a:off x="8012430" y="1927225"/>
            <a:ext cx="2080554" cy="1980000"/>
          </a:xfrm>
          <a:prstGeom prst="rect">
            <a:avLst/>
          </a:prstGeom>
        </p:spPr>
      </p:pic>
      <p:pic>
        <p:nvPicPr>
          <p:cNvPr id="13" name="图片 12" descr="垃圾分类-33"/>
          <p:cNvPicPr>
            <a:picLocks noChangeAspect="true"/>
          </p:cNvPicPr>
          <p:nvPr/>
        </p:nvPicPr>
        <p:blipFill>
          <a:blip r:embed="rId5"/>
          <a:stretch>
            <a:fillRect/>
          </a:stretch>
        </p:blipFill>
        <p:spPr>
          <a:xfrm>
            <a:off x="9824085" y="1927225"/>
            <a:ext cx="2038657" cy="1980000"/>
          </a:xfrm>
          <a:prstGeom prst="rect">
            <a:avLst/>
          </a:prstGeom>
        </p:spPr>
      </p:pic>
      <p:pic>
        <p:nvPicPr>
          <p:cNvPr id="19" name="图片 18"/>
          <p:cNvPicPr>
            <a:picLocks noChangeAspect="true"/>
          </p:cNvPicPr>
          <p:nvPr/>
        </p:nvPicPr>
        <p:blipFill>
          <a:blip r:embed="rId6"/>
          <a:stretch>
            <a:fillRect/>
          </a:stretch>
        </p:blipFill>
        <p:spPr>
          <a:xfrm>
            <a:off x="3318510" y="4958080"/>
            <a:ext cx="4994275" cy="1591945"/>
          </a:xfrm>
          <a:prstGeom prst="rect">
            <a:avLst/>
          </a:prstGeom>
        </p:spPr>
      </p:pic>
      <p:pic>
        <p:nvPicPr>
          <p:cNvPr id="20" name="图片 19"/>
          <p:cNvPicPr>
            <a:picLocks noChangeAspect="true"/>
          </p:cNvPicPr>
          <p:nvPr/>
        </p:nvPicPr>
        <p:blipFill>
          <a:blip r:embed="rId7"/>
          <a:stretch>
            <a:fillRect/>
          </a:stretch>
        </p:blipFill>
        <p:spPr>
          <a:xfrm>
            <a:off x="3468370" y="3717925"/>
            <a:ext cx="3830320" cy="1240155"/>
          </a:xfrm>
          <a:prstGeom prst="rect">
            <a:avLst/>
          </a:prstGeom>
        </p:spPr>
      </p:pic>
      <p:pic>
        <p:nvPicPr>
          <p:cNvPr id="21" name="图片 20"/>
          <p:cNvPicPr>
            <a:picLocks noChangeAspect="true"/>
          </p:cNvPicPr>
          <p:nvPr/>
        </p:nvPicPr>
        <p:blipFill>
          <a:blip r:embed="rId8"/>
          <a:stretch>
            <a:fillRect/>
          </a:stretch>
        </p:blipFill>
        <p:spPr>
          <a:xfrm>
            <a:off x="7298690" y="3770630"/>
            <a:ext cx="3602990" cy="1134745"/>
          </a:xfrm>
          <a:prstGeom prst="rect">
            <a:avLst/>
          </a:prstGeom>
        </p:spPr>
      </p:pic>
      <p:pic>
        <p:nvPicPr>
          <p:cNvPr id="6" name="图片 5"/>
          <p:cNvPicPr>
            <a:picLocks noChangeAspect="true"/>
          </p:cNvPicPr>
          <p:nvPr/>
        </p:nvPicPr>
        <p:blipFill>
          <a:blip r:embed="rId9"/>
          <a:stretch>
            <a:fillRect/>
          </a:stretch>
        </p:blipFill>
        <p:spPr>
          <a:xfrm>
            <a:off x="294640" y="1400810"/>
            <a:ext cx="2848610" cy="3557270"/>
          </a:xfrm>
          <a:prstGeom prst="rect">
            <a:avLst/>
          </a:prstGeom>
        </p:spPr>
      </p:pic>
    </p:spTree>
    <p:custDataLst>
      <p:tags r:id="rId10"/>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true"/>
          <p:nvPr/>
        </p:nvSpPr>
        <p:spPr>
          <a:xfrm>
            <a:off x="479425" y="172720"/>
            <a:ext cx="995680" cy="337185"/>
          </a:xfrm>
          <a:prstGeom prst="rect">
            <a:avLst/>
          </a:prstGeom>
          <a:noFill/>
        </p:spPr>
        <p:txBody>
          <a:bodyPr wrap="none" rtlCol="0">
            <a:spAutoFit/>
          </a:bodyPr>
          <a:p>
            <a:pPr algn="l"/>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其他垃圾</a:t>
            </a:r>
            <a:endParaRPr lang="zh-CN" altLang="en-US" sz="16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文本框 2"/>
          <p:cNvSpPr txBox="true"/>
          <p:nvPr/>
        </p:nvSpPr>
        <p:spPr>
          <a:xfrm>
            <a:off x="3210560" y="1161415"/>
            <a:ext cx="7181850" cy="953135"/>
          </a:xfrm>
          <a:prstGeom prst="rect">
            <a:avLst/>
          </a:prstGeom>
          <a:noFill/>
        </p:spPr>
        <p:txBody>
          <a:bodyPr wrap="square" rtlCol="0" anchor="t">
            <a:spAutoFit/>
          </a:bodyPr>
          <a:p>
            <a:r>
              <a:rPr lang="zh-CN" altLang="en-US" sz="2800">
                <a:latin typeface="微软雅黑" panose="020B0503020204020204" pitchFamily="34" charset="-122"/>
                <a:ea typeface="微软雅黑" panose="020B0503020204020204" pitchFamily="34" charset="-122"/>
              </a:rPr>
              <a:t>表示除可回收物、有害垃圾、厨余垃圾外的生活垃圾</a:t>
            </a:r>
            <a:endParaRPr lang="zh-CN" altLang="en-US" sz="2800">
              <a:latin typeface="微软雅黑" panose="020B0503020204020204" pitchFamily="34" charset="-122"/>
              <a:ea typeface="微软雅黑" panose="020B0503020204020204" pitchFamily="34" charset="-122"/>
            </a:endParaRPr>
          </a:p>
        </p:txBody>
      </p:sp>
      <p:pic>
        <p:nvPicPr>
          <p:cNvPr id="9" name="图片 8"/>
          <p:cNvPicPr>
            <a:picLocks noChangeAspect="true"/>
          </p:cNvPicPr>
          <p:nvPr/>
        </p:nvPicPr>
        <p:blipFill>
          <a:blip r:embed="rId1"/>
          <a:stretch>
            <a:fillRect/>
          </a:stretch>
        </p:blipFill>
        <p:spPr>
          <a:xfrm>
            <a:off x="2914015" y="2114550"/>
            <a:ext cx="4981575" cy="1428750"/>
          </a:xfrm>
          <a:prstGeom prst="rect">
            <a:avLst/>
          </a:prstGeom>
        </p:spPr>
      </p:pic>
      <p:pic>
        <p:nvPicPr>
          <p:cNvPr id="10" name="图片 9"/>
          <p:cNvPicPr>
            <a:picLocks noChangeAspect="true"/>
          </p:cNvPicPr>
          <p:nvPr/>
        </p:nvPicPr>
        <p:blipFill>
          <a:blip r:embed="rId2"/>
          <a:srcRect l="4568"/>
          <a:stretch>
            <a:fillRect/>
          </a:stretch>
        </p:blipFill>
        <p:spPr>
          <a:xfrm>
            <a:off x="7568565" y="2162175"/>
            <a:ext cx="4417695" cy="1381125"/>
          </a:xfrm>
          <a:prstGeom prst="rect">
            <a:avLst/>
          </a:prstGeom>
        </p:spPr>
      </p:pic>
      <p:pic>
        <p:nvPicPr>
          <p:cNvPr id="8" name="图片 7"/>
          <p:cNvPicPr>
            <a:picLocks noChangeAspect="true"/>
          </p:cNvPicPr>
          <p:nvPr/>
        </p:nvPicPr>
        <p:blipFill>
          <a:blip r:embed="rId3"/>
          <a:stretch>
            <a:fillRect/>
          </a:stretch>
        </p:blipFill>
        <p:spPr>
          <a:xfrm>
            <a:off x="3210560" y="3943350"/>
            <a:ext cx="5867400" cy="1485900"/>
          </a:xfrm>
          <a:prstGeom prst="rect">
            <a:avLst/>
          </a:prstGeom>
        </p:spPr>
      </p:pic>
      <p:pic>
        <p:nvPicPr>
          <p:cNvPr id="2" name="图片 1"/>
          <p:cNvPicPr>
            <a:picLocks noChangeAspect="true"/>
          </p:cNvPicPr>
          <p:nvPr/>
        </p:nvPicPr>
        <p:blipFill>
          <a:blip r:embed="rId4"/>
          <a:stretch>
            <a:fillRect/>
          </a:stretch>
        </p:blipFill>
        <p:spPr>
          <a:xfrm>
            <a:off x="295275" y="1401445"/>
            <a:ext cx="2847975" cy="3556635"/>
          </a:xfrm>
          <a:prstGeom prst="rect">
            <a:avLst/>
          </a:prstGeom>
        </p:spPr>
      </p:pic>
    </p:spTree>
    <p:custDataLst>
      <p:tags r:id="rId5"/>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6313805" y="3157220"/>
            <a:ext cx="5876290" cy="677545"/>
          </a:xfrm>
        </p:spPr>
        <p:txBody>
          <a:bodyPr/>
          <a:lstStyle/>
          <a:p>
            <a:r>
              <a:rPr lang="zh-CN" altLang="en-US" sz="4800" dirty="0"/>
              <a:t>当前环境及行业动态</a:t>
            </a:r>
            <a:endParaRPr lang="zh-CN" altLang="en-US" sz="4800" dirty="0"/>
          </a:p>
        </p:txBody>
      </p:sp>
      <p:sp>
        <p:nvSpPr>
          <p:cNvPr id="4" name="文本占位符 3"/>
          <p:cNvSpPr>
            <a:spLocks noGrp="true"/>
          </p:cNvSpPr>
          <p:nvPr>
            <p:ph type="body" sz="quarter" idx="12"/>
          </p:nvPr>
        </p:nvSpPr>
        <p:spPr/>
        <p:txBody>
          <a:bodyPr/>
          <a:lstStyle/>
          <a:p>
            <a:r>
              <a:rPr lang="en-US" altLang="zh-CN" dirty="0"/>
              <a:t>2</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378325" y="334010"/>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4" name="标题 1"/>
          <p:cNvSpPr>
            <a:spLocks noGrp="true"/>
          </p:cNvSpPr>
          <p:nvPr>
            <p:custDataLst>
              <p:tags r:id="rId3"/>
            </p:custDataLst>
          </p:nvPr>
        </p:nvSpPr>
        <p:spPr>
          <a:xfrm>
            <a:off x="2966085" y="2912745"/>
            <a:ext cx="7133590"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德阳垃圾分类工作推动情况</a:t>
            </a:r>
            <a:endPar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48" name="组合 27"/>
          <p:cNvGrpSpPr/>
          <p:nvPr/>
        </p:nvGrpSpPr>
        <p:grpSpPr>
          <a:xfrm>
            <a:off x="1024255" y="1088390"/>
            <a:ext cx="3599815" cy="629285"/>
            <a:chOff x="1170812" y="1361916"/>
            <a:chExt cx="1631720" cy="629144"/>
          </a:xfrm>
        </p:grpSpPr>
        <p:sp>
          <p:nvSpPr>
            <p:cNvPr id="49" name="Shape 1805"/>
            <p:cNvSpPr/>
            <p:nvPr/>
          </p:nvSpPr>
          <p:spPr>
            <a:xfrm>
              <a:off x="1170812" y="1361916"/>
              <a:ext cx="1631720" cy="629144"/>
            </a:xfrm>
            <a:prstGeom prst="roundRect">
              <a:avLst>
                <a:gd name="adj" fmla="val 50000"/>
              </a:avLst>
            </a:prstGeom>
            <a:solidFill>
              <a:schemeClr val="accent1">
                <a:alpha val="85000"/>
              </a:schemeClr>
            </a:solidFill>
            <a:ln w="25400" cap="flat" cmpd="sng" algn="ctr">
              <a:noFill/>
              <a:prstDash val="solid"/>
            </a:ln>
            <a:effectLst/>
          </p:spPr>
          <p:txBody>
            <a:bodyPr anchor="ctr"/>
            <a:lstStyle/>
            <a:p>
              <a:pPr algn="ctr" defTabSz="913765"/>
              <a:r>
                <a:rPr lang="zh-CN" sz="2400" b="1" dirty="0">
                  <a:solidFill>
                    <a:schemeClr val="bg1"/>
                  </a:solidFill>
                  <a:latin typeface="微软雅黑" panose="020B0503020204020204" pitchFamily="34" charset="-122"/>
                  <a:ea typeface="微软雅黑" panose="020B0503020204020204" pitchFamily="34" charset="-122"/>
                </a:rPr>
                <a:t>会议协调机制</a:t>
              </a:r>
              <a:endParaRPr lang="zh-CN" sz="2400" b="1" dirty="0">
                <a:solidFill>
                  <a:schemeClr val="bg1"/>
                </a:solidFill>
                <a:latin typeface="微软雅黑" panose="020B0503020204020204" pitchFamily="34" charset="-122"/>
                <a:ea typeface="微软雅黑" panose="020B0503020204020204" pitchFamily="34" charset="-122"/>
              </a:endParaRPr>
            </a:p>
          </p:txBody>
        </p:sp>
        <p:grpSp>
          <p:nvGrpSpPr>
            <p:cNvPr id="51" name="组合 35"/>
            <p:cNvGrpSpPr/>
            <p:nvPr/>
          </p:nvGrpSpPr>
          <p:grpSpPr>
            <a:xfrm>
              <a:off x="1255678" y="1407106"/>
              <a:ext cx="228127" cy="521853"/>
              <a:chOff x="1371081" y="1407106"/>
              <a:chExt cx="228127" cy="521853"/>
            </a:xfrm>
          </p:grpSpPr>
          <p:sp>
            <p:nvSpPr>
              <p:cNvPr id="52" name="Oval 55"/>
              <p:cNvSpPr/>
              <p:nvPr/>
            </p:nvSpPr>
            <p:spPr bwMode="auto">
              <a:xfrm>
                <a:off x="1371081" y="1452181"/>
                <a:ext cx="228127" cy="431068"/>
              </a:xfrm>
              <a:prstGeom prst="ellipse">
                <a:avLst/>
              </a:prstGeom>
              <a:solidFill>
                <a:srgbClr val="FFFFFF"/>
              </a:solidFill>
              <a:ln w="25400" cap="flat" cmpd="sng" algn="ctr">
                <a:noFill/>
                <a:prstDash val="solid"/>
              </a:ln>
              <a:effectLst/>
            </p:spPr>
            <p:txBody>
              <a:bodyPr anchor="ctr"/>
              <a:lstStyle/>
              <a:p>
                <a:pPr algn="ctr" defTabSz="913765">
                  <a:defRPr/>
                </a:pPr>
                <a:endParaRPr lang="en-US" sz="2400" kern="0" dirty="0">
                  <a:solidFill>
                    <a:prstClr val="white"/>
                  </a:solidFill>
                  <a:latin typeface="Calibri" panose="020F0502020204030204"/>
                </a:endParaRPr>
              </a:p>
            </p:txBody>
          </p:sp>
          <p:sp>
            <p:nvSpPr>
              <p:cNvPr id="53" name="文本框 52"/>
              <p:cNvSpPr txBox="true"/>
              <p:nvPr/>
            </p:nvSpPr>
            <p:spPr>
              <a:xfrm>
                <a:off x="1388435" y="1407106"/>
                <a:ext cx="207040" cy="521853"/>
              </a:xfrm>
              <a:prstGeom prst="rect">
                <a:avLst/>
              </a:prstGeom>
              <a:noFill/>
            </p:spPr>
            <p:txBody>
              <a:bodyPr wrap="square" rtlCol="0">
                <a:spAutoFit/>
              </a:bodyPr>
              <a:lstStyle/>
              <a:p>
                <a:r>
                  <a:rPr lang="en-US" altLang="zh-CN" sz="2800" dirty="0">
                    <a:solidFill>
                      <a:srgbClr val="26A244"/>
                    </a:solidFill>
                    <a:latin typeface="微软雅黑" panose="020B0503020204020204" pitchFamily="34" charset="-122"/>
                    <a:ea typeface="微软雅黑" panose="020B0503020204020204" pitchFamily="34" charset="-122"/>
                  </a:rPr>
                  <a:t>1</a:t>
                </a:r>
                <a:endParaRPr lang="en-US" altLang="zh-CN" sz="2800" dirty="0">
                  <a:solidFill>
                    <a:srgbClr val="26A244"/>
                  </a:solidFill>
                  <a:latin typeface="微软雅黑" panose="020B0503020204020204" pitchFamily="34" charset="-122"/>
                  <a:ea typeface="微软雅黑" panose="020B0503020204020204" pitchFamily="34" charset="-122"/>
                </a:endParaRPr>
              </a:p>
            </p:txBody>
          </p:sp>
        </p:grpSp>
      </p:grpSp>
      <p:grpSp>
        <p:nvGrpSpPr>
          <p:cNvPr id="2" name="组合 27"/>
          <p:cNvGrpSpPr/>
          <p:nvPr/>
        </p:nvGrpSpPr>
        <p:grpSpPr>
          <a:xfrm>
            <a:off x="1148080" y="3803650"/>
            <a:ext cx="3639184" cy="629285"/>
            <a:chOff x="1170812" y="1361916"/>
            <a:chExt cx="1381496" cy="629144"/>
          </a:xfrm>
        </p:grpSpPr>
        <p:sp>
          <p:nvSpPr>
            <p:cNvPr id="4" name="Shape 1805"/>
            <p:cNvSpPr/>
            <p:nvPr/>
          </p:nvSpPr>
          <p:spPr>
            <a:xfrm>
              <a:off x="1170812" y="1361916"/>
              <a:ext cx="1381496" cy="629144"/>
            </a:xfrm>
            <a:prstGeom prst="roundRect">
              <a:avLst>
                <a:gd name="adj" fmla="val 50000"/>
              </a:avLst>
            </a:prstGeom>
            <a:solidFill>
              <a:schemeClr val="accent1">
                <a:alpha val="85000"/>
              </a:schemeClr>
            </a:solidFill>
            <a:ln w="25400" cap="flat" cmpd="sng" algn="ctr">
              <a:noFill/>
              <a:prstDash val="solid"/>
            </a:ln>
            <a:effectLst/>
          </p:spPr>
          <p:txBody>
            <a:bodyPr anchor="ctr"/>
            <a:lstStyle/>
            <a:p>
              <a:pPr algn="ctr" defTabSz="913765"/>
              <a:r>
                <a:rPr lang="en-US" altLang="zh-CN" sz="2400" b="1" dirty="0">
                  <a:solidFill>
                    <a:schemeClr val="bg1"/>
                  </a:solidFill>
                  <a:latin typeface="微软雅黑" panose="020B0503020204020204" pitchFamily="34" charset="-122"/>
                  <a:ea typeface="微软雅黑" panose="020B0503020204020204" pitchFamily="34" charset="-122"/>
                  <a:sym typeface="+mn-ea"/>
                </a:rPr>
                <a:t>      </a:t>
              </a:r>
              <a:r>
                <a:rPr lang="zh-CN" sz="2400" b="1" dirty="0">
                  <a:solidFill>
                    <a:schemeClr val="bg1"/>
                  </a:solidFill>
                  <a:latin typeface="微软雅黑" panose="020B0503020204020204" pitchFamily="34" charset="-122"/>
                  <a:ea typeface="微软雅黑" panose="020B0503020204020204" pitchFamily="34" charset="-122"/>
                  <a:sym typeface="+mn-ea"/>
                </a:rPr>
                <a:t>资金投入保障机制</a:t>
              </a:r>
              <a:endParaRPr sz="2400" kern="0" dirty="0">
                <a:solidFill>
                  <a:prstClr val="white"/>
                </a:solidFill>
                <a:latin typeface="Calibri" panose="020F0502020204030204"/>
              </a:endParaRPr>
            </a:p>
          </p:txBody>
        </p:sp>
        <p:grpSp>
          <p:nvGrpSpPr>
            <p:cNvPr id="12" name="组合 35"/>
            <p:cNvGrpSpPr/>
            <p:nvPr/>
          </p:nvGrpSpPr>
          <p:grpSpPr>
            <a:xfrm>
              <a:off x="1216687" y="1407106"/>
              <a:ext cx="205335" cy="521853"/>
              <a:chOff x="1332090" y="1407106"/>
              <a:chExt cx="205335" cy="521853"/>
            </a:xfrm>
          </p:grpSpPr>
          <p:sp>
            <p:nvSpPr>
              <p:cNvPr id="13" name="Oval 55"/>
              <p:cNvSpPr/>
              <p:nvPr/>
            </p:nvSpPr>
            <p:spPr bwMode="auto">
              <a:xfrm>
                <a:off x="1332090" y="1436309"/>
                <a:ext cx="205335" cy="476778"/>
              </a:xfrm>
              <a:prstGeom prst="ellipse">
                <a:avLst/>
              </a:prstGeom>
              <a:solidFill>
                <a:srgbClr val="FFFFFF"/>
              </a:solidFill>
              <a:ln w="25400" cap="flat" cmpd="sng" algn="ctr">
                <a:noFill/>
                <a:prstDash val="solid"/>
              </a:ln>
              <a:effectLst/>
            </p:spPr>
            <p:txBody>
              <a:bodyPr anchor="ctr"/>
              <a:lstStyle/>
              <a:p>
                <a:pPr algn="ctr" defTabSz="913765">
                  <a:defRPr/>
                </a:pPr>
                <a:endParaRPr lang="en-US" sz="2400" kern="0" dirty="0">
                  <a:solidFill>
                    <a:prstClr val="white"/>
                  </a:solidFill>
                  <a:latin typeface="Calibri" panose="020F0502020204030204"/>
                </a:endParaRPr>
              </a:p>
            </p:txBody>
          </p:sp>
          <p:sp>
            <p:nvSpPr>
              <p:cNvPr id="14" name="文本框 13"/>
              <p:cNvSpPr txBox="true"/>
              <p:nvPr/>
            </p:nvSpPr>
            <p:spPr>
              <a:xfrm>
                <a:off x="1360283" y="1407106"/>
                <a:ext cx="160925" cy="521853"/>
              </a:xfrm>
              <a:prstGeom prst="rect">
                <a:avLst/>
              </a:prstGeom>
              <a:noFill/>
            </p:spPr>
            <p:txBody>
              <a:bodyPr wrap="square" rtlCol="0">
                <a:spAutoFit/>
              </a:bodyPr>
              <a:lstStyle/>
              <a:p>
                <a:r>
                  <a:rPr lang="en-US" altLang="zh-CN" sz="2800" dirty="0">
                    <a:solidFill>
                      <a:srgbClr val="26A244"/>
                    </a:solidFill>
                    <a:latin typeface="微软雅黑" panose="020B0503020204020204" pitchFamily="34" charset="-122"/>
                    <a:ea typeface="微软雅黑" panose="020B0503020204020204" pitchFamily="34" charset="-122"/>
                  </a:rPr>
                  <a:t>2</a:t>
                </a:r>
                <a:endParaRPr lang="zh-CN" altLang="en-US" sz="2800" dirty="0">
                  <a:solidFill>
                    <a:srgbClr val="26A244"/>
                  </a:solidFill>
                  <a:latin typeface="微软雅黑" panose="020B0503020204020204" pitchFamily="34" charset="-122"/>
                  <a:ea typeface="微软雅黑" panose="020B0503020204020204" pitchFamily="34" charset="-122"/>
                </a:endParaRPr>
              </a:p>
            </p:txBody>
          </p:sp>
        </p:grpSp>
      </p:grpSp>
      <p:sp>
        <p:nvSpPr>
          <p:cNvPr id="39" name="Content Placeholder 2"/>
          <p:cNvSpPr txBox="true"/>
          <p:nvPr/>
        </p:nvSpPr>
        <p:spPr>
          <a:xfrm>
            <a:off x="488950" y="325755"/>
            <a:ext cx="8825865" cy="494030"/>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en-US" altLang="zh-CN" sz="2000" b="1" dirty="0">
                <a:solidFill>
                  <a:schemeClr val="tx1">
                    <a:lumMod val="75000"/>
                    <a:lumOff val="25000"/>
                  </a:schemeClr>
                </a:solidFill>
                <a:ea typeface="微软雅黑" panose="020B0503020204020204" pitchFamily="34" charset="-122"/>
                <a:cs typeface="+mn-ea"/>
                <a:sym typeface="+mn-lt"/>
              </a:rPr>
              <a:t> </a:t>
            </a:r>
            <a:r>
              <a:rPr lang="zh-CN" altLang="en-US" sz="2000" b="1" dirty="0">
                <a:solidFill>
                  <a:schemeClr val="tx1">
                    <a:lumMod val="75000"/>
                    <a:lumOff val="25000"/>
                  </a:schemeClr>
                </a:solidFill>
                <a:ea typeface="微软雅黑" panose="020B0503020204020204" pitchFamily="34" charset="-122"/>
                <a:cs typeface="+mn-ea"/>
                <a:sym typeface="+mn-lt"/>
              </a:rPr>
              <a:t>德阳垃圾分类六大工作推进机制</a:t>
            </a:r>
            <a:endParaRPr lang="zh-CN" altLang="en-US" sz="2000" b="1" dirty="0">
              <a:solidFill>
                <a:schemeClr val="tx1">
                  <a:lumMod val="75000"/>
                  <a:lumOff val="25000"/>
                </a:schemeClr>
              </a:solidFill>
              <a:ea typeface="微软雅黑" panose="020B0503020204020204" pitchFamily="34" charset="-122"/>
              <a:cs typeface="+mn-ea"/>
              <a:sym typeface="+mn-lt"/>
            </a:endParaRPr>
          </a:p>
        </p:txBody>
      </p:sp>
      <p:sp>
        <p:nvSpPr>
          <p:cNvPr id="41" name="文本框 40"/>
          <p:cNvSpPr txBox="true"/>
          <p:nvPr/>
        </p:nvSpPr>
        <p:spPr>
          <a:xfrm>
            <a:off x="1216660" y="1906270"/>
            <a:ext cx="9775825" cy="1419860"/>
          </a:xfrm>
          <a:prstGeom prst="rect">
            <a:avLst/>
          </a:prstGeom>
          <a:noFill/>
        </p:spPr>
        <p:txBody>
          <a:bodyPr wrap="square" rtlCol="0">
            <a:spAutoFit/>
          </a:bodyPr>
          <a:lstStyle/>
          <a:p>
            <a:pPr>
              <a:lnSpc>
                <a:spcPct val="120000"/>
              </a:lnSpc>
            </a:pPr>
            <a:r>
              <a:rPr lang="en-US" altLang="zh-CN"/>
              <a:t>        </a:t>
            </a:r>
            <a:r>
              <a:rPr lang="zh-CN" altLang="en-US"/>
              <a:t>德阳市推进生活垃圾分类工作领导小组印发《德阳市推进生活垃圾分类工作领导小组会议制度》，建立了每周有推进、每月有例会、每年有总结的会议协调机制，明确了分别由市推进生活垃圾分类工作领导小组组长或副组长召集和市领导小组办公室负责人召集的联席会议模式和具体要求，进一步加强了各区（市、县）及相关部门之间的联动协调。</a:t>
            </a:r>
            <a:endParaRPr lang="zh-CN" altLang="en-US"/>
          </a:p>
        </p:txBody>
      </p:sp>
      <p:sp>
        <p:nvSpPr>
          <p:cNvPr id="42" name="文本框 41"/>
          <p:cNvSpPr txBox="true"/>
          <p:nvPr/>
        </p:nvSpPr>
        <p:spPr>
          <a:xfrm>
            <a:off x="1369695" y="4772660"/>
            <a:ext cx="9485630" cy="1529715"/>
          </a:xfrm>
          <a:prstGeom prst="rect">
            <a:avLst/>
          </a:prstGeom>
          <a:noFill/>
        </p:spPr>
        <p:txBody>
          <a:bodyPr wrap="square" rtlCol="0">
            <a:spAutoFit/>
          </a:bodyPr>
          <a:lstStyle/>
          <a:p>
            <a:pPr>
              <a:lnSpc>
                <a:spcPct val="130000"/>
              </a:lnSpc>
            </a:pPr>
            <a:r>
              <a:rPr lang="en-US" altLang="zh-CN"/>
              <a:t>       </a:t>
            </a:r>
            <a:r>
              <a:rPr lang="zh-CN" altLang="en-US"/>
              <a:t>按照八届市委常务委员会第111次会议要求，制定了《德阳市城市管理行政执法局垃圾分类专项资金管理办法》，对专项资金使用进行规范。同时，由市财政局将垃圾分类工作运行费用纳入市级部门专项支出预算，结合争取省级专项资金、上级债券资金渠道，保障垃圾分类体系建设、终端处置项目建设和分类作业处置运行。</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97705" y="375920"/>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9" name="标题 1"/>
          <p:cNvSpPr>
            <a:spLocks noGrp="true"/>
          </p:cNvSpPr>
          <p:nvPr>
            <p:custDataLst>
              <p:tags r:id="rId3"/>
            </p:custDataLst>
          </p:nvPr>
        </p:nvSpPr>
        <p:spPr>
          <a:xfrm>
            <a:off x="3106420" y="2917825"/>
            <a:ext cx="6286500"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rgbClr val="FF0000"/>
                </a:solidFill>
                <a:latin typeface="微软雅黑" panose="020B0503020204020204" pitchFamily="34" charset="-122"/>
                <a:ea typeface="微软雅黑" panose="020B0503020204020204" pitchFamily="34" charset="-122"/>
              </a:rPr>
              <a:t>为什么要进行垃圾分类</a:t>
            </a:r>
            <a:endParaRPr lang="zh-CN" altLang="en-US"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2" name="组合 27"/>
          <p:cNvGrpSpPr/>
          <p:nvPr/>
        </p:nvGrpSpPr>
        <p:grpSpPr>
          <a:xfrm>
            <a:off x="888365" y="1325245"/>
            <a:ext cx="3600450" cy="629285"/>
            <a:chOff x="1170812" y="1361916"/>
            <a:chExt cx="1548639" cy="629144"/>
          </a:xfrm>
        </p:grpSpPr>
        <p:sp>
          <p:nvSpPr>
            <p:cNvPr id="4" name="Shape 1805"/>
            <p:cNvSpPr/>
            <p:nvPr/>
          </p:nvSpPr>
          <p:spPr>
            <a:xfrm>
              <a:off x="1170812" y="1361916"/>
              <a:ext cx="1548639" cy="629144"/>
            </a:xfrm>
            <a:prstGeom prst="roundRect">
              <a:avLst>
                <a:gd name="adj" fmla="val 50000"/>
              </a:avLst>
            </a:prstGeom>
            <a:solidFill>
              <a:schemeClr val="accent1">
                <a:alpha val="85000"/>
              </a:schemeClr>
            </a:solidFill>
            <a:ln w="25400" cap="flat" cmpd="sng" algn="ctr">
              <a:noFill/>
              <a:prstDash val="solid"/>
            </a:ln>
            <a:effectLst/>
          </p:spPr>
          <p:txBody>
            <a:bodyPr anchor="ctr"/>
            <a:lstStyle/>
            <a:p>
              <a:pPr algn="ctr" defTabSz="913765"/>
              <a:r>
                <a:rPr lang="zh-CN" sz="2400" b="1" dirty="0">
                  <a:solidFill>
                    <a:schemeClr val="bg1"/>
                  </a:solidFill>
                  <a:latin typeface="微软雅黑" panose="020B0503020204020204" pitchFamily="34" charset="-122"/>
                  <a:ea typeface="微软雅黑" panose="020B0503020204020204" pitchFamily="34" charset="-122"/>
                  <a:sym typeface="+mn-ea"/>
                </a:rPr>
                <a:t>宣传通讯机制</a:t>
              </a:r>
              <a:endParaRPr sz="2400" kern="0" dirty="0">
                <a:solidFill>
                  <a:prstClr val="white"/>
                </a:solidFill>
                <a:latin typeface="Calibri" panose="020F0502020204030204"/>
              </a:endParaRPr>
            </a:p>
          </p:txBody>
        </p:sp>
        <p:grpSp>
          <p:nvGrpSpPr>
            <p:cNvPr id="5" name="组合 35"/>
            <p:cNvGrpSpPr/>
            <p:nvPr/>
          </p:nvGrpSpPr>
          <p:grpSpPr>
            <a:xfrm>
              <a:off x="1216687" y="1407106"/>
              <a:ext cx="205335" cy="521853"/>
              <a:chOff x="1332090" y="1407106"/>
              <a:chExt cx="205335" cy="521853"/>
            </a:xfrm>
          </p:grpSpPr>
          <p:sp>
            <p:nvSpPr>
              <p:cNvPr id="6" name="Oval 55"/>
              <p:cNvSpPr/>
              <p:nvPr/>
            </p:nvSpPr>
            <p:spPr bwMode="auto">
              <a:xfrm>
                <a:off x="1332090" y="1436309"/>
                <a:ext cx="205335" cy="476778"/>
              </a:xfrm>
              <a:prstGeom prst="ellipse">
                <a:avLst/>
              </a:prstGeom>
              <a:solidFill>
                <a:srgbClr val="FFFFFF"/>
              </a:solidFill>
              <a:ln w="25400" cap="flat" cmpd="sng" algn="ctr">
                <a:noFill/>
                <a:prstDash val="solid"/>
              </a:ln>
              <a:effectLst/>
            </p:spPr>
            <p:txBody>
              <a:bodyPr anchor="ctr"/>
              <a:lstStyle/>
              <a:p>
                <a:pPr algn="ctr" defTabSz="913765">
                  <a:defRPr/>
                </a:pPr>
                <a:endParaRPr lang="en-US" sz="2400" kern="0" dirty="0">
                  <a:solidFill>
                    <a:prstClr val="white"/>
                  </a:solidFill>
                  <a:latin typeface="Calibri" panose="020F0502020204030204"/>
                </a:endParaRPr>
              </a:p>
            </p:txBody>
          </p:sp>
          <p:sp>
            <p:nvSpPr>
              <p:cNvPr id="11" name="文本框 10"/>
              <p:cNvSpPr txBox="true"/>
              <p:nvPr/>
            </p:nvSpPr>
            <p:spPr>
              <a:xfrm>
                <a:off x="1360283" y="1407106"/>
                <a:ext cx="160925" cy="521853"/>
              </a:xfrm>
              <a:prstGeom prst="rect">
                <a:avLst/>
              </a:prstGeom>
              <a:noFill/>
            </p:spPr>
            <p:txBody>
              <a:bodyPr wrap="square" rtlCol="0">
                <a:spAutoFit/>
              </a:bodyPr>
              <a:lstStyle/>
              <a:p>
                <a:r>
                  <a:rPr lang="en-US" sz="2800" dirty="0">
                    <a:solidFill>
                      <a:srgbClr val="26A244"/>
                    </a:solidFill>
                    <a:latin typeface="微软雅黑" panose="020B0503020204020204" pitchFamily="34" charset="-122"/>
                    <a:ea typeface="微软雅黑" panose="020B0503020204020204" pitchFamily="34" charset="-122"/>
                  </a:rPr>
                  <a:t>3</a:t>
                </a:r>
                <a:endParaRPr lang="en-US" sz="2800" dirty="0">
                  <a:solidFill>
                    <a:srgbClr val="26A244"/>
                  </a:solidFill>
                  <a:latin typeface="微软雅黑" panose="020B0503020204020204" pitchFamily="34" charset="-122"/>
                  <a:ea typeface="微软雅黑" panose="020B0503020204020204" pitchFamily="34" charset="-122"/>
                </a:endParaRPr>
              </a:p>
            </p:txBody>
          </p:sp>
        </p:grpSp>
      </p:grpSp>
      <p:grpSp>
        <p:nvGrpSpPr>
          <p:cNvPr id="12" name="组合 27"/>
          <p:cNvGrpSpPr/>
          <p:nvPr/>
        </p:nvGrpSpPr>
        <p:grpSpPr>
          <a:xfrm>
            <a:off x="887730" y="3550285"/>
            <a:ext cx="3601085" cy="629285"/>
            <a:chOff x="1170812" y="1361916"/>
            <a:chExt cx="1433444" cy="629144"/>
          </a:xfrm>
        </p:grpSpPr>
        <p:sp>
          <p:nvSpPr>
            <p:cNvPr id="15" name="Shape 1805"/>
            <p:cNvSpPr/>
            <p:nvPr/>
          </p:nvSpPr>
          <p:spPr>
            <a:xfrm>
              <a:off x="1170812" y="1361916"/>
              <a:ext cx="1433444" cy="629144"/>
            </a:xfrm>
            <a:prstGeom prst="roundRect">
              <a:avLst>
                <a:gd name="adj" fmla="val 50000"/>
              </a:avLst>
            </a:prstGeom>
            <a:solidFill>
              <a:schemeClr val="accent1">
                <a:alpha val="85000"/>
              </a:schemeClr>
            </a:solidFill>
            <a:ln w="25400" cap="flat" cmpd="sng" algn="ctr">
              <a:noFill/>
              <a:prstDash val="solid"/>
            </a:ln>
            <a:effectLst/>
          </p:spPr>
          <p:txBody>
            <a:bodyPr anchor="ctr"/>
            <a:lstStyle/>
            <a:p>
              <a:pPr algn="ctr" defTabSz="913765"/>
              <a:r>
                <a:rPr lang="zh-CN" sz="2400" b="1" dirty="0">
                  <a:solidFill>
                    <a:schemeClr val="bg1"/>
                  </a:solidFill>
                  <a:latin typeface="微软雅黑" panose="020B0503020204020204" pitchFamily="34" charset="-122"/>
                  <a:ea typeface="微软雅黑" panose="020B0503020204020204" pitchFamily="34" charset="-122"/>
                  <a:sym typeface="+mn-ea"/>
                </a:rPr>
                <a:t>监督考核机制</a:t>
              </a:r>
              <a:endParaRPr sz="2400" kern="0" dirty="0">
                <a:solidFill>
                  <a:prstClr val="white"/>
                </a:solidFill>
                <a:latin typeface="Calibri" panose="020F0502020204030204"/>
              </a:endParaRPr>
            </a:p>
          </p:txBody>
        </p:sp>
        <p:grpSp>
          <p:nvGrpSpPr>
            <p:cNvPr id="17" name="组合 35"/>
            <p:cNvGrpSpPr/>
            <p:nvPr/>
          </p:nvGrpSpPr>
          <p:grpSpPr>
            <a:xfrm>
              <a:off x="1216687" y="1407106"/>
              <a:ext cx="205335" cy="521853"/>
              <a:chOff x="1332090" y="1407106"/>
              <a:chExt cx="205335" cy="521853"/>
            </a:xfrm>
          </p:grpSpPr>
          <p:sp>
            <p:nvSpPr>
              <p:cNvPr id="18" name="Oval 55"/>
              <p:cNvSpPr/>
              <p:nvPr/>
            </p:nvSpPr>
            <p:spPr bwMode="auto">
              <a:xfrm>
                <a:off x="1332090" y="1436309"/>
                <a:ext cx="205335" cy="476778"/>
              </a:xfrm>
              <a:prstGeom prst="ellipse">
                <a:avLst/>
              </a:prstGeom>
              <a:solidFill>
                <a:srgbClr val="FFFFFF"/>
              </a:solidFill>
              <a:ln w="25400" cap="flat" cmpd="sng" algn="ctr">
                <a:noFill/>
                <a:prstDash val="solid"/>
              </a:ln>
              <a:effectLst/>
            </p:spPr>
            <p:txBody>
              <a:bodyPr anchor="ctr"/>
              <a:lstStyle/>
              <a:p>
                <a:pPr algn="ctr" defTabSz="913765">
                  <a:defRPr/>
                </a:pPr>
                <a:endParaRPr lang="en-US" sz="2400" kern="0" dirty="0">
                  <a:solidFill>
                    <a:prstClr val="white"/>
                  </a:solidFill>
                  <a:latin typeface="Calibri" panose="020F0502020204030204"/>
                </a:endParaRPr>
              </a:p>
            </p:txBody>
          </p:sp>
          <p:sp>
            <p:nvSpPr>
              <p:cNvPr id="19" name="文本框 18"/>
              <p:cNvSpPr txBox="true"/>
              <p:nvPr/>
            </p:nvSpPr>
            <p:spPr>
              <a:xfrm>
                <a:off x="1360283" y="1407106"/>
                <a:ext cx="160925" cy="521853"/>
              </a:xfrm>
              <a:prstGeom prst="rect">
                <a:avLst/>
              </a:prstGeom>
              <a:noFill/>
            </p:spPr>
            <p:txBody>
              <a:bodyPr wrap="square" rtlCol="0">
                <a:spAutoFit/>
              </a:bodyPr>
              <a:lstStyle/>
              <a:p>
                <a:r>
                  <a:rPr lang="en-US" sz="2800" dirty="0">
                    <a:solidFill>
                      <a:srgbClr val="26A244"/>
                    </a:solidFill>
                    <a:latin typeface="微软雅黑" panose="020B0503020204020204" pitchFamily="34" charset="-122"/>
                    <a:ea typeface="微软雅黑" panose="020B0503020204020204" pitchFamily="34" charset="-122"/>
                  </a:rPr>
                  <a:t>4</a:t>
                </a:r>
                <a:endParaRPr lang="en-US" sz="2800" dirty="0">
                  <a:solidFill>
                    <a:srgbClr val="26A244"/>
                  </a:solidFill>
                  <a:latin typeface="微软雅黑" panose="020B0503020204020204" pitchFamily="34" charset="-122"/>
                  <a:ea typeface="微软雅黑" panose="020B0503020204020204" pitchFamily="34" charset="-122"/>
                </a:endParaRPr>
              </a:p>
            </p:txBody>
          </p:sp>
        </p:grpSp>
      </p:grpSp>
      <p:sp>
        <p:nvSpPr>
          <p:cNvPr id="39" name="Content Placeholder 2"/>
          <p:cNvSpPr txBox="true"/>
          <p:nvPr/>
        </p:nvSpPr>
        <p:spPr>
          <a:xfrm>
            <a:off x="517525" y="340360"/>
            <a:ext cx="8825865" cy="494030"/>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chemeClr val="tx1">
                    <a:lumMod val="75000"/>
                    <a:lumOff val="25000"/>
                  </a:schemeClr>
                </a:solidFill>
                <a:ea typeface="微软雅黑" panose="020B0503020204020204" pitchFamily="34" charset="-122"/>
                <a:cs typeface="+mn-ea"/>
                <a:sym typeface="+mn-lt"/>
              </a:rPr>
              <a:t>德阳垃圾分类六大工作推进机制</a:t>
            </a:r>
            <a:endParaRPr lang="zh-CN" altLang="en-US" sz="2000" b="1" dirty="0">
              <a:solidFill>
                <a:schemeClr val="tx1">
                  <a:lumMod val="75000"/>
                  <a:lumOff val="25000"/>
                </a:schemeClr>
              </a:solidFill>
              <a:ea typeface="微软雅黑" panose="020B0503020204020204" pitchFamily="34" charset="-122"/>
              <a:cs typeface="+mn-ea"/>
              <a:sym typeface="+mn-lt"/>
            </a:endParaRPr>
          </a:p>
        </p:txBody>
      </p:sp>
      <p:sp>
        <p:nvSpPr>
          <p:cNvPr id="13" name="文本框 12"/>
          <p:cNvSpPr txBox="true"/>
          <p:nvPr/>
        </p:nvSpPr>
        <p:spPr>
          <a:xfrm>
            <a:off x="1181100" y="2136140"/>
            <a:ext cx="9925050" cy="1170305"/>
          </a:xfrm>
          <a:prstGeom prst="rect">
            <a:avLst/>
          </a:prstGeom>
          <a:noFill/>
        </p:spPr>
        <p:txBody>
          <a:bodyPr wrap="square" rtlCol="0">
            <a:spAutoFit/>
          </a:bodyPr>
          <a:lstStyle/>
          <a:p>
            <a:pPr>
              <a:lnSpc>
                <a:spcPct val="130000"/>
              </a:lnSpc>
            </a:pPr>
            <a:r>
              <a:rPr lang="en-US" altLang="zh-CN"/>
              <a:t>       </a:t>
            </a:r>
            <a:r>
              <a:rPr lang="zh-CN" altLang="en-US"/>
              <a:t>德阳市推进生活垃圾分类工作领导小组办公室印发《关于建立生活垃圾分类宣传信息通讯机制的通知》，统一建立各区（市、县）生活垃圾分类办、市级各部门三级通讯机制并组建通讯员队伍，明确日常信息报送、活动和事件信息报送等各类通讯要求，并安排了相关任务。</a:t>
            </a:r>
            <a:endParaRPr lang="zh-CN" altLang="en-US"/>
          </a:p>
        </p:txBody>
      </p:sp>
      <p:sp>
        <p:nvSpPr>
          <p:cNvPr id="14" name="文本框 13"/>
          <p:cNvSpPr txBox="true"/>
          <p:nvPr/>
        </p:nvSpPr>
        <p:spPr>
          <a:xfrm>
            <a:off x="1109980" y="4424045"/>
            <a:ext cx="9996170" cy="1889760"/>
          </a:xfrm>
          <a:prstGeom prst="rect">
            <a:avLst/>
          </a:prstGeom>
          <a:noFill/>
        </p:spPr>
        <p:txBody>
          <a:bodyPr wrap="square" rtlCol="0">
            <a:spAutoFit/>
          </a:bodyPr>
          <a:lstStyle/>
          <a:p>
            <a:pPr>
              <a:lnSpc>
                <a:spcPct val="130000"/>
              </a:lnSpc>
            </a:pPr>
            <a:r>
              <a:rPr lang="en-US" altLang="zh-CN"/>
              <a:t>       </a:t>
            </a:r>
            <a:r>
              <a:rPr lang="zh-CN" altLang="en-US"/>
              <a:t>坚持将生活垃圾分类工作作为全市督查检查考核工作重要内容，由市目标督查工作委员会办公室与德阳市推进生活垃圾分类工作领导小组办公室联合印发每年的生活垃圾分类工作考评办法，明确考评原则、考评对象、考评内容、考评方式、计分细则等。同时，结合“城社共治”网格化管理等工作，相继联合中共德阳市直属机关工作委员会、市住建局、市机关事务局等部门制定了督查检查系列文件，构建了月考核、季通报和年考核的监督考核机制。</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20" name="组合 27"/>
          <p:cNvGrpSpPr/>
          <p:nvPr/>
        </p:nvGrpSpPr>
        <p:grpSpPr>
          <a:xfrm>
            <a:off x="1192530" y="1174750"/>
            <a:ext cx="3545205" cy="629285"/>
            <a:chOff x="1170812" y="1361916"/>
            <a:chExt cx="1388913" cy="629144"/>
          </a:xfrm>
        </p:grpSpPr>
        <p:sp>
          <p:nvSpPr>
            <p:cNvPr id="21" name="Shape 1805"/>
            <p:cNvSpPr/>
            <p:nvPr/>
          </p:nvSpPr>
          <p:spPr>
            <a:xfrm>
              <a:off x="1170812" y="1361916"/>
              <a:ext cx="1388913" cy="629144"/>
            </a:xfrm>
            <a:prstGeom prst="roundRect">
              <a:avLst>
                <a:gd name="adj" fmla="val 50000"/>
              </a:avLst>
            </a:prstGeom>
            <a:solidFill>
              <a:schemeClr val="accent1">
                <a:alpha val="85000"/>
              </a:schemeClr>
            </a:solidFill>
            <a:ln w="25400" cap="flat" cmpd="sng" algn="ctr">
              <a:noFill/>
              <a:prstDash val="solid"/>
            </a:ln>
            <a:effectLst/>
          </p:spPr>
          <p:txBody>
            <a:bodyPr anchor="ctr"/>
            <a:lstStyle/>
            <a:p>
              <a:pPr algn="ctr" defTabSz="913765"/>
              <a:r>
                <a:rPr lang="zh-CN" sz="2400" b="1" dirty="0">
                  <a:solidFill>
                    <a:schemeClr val="bg1"/>
                  </a:solidFill>
                  <a:latin typeface="微软雅黑" panose="020B0503020204020204" pitchFamily="34" charset="-122"/>
                  <a:ea typeface="微软雅黑" panose="020B0503020204020204" pitchFamily="34" charset="-122"/>
                  <a:sym typeface="+mn-ea"/>
                </a:rPr>
                <a:t>培训教育机制</a:t>
              </a:r>
              <a:endParaRPr sz="2400" kern="0" dirty="0">
                <a:solidFill>
                  <a:prstClr val="white"/>
                </a:solidFill>
                <a:latin typeface="Calibri" panose="020F0502020204030204"/>
              </a:endParaRPr>
            </a:p>
          </p:txBody>
        </p:sp>
        <p:grpSp>
          <p:nvGrpSpPr>
            <p:cNvPr id="23" name="组合 35"/>
            <p:cNvGrpSpPr/>
            <p:nvPr/>
          </p:nvGrpSpPr>
          <p:grpSpPr>
            <a:xfrm>
              <a:off x="1216687" y="1407106"/>
              <a:ext cx="205335" cy="521853"/>
              <a:chOff x="1332090" y="1407106"/>
              <a:chExt cx="205335" cy="521853"/>
            </a:xfrm>
          </p:grpSpPr>
          <p:sp>
            <p:nvSpPr>
              <p:cNvPr id="24" name="Oval 55"/>
              <p:cNvSpPr/>
              <p:nvPr/>
            </p:nvSpPr>
            <p:spPr bwMode="auto">
              <a:xfrm>
                <a:off x="1332090" y="1436309"/>
                <a:ext cx="205335" cy="476778"/>
              </a:xfrm>
              <a:prstGeom prst="ellipse">
                <a:avLst/>
              </a:prstGeom>
              <a:solidFill>
                <a:srgbClr val="FFFFFF"/>
              </a:solidFill>
              <a:ln w="25400" cap="flat" cmpd="sng" algn="ctr">
                <a:noFill/>
                <a:prstDash val="solid"/>
              </a:ln>
              <a:effectLst/>
            </p:spPr>
            <p:txBody>
              <a:bodyPr anchor="ctr"/>
              <a:lstStyle/>
              <a:p>
                <a:pPr algn="ctr" defTabSz="913765">
                  <a:defRPr/>
                </a:pPr>
                <a:endParaRPr lang="en-US" sz="2400" kern="0" dirty="0">
                  <a:solidFill>
                    <a:prstClr val="white"/>
                  </a:solidFill>
                  <a:latin typeface="Calibri" panose="020F0502020204030204"/>
                </a:endParaRPr>
              </a:p>
            </p:txBody>
          </p:sp>
          <p:sp>
            <p:nvSpPr>
              <p:cNvPr id="25" name="文本框 24"/>
              <p:cNvSpPr txBox="true"/>
              <p:nvPr/>
            </p:nvSpPr>
            <p:spPr>
              <a:xfrm>
                <a:off x="1360283" y="1407106"/>
                <a:ext cx="160925" cy="521853"/>
              </a:xfrm>
              <a:prstGeom prst="rect">
                <a:avLst/>
              </a:prstGeom>
              <a:noFill/>
            </p:spPr>
            <p:txBody>
              <a:bodyPr wrap="square" rtlCol="0">
                <a:spAutoFit/>
              </a:bodyPr>
              <a:lstStyle/>
              <a:p>
                <a:r>
                  <a:rPr lang="en-US" sz="2800" dirty="0">
                    <a:solidFill>
                      <a:srgbClr val="26A244"/>
                    </a:solidFill>
                    <a:latin typeface="微软雅黑" panose="020B0503020204020204" pitchFamily="34" charset="-122"/>
                    <a:ea typeface="微软雅黑" panose="020B0503020204020204" pitchFamily="34" charset="-122"/>
                  </a:rPr>
                  <a:t>5</a:t>
                </a:r>
                <a:endParaRPr lang="en-US" sz="2800" dirty="0">
                  <a:solidFill>
                    <a:srgbClr val="26A244"/>
                  </a:solidFill>
                  <a:latin typeface="微软雅黑" panose="020B0503020204020204" pitchFamily="34" charset="-122"/>
                  <a:ea typeface="微软雅黑" panose="020B0503020204020204" pitchFamily="34" charset="-122"/>
                </a:endParaRPr>
              </a:p>
            </p:txBody>
          </p:sp>
        </p:grpSp>
      </p:grpSp>
      <p:grpSp>
        <p:nvGrpSpPr>
          <p:cNvPr id="26" name="组合 27"/>
          <p:cNvGrpSpPr/>
          <p:nvPr/>
        </p:nvGrpSpPr>
        <p:grpSpPr>
          <a:xfrm>
            <a:off x="1192530" y="3715385"/>
            <a:ext cx="3543935" cy="561716"/>
            <a:chOff x="1170812" y="1361916"/>
            <a:chExt cx="1448121" cy="638646"/>
          </a:xfrm>
        </p:grpSpPr>
        <p:sp>
          <p:nvSpPr>
            <p:cNvPr id="27" name="Shape 1805"/>
            <p:cNvSpPr/>
            <p:nvPr/>
          </p:nvSpPr>
          <p:spPr>
            <a:xfrm>
              <a:off x="1170812" y="1361916"/>
              <a:ext cx="1448121" cy="629144"/>
            </a:xfrm>
            <a:prstGeom prst="roundRect">
              <a:avLst>
                <a:gd name="adj" fmla="val 50000"/>
              </a:avLst>
            </a:prstGeom>
            <a:solidFill>
              <a:schemeClr val="accent1">
                <a:alpha val="85000"/>
              </a:schemeClr>
            </a:solidFill>
            <a:ln w="25400" cap="flat" cmpd="sng" algn="ctr">
              <a:noFill/>
              <a:prstDash val="solid"/>
            </a:ln>
            <a:effectLst/>
          </p:spPr>
          <p:txBody>
            <a:bodyPr anchor="ctr"/>
            <a:lstStyle/>
            <a:p>
              <a:pPr algn="ctr" defTabSz="913765"/>
              <a:r>
                <a:rPr lang="zh-CN" sz="2400" b="1" dirty="0">
                  <a:solidFill>
                    <a:schemeClr val="bg1"/>
                  </a:solidFill>
                  <a:latin typeface="微软雅黑" panose="020B0503020204020204" pitchFamily="34" charset="-122"/>
                  <a:ea typeface="微软雅黑" panose="020B0503020204020204" pitchFamily="34" charset="-122"/>
                  <a:sym typeface="+mn-ea"/>
                </a:rPr>
                <a:t>奖惩激励机制</a:t>
              </a:r>
              <a:endParaRPr sz="2400" kern="0" dirty="0">
                <a:solidFill>
                  <a:prstClr val="white"/>
                </a:solidFill>
                <a:latin typeface="Calibri" panose="020F0502020204030204"/>
              </a:endParaRPr>
            </a:p>
          </p:txBody>
        </p:sp>
        <p:grpSp>
          <p:nvGrpSpPr>
            <p:cNvPr id="29" name="组合 35"/>
            <p:cNvGrpSpPr/>
            <p:nvPr/>
          </p:nvGrpSpPr>
          <p:grpSpPr>
            <a:xfrm>
              <a:off x="1216687" y="1407106"/>
              <a:ext cx="205335" cy="593456"/>
              <a:chOff x="1332090" y="1407106"/>
              <a:chExt cx="205335" cy="593456"/>
            </a:xfrm>
          </p:grpSpPr>
          <p:sp>
            <p:nvSpPr>
              <p:cNvPr id="30" name="Oval 55"/>
              <p:cNvSpPr/>
              <p:nvPr/>
            </p:nvSpPr>
            <p:spPr bwMode="auto">
              <a:xfrm>
                <a:off x="1332090" y="1436309"/>
                <a:ext cx="205335" cy="476778"/>
              </a:xfrm>
              <a:prstGeom prst="ellipse">
                <a:avLst/>
              </a:prstGeom>
              <a:solidFill>
                <a:srgbClr val="FFFFFF"/>
              </a:solidFill>
              <a:ln w="25400" cap="flat" cmpd="sng" algn="ctr">
                <a:noFill/>
                <a:prstDash val="solid"/>
              </a:ln>
              <a:effectLst/>
            </p:spPr>
            <p:txBody>
              <a:bodyPr anchor="ctr"/>
              <a:lstStyle/>
              <a:p>
                <a:pPr algn="ctr" defTabSz="913765">
                  <a:defRPr/>
                </a:pPr>
                <a:endParaRPr lang="en-US" sz="2400" kern="0" dirty="0">
                  <a:solidFill>
                    <a:prstClr val="white"/>
                  </a:solidFill>
                  <a:latin typeface="Calibri" panose="020F0502020204030204"/>
                </a:endParaRPr>
              </a:p>
            </p:txBody>
          </p:sp>
          <p:sp>
            <p:nvSpPr>
              <p:cNvPr id="31" name="文本框 30"/>
              <p:cNvSpPr txBox="true"/>
              <p:nvPr/>
            </p:nvSpPr>
            <p:spPr>
              <a:xfrm>
                <a:off x="1360283" y="1407106"/>
                <a:ext cx="160925" cy="593456"/>
              </a:xfrm>
              <a:prstGeom prst="rect">
                <a:avLst/>
              </a:prstGeom>
              <a:noFill/>
            </p:spPr>
            <p:txBody>
              <a:bodyPr wrap="square" rtlCol="0">
                <a:spAutoFit/>
              </a:bodyPr>
              <a:lstStyle/>
              <a:p>
                <a:r>
                  <a:rPr lang="en-US" sz="2800" dirty="0">
                    <a:solidFill>
                      <a:srgbClr val="26A244"/>
                    </a:solidFill>
                    <a:latin typeface="微软雅黑" panose="020B0503020204020204" pitchFamily="34" charset="-122"/>
                    <a:ea typeface="微软雅黑" panose="020B0503020204020204" pitchFamily="34" charset="-122"/>
                  </a:rPr>
                  <a:t>6</a:t>
                </a:r>
                <a:endParaRPr lang="en-US" sz="2800" dirty="0">
                  <a:solidFill>
                    <a:srgbClr val="26A244"/>
                  </a:solidFill>
                  <a:latin typeface="微软雅黑" panose="020B0503020204020204" pitchFamily="34" charset="-122"/>
                  <a:ea typeface="微软雅黑" panose="020B0503020204020204" pitchFamily="34" charset="-122"/>
                </a:endParaRPr>
              </a:p>
            </p:txBody>
          </p:sp>
        </p:grpSp>
      </p:grpSp>
      <p:sp>
        <p:nvSpPr>
          <p:cNvPr id="39" name="Content Placeholder 2"/>
          <p:cNvSpPr txBox="true"/>
          <p:nvPr/>
        </p:nvSpPr>
        <p:spPr>
          <a:xfrm>
            <a:off x="443865" y="311150"/>
            <a:ext cx="8825865" cy="494030"/>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chemeClr val="tx1">
                    <a:lumMod val="75000"/>
                    <a:lumOff val="25000"/>
                  </a:schemeClr>
                </a:solidFill>
                <a:ea typeface="微软雅黑" panose="020B0503020204020204" pitchFamily="34" charset="-122"/>
                <a:cs typeface="+mn-ea"/>
                <a:sym typeface="+mn-lt"/>
              </a:rPr>
              <a:t>德阳垃圾分类六大工作推进机制</a:t>
            </a:r>
            <a:endParaRPr lang="zh-CN" altLang="en-US" sz="2000" b="1" dirty="0">
              <a:solidFill>
                <a:schemeClr val="tx1">
                  <a:lumMod val="75000"/>
                  <a:lumOff val="25000"/>
                </a:schemeClr>
              </a:solidFill>
              <a:ea typeface="微软雅黑" panose="020B0503020204020204" pitchFamily="34" charset="-122"/>
              <a:cs typeface="+mn-ea"/>
              <a:sym typeface="+mn-lt"/>
            </a:endParaRPr>
          </a:p>
        </p:txBody>
      </p:sp>
      <p:sp>
        <p:nvSpPr>
          <p:cNvPr id="2" name="文本框 1"/>
          <p:cNvSpPr txBox="true"/>
          <p:nvPr/>
        </p:nvSpPr>
        <p:spPr>
          <a:xfrm>
            <a:off x="1139190" y="1960245"/>
            <a:ext cx="9697085" cy="1529715"/>
          </a:xfrm>
          <a:prstGeom prst="rect">
            <a:avLst/>
          </a:prstGeom>
          <a:noFill/>
        </p:spPr>
        <p:txBody>
          <a:bodyPr wrap="square" rtlCol="0">
            <a:spAutoFit/>
          </a:bodyPr>
          <a:lstStyle/>
          <a:p>
            <a:pPr>
              <a:lnSpc>
                <a:spcPct val="130000"/>
              </a:lnSpc>
            </a:pPr>
            <a:r>
              <a:rPr lang="en-US" altLang="zh-CN"/>
              <a:t>       </a:t>
            </a:r>
            <a:r>
              <a:rPr lang="zh-CN" altLang="en-US"/>
              <a:t>按照每年印发的《德阳市生活垃圾分类宣传工作实施方案》要求，结合普通市民、学生、机关干部职工、物业服务人员和环卫一线人员等不同群体特点和需求，分别制定了分类培训教育计划，通过举办培训班、学术论坛、知识讲堂、开展垃圾分类主题培训、校园培训等多种形式，全面普及生活垃圾分类知识和技能。 </a:t>
            </a:r>
            <a:endParaRPr lang="zh-CN" altLang="en-US"/>
          </a:p>
        </p:txBody>
      </p:sp>
      <p:sp>
        <p:nvSpPr>
          <p:cNvPr id="4" name="文本框 3"/>
          <p:cNvSpPr txBox="true"/>
          <p:nvPr/>
        </p:nvSpPr>
        <p:spPr>
          <a:xfrm>
            <a:off x="1304925" y="4500880"/>
            <a:ext cx="9822815" cy="1751965"/>
          </a:xfrm>
          <a:prstGeom prst="rect">
            <a:avLst/>
          </a:prstGeom>
          <a:noFill/>
        </p:spPr>
        <p:txBody>
          <a:bodyPr wrap="square" rtlCol="0">
            <a:spAutoFit/>
          </a:bodyPr>
          <a:lstStyle/>
          <a:p>
            <a:pPr>
              <a:lnSpc>
                <a:spcPct val="120000"/>
              </a:lnSpc>
            </a:pPr>
            <a:r>
              <a:rPr lang="en-US" altLang="zh-CN"/>
              <a:t>       </a:t>
            </a:r>
            <a:r>
              <a:rPr lang="zh-CN" altLang="en-US"/>
              <a:t>出台《德阳市生活垃圾分类工作激励机制》，要求各区（市、县）逐级建立了“生活垃圾分类红黑榜”，形成“县（市、区）—街道办—社区—小区”四级公示制度，并针对各区（市、县）公共机构、企事业单位、个体经营户、街道办、社区、居住小区、社会团体、家庭和个人等，分别明确了激励措施。广泛宣传引导民众积极参与分类，营造全社会共同推进生活垃圾分类的良好氛围。</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4" name="文本框 3"/>
          <p:cNvSpPr txBox="true"/>
          <p:nvPr/>
        </p:nvSpPr>
        <p:spPr>
          <a:xfrm>
            <a:off x="483235" y="379730"/>
            <a:ext cx="10220325" cy="368300"/>
          </a:xfrm>
          <a:prstGeom prst="rect">
            <a:avLst/>
          </a:prstGeom>
          <a:noFill/>
        </p:spPr>
        <p:txBody>
          <a:bodyPr wrap="square" rtlCol="0">
            <a:spAutoFit/>
          </a:bodyPr>
          <a:p>
            <a:pPr lvl="0">
              <a:defRPr/>
            </a:pPr>
            <a:r>
              <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德阳市垃圾分类工作——体系建设</a:t>
            </a:r>
            <a:endPar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
        <p:nvSpPr>
          <p:cNvPr id="2" name="文本框 1"/>
          <p:cNvSpPr txBox="true"/>
          <p:nvPr/>
        </p:nvSpPr>
        <p:spPr>
          <a:xfrm>
            <a:off x="2781300" y="1377315"/>
            <a:ext cx="6630035" cy="337185"/>
          </a:xfrm>
          <a:prstGeom prst="rect">
            <a:avLst/>
          </a:prstGeom>
          <a:noFill/>
        </p:spPr>
        <p:txBody>
          <a:bodyPr wrap="square" rtlCol="0">
            <a:spAutoFit/>
          </a:bodyPr>
          <a:p>
            <a:pPr algn="ctr">
              <a:lnSpc>
                <a:spcPct val="100000"/>
              </a:lnSpc>
            </a:pPr>
            <a:r>
              <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全市一盘棋，上中下游一起抓，前中末端齐发力，逐步完善分类体系。</a:t>
            </a:r>
            <a:endPar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1223645" y="2166226"/>
            <a:ext cx="9719945" cy="3464413"/>
            <a:chOff x="1739" y="3942"/>
            <a:chExt cx="15307" cy="4971"/>
          </a:xfrm>
        </p:grpSpPr>
        <p:pic>
          <p:nvPicPr>
            <p:cNvPr id="6" name="图片 5" descr="图片包含 容器, 前, 小, 男人&#10;&#10;描述已自动生成"/>
            <p:cNvPicPr>
              <a:picLocks noChangeAspect="true"/>
            </p:cNvPicPr>
            <p:nvPr/>
          </p:nvPicPr>
          <p:blipFill>
            <a:blip r:embed="rId3">
              <a:extLst>
                <a:ext uri="{28A0092B-C50C-407E-A947-70E740481C1C}">
                  <a14:useLocalDpi xmlns:a14="http://schemas.microsoft.com/office/drawing/2010/main" val="false"/>
                </a:ext>
              </a:extLst>
            </a:blip>
            <a:stretch>
              <a:fillRect/>
            </a:stretch>
          </p:blipFill>
          <p:spPr>
            <a:xfrm>
              <a:off x="10157" y="4053"/>
              <a:ext cx="6889" cy="4860"/>
            </a:xfrm>
            <a:prstGeom prst="rect">
              <a:avLst/>
            </a:prstGeom>
          </p:spPr>
        </p:pic>
        <p:grpSp>
          <p:nvGrpSpPr>
            <p:cNvPr id="11" name="组合 10"/>
            <p:cNvGrpSpPr/>
            <p:nvPr/>
          </p:nvGrpSpPr>
          <p:grpSpPr>
            <a:xfrm>
              <a:off x="1739" y="3942"/>
              <a:ext cx="7378" cy="4726"/>
              <a:chOff x="-447" y="3141"/>
              <a:chExt cx="7378" cy="4726"/>
            </a:xfrm>
          </p:grpSpPr>
          <p:sp>
            <p:nvSpPr>
              <p:cNvPr id="12" name="文本框 11"/>
              <p:cNvSpPr txBox="true"/>
              <p:nvPr/>
            </p:nvSpPr>
            <p:spPr>
              <a:xfrm>
                <a:off x="-447" y="4203"/>
                <a:ext cx="7378" cy="3664"/>
              </a:xfrm>
              <a:prstGeom prst="rect">
                <a:avLst/>
              </a:prstGeom>
              <a:noFill/>
            </p:spPr>
            <p:txBody>
              <a:bodyPr wrap="square" rtlCol="0">
                <a:spAutoFit/>
              </a:bodyPr>
              <a:p>
                <a:pPr marL="285750" indent="-285750" algn="l">
                  <a:lnSpc>
                    <a:spcPct val="200000"/>
                  </a:lnSpc>
                  <a:buFont typeface="Wingdings" panose="05000000000000000000" charset="0"/>
                  <a:buChar char="l"/>
                </a:pPr>
                <a:r>
                  <a:rPr sz="1600" dirty="0" err="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在主城区公共机构</a:t>
                </a:r>
                <a:r>
                  <a:rPr lang="zh-CN"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公共场所和具备条件的居民小区配备分类设施设备，覆盖率100%全覆盖</a:t>
                </a:r>
                <a:endParaRPr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Font typeface="Wingdings" panose="05000000000000000000" charset="0"/>
                  <a:buChar char="l"/>
                </a:pPr>
                <a:r>
                  <a:rPr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其他市县设施覆盖90%以上。</a:t>
                </a:r>
                <a:endParaRPr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Font typeface="Wingdings" panose="05000000000000000000" charset="0"/>
                  <a:buChar char="l"/>
                </a:pPr>
                <a:r>
                  <a:rPr sz="1600" dirty="0" err="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坚持科技</a:t>
                </a:r>
                <a:r>
                  <a:rPr lang="zh-CN"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助力</a:t>
                </a:r>
                <a:r>
                  <a:rPr sz="1600" dirty="0" err="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垃圾分类</a:t>
                </a:r>
                <a:r>
                  <a:rPr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Font typeface="Wingdings" panose="05000000000000000000" charset="0"/>
                  <a:buChar char="l"/>
                </a:pPr>
                <a:r>
                  <a:rPr lang="zh-CN"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实施“三定一督</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4+3</a:t>
                </a:r>
                <a:r>
                  <a:rPr lang="zh-CN"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”模式</a:t>
                </a:r>
                <a:endParaRPr lang="zh-CN"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圆角矩形 12"/>
              <p:cNvSpPr/>
              <p:nvPr/>
            </p:nvSpPr>
            <p:spPr>
              <a:xfrm>
                <a:off x="1330" y="3141"/>
                <a:ext cx="3824" cy="836"/>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前</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端</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投</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放</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环</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节</a:t>
                </a:r>
                <a:endParaRPr lang="zh-CN" altLang="en-US" sz="1600" b="1">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4" name="文本框 3"/>
          <p:cNvSpPr txBox="true"/>
          <p:nvPr/>
        </p:nvSpPr>
        <p:spPr>
          <a:xfrm>
            <a:off x="483235" y="379730"/>
            <a:ext cx="10220325" cy="368300"/>
          </a:xfrm>
          <a:prstGeom prst="rect">
            <a:avLst/>
          </a:prstGeom>
          <a:noFill/>
        </p:spPr>
        <p:txBody>
          <a:bodyPr wrap="square" rtlCol="0">
            <a:spAutoFit/>
          </a:bodyPr>
          <a:p>
            <a:pPr lvl="0">
              <a:defRPr/>
            </a:pPr>
            <a:r>
              <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德阳市垃圾分类工作——体系建设</a:t>
            </a:r>
            <a:endPar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327785" y="2069465"/>
            <a:ext cx="9537065" cy="3318510"/>
            <a:chOff x="2160" y="3259"/>
            <a:chExt cx="15019" cy="5226"/>
          </a:xfrm>
        </p:grpSpPr>
        <p:grpSp>
          <p:nvGrpSpPr>
            <p:cNvPr id="5" name="组合 4"/>
            <p:cNvGrpSpPr/>
            <p:nvPr/>
          </p:nvGrpSpPr>
          <p:grpSpPr>
            <a:xfrm>
              <a:off x="10447" y="3870"/>
              <a:ext cx="6732" cy="4006"/>
              <a:chOff x="-124" y="3141"/>
              <a:chExt cx="6732" cy="4006"/>
            </a:xfrm>
          </p:grpSpPr>
          <p:sp>
            <p:nvSpPr>
              <p:cNvPr id="6" name="文本框 5"/>
              <p:cNvSpPr txBox="true"/>
              <p:nvPr/>
            </p:nvSpPr>
            <p:spPr>
              <a:xfrm>
                <a:off x="-124" y="4677"/>
                <a:ext cx="6732" cy="2470"/>
              </a:xfrm>
              <a:prstGeom prst="rect">
                <a:avLst/>
              </a:prstGeom>
              <a:noFill/>
            </p:spPr>
            <p:txBody>
              <a:bodyPr wrap="square" rtlCol="0">
                <a:spAutoFit/>
              </a:bodyPr>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提升中间收转运设施，完善车辆配置。</a:t>
                </a:r>
                <a:endPar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合理规划厨余和其他垃圾收运路线，合理确定收运点位</a:t>
                </a:r>
                <a:r>
                  <a:rPr lang="zh-CN"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频次时间</a:t>
                </a:r>
                <a:endPar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圆角矩形 10"/>
              <p:cNvSpPr/>
              <p:nvPr/>
            </p:nvSpPr>
            <p:spPr>
              <a:xfrm>
                <a:off x="1330" y="3141"/>
                <a:ext cx="3824" cy="836"/>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1600" b="1">
                    <a:latin typeface="微软雅黑" panose="020B0503020204020204" pitchFamily="34" charset="-122"/>
                    <a:ea typeface="微软雅黑" panose="020B0503020204020204" pitchFamily="34" charset="-122"/>
                  </a:rPr>
                  <a:t>中</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间</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收</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运</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环</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节</a:t>
                </a:r>
                <a:endParaRPr lang="zh-CN" altLang="en-US" sz="1600" b="1">
                  <a:latin typeface="微软雅黑" panose="020B0503020204020204" pitchFamily="34" charset="-122"/>
                  <a:ea typeface="微软雅黑" panose="020B0503020204020204" pitchFamily="34" charset="-122"/>
                </a:endParaRPr>
              </a:p>
            </p:txBody>
          </p:sp>
        </p:grpSp>
        <p:pic>
          <p:nvPicPr>
            <p:cNvPr id="12" name="图片 11" descr="城市街道与高楼大厦的卡车&#10;&#10;描述已自动生成"/>
            <p:cNvPicPr>
              <a:picLocks noChangeAspect="true"/>
            </p:cNvPicPr>
            <p:nvPr/>
          </p:nvPicPr>
          <p:blipFill>
            <a:blip r:embed="rId3">
              <a:extLst>
                <a:ext uri="{28A0092B-C50C-407E-A947-70E740481C1C}">
                  <a14:useLocalDpi xmlns:a14="http://schemas.microsoft.com/office/drawing/2010/main" val="false"/>
                </a:ext>
              </a:extLst>
            </a:blip>
            <a:stretch>
              <a:fillRect/>
            </a:stretch>
          </p:blipFill>
          <p:spPr>
            <a:xfrm>
              <a:off x="2160" y="3259"/>
              <a:ext cx="7059" cy="522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4" name="文本框 3"/>
          <p:cNvSpPr txBox="true"/>
          <p:nvPr/>
        </p:nvSpPr>
        <p:spPr>
          <a:xfrm>
            <a:off x="483235" y="379730"/>
            <a:ext cx="10220325" cy="368300"/>
          </a:xfrm>
          <a:prstGeom prst="rect">
            <a:avLst/>
          </a:prstGeom>
          <a:noFill/>
        </p:spPr>
        <p:txBody>
          <a:bodyPr wrap="square" rtlCol="0">
            <a:spAutoFit/>
          </a:bodyPr>
          <a:p>
            <a:pPr lvl="0">
              <a:defRPr/>
            </a:pPr>
            <a:r>
              <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德阳市垃圾分类工作——体系建设</a:t>
            </a:r>
            <a:endPar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13" name="组合 12"/>
          <p:cNvGrpSpPr/>
          <p:nvPr/>
        </p:nvGrpSpPr>
        <p:grpSpPr>
          <a:xfrm>
            <a:off x="1198880" y="1508760"/>
            <a:ext cx="9794240" cy="4476115"/>
            <a:chOff x="1660" y="2282"/>
            <a:chExt cx="15424" cy="7049"/>
          </a:xfrm>
        </p:grpSpPr>
        <p:grpSp>
          <p:nvGrpSpPr>
            <p:cNvPr id="2" name="组合 1"/>
            <p:cNvGrpSpPr/>
            <p:nvPr/>
          </p:nvGrpSpPr>
          <p:grpSpPr>
            <a:xfrm>
              <a:off x="1660" y="2282"/>
              <a:ext cx="13437" cy="3231"/>
              <a:chOff x="-447" y="3141"/>
              <a:chExt cx="13437" cy="3231"/>
            </a:xfrm>
          </p:grpSpPr>
          <p:sp>
            <p:nvSpPr>
              <p:cNvPr id="6" name="文本框 5"/>
              <p:cNvSpPr txBox="true"/>
              <p:nvPr/>
            </p:nvSpPr>
            <p:spPr>
              <a:xfrm>
                <a:off x="-447" y="4677"/>
                <a:ext cx="13437" cy="1695"/>
              </a:xfrm>
              <a:prstGeom prst="rect">
                <a:avLst/>
              </a:prstGeom>
              <a:noFill/>
            </p:spPr>
            <p:txBody>
              <a:bodyPr wrap="square" rtlCol="0">
                <a:spAutoFit/>
              </a:bodyPr>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统筹全市规划布局，建设德阳市循环产业园</a:t>
                </a:r>
                <a:endPar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建成使用生活垃圾焚烧发电厂</a:t>
                </a:r>
                <a:r>
                  <a:rPr lang="zh-CN"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有机质处理中心</a:t>
                </a:r>
                <a:r>
                  <a:rPr lang="zh-CN"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大件垃圾处置中心等7个项目</a:t>
                </a:r>
                <a:endPar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圆角矩形 4"/>
              <p:cNvSpPr/>
              <p:nvPr/>
            </p:nvSpPr>
            <p:spPr>
              <a:xfrm>
                <a:off x="-262" y="3141"/>
                <a:ext cx="7007" cy="836"/>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1600" b="1">
                    <a:latin typeface="微软雅黑" panose="020B0503020204020204" pitchFamily="34" charset="-122"/>
                    <a:ea typeface="微软雅黑" panose="020B0503020204020204" pitchFamily="34" charset="-122"/>
                  </a:rPr>
                  <a:t>末</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端</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处</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置（形</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成</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循</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环</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产</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业</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体</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系）</a:t>
                </a:r>
                <a:endParaRPr lang="zh-CN" altLang="en-US" sz="1600" b="1">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660" y="6213"/>
              <a:ext cx="15425" cy="3118"/>
              <a:chOff x="1660" y="6989"/>
              <a:chExt cx="15425" cy="3118"/>
            </a:xfrm>
          </p:grpSpPr>
          <p:pic>
            <p:nvPicPr>
              <p:cNvPr id="11" name="图片 10" descr="路上的卡车&#10;&#10;描述已自动生成"/>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1660" y="6989"/>
                <a:ext cx="4762" cy="3118"/>
              </a:xfrm>
              <a:prstGeom prst="rect">
                <a:avLst/>
              </a:prstGeom>
            </p:spPr>
          </p:pic>
          <p:pic>
            <p:nvPicPr>
              <p:cNvPr id="14" name="图片 13" descr="建筑与房屋的城市空拍图&#10;&#10;描述已自动生成"/>
              <p:cNvPicPr>
                <a:picLocks noChangeAspect="true"/>
              </p:cNvPicPr>
              <p:nvPr/>
            </p:nvPicPr>
            <p:blipFill>
              <a:blip r:embed="rId4" cstate="print">
                <a:extLst>
                  <a:ext uri="{28A0092B-C50C-407E-A947-70E740481C1C}">
                    <a14:useLocalDpi xmlns:a14="http://schemas.microsoft.com/office/drawing/2010/main" val="false"/>
                  </a:ext>
                </a:extLst>
              </a:blip>
              <a:stretch>
                <a:fillRect/>
              </a:stretch>
            </p:blipFill>
            <p:spPr>
              <a:xfrm>
                <a:off x="7273" y="6989"/>
                <a:ext cx="4021" cy="3118"/>
              </a:xfrm>
              <a:prstGeom prst="rect">
                <a:avLst/>
              </a:prstGeom>
            </p:spPr>
          </p:pic>
          <p:pic>
            <p:nvPicPr>
              <p:cNvPr id="15" name="图片 14" descr="建筑前&#10;&#10;描述已自动生成"/>
              <p:cNvPicPr>
                <a:picLocks noChangeAspect="true"/>
              </p:cNvPicPr>
              <p:nvPr/>
            </p:nvPicPr>
            <p:blipFill>
              <a:blip r:embed="rId5" cstate="print">
                <a:extLst>
                  <a:ext uri="{28A0092B-C50C-407E-A947-70E740481C1C}">
                    <a14:useLocalDpi xmlns:a14="http://schemas.microsoft.com/office/drawing/2010/main" val="false"/>
                  </a:ext>
                </a:extLst>
              </a:blip>
              <a:stretch>
                <a:fillRect/>
              </a:stretch>
            </p:blipFill>
            <p:spPr>
              <a:xfrm>
                <a:off x="12145" y="6989"/>
                <a:ext cx="4941" cy="3118"/>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6" name="组合 5"/>
          <p:cNvGrpSpPr/>
          <p:nvPr/>
        </p:nvGrpSpPr>
        <p:grpSpPr>
          <a:xfrm>
            <a:off x="890905" y="1827530"/>
            <a:ext cx="10410825" cy="3822065"/>
            <a:chOff x="987" y="2701"/>
            <a:chExt cx="16395" cy="6019"/>
          </a:xfrm>
        </p:grpSpPr>
        <p:pic>
          <p:nvPicPr>
            <p:cNvPr id="5" name="图片 4" descr="路上的卡车&#10;&#10;描述已自动生成"/>
            <p:cNvPicPr>
              <a:picLocks noChangeAspect="true"/>
            </p:cNvPicPr>
            <p:nvPr/>
          </p:nvPicPr>
          <p:blipFill>
            <a:blip r:embed="rId3">
              <a:extLst>
                <a:ext uri="{28A0092B-C50C-407E-A947-70E740481C1C}">
                  <a14:useLocalDpi xmlns:a14="http://schemas.microsoft.com/office/drawing/2010/main" val="false"/>
                </a:ext>
              </a:extLst>
            </a:blip>
            <a:stretch>
              <a:fillRect/>
            </a:stretch>
          </p:blipFill>
          <p:spPr>
            <a:xfrm>
              <a:off x="987" y="2701"/>
              <a:ext cx="6623" cy="6019"/>
            </a:xfrm>
            <a:prstGeom prst="rect">
              <a:avLst/>
            </a:prstGeom>
          </p:spPr>
        </p:pic>
        <p:grpSp>
          <p:nvGrpSpPr>
            <p:cNvPr id="2" name="组合 1"/>
            <p:cNvGrpSpPr/>
            <p:nvPr/>
          </p:nvGrpSpPr>
          <p:grpSpPr>
            <a:xfrm>
              <a:off x="8610" y="2702"/>
              <a:ext cx="8772" cy="6018"/>
              <a:chOff x="9094" y="2363"/>
              <a:chExt cx="8772" cy="6018"/>
            </a:xfrm>
          </p:grpSpPr>
          <p:grpSp>
            <p:nvGrpSpPr>
              <p:cNvPr id="4" name="组合 3"/>
              <p:cNvGrpSpPr/>
              <p:nvPr/>
            </p:nvGrpSpPr>
            <p:grpSpPr>
              <a:xfrm>
                <a:off x="9112" y="2363"/>
                <a:ext cx="8754" cy="6018"/>
                <a:chOff x="9240" y="3575"/>
                <a:chExt cx="8754" cy="5269"/>
              </a:xfrm>
            </p:grpSpPr>
            <p:cxnSp>
              <p:nvCxnSpPr>
                <p:cNvPr id="20" name="直接连接符 19"/>
                <p:cNvCxnSpPr/>
                <p:nvPr/>
              </p:nvCxnSpPr>
              <p:spPr>
                <a:xfrm>
                  <a:off x="9240" y="3575"/>
                  <a:ext cx="8528" cy="0"/>
                </a:xfrm>
                <a:prstGeom prst="line">
                  <a:avLst/>
                </a:prstGeom>
                <a:ln w="12700">
                  <a:solidFill>
                    <a:srgbClr val="5F7892"/>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240" y="8844"/>
                  <a:ext cx="7607" cy="0"/>
                </a:xfrm>
                <a:prstGeom prst="line">
                  <a:avLst/>
                </a:prstGeom>
                <a:ln w="12700">
                  <a:solidFill>
                    <a:srgbClr val="5F7892"/>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7994" y="4686"/>
                  <a:ext cx="0" cy="4158"/>
                </a:xfrm>
                <a:prstGeom prst="line">
                  <a:avLst/>
                </a:prstGeom>
                <a:ln w="12700">
                  <a:solidFill>
                    <a:srgbClr val="5F7892"/>
                  </a:solidFill>
                  <a:prstDash val="dash"/>
                </a:ln>
              </p:spPr>
              <p:style>
                <a:lnRef idx="1">
                  <a:schemeClr val="accent1"/>
                </a:lnRef>
                <a:fillRef idx="0">
                  <a:schemeClr val="accent1"/>
                </a:fillRef>
                <a:effectRef idx="0">
                  <a:schemeClr val="accent1"/>
                </a:effectRef>
                <a:fontRef idx="minor">
                  <a:schemeClr val="tx1"/>
                </a:fontRef>
              </p:style>
            </p:cxnSp>
          </p:grpSp>
          <p:sp>
            <p:nvSpPr>
              <p:cNvPr id="11" name="文本框 10"/>
              <p:cNvSpPr txBox="true"/>
              <p:nvPr/>
            </p:nvSpPr>
            <p:spPr>
              <a:xfrm>
                <a:off x="9094" y="2586"/>
                <a:ext cx="8546" cy="5572"/>
              </a:xfrm>
              <a:prstGeom prst="rect">
                <a:avLst/>
              </a:prstGeom>
              <a:noFill/>
            </p:spPr>
            <p:txBody>
              <a:bodyPr wrap="square" rtlCol="0">
                <a:spAutoFit/>
              </a:bodyPr>
              <a:p>
                <a:pPr marL="285750" indent="-285750">
                  <a:lnSpc>
                    <a:spcPct val="200000"/>
                  </a:lnSpc>
                  <a:buFont typeface="Wingdings" panose="05000000000000000000" charset="0"/>
                  <a:buChar char="l"/>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操作方法：</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主要利用多种微生物的作用，将植物有机残体，进行矿质化、腐殖化和无害化；</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优点：资源化，无害化。</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德阳市有机质处置中心</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2020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月试运营。采用</a:t>
                </a:r>
                <a:r>
                  <a:rPr lang="zh-CN" altLang="en-US" sz="1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“厌氧硝化”技术</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。不仅满足我市餐厨垃圾、市政污泥处理需要，还可将厌氧消化产生的沼气净化后，输送至焚烧发电项目并网发电，所产生衍生物达到</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污水综合排放标准</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》GB 8978-1996</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中三级标准，高效、环保、清洁、安全。</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12" name="文本框 11"/>
          <p:cNvSpPr txBox="true"/>
          <p:nvPr/>
        </p:nvSpPr>
        <p:spPr>
          <a:xfrm>
            <a:off x="483235" y="379730"/>
            <a:ext cx="6974840" cy="368300"/>
          </a:xfrm>
          <a:prstGeom prst="rect">
            <a:avLst/>
          </a:prstGeom>
          <a:noFill/>
        </p:spPr>
        <p:txBody>
          <a:bodyPr wrap="square" rtlCol="0">
            <a:spAutoFit/>
          </a:bodyPr>
          <a:p>
            <a:pPr lvl="0">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垃圾处理方式 --- 堆肥</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 </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厨余垃圾 </a:t>
            </a: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（德阳市有机质处置中心）</a:t>
            </a:r>
            <a:endPar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6" name="组合 5"/>
          <p:cNvGrpSpPr/>
          <p:nvPr/>
        </p:nvGrpSpPr>
        <p:grpSpPr>
          <a:xfrm>
            <a:off x="1252855" y="1700530"/>
            <a:ext cx="9686290" cy="4324985"/>
            <a:chOff x="2196" y="2878"/>
            <a:chExt cx="15254" cy="6811"/>
          </a:xfrm>
        </p:grpSpPr>
        <p:sp>
          <p:nvSpPr>
            <p:cNvPr id="15" name="文本框 14"/>
            <p:cNvSpPr txBox="true"/>
            <p:nvPr/>
          </p:nvSpPr>
          <p:spPr>
            <a:xfrm>
              <a:off x="2196" y="2878"/>
              <a:ext cx="7401" cy="3536"/>
            </a:xfrm>
            <a:prstGeom prst="rect">
              <a:avLst/>
            </a:prstGeom>
            <a:noFill/>
          </p:spPr>
          <p:txBody>
            <a:bodyPr wrap="square" rtlCol="0">
              <a:spAutoFit/>
            </a:bodyPr>
            <a:p>
              <a:pPr>
                <a:lnSpc>
                  <a:spcPct val="200000"/>
                </a:lnSpc>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优点：</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占地面积较小</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处理速度快（填埋数年，焚烧几小时完成）</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减量效果好（减量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90%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4.</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污染控制好（按照国标处理</a:t>
              </a:r>
              <a:r>
                <a:rPr lang="zh-CN" altLang="en-US" sz="14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纳入</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国家环保监控）</a:t>
              </a:r>
              <a:endParaRPr lang="en-US"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5. </a:t>
              </a:r>
              <a:r>
                <a:rPr lang="zh-CN" altLang="en-US" sz="14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能源利用高（发电）</a:t>
              </a:r>
              <a:endParaRPr lang="zh-CN" altLang="en-US" sz="14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8" name="直接连接符 17"/>
            <p:cNvCxnSpPr/>
            <p:nvPr/>
          </p:nvCxnSpPr>
          <p:spPr>
            <a:xfrm>
              <a:off x="2236" y="6962"/>
              <a:ext cx="8295" cy="0"/>
            </a:xfrm>
            <a:prstGeom prst="line">
              <a:avLst/>
            </a:prstGeom>
            <a:ln w="12700">
              <a:solidFill>
                <a:srgbClr val="1F4E79"/>
              </a:solidFill>
              <a:prstDash val="dash"/>
            </a:ln>
          </p:spPr>
          <p:style>
            <a:lnRef idx="1">
              <a:schemeClr val="accent1"/>
            </a:lnRef>
            <a:fillRef idx="0">
              <a:schemeClr val="accent1"/>
            </a:fillRef>
            <a:effectRef idx="0">
              <a:schemeClr val="accent1"/>
            </a:effectRef>
            <a:fontRef idx="minor">
              <a:schemeClr val="tx1"/>
            </a:fontRef>
          </p:style>
        </p:cxnSp>
        <p:pic>
          <p:nvPicPr>
            <p:cNvPr id="5" name="图片 4" descr="建筑与房屋的城市空拍图&#10;&#10;描述已自动生成"/>
            <p:cNvPicPr>
              <a:picLocks noChangeAspect="true"/>
            </p:cNvPicPr>
            <p:nvPr/>
          </p:nvPicPr>
          <p:blipFill>
            <a:blip r:embed="rId3">
              <a:extLst>
                <a:ext uri="{28A0092B-C50C-407E-A947-70E740481C1C}">
                  <a14:useLocalDpi xmlns:a14="http://schemas.microsoft.com/office/drawing/2010/main" val="false"/>
                </a:ext>
              </a:extLst>
            </a:blip>
            <a:stretch>
              <a:fillRect/>
            </a:stretch>
          </p:blipFill>
          <p:spPr>
            <a:xfrm>
              <a:off x="11033" y="2936"/>
              <a:ext cx="6417" cy="4026"/>
            </a:xfrm>
            <a:prstGeom prst="rect">
              <a:avLst/>
            </a:prstGeom>
          </p:spPr>
        </p:pic>
        <p:sp>
          <p:nvSpPr>
            <p:cNvPr id="2" name="文本框 1"/>
            <p:cNvSpPr txBox="true"/>
            <p:nvPr/>
          </p:nvSpPr>
          <p:spPr>
            <a:xfrm>
              <a:off x="2196" y="7510"/>
              <a:ext cx="15253" cy="2179"/>
            </a:xfrm>
            <a:prstGeom prst="rect">
              <a:avLst/>
            </a:prstGeom>
            <a:noFill/>
          </p:spPr>
          <p:txBody>
            <a:bodyPr wrap="square">
              <a:spAutoFit/>
            </a:bodyPr>
            <a:p>
              <a:pPr indent="406400" algn="just">
                <a:lnSpc>
                  <a:spcPct val="200000"/>
                </a:lnSpc>
                <a:buClrTx/>
                <a:buSzTx/>
                <a:buFontTx/>
              </a:pPr>
              <a:r>
                <a:rPr lang="zh-CN" altLang="zh-CN" sz="14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服务范围覆盖德阳市主城区、罗江区、广汉市等地，每年可处理生活垃圾约</a:t>
              </a:r>
              <a:r>
                <a:rPr lang="en-US" altLang="zh-CN" sz="14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40</a:t>
              </a:r>
              <a:r>
                <a:rPr lang="zh-CN" altLang="zh-CN" sz="14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万吨，年发电量约</a:t>
              </a:r>
              <a:r>
                <a:rPr lang="en-US" altLang="zh-CN" sz="14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1.8</a:t>
              </a:r>
              <a:r>
                <a:rPr lang="zh-CN" altLang="zh-CN" sz="14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亿度，经处理后的生活垃圾减容</a:t>
              </a:r>
              <a:r>
                <a:rPr lang="en-US" altLang="zh-CN" sz="14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90%</a:t>
              </a:r>
              <a:r>
                <a:rPr lang="zh-CN" altLang="zh-CN" sz="14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，减重</a:t>
              </a:r>
              <a:r>
                <a:rPr lang="en-US" altLang="zh-CN" sz="14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85%</a:t>
              </a:r>
              <a:r>
                <a:rPr lang="zh-CN" altLang="zh-CN" sz="14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，环保排放指标满足</a:t>
              </a:r>
              <a:r>
                <a:rPr lang="en-US" altLang="zh-CN" sz="14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GB18485-2014</a:t>
              </a:r>
              <a:r>
                <a:rPr lang="zh-CN" altLang="zh-CN" sz="14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《生活垃圾焚烧污染控制标准》的国家标准</a:t>
              </a:r>
              <a:r>
                <a:rPr lang="zh-CN" altLang="en-US" sz="14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，纳入</a:t>
              </a:r>
              <a:r>
                <a:rPr lang="zh-CN" altLang="en-US" sz="1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国家环保监控</a:t>
              </a:r>
              <a:r>
                <a:rPr lang="en-US" altLang="zh-CN" sz="14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 name="文本框 3"/>
          <p:cNvSpPr txBox="true"/>
          <p:nvPr/>
        </p:nvSpPr>
        <p:spPr>
          <a:xfrm>
            <a:off x="483235" y="379730"/>
            <a:ext cx="6974840" cy="368300"/>
          </a:xfrm>
          <a:prstGeom prst="rect">
            <a:avLst/>
          </a:prstGeom>
          <a:noFill/>
        </p:spPr>
        <p:txBody>
          <a:bodyPr wrap="square" rtlCol="0">
            <a:spAutoFit/>
          </a:bodyPr>
          <a:p>
            <a:pPr lvl="0">
              <a:defRPr/>
            </a:pPr>
            <a:r>
              <a:rPr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垃圾处理方式 --- 焚烧发电</a:t>
            </a:r>
            <a:r>
              <a:rPr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（德阳和新环保发电厂）</a:t>
            </a:r>
            <a:endPar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 name="标题 1"/>
          <p:cNvSpPr>
            <a:spLocks noGrp="true"/>
          </p:cNvSpPr>
          <p:nvPr>
            <p:custDataLst>
              <p:tags r:id="rId3"/>
            </p:custDataLst>
          </p:nvPr>
        </p:nvSpPr>
        <p:spPr>
          <a:xfrm>
            <a:off x="2859405" y="3040380"/>
            <a:ext cx="6186170"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rgbClr val="FF0000"/>
                </a:solidFill>
                <a:latin typeface="微软雅黑" panose="020B0503020204020204" pitchFamily="34" charset="-122"/>
                <a:ea typeface="微软雅黑" panose="020B0503020204020204" pitchFamily="34" charset="-122"/>
              </a:rPr>
              <a:t>前沿技术与实践（国内）</a:t>
            </a:r>
            <a:endParaRPr lang="en-US" altLang="zh-CN"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01645" y="4699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4" name="组合 3"/>
          <p:cNvGrpSpPr/>
          <p:nvPr/>
        </p:nvGrpSpPr>
        <p:grpSpPr>
          <a:xfrm>
            <a:off x="868680" y="2244090"/>
            <a:ext cx="9834880" cy="3139440"/>
            <a:chOff x="1534" y="3591"/>
            <a:chExt cx="15488" cy="4944"/>
          </a:xfrm>
        </p:grpSpPr>
        <p:pic>
          <p:nvPicPr>
            <p:cNvPr id="5" name="图片 4"/>
            <p:cNvPicPr>
              <a:picLocks noChangeAspect="true"/>
            </p:cNvPicPr>
            <p:nvPr/>
          </p:nvPicPr>
          <p:blipFill>
            <a:blip r:embed="rId3"/>
            <a:stretch>
              <a:fillRect/>
            </a:stretch>
          </p:blipFill>
          <p:spPr>
            <a:xfrm>
              <a:off x="11658" y="3591"/>
              <a:ext cx="5365" cy="4945"/>
            </a:xfrm>
            <a:prstGeom prst="rect">
              <a:avLst/>
            </a:prstGeom>
          </p:spPr>
        </p:pic>
        <p:grpSp>
          <p:nvGrpSpPr>
            <p:cNvPr id="6" name="组合 5"/>
            <p:cNvGrpSpPr/>
            <p:nvPr/>
          </p:nvGrpSpPr>
          <p:grpSpPr>
            <a:xfrm>
              <a:off x="1534" y="3939"/>
              <a:ext cx="9374" cy="4250"/>
              <a:chOff x="1534" y="4285"/>
              <a:chExt cx="9374" cy="4250"/>
            </a:xfrm>
          </p:grpSpPr>
          <p:sp>
            <p:nvSpPr>
              <p:cNvPr id="15" name="文本框 14"/>
              <p:cNvSpPr txBox="true"/>
              <p:nvPr/>
            </p:nvSpPr>
            <p:spPr>
              <a:xfrm>
                <a:off x="2246" y="4787"/>
                <a:ext cx="8663" cy="3246"/>
              </a:xfrm>
              <a:prstGeom prst="rect">
                <a:avLst/>
              </a:prstGeom>
              <a:noFill/>
            </p:spPr>
            <p:txBody>
              <a:bodyPr wrap="square" rtlCol="0">
                <a:spAutoFit/>
              </a:bodyPr>
              <a:p>
                <a:pPr indent="457200" fontAlgn="auto">
                  <a:lnSpc>
                    <a:spcPct val="200000"/>
                  </a:lnSpc>
                  <a:buFont typeface="Wingdings" panose="05000000000000000000"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城市垃圾中包含着不少可回收利用的资源，对其中绝大多数资源物进行回收再利用，不仅可实现变废为宝、化害为益和减容减量的目的，而且产生的经济效益可以解决或大部分解决垃圾处理的成本费用问题。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534" y="4285"/>
                <a:ext cx="9375" cy="4251"/>
                <a:chOff x="1534" y="4285"/>
                <a:chExt cx="9375" cy="4251"/>
              </a:xfrm>
            </p:grpSpPr>
            <p:cxnSp>
              <p:nvCxnSpPr>
                <p:cNvPr id="20" name="直接连接符 19"/>
                <p:cNvCxnSpPr/>
                <p:nvPr/>
              </p:nvCxnSpPr>
              <p:spPr>
                <a:xfrm>
                  <a:off x="1662" y="4285"/>
                  <a:ext cx="9247" cy="0"/>
                </a:xfrm>
                <a:prstGeom prst="line">
                  <a:avLst/>
                </a:prstGeom>
                <a:ln w="12700">
                  <a:solidFill>
                    <a:srgbClr val="5F7892"/>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534" y="4992"/>
                  <a:ext cx="0" cy="2896"/>
                </a:xfrm>
                <a:prstGeom prst="line">
                  <a:avLst/>
                </a:prstGeom>
                <a:ln w="12700">
                  <a:solidFill>
                    <a:srgbClr val="5F7892"/>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329" y="8536"/>
                  <a:ext cx="8580" cy="0"/>
                </a:xfrm>
                <a:prstGeom prst="line">
                  <a:avLst/>
                </a:prstGeom>
                <a:ln w="12700">
                  <a:solidFill>
                    <a:srgbClr val="5F7892"/>
                  </a:solidFill>
                  <a:prstDash val="dash"/>
                </a:ln>
              </p:spPr>
              <p:style>
                <a:lnRef idx="1">
                  <a:schemeClr val="accent1"/>
                </a:lnRef>
                <a:fillRef idx="0">
                  <a:schemeClr val="accent1"/>
                </a:fillRef>
                <a:effectRef idx="0">
                  <a:schemeClr val="accent1"/>
                </a:effectRef>
                <a:fontRef idx="minor">
                  <a:schemeClr val="tx1"/>
                </a:fontRef>
              </p:style>
            </p:cxnSp>
          </p:grpSp>
        </p:grpSp>
      </p:grpSp>
      <p:sp>
        <p:nvSpPr>
          <p:cNvPr id="12" name="文本框 11"/>
          <p:cNvSpPr txBox="true"/>
          <p:nvPr/>
        </p:nvSpPr>
        <p:spPr>
          <a:xfrm>
            <a:off x="483235" y="379730"/>
            <a:ext cx="6974840" cy="368300"/>
          </a:xfrm>
          <a:prstGeom prst="rect">
            <a:avLst/>
          </a:prstGeom>
          <a:noFill/>
        </p:spPr>
        <p:txBody>
          <a:bodyPr wrap="square" rtlCol="0">
            <a:spAutoFit/>
          </a:bodyPr>
          <a:p>
            <a:pPr lvl="0">
              <a:defRPr/>
            </a:pPr>
            <a:r>
              <a:rPr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垃圾处理方式 --- 资源返还</a:t>
            </a:r>
            <a:r>
              <a:rPr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（浙江案例）</a:t>
            </a:r>
            <a:endPar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 name="矩形 1"/>
          <p:cNvSpPr/>
          <p:nvPr/>
        </p:nvSpPr>
        <p:spPr>
          <a:xfrm>
            <a:off x="4486275" y="1606550"/>
            <a:ext cx="6839585" cy="4481195"/>
          </a:xfrm>
          <a:prstGeom prst="rect">
            <a:avLst/>
          </a:prstGeom>
          <a:noFill/>
          <a:ln w="19050">
            <a:solidFill>
              <a:schemeClr val="tx1">
                <a:lumMod val="75000"/>
                <a:lumOff val="25000"/>
              </a:schemeClr>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nvPicPr>
        <p:blipFill>
          <a:blip r:embed="rId3"/>
          <a:stretch>
            <a:fillRect/>
          </a:stretch>
        </p:blipFill>
        <p:spPr>
          <a:xfrm>
            <a:off x="887095" y="1606550"/>
            <a:ext cx="3583305" cy="4481195"/>
          </a:xfrm>
          <a:prstGeom prst="rect">
            <a:avLst/>
          </a:prstGeom>
          <a:noFill/>
          <a:ln w="9525">
            <a:noFill/>
          </a:ln>
        </p:spPr>
      </p:pic>
      <p:sp>
        <p:nvSpPr>
          <p:cNvPr id="5" name="文本框 4"/>
          <p:cNvSpPr txBox="true"/>
          <p:nvPr/>
        </p:nvSpPr>
        <p:spPr>
          <a:xfrm>
            <a:off x="4674235" y="1852930"/>
            <a:ext cx="6475095" cy="4030980"/>
          </a:xfrm>
          <a:prstGeom prst="rect">
            <a:avLst/>
          </a:prstGeom>
          <a:noFill/>
        </p:spPr>
        <p:txBody>
          <a:bodyPr wrap="square" rtlCol="0">
            <a:spAutoFit/>
          </a:bodyPr>
          <a:p>
            <a:pPr marL="285750" indent="-285750" algn="l">
              <a:lnSpc>
                <a:spcPct val="20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两网融合：智能垃圾分类</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再生资源体系建设</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采用</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“互联网+智能回收”</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的方式，数据赋能，开展居民区垃圾分类和生活垃圾可回收物全品类回收全流程长效运维工作，为实现无人化监管、形成分类效果长效机制奠定基础；</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临平经济开发区项目服务</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逾4.5万户，41个居民小区，42套智能可回收箱，建成15家回收门店</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，采用点</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中心的直运模式；</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Font typeface="Wingdings" panose="05000000000000000000" charset="0"/>
              <a:buChar char="l"/>
            </a:pPr>
            <a:r>
              <a:rPr lang="en-US" altLang="zh-CN" sz="1600" u="sng"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2022</a:t>
            </a:r>
            <a:r>
              <a:rPr lang="zh-CN" altLang="en-US" sz="1600" u="sng"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项目被评为国家住建部</a:t>
            </a:r>
            <a:r>
              <a:rPr lang="zh-CN" altLang="en-US" sz="1600" dirty="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首个环境工程科技类垃圾分类和再生资源示范项目</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，并获得央视等重要媒体报道。</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true"/>
          <p:nvPr/>
        </p:nvSpPr>
        <p:spPr>
          <a:xfrm>
            <a:off x="4740275" y="1425575"/>
            <a:ext cx="1898015" cy="368300"/>
          </a:xfrm>
          <a:prstGeom prst="rect">
            <a:avLst/>
          </a:prstGeom>
          <a:solidFill>
            <a:schemeClr val="bg1"/>
          </a:solidFill>
        </p:spPr>
        <p:txBody>
          <a:bodyPr wrap="square" rtlCol="0">
            <a:spAutoFit/>
          </a:bodyPr>
          <a:p>
            <a:pPr algn="ct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项</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目</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概</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况</a:t>
            </a:r>
            <a:endParaRPr lang="zh-CN" altLang="en-US"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true"/>
          <p:nvPr/>
        </p:nvSpPr>
        <p:spPr>
          <a:xfrm>
            <a:off x="483235" y="379730"/>
            <a:ext cx="6974840" cy="368300"/>
          </a:xfrm>
          <a:prstGeom prst="rect">
            <a:avLst/>
          </a:prstGeom>
          <a:noFill/>
        </p:spPr>
        <p:txBody>
          <a:bodyPr wrap="square" rtlCol="0">
            <a:spAutoFit/>
          </a:bodyPr>
          <a:p>
            <a:pPr lvl="0">
              <a:defRPr/>
            </a:pPr>
            <a:r>
              <a:rPr b="1" dirty="0">
                <a:latin typeface="微软雅黑" panose="020B0503020204020204" pitchFamily="34" charset="-122"/>
                <a:ea typeface="微软雅黑" panose="020B0503020204020204" pitchFamily="34" charset="-122"/>
                <a:cs typeface="微软雅黑" panose="020B0503020204020204" pitchFamily="34" charset="-122"/>
              </a:rPr>
              <a:t>杭州市临平区东湖街道生活垃圾“四分法”垃圾分类服务项目</a:t>
            </a:r>
            <a:endPar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97705" y="375920"/>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占位符 2"/>
          <p:cNvSpPr>
            <a:spLocks noGrp="true"/>
          </p:cNvSpPr>
          <p:nvPr>
            <p:ph type="body" sz="quarter" idx="10"/>
          </p:nvPr>
        </p:nvSpPr>
        <p:spPr>
          <a:xfrm>
            <a:off x="409680" y="315194"/>
            <a:ext cx="4693784" cy="724247"/>
          </a:xfrm>
        </p:spPr>
        <p:txBody>
          <a:bodyPr/>
          <a:lstStyle/>
          <a:p>
            <a:r>
              <a:rPr lang="zh-CN" altLang="en-US" sz="2800" b="1" dirty="0"/>
              <a:t>城市现状</a:t>
            </a:r>
            <a:endParaRPr lang="zh-CN" altLang="en-US" sz="2800" b="1" dirty="0"/>
          </a:p>
        </p:txBody>
      </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pic>
        <p:nvPicPr>
          <p:cNvPr id="4" name="图片 3" descr="823ace4111413b0b349a85741269992"/>
          <p:cNvPicPr>
            <a:picLocks noChangeAspect="true"/>
          </p:cNvPicPr>
          <p:nvPr/>
        </p:nvPicPr>
        <p:blipFill>
          <a:blip r:embed="rId3"/>
          <a:srcRect b="7983"/>
          <a:stretch>
            <a:fillRect/>
          </a:stretch>
        </p:blipFill>
        <p:spPr>
          <a:xfrm>
            <a:off x="490220" y="1593215"/>
            <a:ext cx="3296285" cy="4044950"/>
          </a:xfrm>
          <a:prstGeom prst="rect">
            <a:avLst/>
          </a:prstGeom>
        </p:spPr>
      </p:pic>
      <p:pic>
        <p:nvPicPr>
          <p:cNvPr id="5" name="图片 4" descr="889f39bf901d5b3feb9df49d4d3c369"/>
          <p:cNvPicPr>
            <a:picLocks noChangeAspect="true"/>
          </p:cNvPicPr>
          <p:nvPr/>
        </p:nvPicPr>
        <p:blipFill>
          <a:blip r:embed="rId4"/>
          <a:srcRect b="11775"/>
          <a:stretch>
            <a:fillRect/>
          </a:stretch>
        </p:blipFill>
        <p:spPr>
          <a:xfrm>
            <a:off x="3912870" y="1593215"/>
            <a:ext cx="3618230" cy="2128520"/>
          </a:xfrm>
          <a:prstGeom prst="rect">
            <a:avLst/>
          </a:prstGeom>
        </p:spPr>
      </p:pic>
      <p:pic>
        <p:nvPicPr>
          <p:cNvPr id="6" name="图片 5" descr="6379667c20272ccc0f6f6bd32507012"/>
          <p:cNvPicPr>
            <a:picLocks noChangeAspect="true"/>
          </p:cNvPicPr>
          <p:nvPr/>
        </p:nvPicPr>
        <p:blipFill>
          <a:blip r:embed="rId5"/>
          <a:srcRect b="10093"/>
          <a:stretch>
            <a:fillRect/>
          </a:stretch>
        </p:blipFill>
        <p:spPr>
          <a:xfrm>
            <a:off x="3912870" y="3912870"/>
            <a:ext cx="4148455" cy="1725295"/>
          </a:xfrm>
          <a:prstGeom prst="rect">
            <a:avLst/>
          </a:prstGeom>
        </p:spPr>
      </p:pic>
      <p:pic>
        <p:nvPicPr>
          <p:cNvPr id="7" name="图片 6" descr="1a6d58f7417bbc56e9fc660c3c964b7"/>
          <p:cNvPicPr>
            <a:picLocks noChangeAspect="true"/>
          </p:cNvPicPr>
          <p:nvPr/>
        </p:nvPicPr>
        <p:blipFill>
          <a:blip r:embed="rId6"/>
          <a:stretch>
            <a:fillRect/>
          </a:stretch>
        </p:blipFill>
        <p:spPr>
          <a:xfrm>
            <a:off x="7688580" y="1593215"/>
            <a:ext cx="3583940" cy="1995170"/>
          </a:xfrm>
          <a:prstGeom prst="rect">
            <a:avLst/>
          </a:prstGeom>
        </p:spPr>
      </p:pic>
      <p:pic>
        <p:nvPicPr>
          <p:cNvPr id="13" name="图片 12" descr="549557fec979c0e3c972518ce58dffd"/>
          <p:cNvPicPr>
            <a:picLocks noChangeAspect="true"/>
          </p:cNvPicPr>
          <p:nvPr/>
        </p:nvPicPr>
        <p:blipFill>
          <a:blip r:embed="rId7"/>
          <a:srcRect b="8058"/>
          <a:stretch>
            <a:fillRect/>
          </a:stretch>
        </p:blipFill>
        <p:spPr>
          <a:xfrm>
            <a:off x="8192770" y="3766185"/>
            <a:ext cx="3079750" cy="1855470"/>
          </a:xfrm>
          <a:prstGeom prst="rect">
            <a:avLst/>
          </a:prstGeom>
        </p:spPr>
      </p:pic>
      <p:sp>
        <p:nvSpPr>
          <p:cNvPr id="14" name="文本框 13"/>
          <p:cNvSpPr txBox="true"/>
          <p:nvPr/>
        </p:nvSpPr>
        <p:spPr>
          <a:xfrm>
            <a:off x="409575" y="1039495"/>
            <a:ext cx="3522345" cy="460375"/>
          </a:xfrm>
          <a:prstGeom prst="rect">
            <a:avLst/>
          </a:prstGeom>
          <a:noFill/>
        </p:spPr>
        <p:txBody>
          <a:bodyPr wrap="square" rtlCol="0">
            <a:spAutoFit/>
          </a:bodyPr>
          <a:p>
            <a:r>
              <a:rPr lang="zh-CN" altLang="en-US" sz="2400">
                <a:solidFill>
                  <a:srgbClr val="C00000"/>
                </a:solidFill>
                <a:latin typeface="微软雅黑" panose="020B0503020204020204" pitchFamily="34" charset="-122"/>
                <a:ea typeface="微软雅黑" panose="020B0503020204020204" pitchFamily="34" charset="-122"/>
              </a:rPr>
              <a:t>看到这些什么感想？</a:t>
            </a:r>
            <a:endParaRPr lang="zh-CN" altLang="en-US" sz="24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par>
                                <p:cTn id="17" presetID="3" presetClass="entr" presetSubtype="1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2" name="组合 1"/>
          <p:cNvGrpSpPr/>
          <p:nvPr/>
        </p:nvGrpSpPr>
        <p:grpSpPr>
          <a:xfrm>
            <a:off x="683895" y="1675765"/>
            <a:ext cx="10824210" cy="3968750"/>
            <a:chOff x="1449" y="2899"/>
            <a:chExt cx="17046" cy="6250"/>
          </a:xfrm>
        </p:grpSpPr>
        <p:grpSp>
          <p:nvGrpSpPr>
            <p:cNvPr id="6" name="组合 5"/>
            <p:cNvGrpSpPr/>
            <p:nvPr/>
          </p:nvGrpSpPr>
          <p:grpSpPr>
            <a:xfrm>
              <a:off x="1449" y="3327"/>
              <a:ext cx="7770" cy="5394"/>
              <a:chOff x="10455" y="3113"/>
              <a:chExt cx="7770" cy="5394"/>
            </a:xfrm>
          </p:grpSpPr>
          <p:pic>
            <p:nvPicPr>
              <p:cNvPr id="4" name="图片 7" descr="图片1"/>
              <p:cNvPicPr>
                <a:picLocks noChangeAspect="true"/>
              </p:cNvPicPr>
              <p:nvPr/>
            </p:nvPicPr>
            <p:blipFill>
              <a:blip r:embed="rId3"/>
              <a:stretch>
                <a:fillRect/>
              </a:stretch>
            </p:blipFill>
            <p:spPr>
              <a:xfrm>
                <a:off x="10681" y="3348"/>
                <a:ext cx="3401" cy="2268"/>
              </a:xfrm>
              <a:prstGeom prst="rect">
                <a:avLst/>
              </a:prstGeom>
            </p:spPr>
          </p:pic>
          <p:pic>
            <p:nvPicPr>
              <p:cNvPr id="11" name="图片 3" descr="C:\Users\AmyL2021\Desktop\联运知慧\照片信息\分拣中心2.jpg分拣中心2"/>
              <p:cNvPicPr>
                <a:picLocks noChangeAspect="true"/>
              </p:cNvPicPr>
              <p:nvPr/>
            </p:nvPicPr>
            <p:blipFill>
              <a:blip r:embed="rId4"/>
              <a:srcRect/>
              <a:stretch>
                <a:fillRect/>
              </a:stretch>
            </p:blipFill>
            <p:spPr>
              <a:xfrm>
                <a:off x="14598" y="3348"/>
                <a:ext cx="3392" cy="2268"/>
              </a:xfrm>
              <a:prstGeom prst="rect">
                <a:avLst/>
              </a:prstGeom>
              <a:noFill/>
              <a:ln>
                <a:noFill/>
              </a:ln>
            </p:spPr>
          </p:pic>
          <p:pic>
            <p:nvPicPr>
              <p:cNvPr id="13" name="图片 2" descr="C:\Users\AmyL2021\Desktop\联运知慧\照片信息\分拣中心-玻璃.jpg分拣中心-玻璃"/>
              <p:cNvPicPr>
                <a:picLocks noChangeAspect="true"/>
              </p:cNvPicPr>
              <p:nvPr/>
            </p:nvPicPr>
            <p:blipFill>
              <a:blip r:embed="rId5"/>
              <a:srcRect/>
              <a:stretch>
                <a:fillRect/>
              </a:stretch>
            </p:blipFill>
            <p:spPr>
              <a:xfrm>
                <a:off x="10680" y="6118"/>
                <a:ext cx="3402" cy="2101"/>
              </a:xfrm>
              <a:prstGeom prst="rect">
                <a:avLst/>
              </a:prstGeom>
              <a:noFill/>
              <a:ln>
                <a:noFill/>
              </a:ln>
            </p:spPr>
          </p:pic>
          <p:pic>
            <p:nvPicPr>
              <p:cNvPr id="18" name="图片 3" descr="lADPDg7mQx_3DsLNA9TNBRs_1307_980"/>
              <p:cNvPicPr>
                <a:picLocks noChangeAspect="true"/>
              </p:cNvPicPr>
              <p:nvPr/>
            </p:nvPicPr>
            <p:blipFill>
              <a:blip r:embed="rId6"/>
              <a:srcRect b="10188"/>
              <a:stretch>
                <a:fillRect/>
              </a:stretch>
            </p:blipFill>
            <p:spPr>
              <a:xfrm>
                <a:off x="14598" y="6120"/>
                <a:ext cx="3390" cy="2098"/>
              </a:xfrm>
              <a:prstGeom prst="rect">
                <a:avLst/>
              </a:prstGeom>
              <a:noFill/>
              <a:ln>
                <a:noFill/>
              </a:ln>
            </p:spPr>
          </p:pic>
          <p:grpSp>
            <p:nvGrpSpPr>
              <p:cNvPr id="5" name="组合 4"/>
              <p:cNvGrpSpPr/>
              <p:nvPr/>
            </p:nvGrpSpPr>
            <p:grpSpPr>
              <a:xfrm>
                <a:off x="10455" y="3113"/>
                <a:ext cx="7770" cy="5394"/>
                <a:chOff x="10455" y="3113"/>
                <a:chExt cx="7770" cy="5394"/>
              </a:xfrm>
            </p:grpSpPr>
            <p:sp>
              <p:nvSpPr>
                <p:cNvPr id="12" name="矩形 11"/>
                <p:cNvSpPr/>
                <p:nvPr/>
              </p:nvSpPr>
              <p:spPr>
                <a:xfrm>
                  <a:off x="10455" y="3113"/>
                  <a:ext cx="7770" cy="5394"/>
                </a:xfrm>
                <a:prstGeom prst="rect">
                  <a:avLst/>
                </a:prstGeom>
                <a:noFill/>
                <a:ln>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4" name="直接连接符 13"/>
                <p:cNvCxnSpPr/>
                <p:nvPr/>
              </p:nvCxnSpPr>
              <p:spPr>
                <a:xfrm>
                  <a:off x="10455" y="5810"/>
                  <a:ext cx="77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4340" y="3113"/>
                  <a:ext cx="0" cy="5394"/>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100" name="文本框 99"/>
            <p:cNvSpPr txBox="true"/>
            <p:nvPr/>
          </p:nvSpPr>
          <p:spPr>
            <a:xfrm>
              <a:off x="9997" y="2899"/>
              <a:ext cx="8499" cy="6251"/>
            </a:xfrm>
            <a:prstGeom prst="rect">
              <a:avLst/>
            </a:prstGeom>
            <a:noFill/>
            <a:ln w="9525">
              <a:noFill/>
            </a:ln>
          </p:spPr>
          <p:txBody>
            <a:bodyPr wrap="square">
              <a:spAutoFit/>
            </a:bodyPr>
            <a:p>
              <a:pPr marL="285750" indent="-285750" algn="l">
                <a:lnSpc>
                  <a:spcPct val="200000"/>
                </a:lnSpc>
                <a:buClrTx/>
                <a:buSzTx/>
                <a:buFont typeface="Wingdings" panose="05000000000000000000" charset="0"/>
                <a:buChar char="l"/>
              </a:pPr>
              <a:r>
                <a:rPr lang="zh-CN" sz="1400" b="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针对临平区居民日常生活产生的可回收物分为九大类进行收集、运输、处置，设置</a:t>
              </a:r>
              <a:r>
                <a:rPr 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称重区、分拣区、加工拆解区、打包区、存放区、配套服务区</a:t>
              </a:r>
              <a:r>
                <a:rPr lang="zh-CN" sz="1400" b="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等相关功能区，可实现废旧纸张、塑料、玻璃、纺织品、金属等9大类再生资源的全品类回收、分拣和运输，做到再生资源的应收尽收。</a:t>
              </a:r>
              <a:endParaRPr lang="zh-CN" sz="1400" b="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ClrTx/>
                <a:buSzTx/>
                <a:buFont typeface="Wingdings" panose="05000000000000000000" charset="0"/>
                <a:buChar char="l"/>
              </a:pPr>
              <a:r>
                <a:rPr lang="zh-CN" sz="1400" b="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将拆解、分拣、打包处理三者结合为</a:t>
              </a:r>
              <a:r>
                <a:rPr 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“三位一体”</a:t>
              </a:r>
              <a:r>
                <a:rPr lang="zh-CN" sz="1400" b="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的综合处理模式。对接合作正规下游厂家，进行资源再生。</a:t>
              </a:r>
              <a:endParaRPr lang="zh-CN" sz="1400" b="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ClrTx/>
                <a:buSzTx/>
                <a:buFont typeface="Wingdings" panose="05000000000000000000" charset="0"/>
                <a:buChar char="l"/>
              </a:pPr>
              <a:r>
                <a:rPr lang="zh-CN" sz="1400" b="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分拣中心采取规范化、5S管理、半自动化作业方式，设计处理产能 50吨，截止目前已经达到约</a:t>
              </a:r>
              <a:r>
                <a:rPr 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每天40吨</a:t>
              </a:r>
              <a:r>
                <a:rPr lang="zh-CN" sz="1400" b="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6" name="文本框 15"/>
          <p:cNvSpPr txBox="true"/>
          <p:nvPr/>
        </p:nvSpPr>
        <p:spPr>
          <a:xfrm>
            <a:off x="483235" y="379730"/>
            <a:ext cx="6974840" cy="368300"/>
          </a:xfrm>
          <a:prstGeom prst="rect">
            <a:avLst/>
          </a:prstGeom>
          <a:noFill/>
        </p:spPr>
        <p:txBody>
          <a:bodyPr wrap="square" rtlCol="0">
            <a:spAutoFit/>
          </a:bodyPr>
          <a:p>
            <a:pPr lvl="0">
              <a:defRPr/>
            </a:pPr>
            <a:r>
              <a:rPr b="1" dirty="0">
                <a:latin typeface="微软雅黑" panose="020B0503020204020204" pitchFamily="34" charset="-122"/>
                <a:ea typeface="微软雅黑" panose="020B0503020204020204" pitchFamily="34" charset="-122"/>
              </a:rPr>
              <a:t>末端分拣中心</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 name="标题 1"/>
          <p:cNvSpPr>
            <a:spLocks noGrp="true"/>
          </p:cNvSpPr>
          <p:nvPr>
            <p:custDataLst>
              <p:tags r:id="rId3"/>
            </p:custDataLst>
          </p:nvPr>
        </p:nvSpPr>
        <p:spPr>
          <a:xfrm>
            <a:off x="2859405" y="3040380"/>
            <a:ext cx="6186170"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rgbClr val="FF0000"/>
                </a:solidFill>
                <a:latin typeface="微软雅黑" panose="020B0503020204020204" pitchFamily="34" charset="-122"/>
                <a:ea typeface="微软雅黑" panose="020B0503020204020204" pitchFamily="34" charset="-122"/>
              </a:rPr>
              <a:t>前沿技术与实践（国外）</a:t>
            </a:r>
            <a:endParaRPr lang="en-US" altLang="zh-CN"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 name="标题 1"/>
          <p:cNvSpPr>
            <a:spLocks noGrp="true"/>
          </p:cNvSpPr>
          <p:nvPr>
            <p:custDataLst>
              <p:tags r:id="rId3"/>
            </p:custDataLst>
          </p:nvPr>
        </p:nvSpPr>
        <p:spPr>
          <a:xfrm>
            <a:off x="5601335" y="2897505"/>
            <a:ext cx="2686050"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rgbClr val="FF0000"/>
                </a:solidFill>
                <a:latin typeface="微软雅黑" panose="020B0503020204020204" pitchFamily="34" charset="-122"/>
                <a:ea typeface="微软雅黑" panose="020B0503020204020204" pitchFamily="34" charset="-122"/>
              </a:rPr>
              <a:t>美国</a:t>
            </a:r>
            <a:endParaRPr lang="zh-CN" altLang="en-US"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8" name="文本框 27"/>
          <p:cNvSpPr txBox="true"/>
          <p:nvPr/>
        </p:nvSpPr>
        <p:spPr>
          <a:xfrm>
            <a:off x="483262" y="379630"/>
            <a:ext cx="2826882" cy="368300"/>
          </a:xfrm>
          <a:prstGeom prst="rect">
            <a:avLst/>
          </a:prstGeom>
          <a:noFill/>
        </p:spPr>
        <p:txBody>
          <a:bodyPr wrap="square" rtlCol="0">
            <a:spAutoFit/>
          </a:bodyPr>
          <a:p>
            <a:pPr lvl="0">
              <a:defRPr/>
            </a:pPr>
            <a:r>
              <a:rPr lang="zh-CN" altLang="en-US" b="1" dirty="0">
                <a:solidFill>
                  <a:schemeClr val="tx1">
                    <a:lumMod val="75000"/>
                    <a:lumOff val="25000"/>
                  </a:schemeClr>
                </a:solidFill>
                <a:latin typeface="Arial" panose="020B0604020202020204"/>
                <a:ea typeface="微软雅黑" panose="020B0503020204020204" pitchFamily="34" charset="-122"/>
              </a:rPr>
              <a:t>前沿技术与实践</a:t>
            </a:r>
            <a:endParaRPr lang="zh-CN" altLang="en-US" b="1" dirty="0">
              <a:solidFill>
                <a:schemeClr val="tx1">
                  <a:lumMod val="75000"/>
                  <a:lumOff val="25000"/>
                </a:schemeClr>
              </a:solidFill>
              <a:latin typeface="Arial" panose="020B0604020202020204"/>
              <a:ea typeface="微软雅黑" panose="020B0503020204020204" pitchFamily="34" charset="-122"/>
            </a:endParaRPr>
          </a:p>
        </p:txBody>
      </p:sp>
      <p:sp>
        <p:nvSpPr>
          <p:cNvPr id="2" name="标题 2"/>
          <p:cNvSpPr>
            <a:spLocks noGrp="true"/>
          </p:cNvSpPr>
          <p:nvPr>
            <p:custDataLst>
              <p:tags r:id="rId3"/>
            </p:custDataLst>
          </p:nvPr>
        </p:nvSpPr>
        <p:spPr>
          <a:xfrm>
            <a:off x="6428740" y="1986280"/>
            <a:ext cx="5299075" cy="19608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tx1"/>
                </a:solidFill>
              </a:rPr>
              <a:t>在美国，垃圾的分类和处理不只有详细的法律规定，而且有科学的管理方法。</a:t>
            </a:r>
            <a:br>
              <a:rPr lang="zh-CN" altLang="en-US" sz="1800" b="1" dirty="0">
                <a:solidFill>
                  <a:schemeClr val="tx1"/>
                </a:solidFill>
              </a:rPr>
            </a:br>
            <a:br>
              <a:rPr lang="zh-CN" altLang="en-US" sz="1800" b="1" dirty="0">
                <a:solidFill>
                  <a:schemeClr val="tx1"/>
                </a:solidFill>
              </a:rPr>
            </a:br>
            <a:r>
              <a:rPr lang="zh-CN" altLang="en-US" sz="1800" b="1" dirty="0">
                <a:solidFill>
                  <a:schemeClr val="tx1"/>
                </a:solidFill>
              </a:rPr>
              <a:t>1965年，美国制订了《固体废弃物处置法》，1976年修订更名为《资源保护及回收法》，1990年又推出了《污染预防法》。</a:t>
            </a:r>
            <a:br>
              <a:rPr lang="zh-CN" altLang="en-US" sz="1800" b="1" dirty="0">
                <a:solidFill>
                  <a:schemeClr val="tx1"/>
                </a:solidFill>
              </a:rPr>
            </a:br>
            <a:br>
              <a:rPr lang="zh-CN" altLang="en-US" sz="1800" b="1" dirty="0">
                <a:solidFill>
                  <a:schemeClr val="tx1"/>
                </a:solidFill>
              </a:rPr>
            </a:br>
            <a:r>
              <a:rPr lang="zh-CN" altLang="en-US" sz="1800" b="1" dirty="0">
                <a:solidFill>
                  <a:schemeClr val="tx1"/>
                </a:solidFill>
              </a:rPr>
              <a:t>这些法律不仅确定了资源回收的“4R原则”，即recovery（恢复）、recycle（回收）、reuse（再用）、reduction（减量）；而且将处理废弃物提高到了事先预防、减少污染的高度</a:t>
            </a:r>
            <a:r>
              <a:rPr lang="zh-CN" altLang="en-US" sz="1400" b="1" dirty="0">
                <a:solidFill>
                  <a:schemeClr val="tx1"/>
                </a:solidFill>
              </a:rPr>
              <a:t>。</a:t>
            </a:r>
            <a:endParaRPr lang="zh-CN" altLang="en-US" sz="1400" b="1" dirty="0">
              <a:solidFill>
                <a:schemeClr val="tx1"/>
              </a:solidFill>
            </a:endParaRPr>
          </a:p>
        </p:txBody>
      </p:sp>
      <p:pic>
        <p:nvPicPr>
          <p:cNvPr id="4" name="图片 3"/>
          <p:cNvPicPr>
            <a:picLocks noChangeAspect="true"/>
          </p:cNvPicPr>
          <p:nvPr/>
        </p:nvPicPr>
        <p:blipFill>
          <a:blip r:embed="rId4"/>
          <a:stretch>
            <a:fillRect/>
          </a:stretch>
        </p:blipFill>
        <p:spPr>
          <a:xfrm>
            <a:off x="483235" y="1391285"/>
            <a:ext cx="5454015" cy="4075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8" name="文本框 27"/>
          <p:cNvSpPr txBox="true"/>
          <p:nvPr/>
        </p:nvSpPr>
        <p:spPr>
          <a:xfrm>
            <a:off x="483262" y="379630"/>
            <a:ext cx="2826882" cy="368300"/>
          </a:xfrm>
          <a:prstGeom prst="rect">
            <a:avLst/>
          </a:prstGeom>
          <a:noFill/>
        </p:spPr>
        <p:txBody>
          <a:bodyPr wrap="square" rtlCol="0">
            <a:spAutoFit/>
          </a:bodyPr>
          <a:p>
            <a:pPr lvl="0">
              <a:defRPr/>
            </a:pPr>
            <a:r>
              <a:rPr lang="zh-CN" altLang="en-US" b="1" dirty="0">
                <a:solidFill>
                  <a:schemeClr val="tx1">
                    <a:lumMod val="75000"/>
                    <a:lumOff val="25000"/>
                  </a:schemeClr>
                </a:solidFill>
                <a:latin typeface="Arial" panose="020B0604020202020204"/>
                <a:ea typeface="微软雅黑" panose="020B0503020204020204" pitchFamily="34" charset="-122"/>
                <a:sym typeface="+mn-ea"/>
              </a:rPr>
              <a:t>前沿技术与实践</a:t>
            </a:r>
            <a:endParaRPr lang="zh-CN" altLang="en-US" b="1" dirty="0">
              <a:solidFill>
                <a:schemeClr val="tx1">
                  <a:lumMod val="75000"/>
                  <a:lumOff val="25000"/>
                </a:schemeClr>
              </a:solidFill>
              <a:latin typeface="Arial" panose="020B0604020202020204"/>
              <a:ea typeface="微软雅黑" panose="020B0503020204020204" pitchFamily="34" charset="-122"/>
            </a:endParaRPr>
          </a:p>
        </p:txBody>
      </p:sp>
      <p:sp>
        <p:nvSpPr>
          <p:cNvPr id="2" name="标题 2"/>
          <p:cNvSpPr>
            <a:spLocks noGrp="true"/>
          </p:cNvSpPr>
          <p:nvPr>
            <p:custDataLst>
              <p:tags r:id="rId3"/>
            </p:custDataLst>
          </p:nvPr>
        </p:nvSpPr>
        <p:spPr>
          <a:xfrm>
            <a:off x="6436360" y="2026285"/>
            <a:ext cx="5299075" cy="19608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600" b="1" dirty="0">
                <a:solidFill>
                  <a:schemeClr val="tx1"/>
                </a:solidFill>
              </a:rPr>
              <a:t>社区规定每周二收一次生活垃圾，可回收垃圾则是周二和周五两次。居民只需按时把垃圾桶置放到门前路边即可，收垃圾的工人会按时装到垃圾车上。对于公寓式住宅，则是有集中垃圾存放点，可回收和不可回收也是明显区分。</a:t>
            </a:r>
            <a:br>
              <a:rPr lang="zh-CN" altLang="en-US" sz="1600" b="1" dirty="0">
                <a:solidFill>
                  <a:schemeClr val="tx1"/>
                </a:solidFill>
              </a:rPr>
            </a:br>
            <a:br>
              <a:rPr lang="zh-CN" altLang="en-US" sz="1600" b="1" dirty="0">
                <a:solidFill>
                  <a:schemeClr val="tx1"/>
                </a:solidFill>
              </a:rPr>
            </a:br>
            <a:r>
              <a:rPr lang="zh-CN" altLang="en-US" sz="1600" b="1" dirty="0">
                <a:solidFill>
                  <a:schemeClr val="tx1"/>
                </a:solidFill>
              </a:rPr>
              <a:t>规矩好定，关键在于执行，各州都有禁止乱扔垃圾的法律，在美国乱丢垃圾是一种犯罪行为。</a:t>
            </a:r>
            <a:br>
              <a:rPr lang="zh-CN" altLang="en-US" sz="1600" b="1" dirty="0">
                <a:solidFill>
                  <a:schemeClr val="tx1"/>
                </a:solidFill>
              </a:rPr>
            </a:br>
            <a:br>
              <a:rPr lang="zh-CN" altLang="en-US" sz="1600" b="1" dirty="0">
                <a:solidFill>
                  <a:schemeClr val="tx1"/>
                </a:solidFill>
              </a:rPr>
            </a:br>
            <a:r>
              <a:rPr lang="zh-CN" altLang="en-US" sz="1600" b="1" dirty="0">
                <a:solidFill>
                  <a:schemeClr val="tx1"/>
                </a:solidFill>
              </a:rPr>
              <a:t>据不完全统计，经过家庭的垃圾分类处理，美国家庭垃圾的最终走向是回收利用（包括直接回收、路边分类、堆肥、综合利用等）50%，填埋40%，焚烧10%。</a:t>
            </a:r>
            <a:endParaRPr lang="zh-CN" altLang="en-US" sz="1600" b="1" dirty="0">
              <a:solidFill>
                <a:schemeClr val="tx1"/>
              </a:solidFill>
            </a:endParaRPr>
          </a:p>
        </p:txBody>
      </p:sp>
      <p:pic>
        <p:nvPicPr>
          <p:cNvPr id="4" name="图片 3"/>
          <p:cNvPicPr>
            <a:picLocks noChangeAspect="true"/>
          </p:cNvPicPr>
          <p:nvPr/>
        </p:nvPicPr>
        <p:blipFill>
          <a:blip r:embed="rId4"/>
          <a:stretch>
            <a:fillRect/>
          </a:stretch>
        </p:blipFill>
        <p:spPr>
          <a:xfrm>
            <a:off x="606425" y="1750060"/>
            <a:ext cx="5372100" cy="37458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4" name="文本框 3"/>
          <p:cNvSpPr txBox="true"/>
          <p:nvPr/>
        </p:nvSpPr>
        <p:spPr>
          <a:xfrm>
            <a:off x="483897" y="372645"/>
            <a:ext cx="2826882" cy="368300"/>
          </a:xfrm>
          <a:prstGeom prst="rect">
            <a:avLst/>
          </a:prstGeom>
          <a:noFill/>
        </p:spPr>
        <p:txBody>
          <a:bodyPr wrap="square" rtlCol="0">
            <a:spAutoFit/>
          </a:bodyPr>
          <a:p>
            <a:pPr lvl="0">
              <a:defRPr/>
            </a:pPr>
            <a:r>
              <a:rPr lang="zh-CN" altLang="en-US" b="1" dirty="0">
                <a:solidFill>
                  <a:schemeClr val="tx1">
                    <a:lumMod val="75000"/>
                    <a:lumOff val="25000"/>
                  </a:schemeClr>
                </a:solidFill>
                <a:latin typeface="Arial" panose="020B0604020202020204"/>
                <a:ea typeface="微软雅黑" panose="020B0503020204020204" pitchFamily="34" charset="-122"/>
                <a:sym typeface="+mn-ea"/>
              </a:rPr>
              <a:t>前沿技术与实践</a:t>
            </a:r>
            <a:endParaRPr lang="zh-CN" altLang="en-US" b="1" dirty="0">
              <a:solidFill>
                <a:schemeClr val="tx1">
                  <a:lumMod val="75000"/>
                  <a:lumOff val="25000"/>
                </a:schemeClr>
              </a:solidFill>
              <a:latin typeface="Arial" panose="020B0604020202020204"/>
              <a:ea typeface="微软雅黑" panose="020B0503020204020204" pitchFamily="34" charset="-122"/>
            </a:endParaRPr>
          </a:p>
        </p:txBody>
      </p:sp>
      <p:sp>
        <p:nvSpPr>
          <p:cNvPr id="5" name="标题 2"/>
          <p:cNvSpPr>
            <a:spLocks noGrp="true"/>
          </p:cNvSpPr>
          <p:nvPr>
            <p:custDataLst>
              <p:tags r:id="rId3"/>
            </p:custDataLst>
          </p:nvPr>
        </p:nvSpPr>
        <p:spPr>
          <a:xfrm>
            <a:off x="6373495" y="1598295"/>
            <a:ext cx="5299075" cy="19608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600" b="1" dirty="0">
                <a:solidFill>
                  <a:schemeClr val="tx1"/>
                </a:solidFill>
              </a:rPr>
              <a:t>只要开动脑筋，垃圾桶也可以很有趣</a:t>
            </a:r>
            <a:br>
              <a:rPr lang="zh-CN" altLang="en-US" sz="1600" b="1" dirty="0">
                <a:solidFill>
                  <a:schemeClr val="tx1"/>
                </a:solidFill>
              </a:rPr>
            </a:br>
            <a:br>
              <a:rPr lang="zh-CN" altLang="en-US" sz="1600" b="1" dirty="0">
                <a:solidFill>
                  <a:schemeClr val="tx1"/>
                </a:solidFill>
              </a:rPr>
            </a:br>
            <a:r>
              <a:rPr lang="zh-CN" altLang="en-US" sz="1600" b="1" dirty="0">
                <a:solidFill>
                  <a:schemeClr val="tx1"/>
                </a:solidFill>
              </a:rPr>
              <a:t>太阳能压缩垃圾桶：这款垃圾桶增加了一个压缩垃圾的装置，由太阳能供能，可以把垃圾的体积平均压缩到原来的五分之一</a:t>
            </a:r>
            <a:br>
              <a:rPr lang="zh-CN" altLang="en-US" sz="1400" b="1" dirty="0">
                <a:solidFill>
                  <a:schemeClr val="tx1"/>
                </a:solidFill>
              </a:rPr>
            </a:br>
            <a:br>
              <a:rPr lang="zh-CN" altLang="en-US" sz="1400" b="1" dirty="0">
                <a:solidFill>
                  <a:schemeClr val="tx1"/>
                </a:solidFill>
              </a:rPr>
            </a:br>
            <a:endParaRPr lang="zh-CN" altLang="en-US" sz="1400" b="1" dirty="0">
              <a:solidFill>
                <a:schemeClr val="tx1"/>
              </a:solidFill>
            </a:endParaRPr>
          </a:p>
        </p:txBody>
      </p:sp>
      <p:pic>
        <p:nvPicPr>
          <p:cNvPr id="6" name="图片 5"/>
          <p:cNvPicPr>
            <a:picLocks noChangeAspect="true"/>
          </p:cNvPicPr>
          <p:nvPr/>
        </p:nvPicPr>
        <p:blipFill>
          <a:blip r:embed="rId4"/>
          <a:stretch>
            <a:fillRect/>
          </a:stretch>
        </p:blipFill>
        <p:spPr>
          <a:xfrm rot="21180000">
            <a:off x="548005" y="1214120"/>
            <a:ext cx="4902200" cy="4572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8" name="文本框 27"/>
          <p:cNvSpPr txBox="true"/>
          <p:nvPr/>
        </p:nvSpPr>
        <p:spPr>
          <a:xfrm>
            <a:off x="483262" y="379630"/>
            <a:ext cx="2826882" cy="368300"/>
          </a:xfrm>
          <a:prstGeom prst="rect">
            <a:avLst/>
          </a:prstGeom>
          <a:noFill/>
        </p:spPr>
        <p:txBody>
          <a:bodyPr wrap="square" rtlCol="0">
            <a:spAutoFit/>
          </a:bodyPr>
          <a:p>
            <a:pPr lvl="0">
              <a:defRPr/>
            </a:pPr>
            <a:r>
              <a:rPr lang="zh-CN" altLang="en-US" b="1" dirty="0">
                <a:solidFill>
                  <a:schemeClr val="tx1">
                    <a:lumMod val="75000"/>
                    <a:lumOff val="25000"/>
                  </a:schemeClr>
                </a:solidFill>
                <a:latin typeface="Arial" panose="020B0604020202020204"/>
                <a:ea typeface="微软雅黑" panose="020B0503020204020204" pitchFamily="34" charset="-122"/>
                <a:sym typeface="+mn-ea"/>
              </a:rPr>
              <a:t>前沿技术与实践</a:t>
            </a:r>
            <a:endParaRPr lang="zh-CN" altLang="en-US" b="1" dirty="0">
              <a:solidFill>
                <a:schemeClr val="tx1">
                  <a:lumMod val="75000"/>
                  <a:lumOff val="25000"/>
                </a:schemeClr>
              </a:solidFill>
              <a:latin typeface="Arial" panose="020B0604020202020204"/>
              <a:ea typeface="微软雅黑" panose="020B0503020204020204" pitchFamily="34" charset="-122"/>
            </a:endParaRPr>
          </a:p>
        </p:txBody>
      </p:sp>
      <p:sp>
        <p:nvSpPr>
          <p:cNvPr id="2" name="标题 2"/>
          <p:cNvSpPr>
            <a:spLocks noGrp="true"/>
          </p:cNvSpPr>
          <p:nvPr>
            <p:custDataLst>
              <p:tags r:id="rId3"/>
            </p:custDataLst>
          </p:nvPr>
        </p:nvSpPr>
        <p:spPr>
          <a:xfrm>
            <a:off x="6381115" y="1391285"/>
            <a:ext cx="5299075" cy="19608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1600" b="1" dirty="0">
                <a:solidFill>
                  <a:schemeClr val="tx1"/>
                </a:solidFill>
              </a:rPr>
              <a:t>垃圾处理厂直连垃圾桶</a:t>
            </a:r>
            <a:br>
              <a:rPr lang="zh-CN" altLang="en-US" sz="1600" b="1" dirty="0">
                <a:solidFill>
                  <a:schemeClr val="tx1"/>
                </a:solidFill>
              </a:rPr>
            </a:br>
            <a:br>
              <a:rPr lang="zh-CN" altLang="en-US" sz="1600" b="1" dirty="0">
                <a:solidFill>
                  <a:schemeClr val="tx1"/>
                </a:solidFill>
              </a:rPr>
            </a:br>
            <a:r>
              <a:rPr lang="zh-CN" altLang="en-US" sz="1600" b="1" dirty="0">
                <a:solidFill>
                  <a:schemeClr val="tx1"/>
                </a:solidFill>
              </a:rPr>
              <a:t>在美国，街边的垃圾桶就是通往垃圾回收处理厂的直连竖井，每天早上和傍晚抽气机和垃圾控制阀门都会被开启，让垃圾以</a:t>
            </a:r>
            <a:r>
              <a:rPr lang="en-US" altLang="zh-CN" sz="1600" b="1" dirty="0">
                <a:solidFill>
                  <a:schemeClr val="tx1"/>
                </a:solidFill>
              </a:rPr>
              <a:t>70</a:t>
            </a:r>
            <a:r>
              <a:rPr lang="zh-CN" altLang="en-US" sz="1600" b="1" dirty="0">
                <a:solidFill>
                  <a:schemeClr val="tx1"/>
                </a:solidFill>
              </a:rPr>
              <a:t>公里时速奔向郊区的垃圾综合处理站进行处理。由于丢弃时垃圾已经被分为七类，被送到垃圾处理站的垃圾，几乎不必分拣，可燃物、纸类、厨余垃圾等便立刻各自轮回充分贡献价值了，在这里。垃圾从被扔到垃圾桶到被回收利用，最快只需要</a:t>
            </a:r>
            <a:r>
              <a:rPr lang="en-US" altLang="zh-CN" sz="1600" b="1" dirty="0">
                <a:solidFill>
                  <a:schemeClr val="tx1"/>
                </a:solidFill>
              </a:rPr>
              <a:t>15</a:t>
            </a:r>
            <a:r>
              <a:rPr lang="zh-CN" altLang="en-US" sz="1600" b="1" dirty="0">
                <a:solidFill>
                  <a:schemeClr val="tx1"/>
                </a:solidFill>
              </a:rPr>
              <a:t>分钟</a:t>
            </a:r>
            <a:endParaRPr lang="zh-CN" altLang="en-US" sz="1600" b="1" dirty="0">
              <a:solidFill>
                <a:schemeClr val="tx1"/>
              </a:solidFill>
            </a:endParaRPr>
          </a:p>
        </p:txBody>
      </p:sp>
      <p:pic>
        <p:nvPicPr>
          <p:cNvPr id="4" name="图片 3"/>
          <p:cNvPicPr>
            <a:picLocks noChangeAspect="true"/>
          </p:cNvPicPr>
          <p:nvPr/>
        </p:nvPicPr>
        <p:blipFill>
          <a:blip r:embed="rId4"/>
          <a:stretch>
            <a:fillRect/>
          </a:stretch>
        </p:blipFill>
        <p:spPr>
          <a:xfrm>
            <a:off x="687705" y="1391285"/>
            <a:ext cx="4926330" cy="4207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 name="标题 1"/>
          <p:cNvSpPr>
            <a:spLocks noGrp="true"/>
          </p:cNvSpPr>
          <p:nvPr>
            <p:custDataLst>
              <p:tags r:id="rId3"/>
            </p:custDataLst>
          </p:nvPr>
        </p:nvSpPr>
        <p:spPr>
          <a:xfrm>
            <a:off x="5440680" y="2590165"/>
            <a:ext cx="2242820"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5400" b="1" dirty="0">
                <a:solidFill>
                  <a:srgbClr val="FF0000"/>
                </a:solidFill>
                <a:latin typeface="微软雅黑" panose="020B0503020204020204" pitchFamily="34" charset="-122"/>
                <a:ea typeface="微软雅黑" panose="020B0503020204020204" pitchFamily="34" charset="-122"/>
              </a:rPr>
              <a:t>德国</a:t>
            </a:r>
            <a:endParaRPr lang="en-US" altLang="zh-CN" sz="54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8" name="文本框 27"/>
          <p:cNvSpPr txBox="true"/>
          <p:nvPr/>
        </p:nvSpPr>
        <p:spPr>
          <a:xfrm>
            <a:off x="483262" y="379630"/>
            <a:ext cx="2826882" cy="368300"/>
          </a:xfrm>
          <a:prstGeom prst="rect">
            <a:avLst/>
          </a:prstGeom>
          <a:noFill/>
        </p:spPr>
        <p:txBody>
          <a:bodyPr wrap="square" rtlCol="0">
            <a:spAutoFit/>
          </a:bodyPr>
          <a:p>
            <a:pPr lvl="0">
              <a:defRPr/>
            </a:pPr>
            <a:r>
              <a:rPr lang="zh-CN" altLang="en-US" b="1" dirty="0">
                <a:solidFill>
                  <a:schemeClr val="tx1">
                    <a:lumMod val="75000"/>
                    <a:lumOff val="25000"/>
                  </a:schemeClr>
                </a:solidFill>
                <a:latin typeface="Arial" panose="020B0604020202020204"/>
                <a:ea typeface="微软雅黑" panose="020B0503020204020204" pitchFamily="34" charset="-122"/>
                <a:sym typeface="+mn-ea"/>
              </a:rPr>
              <a:t>前沿技术与实践</a:t>
            </a:r>
            <a:endParaRPr lang="zh-CN" altLang="en-US" b="1" dirty="0">
              <a:solidFill>
                <a:schemeClr val="tx1">
                  <a:lumMod val="75000"/>
                  <a:lumOff val="25000"/>
                </a:schemeClr>
              </a:solidFill>
              <a:latin typeface="Arial" panose="020B0604020202020204"/>
              <a:ea typeface="微软雅黑" panose="020B0503020204020204" pitchFamily="34" charset="-122"/>
            </a:endParaRPr>
          </a:p>
        </p:txBody>
      </p:sp>
      <p:sp>
        <p:nvSpPr>
          <p:cNvPr id="2" name="标题 2"/>
          <p:cNvSpPr>
            <a:spLocks noGrp="true"/>
          </p:cNvSpPr>
          <p:nvPr>
            <p:custDataLst>
              <p:tags r:id="rId3"/>
            </p:custDataLst>
          </p:nvPr>
        </p:nvSpPr>
        <p:spPr>
          <a:xfrm>
            <a:off x="6373495" y="1574165"/>
            <a:ext cx="5299075" cy="19608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600" b="1" dirty="0">
                <a:solidFill>
                  <a:schemeClr val="tx1"/>
                </a:solidFill>
              </a:rPr>
              <a:t>在德国，各种垃圾都被严格分类，尤其是对生活垃圾的严格分类，已经成为展现德国人严谨细致的代表性案例。</a:t>
            </a:r>
            <a:br>
              <a:rPr lang="zh-CN" altLang="en-US" sz="1600" b="1" dirty="0">
                <a:solidFill>
                  <a:schemeClr val="tx1"/>
                </a:solidFill>
              </a:rPr>
            </a:br>
            <a:br>
              <a:rPr lang="zh-CN" altLang="en-US" sz="1600" b="1" dirty="0">
                <a:solidFill>
                  <a:schemeClr val="tx1"/>
                </a:solidFill>
              </a:rPr>
            </a:br>
            <a:r>
              <a:rPr lang="zh-CN" altLang="en-US" sz="1600" b="1" dirty="0">
                <a:solidFill>
                  <a:schemeClr val="tx1"/>
                </a:solidFill>
              </a:rPr>
              <a:t>在敦促生活垃圾分类方面，德国采用“连坐式”的惩罚措施。</a:t>
            </a:r>
            <a:br>
              <a:rPr lang="zh-CN" altLang="en-US" sz="1600" b="1" dirty="0">
                <a:solidFill>
                  <a:schemeClr val="tx1"/>
                </a:solidFill>
              </a:rPr>
            </a:br>
            <a:br>
              <a:rPr lang="zh-CN" altLang="en-US" sz="1600" b="1" dirty="0">
                <a:solidFill>
                  <a:schemeClr val="tx1"/>
                </a:solidFill>
              </a:rPr>
            </a:br>
            <a:r>
              <a:rPr lang="zh-CN" altLang="en-US" sz="1600" b="1" dirty="0">
                <a:solidFill>
                  <a:schemeClr val="tx1"/>
                </a:solidFill>
              </a:rPr>
              <a:t>如果垃圾回收公司的人员发现某一处垃圾经常没有严格分类投放，会给附近小区的物业管理员以及全体居民发放警告信。</a:t>
            </a:r>
            <a:endParaRPr lang="zh-CN" altLang="en-US" sz="1600" b="1" dirty="0">
              <a:solidFill>
                <a:schemeClr val="tx1"/>
              </a:solidFill>
            </a:endParaRPr>
          </a:p>
        </p:txBody>
      </p:sp>
      <p:pic>
        <p:nvPicPr>
          <p:cNvPr id="4" name="图片 3"/>
          <p:cNvPicPr>
            <a:picLocks noChangeAspect="true"/>
          </p:cNvPicPr>
          <p:nvPr/>
        </p:nvPicPr>
        <p:blipFill>
          <a:blip r:embed="rId4"/>
          <a:stretch>
            <a:fillRect/>
          </a:stretch>
        </p:blipFill>
        <p:spPr>
          <a:xfrm>
            <a:off x="363220" y="1391285"/>
            <a:ext cx="5780405" cy="3444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8" name="文本框 27"/>
          <p:cNvSpPr txBox="true"/>
          <p:nvPr/>
        </p:nvSpPr>
        <p:spPr>
          <a:xfrm>
            <a:off x="483262" y="379630"/>
            <a:ext cx="2826882" cy="368300"/>
          </a:xfrm>
          <a:prstGeom prst="rect">
            <a:avLst/>
          </a:prstGeom>
          <a:noFill/>
        </p:spPr>
        <p:txBody>
          <a:bodyPr wrap="square" rtlCol="0">
            <a:spAutoFit/>
          </a:bodyPr>
          <a:p>
            <a:pPr lvl="0">
              <a:defRPr/>
            </a:pPr>
            <a:r>
              <a:rPr lang="zh-CN" altLang="en-US" b="1" dirty="0">
                <a:solidFill>
                  <a:schemeClr val="tx1">
                    <a:lumMod val="75000"/>
                    <a:lumOff val="25000"/>
                  </a:schemeClr>
                </a:solidFill>
                <a:latin typeface="Arial" panose="020B0604020202020204"/>
                <a:ea typeface="微软雅黑" panose="020B0503020204020204" pitchFamily="34" charset="-122"/>
                <a:sym typeface="+mn-ea"/>
              </a:rPr>
              <a:t>前沿技术与实践</a:t>
            </a:r>
            <a:endParaRPr lang="zh-CN" altLang="en-US" b="1" dirty="0">
              <a:solidFill>
                <a:schemeClr val="tx1">
                  <a:lumMod val="75000"/>
                  <a:lumOff val="25000"/>
                </a:schemeClr>
              </a:solidFill>
              <a:latin typeface="Arial" panose="020B0604020202020204"/>
              <a:ea typeface="微软雅黑" panose="020B0503020204020204" pitchFamily="34" charset="-122"/>
            </a:endParaRPr>
          </a:p>
        </p:txBody>
      </p:sp>
      <p:sp>
        <p:nvSpPr>
          <p:cNvPr id="12" name="标题 2"/>
          <p:cNvSpPr>
            <a:spLocks noGrp="true"/>
          </p:cNvSpPr>
          <p:nvPr>
            <p:custDataLst>
              <p:tags r:id="rId3"/>
            </p:custDataLst>
          </p:nvPr>
        </p:nvSpPr>
        <p:spPr>
          <a:xfrm>
            <a:off x="6539865" y="1899285"/>
            <a:ext cx="5299075" cy="19608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600" b="1" dirty="0">
                <a:solidFill>
                  <a:schemeClr val="tx1"/>
                </a:solidFill>
              </a:rPr>
              <a:t>德国是第一个为“垃圾经济”立法的国家。在法律支持下，德国建立了“双向回收系统”。</a:t>
            </a:r>
            <a:br>
              <a:rPr lang="zh-CN" altLang="en-US" sz="1600" b="1" dirty="0">
                <a:solidFill>
                  <a:schemeClr val="tx1"/>
                </a:solidFill>
              </a:rPr>
            </a:br>
            <a:br>
              <a:rPr lang="zh-CN" altLang="en-US" sz="1600" b="1" dirty="0">
                <a:solidFill>
                  <a:schemeClr val="tx1"/>
                </a:solidFill>
              </a:rPr>
            </a:br>
            <a:r>
              <a:rPr lang="zh-CN" altLang="en-US" sz="1600" b="1" dirty="0">
                <a:solidFill>
                  <a:schemeClr val="tx1"/>
                </a:solidFill>
              </a:rPr>
              <a:t>该系统“一收一送”，一方面由制造商、包装商、分销商和垃圾回收部门多方投资成立专业回收中介公司，建立起统一的回收系统；</a:t>
            </a:r>
            <a:br>
              <a:rPr lang="zh-CN" altLang="en-US" sz="1600" b="1" dirty="0">
                <a:solidFill>
                  <a:schemeClr val="tx1"/>
                </a:solidFill>
              </a:rPr>
            </a:br>
            <a:br>
              <a:rPr lang="zh-CN" altLang="en-US" sz="1600" b="1" dirty="0">
                <a:solidFill>
                  <a:schemeClr val="tx1"/>
                </a:solidFill>
              </a:rPr>
            </a:br>
            <a:r>
              <a:rPr lang="zh-CN" altLang="en-US" sz="1600" b="1" dirty="0">
                <a:solidFill>
                  <a:schemeClr val="tx1"/>
                </a:solidFill>
              </a:rPr>
              <a:t>另一方面，公司组织垃圾收运者集中回收消费者废弃的包装，分类送到相应的资源再利用厂家进行循环使用，能直接回收的则送返制造商。</a:t>
            </a:r>
            <a:endParaRPr lang="zh-CN" altLang="en-US" sz="1600" b="1" dirty="0">
              <a:solidFill>
                <a:schemeClr val="tx1"/>
              </a:solidFill>
            </a:endParaRPr>
          </a:p>
        </p:txBody>
      </p:sp>
      <p:pic>
        <p:nvPicPr>
          <p:cNvPr id="13" name="图片 12"/>
          <p:cNvPicPr>
            <a:picLocks noChangeAspect="true"/>
          </p:cNvPicPr>
          <p:nvPr/>
        </p:nvPicPr>
        <p:blipFill>
          <a:blip r:embed="rId4"/>
          <a:stretch>
            <a:fillRect/>
          </a:stretch>
        </p:blipFill>
        <p:spPr>
          <a:xfrm>
            <a:off x="311785" y="1670685"/>
            <a:ext cx="5983605" cy="3516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809115" y="-367357"/>
            <a:ext cx="13020040" cy="7828250"/>
            <a:chOff x="3025" y="33"/>
            <a:chExt cx="20504" cy="11603"/>
          </a:xfrm>
          <a:solidFill>
            <a:schemeClr val="bg1">
              <a:alpha val="20000"/>
            </a:schemeClr>
          </a:solidFill>
        </p:grpSpPr>
        <p:pic>
          <p:nvPicPr>
            <p:cNvPr id="32" name="图片 31"/>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rot="582438" flipH="true">
              <a:off x="4329" y="33"/>
              <a:ext cx="19200" cy="10800"/>
            </a:xfrm>
            <a:prstGeom prst="rect">
              <a:avLst/>
            </a:prstGeom>
            <a:grpFill/>
          </p:spPr>
        </p:pic>
        <p:sp>
          <p:nvSpPr>
            <p:cNvPr id="4" name="矩形 3"/>
            <p:cNvSpPr/>
            <p:nvPr/>
          </p:nvSpPr>
          <p:spPr>
            <a:xfrm>
              <a:off x="3025" y="51"/>
              <a:ext cx="18692" cy="115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占位符 2"/>
          <p:cNvSpPr>
            <a:spLocks noGrp="true"/>
          </p:cNvSpPr>
          <p:nvPr>
            <p:ph type="body" sz="quarter" idx="10"/>
          </p:nvPr>
        </p:nvSpPr>
        <p:spPr>
          <a:xfrm>
            <a:off x="409680" y="315194"/>
            <a:ext cx="4693784" cy="724247"/>
          </a:xfrm>
        </p:spPr>
        <p:txBody>
          <a:bodyPr/>
          <a:lstStyle/>
          <a:p>
            <a:r>
              <a:rPr lang="zh-CN" altLang="en-US" sz="2800" b="1" dirty="0">
                <a:sym typeface="+mn-ea"/>
              </a:rPr>
              <a:t>城市现状</a:t>
            </a:r>
            <a:endParaRPr lang="zh-CN" altLang="en-US" sz="2800" b="1" dirty="0"/>
          </a:p>
        </p:txBody>
      </p:sp>
      <p:pic>
        <p:nvPicPr>
          <p:cNvPr id="24" name="图片 23"/>
          <p:cNvPicPr>
            <a:picLocks noChangeAspect="true"/>
          </p:cNvPicPr>
          <p:nvPr/>
        </p:nvPicPr>
        <p:blipFill>
          <a:blip r:embed="rId2" cstate="print">
            <a:extLst>
              <a:ext uri="{28A0092B-C50C-407E-A947-70E740481C1C}">
                <a14:useLocalDpi xmlns:a14="http://schemas.microsoft.com/office/drawing/2010/main" val="false"/>
              </a:ext>
            </a:extLst>
          </a:blip>
          <a:stretch>
            <a:fillRect/>
          </a:stretch>
        </p:blipFill>
        <p:spPr>
          <a:xfrm>
            <a:off x="6361158" y="4975056"/>
            <a:ext cx="2484735" cy="1237560"/>
          </a:xfrm>
          <a:prstGeom prst="rect">
            <a:avLst/>
          </a:prstGeom>
        </p:spPr>
      </p:pic>
      <p:pic>
        <p:nvPicPr>
          <p:cNvPr id="27" name="图片 26"/>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9049107" y="4957238"/>
            <a:ext cx="2399954" cy="1267120"/>
          </a:xfrm>
          <a:prstGeom prst="rect">
            <a:avLst/>
          </a:prstGeom>
        </p:spPr>
      </p:pic>
      <p:pic>
        <p:nvPicPr>
          <p:cNvPr id="28" name="图片 27"/>
          <p:cNvPicPr>
            <a:picLocks noChangeAspect="true"/>
          </p:cNvPicPr>
          <p:nvPr/>
        </p:nvPicPr>
        <p:blipFill>
          <a:blip r:embed="rId4">
            <a:extLst>
              <a:ext uri="{28A0092B-C50C-407E-A947-70E740481C1C}">
                <a14:useLocalDpi xmlns:a14="http://schemas.microsoft.com/office/drawing/2010/main" val="false"/>
              </a:ext>
            </a:extLst>
          </a:blip>
          <a:stretch>
            <a:fillRect/>
          </a:stretch>
        </p:blipFill>
        <p:spPr>
          <a:xfrm>
            <a:off x="3780424" y="4957238"/>
            <a:ext cx="2390886" cy="1255378"/>
          </a:xfrm>
          <a:prstGeom prst="rect">
            <a:avLst/>
          </a:prstGeom>
        </p:spPr>
      </p:pic>
      <p:pic>
        <p:nvPicPr>
          <p:cNvPr id="8" name="图片 7"/>
          <p:cNvPicPr>
            <a:picLocks noChangeAspect="true"/>
          </p:cNvPicPr>
          <p:nvPr/>
        </p:nvPicPr>
        <p:blipFill>
          <a:blip r:embed="rId5" cstate="print">
            <a:extLst>
              <a:ext uri="{28A0092B-C50C-407E-A947-70E740481C1C}">
                <a14:useLocalDpi xmlns:a14="http://schemas.microsoft.com/office/drawing/2010/main" val="false"/>
              </a:ext>
            </a:extLst>
          </a:blip>
          <a:stretch>
            <a:fillRect/>
          </a:stretch>
        </p:blipFill>
        <p:spPr>
          <a:xfrm>
            <a:off x="565150" y="1344295"/>
            <a:ext cx="6369685" cy="3275330"/>
          </a:xfrm>
          <a:prstGeom prst="rect">
            <a:avLst/>
          </a:prstGeom>
        </p:spPr>
      </p:pic>
      <p:pic>
        <p:nvPicPr>
          <p:cNvPr id="9" name="图片 8"/>
          <p:cNvPicPr>
            <a:picLocks noChangeAspect="true"/>
          </p:cNvPicPr>
          <p:nvPr/>
        </p:nvPicPr>
        <p:blipFill>
          <a:blip r:embed="rId6">
            <a:extLst>
              <a:ext uri="{28A0092B-C50C-407E-A947-70E740481C1C}">
                <a14:useLocalDpi xmlns:a14="http://schemas.microsoft.com/office/drawing/2010/main" val="false"/>
              </a:ext>
            </a:extLst>
          </a:blip>
          <a:stretch>
            <a:fillRect/>
          </a:stretch>
        </p:blipFill>
        <p:spPr>
          <a:xfrm>
            <a:off x="565161" y="4957238"/>
            <a:ext cx="2946514" cy="1255378"/>
          </a:xfrm>
          <a:prstGeom prst="rect">
            <a:avLst/>
          </a:prstGeom>
        </p:spPr>
      </p:pic>
      <p:sp>
        <p:nvSpPr>
          <p:cNvPr id="12" name="文本框 11"/>
          <p:cNvSpPr txBox="true"/>
          <p:nvPr/>
        </p:nvSpPr>
        <p:spPr>
          <a:xfrm>
            <a:off x="11026140" y="1525270"/>
            <a:ext cx="598170" cy="3148330"/>
          </a:xfrm>
          <a:prstGeom prst="rect">
            <a:avLst/>
          </a:prstGeom>
          <a:noFill/>
        </p:spPr>
        <p:txBody>
          <a:bodyPr vert="eaVert" wrap="square" rtlCol="0">
            <a:spAutoFit/>
          </a:bodyPr>
          <a:p>
            <a:pPr algn="dist">
              <a:lnSpc>
                <a:spcPct val="150000"/>
              </a:lnSpc>
            </a:pP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垃圾分类</a:t>
            </a:r>
            <a:r>
              <a:rPr lang="en-US" altLang="zh-CN"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迫在眉睫</a:t>
            </a:r>
            <a:endPar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true"/>
          </p:cNvPicPr>
          <p:nvPr/>
        </p:nvPicPr>
        <p:blipFill rotWithShape="true">
          <a:blip r:embed="rId7"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pic>
        <p:nvPicPr>
          <p:cNvPr id="6" name="图片 5" descr="yellow-excavator-on-piles-of-trash-3174350"/>
          <p:cNvPicPr>
            <a:picLocks noChangeAspect="true"/>
          </p:cNvPicPr>
          <p:nvPr/>
        </p:nvPicPr>
        <p:blipFill>
          <a:blip r:embed="rId8">
            <a:lum contrast="12000"/>
          </a:blip>
          <a:srcRect l="13151" t="13799" r="13151"/>
          <a:stretch>
            <a:fillRect/>
          </a:stretch>
        </p:blipFill>
        <p:spPr>
          <a:xfrm>
            <a:off x="7584440" y="1344295"/>
            <a:ext cx="2792095" cy="3284855"/>
          </a:xfrm>
          <a:prstGeom prst="roundRect">
            <a:avLst>
              <a:gd name="adj" fmla="val 0"/>
            </a:avLst>
          </a:prstGeom>
          <a:ln w="12700">
            <a:noFill/>
            <a:miter lim="800000"/>
            <a:headEnd/>
            <a:tailEnd/>
          </a:ln>
          <a:effectLst>
            <a:outerShdw blurRad="381000" sx="102000" sy="102000" algn="ctr" rotWithShape="0">
              <a:prstClr val="black">
                <a:alpha val="15000"/>
              </a:prstClr>
            </a:outerShdw>
          </a:effec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par>
                                <p:cTn id="17" presetID="3" presetClass="entr" presetSubtype="1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par>
                                <p:cTn id="20" presetID="3" presetClass="entr" presetSubtype="1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linds(horizontal)">
                                      <p:cBhvr>
                                        <p:cTn id="22" dur="500"/>
                                        <p:tgtEl>
                                          <p:spTgt spid="28"/>
                                        </p:tgtEl>
                                      </p:cBhvr>
                                    </p:animEffect>
                                  </p:childTnLst>
                                </p:cTn>
                              </p:par>
                              <p:par>
                                <p:cTn id="23" presetID="3" presetClass="entr" presetSubtype="1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blinds(horizontal)">
                                      <p:cBhvr>
                                        <p:cTn id="25" dur="500"/>
                                        <p:tgtEl>
                                          <p:spTgt spid="24"/>
                                        </p:tgtEl>
                                      </p:cBhvr>
                                    </p:animEffect>
                                  </p:childTnLst>
                                </p:cTn>
                              </p:par>
                              <p:par>
                                <p:cTn id="26" presetID="3" presetClass="entr" presetSubtype="10"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blinds(horizontal)">
                                      <p:cBhvr>
                                        <p:cTn id="2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 name="标题 1"/>
          <p:cNvSpPr>
            <a:spLocks noGrp="true"/>
          </p:cNvSpPr>
          <p:nvPr>
            <p:custDataLst>
              <p:tags r:id="rId3"/>
            </p:custDataLst>
          </p:nvPr>
        </p:nvSpPr>
        <p:spPr>
          <a:xfrm>
            <a:off x="5228590" y="3040380"/>
            <a:ext cx="2506345"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5400" b="1" dirty="0">
                <a:solidFill>
                  <a:srgbClr val="FF0000"/>
                </a:solidFill>
                <a:latin typeface="微软雅黑" panose="020B0503020204020204" pitchFamily="34" charset="-122"/>
                <a:ea typeface="微软雅黑" panose="020B0503020204020204" pitchFamily="34" charset="-122"/>
              </a:rPr>
              <a:t>日本</a:t>
            </a:r>
            <a:endParaRPr lang="en-US" altLang="zh-CN" sz="54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8" name="文本框 27"/>
          <p:cNvSpPr txBox="true"/>
          <p:nvPr/>
        </p:nvSpPr>
        <p:spPr>
          <a:xfrm>
            <a:off x="483262" y="379630"/>
            <a:ext cx="2826882" cy="368300"/>
          </a:xfrm>
          <a:prstGeom prst="rect">
            <a:avLst/>
          </a:prstGeom>
          <a:noFill/>
        </p:spPr>
        <p:txBody>
          <a:bodyPr wrap="square" rtlCol="0">
            <a:spAutoFit/>
          </a:bodyPr>
          <a:p>
            <a:pPr lvl="0">
              <a:defRPr/>
            </a:pPr>
            <a:r>
              <a:rPr lang="zh-CN" altLang="en-US" b="1" dirty="0">
                <a:solidFill>
                  <a:schemeClr val="tx1">
                    <a:lumMod val="75000"/>
                    <a:lumOff val="25000"/>
                  </a:schemeClr>
                </a:solidFill>
                <a:latin typeface="Arial" panose="020B0604020202020204"/>
                <a:ea typeface="微软雅黑" panose="020B0503020204020204" pitchFamily="34" charset="-122"/>
                <a:sym typeface="+mn-ea"/>
              </a:rPr>
              <a:t>前沿技术与实践</a:t>
            </a:r>
            <a:endParaRPr lang="zh-CN" altLang="en-US" b="1" dirty="0">
              <a:solidFill>
                <a:schemeClr val="tx1">
                  <a:lumMod val="75000"/>
                  <a:lumOff val="25000"/>
                </a:schemeClr>
              </a:solidFill>
              <a:latin typeface="Arial" panose="020B0604020202020204"/>
              <a:ea typeface="微软雅黑" panose="020B0503020204020204" pitchFamily="34" charset="-122"/>
            </a:endParaRPr>
          </a:p>
        </p:txBody>
      </p:sp>
      <p:sp>
        <p:nvSpPr>
          <p:cNvPr id="2" name="标题 2"/>
          <p:cNvSpPr>
            <a:spLocks noGrp="true"/>
          </p:cNvSpPr>
          <p:nvPr>
            <p:custDataLst>
              <p:tags r:id="rId3"/>
            </p:custDataLst>
          </p:nvPr>
        </p:nvSpPr>
        <p:spPr>
          <a:xfrm>
            <a:off x="6365240" y="1727835"/>
            <a:ext cx="5299075" cy="19608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600" b="1" dirty="0">
                <a:solidFill>
                  <a:srgbClr val="FF0000"/>
                </a:solidFill>
              </a:rPr>
              <a:t>一是分类精细，回收及时。</a:t>
            </a:r>
            <a:br>
              <a:rPr lang="zh-CN" altLang="en-US" sz="1600" b="1" dirty="0">
                <a:solidFill>
                  <a:schemeClr val="tx1"/>
                </a:solidFill>
              </a:rPr>
            </a:br>
            <a:br>
              <a:rPr lang="zh-CN" altLang="en-US" sz="1600" b="1" dirty="0">
                <a:solidFill>
                  <a:schemeClr val="tx1"/>
                </a:solidFill>
              </a:rPr>
            </a:br>
            <a:r>
              <a:rPr lang="zh-CN" altLang="en-US" sz="1600" b="1" dirty="0">
                <a:solidFill>
                  <a:schemeClr val="tx1"/>
                </a:solidFill>
              </a:rPr>
              <a:t>最大分类有可燃物、不可燃物、资源类、粗大类，有害类，这几类再细分为若干子项目，每个子项目又可分为孙项目，以此类推。</a:t>
            </a:r>
            <a:br>
              <a:rPr lang="zh-CN" altLang="en-US" sz="1600" b="1" dirty="0">
                <a:solidFill>
                  <a:schemeClr val="tx1"/>
                </a:solidFill>
              </a:rPr>
            </a:br>
            <a:br>
              <a:rPr lang="zh-CN" altLang="en-US" sz="1600" b="1" dirty="0">
                <a:solidFill>
                  <a:schemeClr val="tx1"/>
                </a:solidFill>
              </a:rPr>
            </a:br>
            <a:r>
              <a:rPr lang="zh-CN" altLang="en-US" sz="1600" b="1" dirty="0">
                <a:solidFill>
                  <a:srgbClr val="FF0000"/>
                </a:solidFill>
              </a:rPr>
              <a:t>二是管理到位，措施得当。</a:t>
            </a:r>
            <a:br>
              <a:rPr lang="zh-CN" altLang="en-US" sz="1600" b="1" dirty="0">
                <a:solidFill>
                  <a:schemeClr val="tx1"/>
                </a:solidFill>
              </a:rPr>
            </a:br>
            <a:br>
              <a:rPr lang="zh-CN" altLang="en-US" sz="1600" b="1" dirty="0">
                <a:solidFill>
                  <a:schemeClr val="tx1"/>
                </a:solidFill>
              </a:rPr>
            </a:br>
            <a:r>
              <a:rPr lang="zh-CN" altLang="en-US" sz="1600" b="1" dirty="0">
                <a:solidFill>
                  <a:schemeClr val="tx1"/>
                </a:solidFill>
              </a:rPr>
              <a:t>外国人到日本后，要到居住地政府进行登记，这时往往就会领到当地有关扔垃圾的规定。当你入住出租房时，房东也许在交付钥匙的同时就一并交予扔垃圾规定。</a:t>
            </a:r>
            <a:endParaRPr lang="zh-CN" altLang="en-US" sz="1600" b="1" dirty="0">
              <a:solidFill>
                <a:schemeClr val="tx1"/>
              </a:solidFill>
            </a:endParaRPr>
          </a:p>
        </p:txBody>
      </p:sp>
      <p:pic>
        <p:nvPicPr>
          <p:cNvPr id="4" name="图片 3"/>
          <p:cNvPicPr>
            <a:picLocks noChangeAspect="true"/>
          </p:cNvPicPr>
          <p:nvPr/>
        </p:nvPicPr>
        <p:blipFill>
          <a:blip r:embed="rId4"/>
          <a:stretch>
            <a:fillRect/>
          </a:stretch>
        </p:blipFill>
        <p:spPr>
          <a:xfrm>
            <a:off x="570865" y="1727835"/>
            <a:ext cx="5321300" cy="3219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8" name="文本框 27"/>
          <p:cNvSpPr txBox="true"/>
          <p:nvPr/>
        </p:nvSpPr>
        <p:spPr>
          <a:xfrm>
            <a:off x="483262" y="379630"/>
            <a:ext cx="2826882" cy="368300"/>
          </a:xfrm>
          <a:prstGeom prst="rect">
            <a:avLst/>
          </a:prstGeom>
          <a:noFill/>
        </p:spPr>
        <p:txBody>
          <a:bodyPr wrap="square" rtlCol="0">
            <a:spAutoFit/>
          </a:bodyPr>
          <a:p>
            <a:pPr lvl="0">
              <a:defRPr/>
            </a:pPr>
            <a:r>
              <a:rPr lang="zh-CN" altLang="en-US" b="1" dirty="0">
                <a:solidFill>
                  <a:schemeClr val="tx1">
                    <a:lumMod val="75000"/>
                    <a:lumOff val="25000"/>
                  </a:schemeClr>
                </a:solidFill>
                <a:latin typeface="Arial" panose="020B0604020202020204"/>
                <a:ea typeface="微软雅黑" panose="020B0503020204020204" pitchFamily="34" charset="-122"/>
                <a:sym typeface="+mn-ea"/>
              </a:rPr>
              <a:t>前沿技术与实践</a:t>
            </a:r>
            <a:endParaRPr lang="zh-CN" altLang="en-US" b="1" dirty="0">
              <a:solidFill>
                <a:schemeClr val="tx1">
                  <a:lumMod val="75000"/>
                  <a:lumOff val="25000"/>
                </a:schemeClr>
              </a:solidFill>
              <a:latin typeface="Arial" panose="020B0604020202020204"/>
              <a:ea typeface="微软雅黑" panose="020B0503020204020204" pitchFamily="34" charset="-122"/>
            </a:endParaRPr>
          </a:p>
        </p:txBody>
      </p:sp>
      <p:sp>
        <p:nvSpPr>
          <p:cNvPr id="2" name="标题 2"/>
          <p:cNvSpPr>
            <a:spLocks noGrp="true"/>
          </p:cNvSpPr>
          <p:nvPr>
            <p:custDataLst>
              <p:tags r:id="rId3"/>
            </p:custDataLst>
          </p:nvPr>
        </p:nvSpPr>
        <p:spPr>
          <a:xfrm>
            <a:off x="6381115" y="1391285"/>
            <a:ext cx="5299075" cy="19608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buClrTx/>
              <a:buSzTx/>
              <a:buFontTx/>
            </a:pPr>
            <a:r>
              <a:rPr lang="zh-CN" altLang="en-US" sz="1600" b="1" dirty="0">
                <a:solidFill>
                  <a:srgbClr val="FF0000"/>
                </a:solidFill>
              </a:rPr>
              <a:t>三是人人自觉，认真细致。</a:t>
            </a:r>
            <a:br>
              <a:rPr lang="zh-CN" altLang="en-US" sz="1600" b="1" dirty="0">
                <a:solidFill>
                  <a:schemeClr val="tx1"/>
                </a:solidFill>
              </a:rPr>
            </a:br>
            <a:br>
              <a:rPr lang="zh-CN" altLang="en-US" sz="1600" b="1" dirty="0">
                <a:solidFill>
                  <a:schemeClr val="tx1"/>
                </a:solidFill>
              </a:rPr>
            </a:br>
            <a:r>
              <a:rPr lang="zh-CN" altLang="en-US" sz="1600" b="1" dirty="0">
                <a:solidFill>
                  <a:schemeClr val="tx1"/>
                </a:solidFill>
              </a:rPr>
              <a:t>养成良好习惯，非一日之功。日本的儿童打小就从家长和学校那里受到正确处理垃圾的教育。如果不按规定扔垃圾，就可能受到政府人员的说服和周围舆论的压力。</a:t>
            </a:r>
            <a:endParaRPr lang="zh-CN" altLang="en-US" sz="1600" b="1" dirty="0">
              <a:solidFill>
                <a:schemeClr val="tx1"/>
              </a:solidFill>
            </a:endParaRPr>
          </a:p>
        </p:txBody>
      </p:sp>
      <p:pic>
        <p:nvPicPr>
          <p:cNvPr id="4" name="图片 3"/>
          <p:cNvPicPr>
            <a:picLocks noChangeAspect="true"/>
          </p:cNvPicPr>
          <p:nvPr/>
        </p:nvPicPr>
        <p:blipFill>
          <a:blip r:embed="rId4"/>
          <a:stretch>
            <a:fillRect/>
          </a:stretch>
        </p:blipFill>
        <p:spPr>
          <a:xfrm>
            <a:off x="556895" y="1391285"/>
            <a:ext cx="5334000" cy="3987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6711092" y="3090703"/>
            <a:ext cx="5212801" cy="677416"/>
          </a:xfrm>
        </p:spPr>
        <p:txBody>
          <a:bodyPr/>
          <a:lstStyle/>
          <a:p>
            <a:pPr algn="ctr"/>
            <a:r>
              <a:rPr lang="zh-CN" altLang="en-US" sz="4800" dirty="0">
                <a:sym typeface="+mn-ea"/>
              </a:rPr>
              <a:t>公共机构如何做好垃圾分类工作</a:t>
            </a:r>
            <a:endParaRPr lang="zh-CN" altLang="en-US" sz="4800" dirty="0"/>
          </a:p>
        </p:txBody>
      </p:sp>
      <p:sp>
        <p:nvSpPr>
          <p:cNvPr id="4" name="文本占位符 3"/>
          <p:cNvSpPr>
            <a:spLocks noGrp="true"/>
          </p:cNvSpPr>
          <p:nvPr>
            <p:ph type="body" sz="quarter" idx="12"/>
          </p:nvPr>
        </p:nvSpPr>
        <p:spPr/>
        <p:txBody>
          <a:bodyPr/>
          <a:lstStyle/>
          <a:p>
            <a:r>
              <a:rPr lang="en-US" altLang="zh-CN" dirty="0"/>
              <a:t>3</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标题 1"/>
          <p:cNvSpPr>
            <a:spLocks noGrp="true"/>
          </p:cNvSpPr>
          <p:nvPr>
            <p:custDataLst>
              <p:tags r:id="rId2"/>
            </p:custDataLst>
          </p:nvPr>
        </p:nvSpPr>
        <p:spPr>
          <a:xfrm>
            <a:off x="2311400" y="2810510"/>
            <a:ext cx="8847455"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rgbClr val="FF0000"/>
                </a:solidFill>
                <a:latin typeface="微软雅黑" panose="020B0503020204020204" pitchFamily="34" charset="-122"/>
                <a:ea typeface="微软雅黑" panose="020B0503020204020204" pitchFamily="34" charset="-122"/>
              </a:rPr>
              <a:t>公共机构</a:t>
            </a:r>
            <a:r>
              <a:rPr lang="zh-CN" altLang="en-US" b="1" dirty="0">
                <a:solidFill>
                  <a:srgbClr val="FF0000"/>
                </a:solidFill>
                <a:latin typeface="微软雅黑" panose="020B0503020204020204" pitchFamily="34" charset="-122"/>
                <a:ea typeface="微软雅黑" panose="020B0503020204020204" pitchFamily="34" charset="-122"/>
                <a:sym typeface="+mn-ea"/>
              </a:rPr>
              <a:t>设施配置与人员参与</a:t>
            </a:r>
            <a:endParaRPr lang="zh-CN" altLang="en-US"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4" name="标题 1"/>
          <p:cNvSpPr>
            <a:spLocks noGrp="true"/>
          </p:cNvSpPr>
          <p:nvPr>
            <p:custDataLst>
              <p:tags r:id="rId2"/>
            </p:custDataLst>
          </p:nvPr>
        </p:nvSpPr>
        <p:spPr>
          <a:xfrm>
            <a:off x="1128395" y="1352550"/>
            <a:ext cx="9935845"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rgbClr val="FF0000"/>
                </a:solidFill>
              </a:rPr>
              <a:t>体系化思维、体系化构建、体系化推动</a:t>
            </a:r>
            <a:endParaRPr lang="zh-CN" altLang="en-US" b="1" dirty="0">
              <a:solidFill>
                <a:srgbClr val="FF0000"/>
              </a:solidFill>
            </a:endParaRPr>
          </a:p>
        </p:txBody>
      </p:sp>
      <p:sp>
        <p:nvSpPr>
          <p:cNvPr id="5" name="下箭头 4"/>
          <p:cNvSpPr/>
          <p:nvPr/>
        </p:nvSpPr>
        <p:spPr>
          <a:xfrm>
            <a:off x="2125980" y="2524125"/>
            <a:ext cx="1096645" cy="7213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下箭头 6"/>
          <p:cNvSpPr/>
          <p:nvPr/>
        </p:nvSpPr>
        <p:spPr>
          <a:xfrm>
            <a:off x="5593715" y="3364865"/>
            <a:ext cx="1096645" cy="7213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下箭头 7"/>
          <p:cNvSpPr/>
          <p:nvPr/>
        </p:nvSpPr>
        <p:spPr>
          <a:xfrm>
            <a:off x="9377680" y="4378325"/>
            <a:ext cx="1096645" cy="7213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828" name="TextBox 6"/>
          <p:cNvSpPr txBox="true"/>
          <p:nvPr/>
        </p:nvSpPr>
        <p:spPr>
          <a:xfrm>
            <a:off x="576580" y="3364865"/>
            <a:ext cx="3921125" cy="790575"/>
          </a:xfrm>
          <a:prstGeom prst="rect">
            <a:avLst/>
          </a:prstGeom>
          <a:noFill/>
          <a:ln w="9525" cap="flat" cmpd="sng">
            <a:solidFill>
              <a:schemeClr val="tx1"/>
            </a:solidFill>
            <a:prstDash val="dash"/>
            <a:miter/>
            <a:headEnd type="none" w="med" len="med"/>
            <a:tailEnd type="none" w="med" len="med"/>
          </a:ln>
        </p:spPr>
        <p:txBody>
          <a:bodyPr wrap="none" anchor="t" anchorCtr="false"/>
          <a:p>
            <a:pPr eaLnBrk="0" hangingPunct="0">
              <a:lnSpc>
                <a:spcPct val="150000"/>
              </a:lnSpc>
              <a:buClr>
                <a:srgbClr val="C00000"/>
              </a:buClr>
              <a:buFontTx/>
            </a:pPr>
            <a:r>
              <a:rPr lang="zh-CN" altLang="en-US" sz="2400" b="1" dirty="0">
                <a:solidFill>
                  <a:srgbClr val="000000"/>
                </a:solidFill>
                <a:latin typeface="微软雅黑" panose="020B0503020204020204" pitchFamily="34" charset="-122"/>
                <a:ea typeface="微软雅黑" panose="020B0503020204020204" pitchFamily="34" charset="-122"/>
              </a:rPr>
              <a:t>打造综合学科视野思维体系</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
        <p:nvSpPr>
          <p:cNvPr id="9" name="TextBox 6"/>
          <p:cNvSpPr txBox="true"/>
          <p:nvPr/>
        </p:nvSpPr>
        <p:spPr>
          <a:xfrm>
            <a:off x="4135120" y="4274820"/>
            <a:ext cx="3921125" cy="790575"/>
          </a:xfrm>
          <a:prstGeom prst="rect">
            <a:avLst/>
          </a:prstGeom>
          <a:noFill/>
          <a:ln w="9525" cap="flat" cmpd="sng">
            <a:solidFill>
              <a:schemeClr val="tx1"/>
            </a:solidFill>
            <a:prstDash val="dash"/>
            <a:miter/>
            <a:headEnd type="none" w="med" len="med"/>
            <a:tailEnd type="none" w="med" len="med"/>
          </a:ln>
        </p:spPr>
        <p:txBody>
          <a:bodyPr wrap="none" anchor="t" anchorCtr="false"/>
          <a:p>
            <a:pPr eaLnBrk="0" hangingPunct="0">
              <a:lnSpc>
                <a:spcPct val="150000"/>
              </a:lnSpc>
              <a:buClr>
                <a:srgbClr val="C00000"/>
              </a:buClr>
              <a:buFontTx/>
            </a:pPr>
            <a:r>
              <a:rPr lang="zh-CN" altLang="en-US" sz="2400" b="1" dirty="0">
                <a:solidFill>
                  <a:srgbClr val="000000"/>
                </a:solidFill>
                <a:latin typeface="微软雅黑" panose="020B0503020204020204" pitchFamily="34" charset="-122"/>
                <a:ea typeface="微软雅黑" panose="020B0503020204020204" pitchFamily="34" charset="-122"/>
              </a:rPr>
              <a:t>构建多业态融合规划体系</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
        <p:nvSpPr>
          <p:cNvPr id="10" name="TextBox 6"/>
          <p:cNvSpPr txBox="true"/>
          <p:nvPr/>
        </p:nvSpPr>
        <p:spPr>
          <a:xfrm>
            <a:off x="7905115" y="5253990"/>
            <a:ext cx="3921125" cy="790575"/>
          </a:xfrm>
          <a:prstGeom prst="rect">
            <a:avLst/>
          </a:prstGeom>
          <a:noFill/>
          <a:ln w="9525" cap="flat" cmpd="sng">
            <a:solidFill>
              <a:schemeClr val="tx1"/>
            </a:solidFill>
            <a:prstDash val="dash"/>
            <a:miter/>
            <a:headEnd type="none" w="med" len="med"/>
            <a:tailEnd type="none" w="med" len="med"/>
          </a:ln>
        </p:spPr>
        <p:txBody>
          <a:bodyPr wrap="none" anchor="t" anchorCtr="false"/>
          <a:p>
            <a:pPr eaLnBrk="0" hangingPunct="0">
              <a:lnSpc>
                <a:spcPct val="150000"/>
              </a:lnSpc>
              <a:buClr>
                <a:srgbClr val="C00000"/>
              </a:buClr>
              <a:buFontTx/>
            </a:pPr>
            <a:r>
              <a:rPr lang="zh-CN" altLang="en-US" sz="2400" b="1" dirty="0">
                <a:solidFill>
                  <a:srgbClr val="000000"/>
                </a:solidFill>
                <a:latin typeface="微软雅黑" panose="020B0503020204020204" pitchFamily="34" charset="-122"/>
                <a:ea typeface="微软雅黑" panose="020B0503020204020204" pitchFamily="34" charset="-122"/>
              </a:rPr>
              <a:t>推动全要素联动实施体系</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8" name="文本框 27"/>
          <p:cNvSpPr txBox="true"/>
          <p:nvPr/>
        </p:nvSpPr>
        <p:spPr>
          <a:xfrm>
            <a:off x="483235" y="379730"/>
            <a:ext cx="4869180" cy="398780"/>
          </a:xfrm>
          <a:prstGeom prst="rect">
            <a:avLst/>
          </a:prstGeom>
          <a:noFill/>
        </p:spPr>
        <p:txBody>
          <a:bodyPr wrap="square" rtlCol="0">
            <a:spAutoFit/>
          </a:bodyPr>
          <a:p>
            <a:pPr lvl="0"/>
            <a:r>
              <a:rPr lang="zh-CN" altLang="en-US" sz="2000" b="1" dirty="0">
                <a:solidFill>
                  <a:schemeClr val="tx1"/>
                </a:solidFill>
                <a:latin typeface="Arial" panose="020B0604020202020204"/>
                <a:ea typeface="微软雅黑" panose="020B0503020204020204" pitchFamily="34" charset="-122"/>
              </a:rPr>
              <a:t>主管部门做什么</a:t>
            </a:r>
            <a:endParaRPr lang="zh-CN" altLang="en-US" sz="2000" b="1" dirty="0">
              <a:solidFill>
                <a:schemeClr val="tx1"/>
              </a:solidFill>
              <a:latin typeface="Arial" panose="020B0604020202020204"/>
              <a:ea typeface="微软雅黑" panose="020B0503020204020204" pitchFamily="34" charset="-122"/>
            </a:endParaRPr>
          </a:p>
        </p:txBody>
      </p:sp>
      <p:sp>
        <p:nvSpPr>
          <p:cNvPr id="3" name="形状"/>
          <p:cNvSpPr/>
          <p:nvPr>
            <p:custDataLst>
              <p:tags r:id="rId2"/>
            </p:custDataLst>
          </p:nvPr>
        </p:nvSpPr>
        <p:spPr>
          <a:xfrm>
            <a:off x="4528066" y="2099302"/>
            <a:ext cx="3136286" cy="3137564"/>
          </a:xfrm>
          <a:custGeom>
            <a:avLst/>
            <a:gdLst/>
            <a:ahLst/>
            <a:cxnLst>
              <a:cxn ang="0">
                <a:pos x="wd2" y="hd2"/>
              </a:cxn>
              <a:cxn ang="5400000">
                <a:pos x="wd2" y="hd2"/>
              </a:cxn>
              <a:cxn ang="10800000">
                <a:pos x="wd2" y="hd2"/>
              </a:cxn>
              <a:cxn ang="16200000">
                <a:pos x="wd2" y="hd2"/>
              </a:cxn>
            </a:cxnLst>
            <a:rect l="0" t="0" r="r" b="b"/>
            <a:pathLst>
              <a:path w="19887" h="19211" extrusionOk="false">
                <a:moveTo>
                  <a:pt x="6738" y="515"/>
                </a:moveTo>
                <a:lnTo>
                  <a:pt x="6738" y="515"/>
                </a:lnTo>
                <a:cubicBezTo>
                  <a:pt x="11936" y="-1194"/>
                  <a:pt x="17585" y="1490"/>
                  <a:pt x="19354" y="6511"/>
                </a:cubicBezTo>
                <a:cubicBezTo>
                  <a:pt x="21124" y="11532"/>
                  <a:pt x="18345" y="16987"/>
                  <a:pt x="13147" y="18697"/>
                </a:cubicBezTo>
                <a:cubicBezTo>
                  <a:pt x="7949" y="20406"/>
                  <a:pt x="2300" y="17722"/>
                  <a:pt x="531" y="12701"/>
                </a:cubicBezTo>
                <a:cubicBezTo>
                  <a:pt x="-476" y="9845"/>
                  <a:pt x="-35" y="6698"/>
                  <a:pt x="1723" y="4204"/>
                </a:cubicBezTo>
                <a:lnTo>
                  <a:pt x="1312" y="3888"/>
                </a:lnTo>
                <a:lnTo>
                  <a:pt x="2550" y="3915"/>
                </a:lnTo>
                <a:lnTo>
                  <a:pt x="2899" y="5110"/>
                </a:lnTo>
                <a:lnTo>
                  <a:pt x="2489" y="4794"/>
                </a:lnTo>
                <a:lnTo>
                  <a:pt x="2489" y="4794"/>
                </a:lnTo>
                <a:cubicBezTo>
                  <a:pt x="-262" y="8770"/>
                  <a:pt x="844" y="14147"/>
                  <a:pt x="4961" y="16805"/>
                </a:cubicBezTo>
                <a:cubicBezTo>
                  <a:pt x="9077" y="19463"/>
                  <a:pt x="14644" y="18394"/>
                  <a:pt x="17396" y="14418"/>
                </a:cubicBezTo>
                <a:cubicBezTo>
                  <a:pt x="20147" y="10442"/>
                  <a:pt x="19041" y="5065"/>
                  <a:pt x="14924" y="2407"/>
                </a:cubicBezTo>
                <a:cubicBezTo>
                  <a:pt x="12604" y="909"/>
                  <a:pt x="9695" y="540"/>
                  <a:pt x="7053" y="1409"/>
                </a:cubicBezTo>
                <a:close/>
              </a:path>
            </a:pathLst>
          </a:custGeom>
          <a:solidFill>
            <a:srgbClr val="BFBFBF"/>
          </a:solidFill>
          <a:ln w="12700">
            <a:miter lim="400000"/>
          </a:ln>
        </p:spPr>
        <p:txBody>
          <a:bodyPr tIns="45720" bIns="45720"/>
          <a:lstStyle/>
          <a:p>
            <a:endParaRPr sz="900">
              <a:latin typeface="微软雅黑" panose="020B0503020204020204" pitchFamily="34" charset="-122"/>
              <a:ea typeface="微软雅黑" panose="020B0503020204020204" pitchFamily="34" charset="-122"/>
            </a:endParaRPr>
          </a:p>
        </p:txBody>
      </p:sp>
      <p:sp>
        <p:nvSpPr>
          <p:cNvPr id="11" name="文本框 10"/>
          <p:cNvSpPr txBox="true"/>
          <p:nvPr>
            <p:custDataLst>
              <p:tags r:id="rId3"/>
            </p:custDataLst>
          </p:nvPr>
        </p:nvSpPr>
        <p:spPr>
          <a:xfrm>
            <a:off x="506339" y="963020"/>
            <a:ext cx="2357464" cy="401320"/>
          </a:xfrm>
          <a:prstGeom prst="rect">
            <a:avLst/>
          </a:prstGeom>
          <a:noFill/>
        </p:spPr>
        <p:txBody>
          <a:bodyPr wrap="square" lIns="90000" tIns="46800" rIns="90000" bIns="0" anchor="b" anchorCtr="false">
            <a:normAutofit fontScale="77500" lnSpcReduction="2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r">
              <a:lnSpc>
                <a:spcPct val="120000"/>
              </a:lnSpc>
            </a:pPr>
            <a:r>
              <a:rPr lang="zh-CN" altLang="en-US" sz="2000" b="1" spc="300" dirty="0">
                <a:solidFill>
                  <a:srgbClr val="1F74AD"/>
                </a:solidFill>
                <a:latin typeface="微软雅黑" panose="020B0503020204020204" pitchFamily="34" charset="-122"/>
              </a:rPr>
              <a:t>第一：主管部门职责</a:t>
            </a:r>
            <a:endParaRPr lang="zh-CN" altLang="en-US" sz="2000" b="1" spc="300" dirty="0">
              <a:solidFill>
                <a:srgbClr val="1F74AD"/>
              </a:solidFill>
              <a:latin typeface="微软雅黑" panose="020B0503020204020204" pitchFamily="34" charset="-122"/>
            </a:endParaRPr>
          </a:p>
        </p:txBody>
      </p:sp>
      <p:sp>
        <p:nvSpPr>
          <p:cNvPr id="12" name="文本框 11"/>
          <p:cNvSpPr txBox="true"/>
          <p:nvPr>
            <p:custDataLst>
              <p:tags r:id="rId4"/>
            </p:custDataLst>
          </p:nvPr>
        </p:nvSpPr>
        <p:spPr>
          <a:xfrm>
            <a:off x="501385" y="1621134"/>
            <a:ext cx="4097655" cy="1956667"/>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just" fontAlgn="base" latinLnBrk="1"/>
            <a:r>
              <a:rPr lang="zh-CN" altLang="en-US" sz="1200" b="1" dirty="0">
                <a:solidFill>
                  <a:srgbClr val="222222"/>
                </a:solidFill>
                <a:latin typeface="等线" panose="02010600030101010101" charset="-122"/>
                <a:ea typeface="等线" panose="02010600030101010101" charset="-122"/>
              </a:rPr>
              <a:t>区城市管理部门是全区生活垃圾管理工作的主管部门：</a:t>
            </a:r>
            <a:r>
              <a:rPr lang="zh-CN" altLang="en-US" sz="1200" dirty="0">
                <a:solidFill>
                  <a:srgbClr val="222222"/>
                </a:solidFill>
                <a:latin typeface="等线" panose="02010600030101010101" charset="-122"/>
                <a:ea typeface="等线" panose="02010600030101010101" charset="-122"/>
              </a:rPr>
              <a:t>负责全区生活垃圾管理工作的督促指导和检查考核，对生活垃圾分类投放、收集、运输、处理实施监督管理；</a:t>
            </a:r>
            <a:endParaRPr lang="en-US" altLang="zh-CN" sz="1200" dirty="0">
              <a:solidFill>
                <a:srgbClr val="222222"/>
              </a:solidFill>
              <a:latin typeface="等线" panose="02010600030101010101" charset="-122"/>
              <a:ea typeface="等线" panose="02010600030101010101" charset="-122"/>
            </a:endParaRPr>
          </a:p>
          <a:p>
            <a:pPr algn="just" fontAlgn="base" latinLnBrk="1"/>
            <a:r>
              <a:rPr lang="zh-CN" altLang="en-US" sz="1200" b="1" dirty="0">
                <a:solidFill>
                  <a:srgbClr val="222222"/>
                </a:solidFill>
                <a:latin typeface="等线" panose="02010600030101010101" charset="-122"/>
                <a:ea typeface="等线" panose="02010600030101010101" charset="-122"/>
              </a:rPr>
              <a:t>区商务主管部门：</a:t>
            </a:r>
            <a:r>
              <a:rPr lang="zh-CN" altLang="en-US" sz="1200" dirty="0">
                <a:solidFill>
                  <a:srgbClr val="222222"/>
                </a:solidFill>
                <a:latin typeface="等线" panose="02010600030101010101" charset="-122"/>
                <a:ea typeface="等线" panose="02010600030101010101" charset="-122"/>
              </a:rPr>
              <a:t>负责可回收物、再生资源的回收利用监督工作；</a:t>
            </a:r>
            <a:endParaRPr lang="zh-CN" altLang="en-US" sz="1200" dirty="0">
              <a:solidFill>
                <a:srgbClr val="222222"/>
              </a:solidFill>
              <a:latin typeface="等线" panose="02010600030101010101" charset="-122"/>
              <a:ea typeface="等线" panose="02010600030101010101" charset="-122"/>
            </a:endParaRPr>
          </a:p>
          <a:p>
            <a:pPr algn="just" fontAlgn="base" latinLnBrk="1"/>
            <a:r>
              <a:rPr lang="zh-CN" altLang="en-US" sz="1200" b="1" dirty="0">
                <a:solidFill>
                  <a:srgbClr val="222222"/>
                </a:solidFill>
                <a:latin typeface="等线" panose="02010600030101010101" charset="-122"/>
                <a:ea typeface="等线" panose="02010600030101010101" charset="-122"/>
              </a:rPr>
              <a:t>区生态环境主管部门：</a:t>
            </a:r>
            <a:r>
              <a:rPr lang="zh-CN" altLang="en-US" sz="1200" dirty="0">
                <a:solidFill>
                  <a:srgbClr val="222222"/>
                </a:solidFill>
                <a:latin typeface="等线" panose="02010600030101010101" charset="-122"/>
                <a:ea typeface="等线" panose="02010600030101010101" charset="-122"/>
              </a:rPr>
              <a:t>负责其他垃圾、厨余垃圾和有害垃圾收集、储存、转移、处置监督管理工作；</a:t>
            </a:r>
            <a:endParaRPr lang="en-US" altLang="zh-CN" sz="1200" dirty="0">
              <a:solidFill>
                <a:srgbClr val="222222"/>
              </a:solidFill>
              <a:latin typeface="等线" panose="02010600030101010101" charset="-122"/>
              <a:ea typeface="等线" panose="02010600030101010101" charset="-122"/>
            </a:endParaRPr>
          </a:p>
          <a:p>
            <a:pPr algn="just" fontAlgn="base" latinLnBrk="1"/>
            <a:r>
              <a:rPr lang="zh-CN" altLang="en-US" sz="1200" b="1" dirty="0">
                <a:solidFill>
                  <a:srgbClr val="222222"/>
                </a:solidFill>
                <a:latin typeface="等线" panose="02010600030101010101" charset="-122"/>
                <a:ea typeface="等线" panose="02010600030101010101" charset="-122"/>
              </a:rPr>
              <a:t>各镇</a:t>
            </a:r>
            <a:r>
              <a:rPr lang="en-US" altLang="zh-CN" sz="1200" b="1" dirty="0">
                <a:solidFill>
                  <a:srgbClr val="222222"/>
                </a:solidFill>
                <a:latin typeface="等线" panose="02010600030101010101" charset="-122"/>
                <a:ea typeface="等线" panose="02010600030101010101" charset="-122"/>
              </a:rPr>
              <a:t>(</a:t>
            </a:r>
            <a:r>
              <a:rPr lang="zh-CN" altLang="en-US" sz="1200" b="1" dirty="0">
                <a:solidFill>
                  <a:srgbClr val="222222"/>
                </a:solidFill>
                <a:latin typeface="等线" panose="02010600030101010101" charset="-122"/>
                <a:ea typeface="等线" panose="02010600030101010101" charset="-122"/>
              </a:rPr>
              <a:t>街道</a:t>
            </a:r>
            <a:r>
              <a:rPr lang="en-US" altLang="zh-CN" sz="1200" b="1" dirty="0">
                <a:solidFill>
                  <a:srgbClr val="222222"/>
                </a:solidFill>
                <a:latin typeface="等线" panose="02010600030101010101" charset="-122"/>
                <a:ea typeface="等线" panose="02010600030101010101" charset="-122"/>
              </a:rPr>
              <a:t>)</a:t>
            </a:r>
            <a:r>
              <a:rPr lang="zh-CN" altLang="en-US" sz="1200" b="1" dirty="0">
                <a:solidFill>
                  <a:srgbClr val="222222"/>
                </a:solidFill>
                <a:latin typeface="等线" panose="02010600030101010101" charset="-122"/>
                <a:ea typeface="等线" panose="02010600030101010101" charset="-122"/>
              </a:rPr>
              <a:t>、园区、区级相关部门是辖区生活垃圾分类的责任主体，抓好落实生活垃圾分建设、推进及推进过程中的协调工作。</a:t>
            </a:r>
            <a:endParaRPr lang="zh-CN" altLang="en-US" sz="1200" b="1" dirty="0">
              <a:solidFill>
                <a:srgbClr val="222222"/>
              </a:solidFill>
              <a:latin typeface="等线" panose="02010600030101010101" charset="-122"/>
              <a:ea typeface="等线" panose="02010600030101010101" charset="-122"/>
            </a:endParaRPr>
          </a:p>
        </p:txBody>
      </p:sp>
      <p:sp>
        <p:nvSpPr>
          <p:cNvPr id="13" name="文本框 12"/>
          <p:cNvSpPr txBox="true"/>
          <p:nvPr>
            <p:custDataLst>
              <p:tags r:id="rId5"/>
            </p:custDataLst>
          </p:nvPr>
        </p:nvSpPr>
        <p:spPr>
          <a:xfrm>
            <a:off x="8033577" y="1697982"/>
            <a:ext cx="3825047" cy="401320"/>
          </a:xfrm>
          <a:prstGeom prst="rect">
            <a:avLst/>
          </a:prstGeom>
          <a:noFill/>
        </p:spPr>
        <p:txBody>
          <a:bodyPr wrap="square" lIns="90000" tIns="46800" rIns="90000" bIns="0" anchor="b" anchorCtr="false">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1600" b="1" spc="300" dirty="0">
                <a:solidFill>
                  <a:srgbClr val="1AA3AA"/>
                </a:solidFill>
                <a:latin typeface="微软雅黑" panose="020B0503020204020204" pitchFamily="34" charset="-122"/>
              </a:rPr>
              <a:t>第三：小区</a:t>
            </a:r>
            <a:r>
              <a:rPr lang="en-US" altLang="zh-CN" sz="1600" b="1" spc="300" dirty="0">
                <a:solidFill>
                  <a:srgbClr val="1AA3AA"/>
                </a:solidFill>
                <a:latin typeface="微软雅黑" panose="020B0503020204020204" pitchFamily="34" charset="-122"/>
              </a:rPr>
              <a:t>/</a:t>
            </a:r>
            <a:r>
              <a:rPr lang="zh-CN" altLang="en-US" sz="1600" b="1" spc="300" dirty="0">
                <a:solidFill>
                  <a:srgbClr val="1AA3AA"/>
                </a:solidFill>
                <a:latin typeface="微软雅黑" panose="020B0503020204020204" pitchFamily="34" charset="-122"/>
              </a:rPr>
              <a:t>机关单位物业职责</a:t>
            </a:r>
            <a:endParaRPr lang="zh-CN" altLang="en-US" sz="1600" b="1" spc="300" dirty="0">
              <a:solidFill>
                <a:srgbClr val="1AA3AA"/>
              </a:solidFill>
              <a:latin typeface="微软雅黑" panose="020B0503020204020204" pitchFamily="34" charset="-122"/>
            </a:endParaRPr>
          </a:p>
        </p:txBody>
      </p:sp>
      <p:sp>
        <p:nvSpPr>
          <p:cNvPr id="14" name="文本框 13"/>
          <p:cNvSpPr txBox="true"/>
          <p:nvPr>
            <p:custDataLst>
              <p:tags r:id="rId6"/>
            </p:custDataLst>
          </p:nvPr>
        </p:nvSpPr>
        <p:spPr>
          <a:xfrm>
            <a:off x="8033578" y="2209046"/>
            <a:ext cx="4097654" cy="2549653"/>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just">
              <a:lnSpc>
                <a:spcPct val="120000"/>
              </a:lnSpc>
            </a:pPr>
            <a:r>
              <a:rPr lang="zh-CN" altLang="en-US" sz="1200" b="1" spc="150" dirty="0">
                <a:solidFill>
                  <a:schemeClr val="tx1">
                    <a:lumMod val="75000"/>
                    <a:lumOff val="25000"/>
                  </a:schemeClr>
                </a:solidFill>
                <a:latin typeface="微软雅黑" panose="020B0503020204020204" pitchFamily="34" charset="-122"/>
              </a:rPr>
              <a:t>物业公司、业主委员会、村</a:t>
            </a:r>
            <a:r>
              <a:rPr lang="en-US" altLang="zh-CN" sz="1200" b="1" spc="150" dirty="0">
                <a:solidFill>
                  <a:schemeClr val="tx1">
                    <a:lumMod val="75000"/>
                    <a:lumOff val="25000"/>
                  </a:schemeClr>
                </a:solidFill>
                <a:latin typeface="微软雅黑" panose="020B0503020204020204" pitchFamily="34" charset="-122"/>
              </a:rPr>
              <a:t>(</a:t>
            </a:r>
            <a:r>
              <a:rPr lang="zh-CN" altLang="en-US" sz="1200" b="1" spc="150" dirty="0">
                <a:solidFill>
                  <a:schemeClr val="tx1">
                    <a:lumMod val="75000"/>
                    <a:lumOff val="25000"/>
                  </a:schemeClr>
                </a:solidFill>
                <a:latin typeface="微软雅黑" panose="020B0503020204020204" pitchFamily="34" charset="-122"/>
              </a:rPr>
              <a:t>居</a:t>
            </a:r>
            <a:r>
              <a:rPr lang="en-US" altLang="zh-CN" sz="1200" b="1" spc="150" dirty="0">
                <a:solidFill>
                  <a:schemeClr val="tx1">
                    <a:lumMod val="75000"/>
                    <a:lumOff val="25000"/>
                  </a:schemeClr>
                </a:solidFill>
                <a:latin typeface="微软雅黑" panose="020B0503020204020204" pitchFamily="34" charset="-122"/>
              </a:rPr>
              <a:t>)</a:t>
            </a:r>
            <a:r>
              <a:rPr lang="zh-CN" altLang="en-US" sz="1200" b="1" spc="150" dirty="0">
                <a:solidFill>
                  <a:schemeClr val="tx1">
                    <a:lumMod val="75000"/>
                    <a:lumOff val="25000"/>
                  </a:schemeClr>
                </a:solidFill>
                <a:latin typeface="微软雅黑" panose="020B0503020204020204" pitchFamily="34" charset="-122"/>
              </a:rPr>
              <a:t>委会、单位法人、公共场所产权人或管理人，为所属管理范围内生活垃圾分类工作责任人。</a:t>
            </a:r>
            <a:endParaRPr lang="zh-CN" altLang="en-US" sz="1200" b="1" spc="150" dirty="0">
              <a:solidFill>
                <a:schemeClr val="tx1">
                  <a:lumMod val="75000"/>
                  <a:lumOff val="25000"/>
                </a:schemeClr>
              </a:solidFill>
              <a:latin typeface="微软雅黑" panose="020B0503020204020204" pitchFamily="34" charset="-122"/>
            </a:endParaRPr>
          </a:p>
          <a:p>
            <a:pPr algn="just"/>
            <a:r>
              <a:rPr lang="en-US" altLang="zh-CN" sz="1200" spc="150" dirty="0">
                <a:solidFill>
                  <a:schemeClr val="tx1">
                    <a:lumMod val="75000"/>
                    <a:lumOff val="25000"/>
                  </a:schemeClr>
                </a:solidFill>
                <a:latin typeface="等线" panose="02010600030101010101" charset="-122"/>
                <a:ea typeface="等线" panose="02010600030101010101" charset="-122"/>
              </a:rPr>
              <a:t>1</a:t>
            </a:r>
            <a:r>
              <a:rPr lang="zh-CN" altLang="en-US" sz="1200" spc="150" dirty="0">
                <a:solidFill>
                  <a:schemeClr val="tx1">
                    <a:lumMod val="75000"/>
                    <a:lumOff val="25000"/>
                  </a:schemeClr>
                </a:solidFill>
                <a:latin typeface="等线" panose="02010600030101010101" charset="-122"/>
                <a:ea typeface="等线" panose="02010600030101010101" charset="-122"/>
              </a:rPr>
              <a:t>、按要求设置、清洁、维护生活垃圾分类收集容器；</a:t>
            </a:r>
            <a:endParaRPr lang="en-US" altLang="zh-CN" sz="1200" spc="150" dirty="0">
              <a:solidFill>
                <a:schemeClr val="tx1">
                  <a:lumMod val="75000"/>
                  <a:lumOff val="25000"/>
                </a:schemeClr>
              </a:solidFill>
              <a:latin typeface="等线" panose="02010600030101010101" charset="-122"/>
              <a:ea typeface="等线" panose="02010600030101010101" charset="-122"/>
            </a:endParaRPr>
          </a:p>
          <a:p>
            <a:pPr algn="just"/>
            <a:r>
              <a:rPr lang="en-US" altLang="zh-CN" sz="1200" spc="150" dirty="0">
                <a:solidFill>
                  <a:schemeClr val="tx1">
                    <a:lumMod val="75000"/>
                    <a:lumOff val="25000"/>
                  </a:schemeClr>
                </a:solidFill>
                <a:latin typeface="等线" panose="02010600030101010101" charset="-122"/>
                <a:ea typeface="等线" panose="02010600030101010101" charset="-122"/>
              </a:rPr>
              <a:t>2</a:t>
            </a:r>
            <a:r>
              <a:rPr lang="zh-CN" altLang="en-US" sz="1200" spc="150" dirty="0">
                <a:solidFill>
                  <a:schemeClr val="tx1">
                    <a:lumMod val="75000"/>
                    <a:lumOff val="25000"/>
                  </a:schemeClr>
                </a:solidFill>
                <a:latin typeface="等线" panose="02010600030101010101" charset="-122"/>
                <a:ea typeface="等线" panose="02010600030101010101" charset="-122"/>
              </a:rPr>
              <a:t>、建立生活垃圾分类收运台账；</a:t>
            </a:r>
            <a:endParaRPr lang="en-US" altLang="zh-CN" sz="1200" spc="150" dirty="0">
              <a:solidFill>
                <a:schemeClr val="tx1">
                  <a:lumMod val="75000"/>
                  <a:lumOff val="25000"/>
                </a:schemeClr>
              </a:solidFill>
              <a:latin typeface="等线" panose="02010600030101010101" charset="-122"/>
              <a:ea typeface="等线" panose="02010600030101010101" charset="-122"/>
            </a:endParaRPr>
          </a:p>
          <a:p>
            <a:pPr algn="just"/>
            <a:r>
              <a:rPr lang="en-US" altLang="zh-CN" sz="1200" spc="150" dirty="0">
                <a:solidFill>
                  <a:schemeClr val="tx1">
                    <a:lumMod val="75000"/>
                    <a:lumOff val="25000"/>
                  </a:schemeClr>
                </a:solidFill>
                <a:latin typeface="等线" panose="02010600030101010101" charset="-122"/>
                <a:ea typeface="等线" panose="02010600030101010101" charset="-122"/>
              </a:rPr>
              <a:t>3</a:t>
            </a:r>
            <a:r>
              <a:rPr lang="zh-CN" altLang="en-US" sz="1200" spc="150" dirty="0">
                <a:solidFill>
                  <a:schemeClr val="tx1">
                    <a:lumMod val="75000"/>
                    <a:lumOff val="25000"/>
                  </a:schemeClr>
                </a:solidFill>
                <a:latin typeface="等线" panose="02010600030101010101" charset="-122"/>
                <a:ea typeface="等线" panose="02010600030101010101" charset="-122"/>
              </a:rPr>
              <a:t>、监督生活垃圾分类投放，对不符合分类投放要求的行为进行教育劝导；</a:t>
            </a:r>
            <a:endParaRPr lang="en-US" altLang="zh-CN" sz="1200" spc="150" dirty="0">
              <a:solidFill>
                <a:schemeClr val="tx1">
                  <a:lumMod val="75000"/>
                  <a:lumOff val="25000"/>
                </a:schemeClr>
              </a:solidFill>
              <a:latin typeface="等线" panose="02010600030101010101" charset="-122"/>
              <a:ea typeface="等线" panose="02010600030101010101" charset="-122"/>
            </a:endParaRPr>
          </a:p>
          <a:p>
            <a:pPr algn="just"/>
            <a:r>
              <a:rPr lang="en-US" altLang="zh-CN" sz="1200" spc="150" dirty="0">
                <a:solidFill>
                  <a:schemeClr val="tx1">
                    <a:lumMod val="75000"/>
                    <a:lumOff val="25000"/>
                  </a:schemeClr>
                </a:solidFill>
                <a:latin typeface="等线" panose="02010600030101010101" charset="-122"/>
                <a:ea typeface="等线" panose="02010600030101010101" charset="-122"/>
              </a:rPr>
              <a:t>4</a:t>
            </a:r>
            <a:r>
              <a:rPr lang="zh-CN" altLang="en-US" sz="1200" spc="150" dirty="0">
                <a:solidFill>
                  <a:schemeClr val="tx1">
                    <a:lumMod val="75000"/>
                    <a:lumOff val="25000"/>
                  </a:schemeClr>
                </a:solidFill>
                <a:latin typeface="等线" panose="02010600030101010101" charset="-122"/>
                <a:ea typeface="等线" panose="02010600030101010101" charset="-122"/>
              </a:rPr>
              <a:t>、将办公室生活垃圾分类投放到楼层收集容器；</a:t>
            </a:r>
            <a:endParaRPr lang="en-US" altLang="zh-CN" sz="1200" spc="150" dirty="0">
              <a:solidFill>
                <a:schemeClr val="tx1">
                  <a:lumMod val="75000"/>
                  <a:lumOff val="25000"/>
                </a:schemeClr>
              </a:solidFill>
              <a:latin typeface="等线" panose="02010600030101010101" charset="-122"/>
              <a:ea typeface="等线" panose="02010600030101010101" charset="-122"/>
            </a:endParaRPr>
          </a:p>
          <a:p>
            <a:pPr algn="just"/>
            <a:r>
              <a:rPr lang="en-US" altLang="zh-CN" sz="1200" spc="150" dirty="0">
                <a:solidFill>
                  <a:schemeClr val="tx1">
                    <a:lumMod val="75000"/>
                    <a:lumOff val="25000"/>
                  </a:schemeClr>
                </a:solidFill>
                <a:latin typeface="等线" panose="02010600030101010101" charset="-122"/>
                <a:ea typeface="等线" panose="02010600030101010101" charset="-122"/>
              </a:rPr>
              <a:t>5</a:t>
            </a:r>
            <a:r>
              <a:rPr lang="zh-CN" altLang="en-US" sz="1200" spc="150" dirty="0">
                <a:solidFill>
                  <a:schemeClr val="tx1">
                    <a:lumMod val="75000"/>
                    <a:lumOff val="25000"/>
                  </a:schemeClr>
                </a:solidFill>
                <a:latin typeface="等线" panose="02010600030101010101" charset="-122"/>
                <a:ea typeface="等线" panose="02010600030101010101" charset="-122"/>
              </a:rPr>
              <a:t>、将楼层收集容器分类驳运至室外集中收置点；</a:t>
            </a:r>
            <a:endParaRPr lang="en-US" altLang="zh-CN" sz="1200" spc="150" dirty="0">
              <a:solidFill>
                <a:schemeClr val="tx1">
                  <a:lumMod val="75000"/>
                  <a:lumOff val="25000"/>
                </a:schemeClr>
              </a:solidFill>
              <a:latin typeface="等线" panose="02010600030101010101" charset="-122"/>
              <a:ea typeface="等线" panose="02010600030101010101" charset="-122"/>
            </a:endParaRPr>
          </a:p>
          <a:p>
            <a:pPr algn="just"/>
            <a:r>
              <a:rPr lang="en-US" altLang="zh-CN" sz="1200" spc="150" dirty="0">
                <a:solidFill>
                  <a:schemeClr val="tx1">
                    <a:lumMod val="75000"/>
                    <a:lumOff val="25000"/>
                  </a:schemeClr>
                </a:solidFill>
                <a:latin typeface="等线" panose="02010600030101010101" charset="-122"/>
                <a:ea typeface="等线" panose="02010600030101010101" charset="-122"/>
              </a:rPr>
              <a:t>6</a:t>
            </a:r>
            <a:r>
              <a:rPr lang="zh-CN" altLang="en-US" sz="1200" spc="150" dirty="0">
                <a:solidFill>
                  <a:schemeClr val="tx1">
                    <a:lumMod val="75000"/>
                    <a:lumOff val="25000"/>
                  </a:schemeClr>
                </a:solidFill>
                <a:latin typeface="等线" panose="02010600030101010101" charset="-122"/>
                <a:ea typeface="等线" panose="02010600030101010101" charset="-122"/>
              </a:rPr>
              <a:t>、将集中收置点的生活垃圾交有相关资质的单位收运处置，做好分类统计、计量、上报等工作。</a:t>
            </a:r>
            <a:endParaRPr lang="zh-CN" altLang="en-US" sz="1200" b="1" spc="150" dirty="0">
              <a:solidFill>
                <a:srgbClr val="FF0000"/>
              </a:solidFill>
              <a:latin typeface="等线" panose="02010600030101010101" charset="-122"/>
              <a:ea typeface="等线" panose="02010600030101010101" charset="-122"/>
            </a:endParaRPr>
          </a:p>
        </p:txBody>
      </p:sp>
      <p:sp>
        <p:nvSpPr>
          <p:cNvPr id="15" name="圆形"/>
          <p:cNvSpPr/>
          <p:nvPr>
            <p:custDataLst>
              <p:tags r:id="rId7"/>
            </p:custDataLst>
          </p:nvPr>
        </p:nvSpPr>
        <p:spPr>
          <a:xfrm rot="229787">
            <a:off x="7089660" y="3307994"/>
            <a:ext cx="914401" cy="914401"/>
          </a:xfrm>
          <a:prstGeom prst="ellipse">
            <a:avLst/>
          </a:prstGeom>
          <a:solidFill>
            <a:srgbClr val="1AA3AA"/>
          </a:solidFill>
          <a:ln w="12700">
            <a:miter lim="400000"/>
          </a:ln>
        </p:spPr>
        <p:txBody>
          <a:bodyPr tIns="45720" bIns="45720"/>
          <a:lstStyle/>
          <a:p>
            <a:endParaRPr sz="900">
              <a:latin typeface="微软雅黑" panose="020B0503020204020204" pitchFamily="34" charset="-122"/>
              <a:ea typeface="微软雅黑" panose="020B0503020204020204" pitchFamily="34" charset="-122"/>
            </a:endParaRPr>
          </a:p>
        </p:txBody>
      </p:sp>
      <p:sp>
        <p:nvSpPr>
          <p:cNvPr id="16" name="圆形"/>
          <p:cNvSpPr/>
          <p:nvPr>
            <p:custDataLst>
              <p:tags r:id="rId8"/>
            </p:custDataLst>
          </p:nvPr>
        </p:nvSpPr>
        <p:spPr>
          <a:xfrm rot="229787">
            <a:off x="4829584" y="4418630"/>
            <a:ext cx="914401" cy="914401"/>
          </a:xfrm>
          <a:prstGeom prst="ellipse">
            <a:avLst/>
          </a:prstGeom>
          <a:solidFill>
            <a:srgbClr val="9BBB59"/>
          </a:solidFill>
          <a:ln w="12700">
            <a:miter lim="400000"/>
          </a:ln>
        </p:spPr>
        <p:txBody>
          <a:bodyPr tIns="45720" bIns="45720"/>
          <a:lstStyle/>
          <a:p>
            <a:endParaRPr sz="900">
              <a:latin typeface="微软雅黑" panose="020B0503020204020204" pitchFamily="34" charset="-122"/>
              <a:ea typeface="微软雅黑" panose="020B0503020204020204" pitchFamily="34" charset="-122"/>
            </a:endParaRPr>
          </a:p>
        </p:txBody>
      </p:sp>
      <p:sp>
        <p:nvSpPr>
          <p:cNvPr id="17" name="形状"/>
          <p:cNvSpPr/>
          <p:nvPr>
            <p:custDataLst>
              <p:tags r:id="rId9"/>
            </p:custDataLst>
          </p:nvPr>
        </p:nvSpPr>
        <p:spPr>
          <a:xfrm>
            <a:off x="5061153" y="4662061"/>
            <a:ext cx="451262" cy="427538"/>
          </a:xfrm>
          <a:custGeom>
            <a:avLst/>
            <a:gdLst/>
            <a:ahLst/>
            <a:cxnLst>
              <a:cxn ang="0">
                <a:pos x="wd2" y="hd2"/>
              </a:cxn>
              <a:cxn ang="5400000">
                <a:pos x="wd2" y="hd2"/>
              </a:cxn>
              <a:cxn ang="10800000">
                <a:pos x="wd2" y="hd2"/>
              </a:cxn>
              <a:cxn ang="16200000">
                <a:pos x="wd2" y="hd2"/>
              </a:cxn>
            </a:cxnLst>
            <a:rect l="0" t="0" r="r" b="b"/>
            <a:pathLst>
              <a:path w="20723" h="21075" extrusionOk="false">
                <a:moveTo>
                  <a:pt x="19305" y="9075"/>
                </a:moveTo>
                <a:cubicBezTo>
                  <a:pt x="10665" y="18375"/>
                  <a:pt x="10665" y="18375"/>
                  <a:pt x="10665" y="18375"/>
                </a:cubicBezTo>
                <a:cubicBezTo>
                  <a:pt x="10665" y="18675"/>
                  <a:pt x="10125" y="18675"/>
                  <a:pt x="10125" y="18375"/>
                </a:cubicBezTo>
                <a:cubicBezTo>
                  <a:pt x="9855" y="18375"/>
                  <a:pt x="9855" y="17775"/>
                  <a:pt x="10125" y="17775"/>
                </a:cubicBezTo>
                <a:cubicBezTo>
                  <a:pt x="18495" y="8175"/>
                  <a:pt x="18495" y="8175"/>
                  <a:pt x="18495" y="8175"/>
                </a:cubicBezTo>
                <a:cubicBezTo>
                  <a:pt x="19845" y="6675"/>
                  <a:pt x="19845" y="3975"/>
                  <a:pt x="18495" y="2175"/>
                </a:cubicBezTo>
                <a:cubicBezTo>
                  <a:pt x="16875" y="675"/>
                  <a:pt x="14445" y="675"/>
                  <a:pt x="13095" y="2175"/>
                </a:cubicBezTo>
                <a:cubicBezTo>
                  <a:pt x="1755" y="14775"/>
                  <a:pt x="1755" y="14775"/>
                  <a:pt x="1755" y="14775"/>
                </a:cubicBezTo>
                <a:cubicBezTo>
                  <a:pt x="675" y="15975"/>
                  <a:pt x="675" y="17775"/>
                  <a:pt x="1755" y="18975"/>
                </a:cubicBezTo>
                <a:cubicBezTo>
                  <a:pt x="2835" y="20175"/>
                  <a:pt x="4725" y="20175"/>
                  <a:pt x="5805" y="18975"/>
                </a:cubicBezTo>
                <a:cubicBezTo>
                  <a:pt x="14445" y="9375"/>
                  <a:pt x="14445" y="9375"/>
                  <a:pt x="14445" y="9375"/>
                </a:cubicBezTo>
                <a:cubicBezTo>
                  <a:pt x="15255" y="8475"/>
                  <a:pt x="15255" y="7275"/>
                  <a:pt x="14445" y="6375"/>
                </a:cubicBezTo>
                <a:cubicBezTo>
                  <a:pt x="13905" y="5775"/>
                  <a:pt x="12825" y="5775"/>
                  <a:pt x="12015" y="6375"/>
                </a:cubicBezTo>
                <a:cubicBezTo>
                  <a:pt x="5805" y="13275"/>
                  <a:pt x="5805" y="13275"/>
                  <a:pt x="5805" y="13275"/>
                </a:cubicBezTo>
                <a:cubicBezTo>
                  <a:pt x="5805" y="13575"/>
                  <a:pt x="5265" y="13575"/>
                  <a:pt x="5265" y="13275"/>
                </a:cubicBezTo>
                <a:cubicBezTo>
                  <a:pt x="4995" y="12975"/>
                  <a:pt x="4995" y="12675"/>
                  <a:pt x="5265" y="12375"/>
                </a:cubicBezTo>
                <a:cubicBezTo>
                  <a:pt x="11205" y="5775"/>
                  <a:pt x="11205" y="5775"/>
                  <a:pt x="11205" y="5775"/>
                </a:cubicBezTo>
                <a:cubicBezTo>
                  <a:pt x="12285" y="4275"/>
                  <a:pt x="14175" y="4275"/>
                  <a:pt x="15255" y="5775"/>
                </a:cubicBezTo>
                <a:cubicBezTo>
                  <a:pt x="16335" y="6975"/>
                  <a:pt x="16335" y="9075"/>
                  <a:pt x="15255" y="10275"/>
                </a:cubicBezTo>
                <a:cubicBezTo>
                  <a:pt x="6615" y="19875"/>
                  <a:pt x="6615" y="19875"/>
                  <a:pt x="6615" y="19875"/>
                </a:cubicBezTo>
                <a:cubicBezTo>
                  <a:pt x="5805" y="20775"/>
                  <a:pt x="4725" y="21075"/>
                  <a:pt x="3915" y="21075"/>
                </a:cubicBezTo>
                <a:cubicBezTo>
                  <a:pt x="2835" y="21075"/>
                  <a:pt x="1755" y="20775"/>
                  <a:pt x="1215" y="19875"/>
                </a:cubicBezTo>
                <a:cubicBezTo>
                  <a:pt x="-405" y="18075"/>
                  <a:pt x="-405" y="15375"/>
                  <a:pt x="1215" y="13875"/>
                </a:cubicBezTo>
                <a:cubicBezTo>
                  <a:pt x="12285" y="1575"/>
                  <a:pt x="12285" y="1575"/>
                  <a:pt x="12285" y="1575"/>
                </a:cubicBezTo>
                <a:cubicBezTo>
                  <a:pt x="14175" y="-525"/>
                  <a:pt x="17145" y="-525"/>
                  <a:pt x="19305" y="1575"/>
                </a:cubicBezTo>
                <a:cubicBezTo>
                  <a:pt x="21195" y="3675"/>
                  <a:pt x="21195" y="6975"/>
                  <a:pt x="19305" y="9075"/>
                </a:cubicBezTo>
                <a:close/>
              </a:path>
            </a:pathLst>
          </a:custGeom>
          <a:solidFill>
            <a:srgbClr val="FFFFFF"/>
          </a:solidFill>
          <a:ln w="12700">
            <a:miter lim="400000"/>
          </a:ln>
        </p:spPr>
        <p:txBody>
          <a:bodyPr tIns="45720" bIns="45720"/>
          <a:lstStyle/>
          <a:p>
            <a:endParaRPr sz="900">
              <a:latin typeface="微软雅黑" panose="020B0503020204020204" pitchFamily="34" charset="-122"/>
              <a:ea typeface="微软雅黑" panose="020B0503020204020204" pitchFamily="34" charset="-122"/>
            </a:endParaRPr>
          </a:p>
        </p:txBody>
      </p:sp>
      <p:sp>
        <p:nvSpPr>
          <p:cNvPr id="18" name="形状"/>
          <p:cNvSpPr/>
          <p:nvPr>
            <p:custDataLst>
              <p:tags r:id="rId10"/>
            </p:custDataLst>
          </p:nvPr>
        </p:nvSpPr>
        <p:spPr>
          <a:xfrm>
            <a:off x="7347572" y="3545142"/>
            <a:ext cx="398577" cy="440105"/>
          </a:xfrm>
          <a:custGeom>
            <a:avLst/>
            <a:gdLst/>
            <a:ahLst/>
            <a:cxnLst>
              <a:cxn ang="0">
                <a:pos x="wd2" y="hd2"/>
              </a:cxn>
              <a:cxn ang="5400000">
                <a:pos x="wd2" y="hd2"/>
              </a:cxn>
              <a:cxn ang="10800000">
                <a:pos x="wd2" y="hd2"/>
              </a:cxn>
              <a:cxn ang="16200000">
                <a:pos x="wd2" y="hd2"/>
              </a:cxn>
            </a:cxnLst>
            <a:rect l="0" t="0" r="r" b="b"/>
            <a:pathLst>
              <a:path w="21600" h="21452" extrusionOk="false">
                <a:moveTo>
                  <a:pt x="20012" y="7545"/>
                </a:moveTo>
                <a:cubicBezTo>
                  <a:pt x="14612" y="7545"/>
                  <a:pt x="14612" y="7545"/>
                  <a:pt x="14612" y="7545"/>
                </a:cubicBezTo>
                <a:cubicBezTo>
                  <a:pt x="13659" y="8433"/>
                  <a:pt x="13659" y="8433"/>
                  <a:pt x="13659" y="8433"/>
                </a:cubicBezTo>
                <a:cubicBezTo>
                  <a:pt x="20012" y="8433"/>
                  <a:pt x="20012" y="8433"/>
                  <a:pt x="20012" y="8433"/>
                </a:cubicBezTo>
                <a:cubicBezTo>
                  <a:pt x="20329" y="8433"/>
                  <a:pt x="20647" y="8729"/>
                  <a:pt x="20647" y="9320"/>
                </a:cubicBezTo>
                <a:cubicBezTo>
                  <a:pt x="20647" y="9912"/>
                  <a:pt x="20647" y="9912"/>
                  <a:pt x="20647" y="9912"/>
                </a:cubicBezTo>
                <a:cubicBezTo>
                  <a:pt x="20647" y="10208"/>
                  <a:pt x="20329" y="10504"/>
                  <a:pt x="20012" y="10504"/>
                </a:cubicBezTo>
                <a:cubicBezTo>
                  <a:pt x="10800" y="10504"/>
                  <a:pt x="10800" y="10504"/>
                  <a:pt x="10800" y="10504"/>
                </a:cubicBezTo>
                <a:cubicBezTo>
                  <a:pt x="10800" y="10504"/>
                  <a:pt x="10800" y="10504"/>
                  <a:pt x="10800" y="10504"/>
                </a:cubicBezTo>
                <a:cubicBezTo>
                  <a:pt x="10800" y="10504"/>
                  <a:pt x="11118" y="10504"/>
                  <a:pt x="11118" y="10504"/>
                </a:cubicBezTo>
                <a:cubicBezTo>
                  <a:pt x="11118" y="10504"/>
                  <a:pt x="10800" y="10504"/>
                  <a:pt x="10800" y="10504"/>
                </a:cubicBezTo>
                <a:cubicBezTo>
                  <a:pt x="11118" y="10504"/>
                  <a:pt x="11118" y="10504"/>
                  <a:pt x="11118" y="10504"/>
                </a:cubicBezTo>
                <a:cubicBezTo>
                  <a:pt x="11435" y="10504"/>
                  <a:pt x="11753" y="10504"/>
                  <a:pt x="11753" y="10208"/>
                </a:cubicBezTo>
                <a:cubicBezTo>
                  <a:pt x="12071" y="10208"/>
                  <a:pt x="12071" y="10208"/>
                  <a:pt x="12071" y="10208"/>
                </a:cubicBezTo>
                <a:cubicBezTo>
                  <a:pt x="12071" y="10208"/>
                  <a:pt x="12071" y="10208"/>
                  <a:pt x="12071" y="10208"/>
                </a:cubicBezTo>
                <a:cubicBezTo>
                  <a:pt x="20012" y="2515"/>
                  <a:pt x="20012" y="2515"/>
                  <a:pt x="20012" y="2515"/>
                </a:cubicBezTo>
                <a:cubicBezTo>
                  <a:pt x="20329" y="2219"/>
                  <a:pt x="20647" y="1923"/>
                  <a:pt x="20647" y="1331"/>
                </a:cubicBezTo>
                <a:cubicBezTo>
                  <a:pt x="20647" y="1036"/>
                  <a:pt x="20329" y="740"/>
                  <a:pt x="20012" y="444"/>
                </a:cubicBezTo>
                <a:cubicBezTo>
                  <a:pt x="19694" y="-148"/>
                  <a:pt x="18424" y="-148"/>
                  <a:pt x="17788" y="444"/>
                </a:cubicBezTo>
                <a:cubicBezTo>
                  <a:pt x="10165" y="7841"/>
                  <a:pt x="10165" y="7841"/>
                  <a:pt x="10165" y="7841"/>
                </a:cubicBezTo>
                <a:cubicBezTo>
                  <a:pt x="10800" y="6953"/>
                  <a:pt x="10800" y="6953"/>
                  <a:pt x="10800" y="6953"/>
                </a:cubicBezTo>
                <a:cubicBezTo>
                  <a:pt x="3812" y="444"/>
                  <a:pt x="3812" y="444"/>
                  <a:pt x="3812" y="444"/>
                </a:cubicBezTo>
                <a:cubicBezTo>
                  <a:pt x="3176" y="-148"/>
                  <a:pt x="1906" y="-148"/>
                  <a:pt x="1271" y="444"/>
                </a:cubicBezTo>
                <a:cubicBezTo>
                  <a:pt x="953" y="740"/>
                  <a:pt x="953" y="1036"/>
                  <a:pt x="953" y="1331"/>
                </a:cubicBezTo>
                <a:cubicBezTo>
                  <a:pt x="953" y="1923"/>
                  <a:pt x="1271" y="2219"/>
                  <a:pt x="1588" y="2515"/>
                </a:cubicBezTo>
                <a:cubicBezTo>
                  <a:pt x="9529" y="10208"/>
                  <a:pt x="9529" y="10208"/>
                  <a:pt x="9529" y="10208"/>
                </a:cubicBezTo>
                <a:cubicBezTo>
                  <a:pt x="9529" y="10208"/>
                  <a:pt x="9529" y="10208"/>
                  <a:pt x="9529" y="10208"/>
                </a:cubicBezTo>
                <a:cubicBezTo>
                  <a:pt x="9529" y="10208"/>
                  <a:pt x="9529" y="10208"/>
                  <a:pt x="9529" y="10208"/>
                </a:cubicBezTo>
                <a:cubicBezTo>
                  <a:pt x="9847" y="10504"/>
                  <a:pt x="10165" y="10504"/>
                  <a:pt x="10482" y="10504"/>
                </a:cubicBezTo>
                <a:cubicBezTo>
                  <a:pt x="10482" y="10504"/>
                  <a:pt x="10482" y="10504"/>
                  <a:pt x="10482" y="10504"/>
                </a:cubicBezTo>
                <a:cubicBezTo>
                  <a:pt x="1588" y="10504"/>
                  <a:pt x="1588" y="10504"/>
                  <a:pt x="1588" y="10504"/>
                </a:cubicBezTo>
                <a:cubicBezTo>
                  <a:pt x="1271" y="10504"/>
                  <a:pt x="953" y="10208"/>
                  <a:pt x="953" y="9912"/>
                </a:cubicBezTo>
                <a:cubicBezTo>
                  <a:pt x="953" y="9320"/>
                  <a:pt x="953" y="9320"/>
                  <a:pt x="953" y="9320"/>
                </a:cubicBezTo>
                <a:cubicBezTo>
                  <a:pt x="953" y="8729"/>
                  <a:pt x="1271" y="8433"/>
                  <a:pt x="1588" y="8433"/>
                </a:cubicBezTo>
                <a:cubicBezTo>
                  <a:pt x="7941" y="8433"/>
                  <a:pt x="7941" y="8433"/>
                  <a:pt x="7941" y="8433"/>
                </a:cubicBezTo>
                <a:cubicBezTo>
                  <a:pt x="6988" y="7545"/>
                  <a:pt x="6988" y="7545"/>
                  <a:pt x="6988" y="7545"/>
                </a:cubicBezTo>
                <a:cubicBezTo>
                  <a:pt x="1588" y="7545"/>
                  <a:pt x="1588" y="7545"/>
                  <a:pt x="1588" y="7545"/>
                </a:cubicBezTo>
                <a:cubicBezTo>
                  <a:pt x="635" y="7545"/>
                  <a:pt x="0" y="8137"/>
                  <a:pt x="0" y="9320"/>
                </a:cubicBezTo>
                <a:cubicBezTo>
                  <a:pt x="0" y="9912"/>
                  <a:pt x="0" y="9912"/>
                  <a:pt x="0" y="9912"/>
                </a:cubicBezTo>
                <a:cubicBezTo>
                  <a:pt x="0" y="10504"/>
                  <a:pt x="318" y="11096"/>
                  <a:pt x="1271" y="11392"/>
                </a:cubicBezTo>
                <a:cubicBezTo>
                  <a:pt x="2224" y="21156"/>
                  <a:pt x="2224" y="21156"/>
                  <a:pt x="2224" y="21156"/>
                </a:cubicBezTo>
                <a:cubicBezTo>
                  <a:pt x="2224" y="21452"/>
                  <a:pt x="2541" y="21452"/>
                  <a:pt x="2541" y="21452"/>
                </a:cubicBezTo>
                <a:cubicBezTo>
                  <a:pt x="18741" y="21452"/>
                  <a:pt x="18741" y="21452"/>
                  <a:pt x="18741" y="21452"/>
                </a:cubicBezTo>
                <a:cubicBezTo>
                  <a:pt x="19059" y="21452"/>
                  <a:pt x="19376" y="21452"/>
                  <a:pt x="19376" y="21156"/>
                </a:cubicBezTo>
                <a:cubicBezTo>
                  <a:pt x="20329" y="11392"/>
                  <a:pt x="20329" y="11392"/>
                  <a:pt x="20329" y="11392"/>
                </a:cubicBezTo>
                <a:cubicBezTo>
                  <a:pt x="20965" y="11096"/>
                  <a:pt x="21600" y="10504"/>
                  <a:pt x="21600" y="9912"/>
                </a:cubicBezTo>
                <a:cubicBezTo>
                  <a:pt x="21600" y="9320"/>
                  <a:pt x="21600" y="9320"/>
                  <a:pt x="21600" y="9320"/>
                </a:cubicBezTo>
                <a:cubicBezTo>
                  <a:pt x="21600" y="8137"/>
                  <a:pt x="20965" y="7545"/>
                  <a:pt x="20012" y="7545"/>
                </a:cubicBezTo>
                <a:close/>
                <a:moveTo>
                  <a:pt x="11435" y="10504"/>
                </a:moveTo>
                <a:cubicBezTo>
                  <a:pt x="11435" y="10504"/>
                  <a:pt x="11435" y="10504"/>
                  <a:pt x="11435" y="10208"/>
                </a:cubicBezTo>
                <a:cubicBezTo>
                  <a:pt x="11435" y="10504"/>
                  <a:pt x="11435" y="10504"/>
                  <a:pt x="11435" y="10504"/>
                </a:cubicBezTo>
                <a:close/>
                <a:moveTo>
                  <a:pt x="9212" y="9320"/>
                </a:moveTo>
                <a:cubicBezTo>
                  <a:pt x="9212" y="9320"/>
                  <a:pt x="9212" y="9616"/>
                  <a:pt x="9212" y="9616"/>
                </a:cubicBezTo>
                <a:cubicBezTo>
                  <a:pt x="9212" y="9616"/>
                  <a:pt x="9212" y="9320"/>
                  <a:pt x="9212" y="9320"/>
                </a:cubicBezTo>
                <a:close/>
                <a:moveTo>
                  <a:pt x="9212" y="8729"/>
                </a:moveTo>
                <a:cubicBezTo>
                  <a:pt x="9212" y="8729"/>
                  <a:pt x="9212" y="8729"/>
                  <a:pt x="9212" y="8729"/>
                </a:cubicBezTo>
                <a:cubicBezTo>
                  <a:pt x="2224" y="1923"/>
                  <a:pt x="2224" y="1923"/>
                  <a:pt x="2224" y="1923"/>
                </a:cubicBezTo>
                <a:cubicBezTo>
                  <a:pt x="1906" y="1923"/>
                  <a:pt x="1906" y="1627"/>
                  <a:pt x="1906" y="1331"/>
                </a:cubicBezTo>
                <a:cubicBezTo>
                  <a:pt x="1906" y="1331"/>
                  <a:pt x="1906" y="1036"/>
                  <a:pt x="1906" y="1036"/>
                </a:cubicBezTo>
                <a:cubicBezTo>
                  <a:pt x="2224" y="1036"/>
                  <a:pt x="2224" y="740"/>
                  <a:pt x="2541" y="740"/>
                </a:cubicBezTo>
                <a:cubicBezTo>
                  <a:pt x="2541" y="740"/>
                  <a:pt x="2859" y="1036"/>
                  <a:pt x="3176" y="1036"/>
                </a:cubicBezTo>
                <a:cubicBezTo>
                  <a:pt x="10165" y="7841"/>
                  <a:pt x="10165" y="7841"/>
                  <a:pt x="10165" y="7841"/>
                </a:cubicBezTo>
                <a:cubicBezTo>
                  <a:pt x="9847" y="8137"/>
                  <a:pt x="9847" y="8137"/>
                  <a:pt x="9847" y="8137"/>
                </a:cubicBezTo>
                <a:cubicBezTo>
                  <a:pt x="9529" y="8137"/>
                  <a:pt x="9529" y="8433"/>
                  <a:pt x="9212" y="8729"/>
                </a:cubicBezTo>
                <a:close/>
                <a:moveTo>
                  <a:pt x="10165" y="9320"/>
                </a:moveTo>
                <a:cubicBezTo>
                  <a:pt x="10165" y="9025"/>
                  <a:pt x="10165" y="8729"/>
                  <a:pt x="10482" y="8729"/>
                </a:cubicBezTo>
                <a:cubicBezTo>
                  <a:pt x="18424" y="1036"/>
                  <a:pt x="18424" y="1036"/>
                  <a:pt x="18424" y="1036"/>
                </a:cubicBezTo>
                <a:cubicBezTo>
                  <a:pt x="18741" y="1036"/>
                  <a:pt x="18741" y="740"/>
                  <a:pt x="19059" y="740"/>
                </a:cubicBezTo>
                <a:cubicBezTo>
                  <a:pt x="19059" y="740"/>
                  <a:pt x="19376" y="1036"/>
                  <a:pt x="19376" y="1036"/>
                </a:cubicBezTo>
                <a:cubicBezTo>
                  <a:pt x="19694" y="1036"/>
                  <a:pt x="19694" y="1331"/>
                  <a:pt x="19694" y="1331"/>
                </a:cubicBezTo>
                <a:cubicBezTo>
                  <a:pt x="19694" y="1627"/>
                  <a:pt x="19376" y="1923"/>
                  <a:pt x="19376" y="1923"/>
                </a:cubicBezTo>
                <a:cubicBezTo>
                  <a:pt x="11435" y="9320"/>
                  <a:pt x="11435" y="9320"/>
                  <a:pt x="11435" y="9320"/>
                </a:cubicBezTo>
                <a:cubicBezTo>
                  <a:pt x="11118" y="9616"/>
                  <a:pt x="10800" y="9616"/>
                  <a:pt x="10800" y="9616"/>
                </a:cubicBezTo>
                <a:cubicBezTo>
                  <a:pt x="10482" y="9616"/>
                  <a:pt x="10482" y="9616"/>
                  <a:pt x="10165" y="9616"/>
                </a:cubicBezTo>
                <a:cubicBezTo>
                  <a:pt x="10165" y="9320"/>
                  <a:pt x="10165" y="9320"/>
                  <a:pt x="10165" y="9320"/>
                </a:cubicBezTo>
                <a:close/>
                <a:moveTo>
                  <a:pt x="18424" y="20564"/>
                </a:moveTo>
                <a:cubicBezTo>
                  <a:pt x="3176" y="20564"/>
                  <a:pt x="3176" y="20564"/>
                  <a:pt x="3176" y="20564"/>
                </a:cubicBezTo>
                <a:cubicBezTo>
                  <a:pt x="2224" y="11392"/>
                  <a:pt x="2224" y="11392"/>
                  <a:pt x="2224" y="11392"/>
                </a:cubicBezTo>
                <a:cubicBezTo>
                  <a:pt x="19376" y="11392"/>
                  <a:pt x="19376" y="11392"/>
                  <a:pt x="19376" y="11392"/>
                </a:cubicBezTo>
                <a:lnTo>
                  <a:pt x="18424" y="20564"/>
                </a:lnTo>
                <a:close/>
                <a:moveTo>
                  <a:pt x="10800" y="9616"/>
                </a:moveTo>
                <a:cubicBezTo>
                  <a:pt x="10482" y="9616"/>
                  <a:pt x="10165" y="9320"/>
                  <a:pt x="10165" y="9025"/>
                </a:cubicBezTo>
                <a:cubicBezTo>
                  <a:pt x="10165" y="9025"/>
                  <a:pt x="10482" y="8729"/>
                  <a:pt x="10800" y="8729"/>
                </a:cubicBezTo>
                <a:cubicBezTo>
                  <a:pt x="11118" y="8729"/>
                  <a:pt x="11435" y="9025"/>
                  <a:pt x="11435" y="9025"/>
                </a:cubicBezTo>
                <a:cubicBezTo>
                  <a:pt x="11435" y="9320"/>
                  <a:pt x="11118" y="9616"/>
                  <a:pt x="10800" y="9616"/>
                </a:cubicBezTo>
                <a:close/>
                <a:moveTo>
                  <a:pt x="5400" y="19381"/>
                </a:moveTo>
                <a:cubicBezTo>
                  <a:pt x="5400" y="11984"/>
                  <a:pt x="5400" y="11984"/>
                  <a:pt x="5400" y="11984"/>
                </a:cubicBezTo>
                <a:cubicBezTo>
                  <a:pt x="5400" y="11984"/>
                  <a:pt x="5400" y="11688"/>
                  <a:pt x="5718" y="11688"/>
                </a:cubicBezTo>
                <a:cubicBezTo>
                  <a:pt x="6035" y="11688"/>
                  <a:pt x="6035" y="11984"/>
                  <a:pt x="6035" y="11984"/>
                </a:cubicBezTo>
                <a:cubicBezTo>
                  <a:pt x="6035" y="19381"/>
                  <a:pt x="6035" y="19381"/>
                  <a:pt x="6035" y="19381"/>
                </a:cubicBezTo>
                <a:cubicBezTo>
                  <a:pt x="6035" y="19381"/>
                  <a:pt x="6035" y="19677"/>
                  <a:pt x="5718" y="19677"/>
                </a:cubicBezTo>
                <a:cubicBezTo>
                  <a:pt x="5400" y="19677"/>
                  <a:pt x="5400" y="19381"/>
                  <a:pt x="5400" y="19381"/>
                </a:cubicBezTo>
                <a:close/>
                <a:moveTo>
                  <a:pt x="7941" y="19381"/>
                </a:moveTo>
                <a:cubicBezTo>
                  <a:pt x="7941" y="11984"/>
                  <a:pt x="7941" y="11984"/>
                  <a:pt x="7941" y="11984"/>
                </a:cubicBezTo>
                <a:cubicBezTo>
                  <a:pt x="7941" y="11984"/>
                  <a:pt x="8259" y="11688"/>
                  <a:pt x="8259" y="11688"/>
                </a:cubicBezTo>
                <a:cubicBezTo>
                  <a:pt x="8576" y="11688"/>
                  <a:pt x="8576" y="11984"/>
                  <a:pt x="8576" y="11984"/>
                </a:cubicBezTo>
                <a:cubicBezTo>
                  <a:pt x="8576" y="19381"/>
                  <a:pt x="8576" y="19381"/>
                  <a:pt x="8576" y="19381"/>
                </a:cubicBezTo>
                <a:cubicBezTo>
                  <a:pt x="8576" y="19381"/>
                  <a:pt x="8576" y="19677"/>
                  <a:pt x="8259" y="19677"/>
                </a:cubicBezTo>
                <a:cubicBezTo>
                  <a:pt x="8259" y="19677"/>
                  <a:pt x="7941" y="19381"/>
                  <a:pt x="7941" y="19381"/>
                </a:cubicBezTo>
                <a:close/>
                <a:moveTo>
                  <a:pt x="10800" y="19381"/>
                </a:moveTo>
                <a:cubicBezTo>
                  <a:pt x="10800" y="11984"/>
                  <a:pt x="10800" y="11984"/>
                  <a:pt x="10800" y="11984"/>
                </a:cubicBezTo>
                <a:cubicBezTo>
                  <a:pt x="10800" y="11984"/>
                  <a:pt x="10800" y="11688"/>
                  <a:pt x="11118" y="11688"/>
                </a:cubicBezTo>
                <a:cubicBezTo>
                  <a:pt x="11118" y="11688"/>
                  <a:pt x="11435" y="11984"/>
                  <a:pt x="11435" y="11984"/>
                </a:cubicBezTo>
                <a:cubicBezTo>
                  <a:pt x="11435" y="19381"/>
                  <a:pt x="11435" y="19381"/>
                  <a:pt x="11435" y="19381"/>
                </a:cubicBezTo>
                <a:cubicBezTo>
                  <a:pt x="11435" y="19381"/>
                  <a:pt x="11118" y="19677"/>
                  <a:pt x="11118" y="19677"/>
                </a:cubicBezTo>
                <a:cubicBezTo>
                  <a:pt x="10800" y="19677"/>
                  <a:pt x="10800" y="19381"/>
                  <a:pt x="10800" y="19381"/>
                </a:cubicBezTo>
                <a:close/>
                <a:moveTo>
                  <a:pt x="13341" y="19381"/>
                </a:moveTo>
                <a:cubicBezTo>
                  <a:pt x="13341" y="11984"/>
                  <a:pt x="13341" y="11984"/>
                  <a:pt x="13341" y="11984"/>
                </a:cubicBezTo>
                <a:cubicBezTo>
                  <a:pt x="13341" y="11984"/>
                  <a:pt x="13341" y="11688"/>
                  <a:pt x="13659" y="11688"/>
                </a:cubicBezTo>
                <a:cubicBezTo>
                  <a:pt x="13659" y="11688"/>
                  <a:pt x="13976" y="11984"/>
                  <a:pt x="13976" y="11984"/>
                </a:cubicBezTo>
                <a:cubicBezTo>
                  <a:pt x="13976" y="19381"/>
                  <a:pt x="13976" y="19381"/>
                  <a:pt x="13976" y="19381"/>
                </a:cubicBezTo>
                <a:cubicBezTo>
                  <a:pt x="13976" y="19381"/>
                  <a:pt x="13659" y="19677"/>
                  <a:pt x="13659" y="19677"/>
                </a:cubicBezTo>
                <a:cubicBezTo>
                  <a:pt x="13341" y="19677"/>
                  <a:pt x="13341" y="19381"/>
                  <a:pt x="13341" y="19381"/>
                </a:cubicBezTo>
                <a:close/>
                <a:moveTo>
                  <a:pt x="15882" y="19381"/>
                </a:moveTo>
                <a:cubicBezTo>
                  <a:pt x="15882" y="11984"/>
                  <a:pt x="15882" y="11984"/>
                  <a:pt x="15882" y="11984"/>
                </a:cubicBezTo>
                <a:cubicBezTo>
                  <a:pt x="15882" y="11984"/>
                  <a:pt x="15882" y="11688"/>
                  <a:pt x="16200" y="11688"/>
                </a:cubicBezTo>
                <a:cubicBezTo>
                  <a:pt x="16518" y="11688"/>
                  <a:pt x="16518" y="11984"/>
                  <a:pt x="16518" y="11984"/>
                </a:cubicBezTo>
                <a:cubicBezTo>
                  <a:pt x="16518" y="19381"/>
                  <a:pt x="16518" y="19381"/>
                  <a:pt x="16518" y="19381"/>
                </a:cubicBezTo>
                <a:cubicBezTo>
                  <a:pt x="16518" y="19381"/>
                  <a:pt x="16518" y="19677"/>
                  <a:pt x="16200" y="19677"/>
                </a:cubicBezTo>
                <a:cubicBezTo>
                  <a:pt x="15882" y="19677"/>
                  <a:pt x="15882" y="19381"/>
                  <a:pt x="15882" y="19381"/>
                </a:cubicBezTo>
                <a:close/>
              </a:path>
            </a:pathLst>
          </a:custGeom>
          <a:solidFill>
            <a:srgbClr val="FFFFFF"/>
          </a:solidFill>
          <a:ln w="12700">
            <a:miter lim="400000"/>
          </a:ln>
        </p:spPr>
        <p:txBody>
          <a:bodyPr tIns="45720" bIns="45720"/>
          <a:lstStyle/>
          <a:p>
            <a:endParaRPr sz="900">
              <a:latin typeface="微软雅黑" panose="020B0503020204020204" pitchFamily="34" charset="-122"/>
              <a:ea typeface="微软雅黑" panose="020B0503020204020204" pitchFamily="34" charset="-122"/>
            </a:endParaRPr>
          </a:p>
        </p:txBody>
      </p:sp>
      <p:sp>
        <p:nvSpPr>
          <p:cNvPr id="19" name="圆形"/>
          <p:cNvSpPr/>
          <p:nvPr>
            <p:custDataLst>
              <p:tags r:id="rId11"/>
            </p:custDataLst>
          </p:nvPr>
        </p:nvSpPr>
        <p:spPr>
          <a:xfrm rot="229787">
            <a:off x="4997783" y="1906029"/>
            <a:ext cx="914401" cy="914401"/>
          </a:xfrm>
          <a:prstGeom prst="ellipse">
            <a:avLst/>
          </a:prstGeom>
          <a:solidFill>
            <a:srgbClr val="1F74AD"/>
          </a:solidFill>
          <a:ln w="12700">
            <a:miter lim="400000"/>
          </a:ln>
        </p:spPr>
        <p:txBody>
          <a:bodyPr tIns="45720" bIns="45720"/>
          <a:lstStyle/>
          <a:p>
            <a:endParaRPr sz="900">
              <a:latin typeface="微软雅黑" panose="020B0503020204020204" pitchFamily="34" charset="-122"/>
              <a:ea typeface="微软雅黑" panose="020B0503020204020204" pitchFamily="34" charset="-122"/>
            </a:endParaRPr>
          </a:p>
        </p:txBody>
      </p:sp>
      <p:sp>
        <p:nvSpPr>
          <p:cNvPr id="20" name="形状"/>
          <p:cNvSpPr/>
          <p:nvPr>
            <p:custDataLst>
              <p:tags r:id="rId12"/>
            </p:custDataLst>
          </p:nvPr>
        </p:nvSpPr>
        <p:spPr>
          <a:xfrm>
            <a:off x="5229865" y="2131596"/>
            <a:ext cx="450237" cy="463267"/>
          </a:xfrm>
          <a:custGeom>
            <a:avLst/>
            <a:gdLst/>
            <a:ahLst/>
            <a:cxnLst>
              <a:cxn ang="0">
                <a:pos x="wd2" y="hd2"/>
              </a:cxn>
              <a:cxn ang="5400000">
                <a:pos x="wd2" y="hd2"/>
              </a:cxn>
              <a:cxn ang="10800000">
                <a:pos x="wd2" y="hd2"/>
              </a:cxn>
              <a:cxn ang="16200000">
                <a:pos x="wd2" y="hd2"/>
              </a:cxn>
            </a:cxnLst>
            <a:rect l="0" t="0" r="r" b="b"/>
            <a:pathLst>
              <a:path w="20992" h="21600" extrusionOk="false">
                <a:moveTo>
                  <a:pt x="20992" y="10660"/>
                </a:moveTo>
                <a:cubicBezTo>
                  <a:pt x="20992" y="8696"/>
                  <a:pt x="20452" y="6732"/>
                  <a:pt x="19372" y="5049"/>
                </a:cubicBezTo>
                <a:cubicBezTo>
                  <a:pt x="19642" y="4769"/>
                  <a:pt x="19642" y="4208"/>
                  <a:pt x="19372" y="3927"/>
                </a:cubicBezTo>
                <a:cubicBezTo>
                  <a:pt x="18832" y="3086"/>
                  <a:pt x="18832" y="3086"/>
                  <a:pt x="18832" y="3086"/>
                </a:cubicBezTo>
                <a:cubicBezTo>
                  <a:pt x="18562" y="3086"/>
                  <a:pt x="18562" y="3086"/>
                  <a:pt x="18292" y="3086"/>
                </a:cubicBezTo>
                <a:cubicBezTo>
                  <a:pt x="18292" y="2805"/>
                  <a:pt x="18292" y="2525"/>
                  <a:pt x="18022" y="2244"/>
                </a:cubicBezTo>
                <a:cubicBezTo>
                  <a:pt x="17212" y="1683"/>
                  <a:pt x="17212" y="1683"/>
                  <a:pt x="17212" y="1683"/>
                </a:cubicBezTo>
                <a:cubicBezTo>
                  <a:pt x="16942" y="1683"/>
                  <a:pt x="16672" y="1683"/>
                  <a:pt x="16132" y="1683"/>
                </a:cubicBezTo>
                <a:cubicBezTo>
                  <a:pt x="14512" y="561"/>
                  <a:pt x="12622" y="0"/>
                  <a:pt x="10462" y="0"/>
                </a:cubicBezTo>
                <a:cubicBezTo>
                  <a:pt x="8572" y="0"/>
                  <a:pt x="6412" y="561"/>
                  <a:pt x="4792" y="1683"/>
                </a:cubicBezTo>
                <a:cubicBezTo>
                  <a:pt x="4522" y="1403"/>
                  <a:pt x="4252" y="1403"/>
                  <a:pt x="3712" y="1683"/>
                </a:cubicBezTo>
                <a:cubicBezTo>
                  <a:pt x="3172" y="2244"/>
                  <a:pt x="3172" y="2244"/>
                  <a:pt x="3172" y="2244"/>
                </a:cubicBezTo>
                <a:cubicBezTo>
                  <a:pt x="2902" y="2244"/>
                  <a:pt x="2902" y="2525"/>
                  <a:pt x="2902" y="2805"/>
                </a:cubicBezTo>
                <a:cubicBezTo>
                  <a:pt x="2632" y="2805"/>
                  <a:pt x="2362" y="2805"/>
                  <a:pt x="2362" y="3086"/>
                </a:cubicBezTo>
                <a:cubicBezTo>
                  <a:pt x="1822" y="3647"/>
                  <a:pt x="1822" y="3647"/>
                  <a:pt x="1822" y="3647"/>
                </a:cubicBezTo>
                <a:cubicBezTo>
                  <a:pt x="1552" y="4208"/>
                  <a:pt x="1552" y="4488"/>
                  <a:pt x="1822" y="4769"/>
                </a:cubicBezTo>
                <a:cubicBezTo>
                  <a:pt x="-608" y="8416"/>
                  <a:pt x="-608" y="13184"/>
                  <a:pt x="1822" y="16831"/>
                </a:cubicBezTo>
                <a:cubicBezTo>
                  <a:pt x="1552" y="17112"/>
                  <a:pt x="1552" y="17392"/>
                  <a:pt x="1822" y="17953"/>
                </a:cubicBezTo>
                <a:cubicBezTo>
                  <a:pt x="2362" y="18514"/>
                  <a:pt x="2362" y="18514"/>
                  <a:pt x="2362" y="18514"/>
                </a:cubicBezTo>
                <a:cubicBezTo>
                  <a:pt x="2632" y="18795"/>
                  <a:pt x="2632" y="18795"/>
                  <a:pt x="2902" y="18795"/>
                </a:cubicBezTo>
                <a:cubicBezTo>
                  <a:pt x="2902" y="19075"/>
                  <a:pt x="2902" y="19356"/>
                  <a:pt x="3172" y="19356"/>
                </a:cubicBezTo>
                <a:cubicBezTo>
                  <a:pt x="3982" y="19917"/>
                  <a:pt x="3982" y="19917"/>
                  <a:pt x="3982" y="19917"/>
                </a:cubicBezTo>
                <a:cubicBezTo>
                  <a:pt x="3982" y="20197"/>
                  <a:pt x="4252" y="20197"/>
                  <a:pt x="4522" y="20197"/>
                </a:cubicBezTo>
                <a:cubicBezTo>
                  <a:pt x="4792" y="20197"/>
                  <a:pt x="4792" y="20197"/>
                  <a:pt x="5062" y="19917"/>
                </a:cubicBezTo>
                <a:cubicBezTo>
                  <a:pt x="6682" y="21039"/>
                  <a:pt x="8572" y="21600"/>
                  <a:pt x="10462" y="21600"/>
                </a:cubicBezTo>
                <a:cubicBezTo>
                  <a:pt x="12622" y="21600"/>
                  <a:pt x="14512" y="21039"/>
                  <a:pt x="16132" y="19917"/>
                </a:cubicBezTo>
                <a:cubicBezTo>
                  <a:pt x="16402" y="19917"/>
                  <a:pt x="16402" y="19917"/>
                  <a:pt x="16672" y="19917"/>
                </a:cubicBezTo>
                <a:cubicBezTo>
                  <a:pt x="16942" y="19917"/>
                  <a:pt x="16942" y="19917"/>
                  <a:pt x="17212" y="19917"/>
                </a:cubicBezTo>
                <a:cubicBezTo>
                  <a:pt x="18022" y="19356"/>
                  <a:pt x="18022" y="19356"/>
                  <a:pt x="18022" y="19356"/>
                </a:cubicBezTo>
                <a:cubicBezTo>
                  <a:pt x="18022" y="19075"/>
                  <a:pt x="18292" y="18795"/>
                  <a:pt x="18292" y="18795"/>
                </a:cubicBezTo>
                <a:cubicBezTo>
                  <a:pt x="18292" y="18795"/>
                  <a:pt x="18562" y="18514"/>
                  <a:pt x="18832" y="18514"/>
                </a:cubicBezTo>
                <a:cubicBezTo>
                  <a:pt x="19372" y="17673"/>
                  <a:pt x="19372" y="17673"/>
                  <a:pt x="19372" y="17673"/>
                </a:cubicBezTo>
                <a:cubicBezTo>
                  <a:pt x="19642" y="17392"/>
                  <a:pt x="19642" y="16831"/>
                  <a:pt x="19372" y="16551"/>
                </a:cubicBezTo>
                <a:cubicBezTo>
                  <a:pt x="20452" y="14868"/>
                  <a:pt x="20992" y="12904"/>
                  <a:pt x="20992" y="10660"/>
                </a:cubicBezTo>
                <a:close/>
                <a:moveTo>
                  <a:pt x="14242" y="14026"/>
                </a:moveTo>
                <a:cubicBezTo>
                  <a:pt x="14242" y="14026"/>
                  <a:pt x="14242" y="14306"/>
                  <a:pt x="14242" y="14587"/>
                </a:cubicBezTo>
                <a:cubicBezTo>
                  <a:pt x="13972" y="14587"/>
                  <a:pt x="13702" y="14587"/>
                  <a:pt x="13702" y="14587"/>
                </a:cubicBezTo>
                <a:cubicBezTo>
                  <a:pt x="12892" y="15148"/>
                  <a:pt x="12892" y="15148"/>
                  <a:pt x="12892" y="15148"/>
                </a:cubicBezTo>
                <a:cubicBezTo>
                  <a:pt x="12622" y="15148"/>
                  <a:pt x="12622" y="15429"/>
                  <a:pt x="12352" y="15709"/>
                </a:cubicBezTo>
                <a:cubicBezTo>
                  <a:pt x="12352" y="15990"/>
                  <a:pt x="12622" y="15990"/>
                  <a:pt x="12622" y="16270"/>
                </a:cubicBezTo>
                <a:cubicBezTo>
                  <a:pt x="12082" y="16551"/>
                  <a:pt x="11272" y="16551"/>
                  <a:pt x="10462" y="16551"/>
                </a:cubicBezTo>
                <a:cubicBezTo>
                  <a:pt x="9922" y="16551"/>
                  <a:pt x="9112" y="16551"/>
                  <a:pt x="8572" y="16270"/>
                </a:cubicBezTo>
                <a:cubicBezTo>
                  <a:pt x="8572" y="16270"/>
                  <a:pt x="8572" y="15990"/>
                  <a:pt x="8572" y="15709"/>
                </a:cubicBezTo>
                <a:cubicBezTo>
                  <a:pt x="8572" y="15709"/>
                  <a:pt x="8572" y="15429"/>
                  <a:pt x="8302" y="15429"/>
                </a:cubicBezTo>
                <a:cubicBezTo>
                  <a:pt x="7492" y="14868"/>
                  <a:pt x="7492" y="14868"/>
                  <a:pt x="7492" y="14868"/>
                </a:cubicBezTo>
                <a:cubicBezTo>
                  <a:pt x="7492" y="14587"/>
                  <a:pt x="7222" y="14587"/>
                  <a:pt x="6952" y="14587"/>
                </a:cubicBezTo>
                <a:cubicBezTo>
                  <a:pt x="6952" y="14587"/>
                  <a:pt x="6952" y="14306"/>
                  <a:pt x="6952" y="14026"/>
                </a:cubicBezTo>
                <a:cubicBezTo>
                  <a:pt x="6412" y="13184"/>
                  <a:pt x="6412" y="13184"/>
                  <a:pt x="6412" y="13184"/>
                </a:cubicBezTo>
                <a:cubicBezTo>
                  <a:pt x="6142" y="12904"/>
                  <a:pt x="5602" y="12904"/>
                  <a:pt x="5332" y="13184"/>
                </a:cubicBezTo>
                <a:cubicBezTo>
                  <a:pt x="5332" y="13184"/>
                  <a:pt x="5332" y="13184"/>
                  <a:pt x="5332" y="13184"/>
                </a:cubicBezTo>
                <a:cubicBezTo>
                  <a:pt x="4522" y="11782"/>
                  <a:pt x="4522" y="10099"/>
                  <a:pt x="5332" y="8416"/>
                </a:cubicBezTo>
                <a:cubicBezTo>
                  <a:pt x="5332" y="8696"/>
                  <a:pt x="5602" y="8696"/>
                  <a:pt x="5602" y="8696"/>
                </a:cubicBezTo>
                <a:cubicBezTo>
                  <a:pt x="5872" y="8696"/>
                  <a:pt x="6142" y="8416"/>
                  <a:pt x="6142" y="8416"/>
                </a:cubicBezTo>
                <a:cubicBezTo>
                  <a:pt x="6682" y="7574"/>
                  <a:pt x="6682" y="7574"/>
                  <a:pt x="6682" y="7574"/>
                </a:cubicBezTo>
                <a:cubicBezTo>
                  <a:pt x="6952" y="7294"/>
                  <a:pt x="6952" y="7013"/>
                  <a:pt x="6952" y="7013"/>
                </a:cubicBezTo>
                <a:cubicBezTo>
                  <a:pt x="6952" y="7013"/>
                  <a:pt x="7222" y="7013"/>
                  <a:pt x="7492" y="6732"/>
                </a:cubicBezTo>
                <a:cubicBezTo>
                  <a:pt x="8032" y="6171"/>
                  <a:pt x="8032" y="6171"/>
                  <a:pt x="8032" y="6171"/>
                </a:cubicBezTo>
                <a:cubicBezTo>
                  <a:pt x="8302" y="6171"/>
                  <a:pt x="8572" y="5891"/>
                  <a:pt x="8572" y="5610"/>
                </a:cubicBezTo>
                <a:cubicBezTo>
                  <a:pt x="8572" y="5610"/>
                  <a:pt x="8572" y="5330"/>
                  <a:pt x="8302" y="5330"/>
                </a:cubicBezTo>
                <a:cubicBezTo>
                  <a:pt x="9112" y="5049"/>
                  <a:pt x="9652" y="4769"/>
                  <a:pt x="10462" y="4769"/>
                </a:cubicBezTo>
                <a:cubicBezTo>
                  <a:pt x="11272" y="4769"/>
                  <a:pt x="12082" y="5049"/>
                  <a:pt x="12622" y="5330"/>
                </a:cubicBezTo>
                <a:cubicBezTo>
                  <a:pt x="12622" y="5330"/>
                  <a:pt x="12622" y="5330"/>
                  <a:pt x="12622" y="5330"/>
                </a:cubicBezTo>
                <a:cubicBezTo>
                  <a:pt x="12622" y="5610"/>
                  <a:pt x="12622" y="5891"/>
                  <a:pt x="12622" y="5891"/>
                </a:cubicBezTo>
                <a:cubicBezTo>
                  <a:pt x="12622" y="6171"/>
                  <a:pt x="12622" y="6452"/>
                  <a:pt x="12892" y="6452"/>
                </a:cubicBezTo>
                <a:cubicBezTo>
                  <a:pt x="13702" y="7013"/>
                  <a:pt x="13702" y="7013"/>
                  <a:pt x="13702" y="7013"/>
                </a:cubicBezTo>
                <a:cubicBezTo>
                  <a:pt x="13702" y="7013"/>
                  <a:pt x="13972" y="7013"/>
                  <a:pt x="14242" y="7013"/>
                </a:cubicBezTo>
                <a:cubicBezTo>
                  <a:pt x="14242" y="7013"/>
                  <a:pt x="14242" y="7013"/>
                  <a:pt x="14242" y="7013"/>
                </a:cubicBezTo>
                <a:cubicBezTo>
                  <a:pt x="14242" y="7294"/>
                  <a:pt x="14242" y="7574"/>
                  <a:pt x="14242" y="7574"/>
                </a:cubicBezTo>
                <a:cubicBezTo>
                  <a:pt x="14782" y="8416"/>
                  <a:pt x="14782" y="8416"/>
                  <a:pt x="14782" y="8416"/>
                </a:cubicBezTo>
                <a:cubicBezTo>
                  <a:pt x="15052" y="8696"/>
                  <a:pt x="15322" y="8977"/>
                  <a:pt x="15322" y="8977"/>
                </a:cubicBezTo>
                <a:cubicBezTo>
                  <a:pt x="15592" y="8977"/>
                  <a:pt x="15592" y="8977"/>
                  <a:pt x="15862" y="8696"/>
                </a:cubicBezTo>
                <a:cubicBezTo>
                  <a:pt x="16402" y="10099"/>
                  <a:pt x="16132" y="11501"/>
                  <a:pt x="15862" y="12904"/>
                </a:cubicBezTo>
                <a:cubicBezTo>
                  <a:pt x="15322" y="12623"/>
                  <a:pt x="15052" y="12904"/>
                  <a:pt x="14782" y="13184"/>
                </a:cubicBezTo>
                <a:lnTo>
                  <a:pt x="14242" y="14026"/>
                </a:lnTo>
                <a:close/>
                <a:moveTo>
                  <a:pt x="10462" y="20758"/>
                </a:moveTo>
                <a:cubicBezTo>
                  <a:pt x="8842" y="20758"/>
                  <a:pt x="6952" y="20197"/>
                  <a:pt x="5602" y="19356"/>
                </a:cubicBezTo>
                <a:cubicBezTo>
                  <a:pt x="8032" y="17112"/>
                  <a:pt x="8032" y="17112"/>
                  <a:pt x="8032" y="17112"/>
                </a:cubicBezTo>
                <a:cubicBezTo>
                  <a:pt x="8842" y="17392"/>
                  <a:pt x="9652" y="17392"/>
                  <a:pt x="10462" y="17392"/>
                </a:cubicBezTo>
                <a:cubicBezTo>
                  <a:pt x="11542" y="17392"/>
                  <a:pt x="12352" y="17392"/>
                  <a:pt x="13162" y="16831"/>
                </a:cubicBezTo>
                <a:cubicBezTo>
                  <a:pt x="15592" y="19356"/>
                  <a:pt x="15592" y="19356"/>
                  <a:pt x="15592" y="19356"/>
                </a:cubicBezTo>
                <a:cubicBezTo>
                  <a:pt x="13972" y="20197"/>
                  <a:pt x="12352" y="20758"/>
                  <a:pt x="10462" y="20758"/>
                </a:cubicBezTo>
                <a:close/>
                <a:moveTo>
                  <a:pt x="2362" y="16270"/>
                </a:moveTo>
                <a:cubicBezTo>
                  <a:pt x="472" y="12904"/>
                  <a:pt x="472" y="8696"/>
                  <a:pt x="2362" y="5610"/>
                </a:cubicBezTo>
                <a:cubicBezTo>
                  <a:pt x="4522" y="7855"/>
                  <a:pt x="4522" y="7855"/>
                  <a:pt x="4522" y="7855"/>
                </a:cubicBezTo>
                <a:cubicBezTo>
                  <a:pt x="3712" y="9818"/>
                  <a:pt x="3712" y="11782"/>
                  <a:pt x="4792" y="13745"/>
                </a:cubicBezTo>
                <a:lnTo>
                  <a:pt x="2362" y="16270"/>
                </a:lnTo>
                <a:close/>
                <a:moveTo>
                  <a:pt x="10462" y="842"/>
                </a:moveTo>
                <a:cubicBezTo>
                  <a:pt x="12352" y="842"/>
                  <a:pt x="13972" y="1403"/>
                  <a:pt x="15592" y="2244"/>
                </a:cubicBezTo>
                <a:cubicBezTo>
                  <a:pt x="13432" y="4769"/>
                  <a:pt x="13432" y="4769"/>
                  <a:pt x="13432" y="4769"/>
                </a:cubicBezTo>
                <a:cubicBezTo>
                  <a:pt x="12352" y="4208"/>
                  <a:pt x="11542" y="3927"/>
                  <a:pt x="10462" y="3927"/>
                </a:cubicBezTo>
                <a:cubicBezTo>
                  <a:pt x="9652" y="3927"/>
                  <a:pt x="8572" y="4208"/>
                  <a:pt x="7762" y="4488"/>
                </a:cubicBezTo>
                <a:cubicBezTo>
                  <a:pt x="5602" y="2244"/>
                  <a:pt x="5602" y="2244"/>
                  <a:pt x="5602" y="2244"/>
                </a:cubicBezTo>
                <a:cubicBezTo>
                  <a:pt x="6952" y="1403"/>
                  <a:pt x="8572" y="842"/>
                  <a:pt x="10462" y="842"/>
                </a:cubicBezTo>
                <a:close/>
                <a:moveTo>
                  <a:pt x="16402" y="8135"/>
                </a:moveTo>
                <a:cubicBezTo>
                  <a:pt x="18832" y="5610"/>
                  <a:pt x="18832" y="5610"/>
                  <a:pt x="18832" y="5610"/>
                </a:cubicBezTo>
                <a:cubicBezTo>
                  <a:pt x="20452" y="8977"/>
                  <a:pt x="20452" y="12904"/>
                  <a:pt x="18562" y="15990"/>
                </a:cubicBezTo>
                <a:cubicBezTo>
                  <a:pt x="16402" y="13465"/>
                  <a:pt x="16402" y="13465"/>
                  <a:pt x="16402" y="13465"/>
                </a:cubicBezTo>
                <a:cubicBezTo>
                  <a:pt x="17212" y="11782"/>
                  <a:pt x="17212" y="9818"/>
                  <a:pt x="16402" y="8135"/>
                </a:cubicBezTo>
                <a:close/>
                <a:moveTo>
                  <a:pt x="18292" y="3647"/>
                </a:moveTo>
                <a:cubicBezTo>
                  <a:pt x="18832" y="4208"/>
                  <a:pt x="18832" y="4208"/>
                  <a:pt x="18832" y="4208"/>
                </a:cubicBezTo>
                <a:cubicBezTo>
                  <a:pt x="19102" y="4488"/>
                  <a:pt x="19102" y="4769"/>
                  <a:pt x="18832" y="4769"/>
                </a:cubicBezTo>
                <a:cubicBezTo>
                  <a:pt x="15592" y="8416"/>
                  <a:pt x="15592" y="8416"/>
                  <a:pt x="15592" y="8416"/>
                </a:cubicBezTo>
                <a:cubicBezTo>
                  <a:pt x="15322" y="8416"/>
                  <a:pt x="15322" y="8416"/>
                  <a:pt x="15322" y="8135"/>
                </a:cubicBezTo>
                <a:cubicBezTo>
                  <a:pt x="14782" y="7294"/>
                  <a:pt x="14782" y="7294"/>
                  <a:pt x="14782" y="7294"/>
                </a:cubicBezTo>
                <a:cubicBezTo>
                  <a:pt x="14782" y="7294"/>
                  <a:pt x="14782" y="7013"/>
                  <a:pt x="14782" y="7013"/>
                </a:cubicBezTo>
                <a:cubicBezTo>
                  <a:pt x="18022" y="3647"/>
                  <a:pt x="18022" y="3647"/>
                  <a:pt x="18022" y="3647"/>
                </a:cubicBezTo>
                <a:cubicBezTo>
                  <a:pt x="18022" y="3647"/>
                  <a:pt x="18022" y="3366"/>
                  <a:pt x="18292" y="3366"/>
                </a:cubicBezTo>
                <a:cubicBezTo>
                  <a:pt x="18292" y="3366"/>
                  <a:pt x="18292" y="3647"/>
                  <a:pt x="18292" y="3647"/>
                </a:cubicBezTo>
                <a:close/>
                <a:moveTo>
                  <a:pt x="16672" y="2244"/>
                </a:moveTo>
                <a:cubicBezTo>
                  <a:pt x="16942" y="2244"/>
                  <a:pt x="16942" y="2244"/>
                  <a:pt x="16942" y="2244"/>
                </a:cubicBezTo>
                <a:cubicBezTo>
                  <a:pt x="17752" y="2805"/>
                  <a:pt x="17752" y="2805"/>
                  <a:pt x="17752" y="2805"/>
                </a:cubicBezTo>
                <a:cubicBezTo>
                  <a:pt x="17752" y="2805"/>
                  <a:pt x="17752" y="2805"/>
                  <a:pt x="17752" y="3086"/>
                </a:cubicBezTo>
                <a:cubicBezTo>
                  <a:pt x="17752" y="3086"/>
                  <a:pt x="17752" y="3086"/>
                  <a:pt x="17752" y="3086"/>
                </a:cubicBezTo>
                <a:cubicBezTo>
                  <a:pt x="14512" y="6452"/>
                  <a:pt x="14512" y="6452"/>
                  <a:pt x="14512" y="6452"/>
                </a:cubicBezTo>
                <a:cubicBezTo>
                  <a:pt x="14242" y="6732"/>
                  <a:pt x="14242" y="6732"/>
                  <a:pt x="13972" y="6452"/>
                </a:cubicBezTo>
                <a:cubicBezTo>
                  <a:pt x="13162" y="5891"/>
                  <a:pt x="13162" y="5891"/>
                  <a:pt x="13162" y="5891"/>
                </a:cubicBezTo>
                <a:cubicBezTo>
                  <a:pt x="13162" y="5891"/>
                  <a:pt x="13162" y="5891"/>
                  <a:pt x="13162" y="5891"/>
                </a:cubicBezTo>
                <a:cubicBezTo>
                  <a:pt x="13162" y="5891"/>
                  <a:pt x="13162" y="5891"/>
                  <a:pt x="13162" y="5891"/>
                </a:cubicBezTo>
                <a:cubicBezTo>
                  <a:pt x="16402" y="2244"/>
                  <a:pt x="16402" y="2244"/>
                  <a:pt x="16402" y="2244"/>
                </a:cubicBezTo>
                <a:cubicBezTo>
                  <a:pt x="16672" y="2244"/>
                  <a:pt x="16672" y="2244"/>
                  <a:pt x="16672" y="2244"/>
                </a:cubicBezTo>
                <a:close/>
                <a:moveTo>
                  <a:pt x="3442" y="2525"/>
                </a:moveTo>
                <a:cubicBezTo>
                  <a:pt x="4252" y="1964"/>
                  <a:pt x="4252" y="1964"/>
                  <a:pt x="4252" y="1964"/>
                </a:cubicBezTo>
                <a:cubicBezTo>
                  <a:pt x="4252" y="1964"/>
                  <a:pt x="4252" y="1964"/>
                  <a:pt x="4252" y="1964"/>
                </a:cubicBezTo>
                <a:cubicBezTo>
                  <a:pt x="4522" y="1964"/>
                  <a:pt x="4522" y="1964"/>
                  <a:pt x="4522" y="1964"/>
                </a:cubicBezTo>
                <a:cubicBezTo>
                  <a:pt x="8032" y="5610"/>
                  <a:pt x="8032" y="5610"/>
                  <a:pt x="8032" y="5610"/>
                </a:cubicBezTo>
                <a:cubicBezTo>
                  <a:pt x="8032" y="5610"/>
                  <a:pt x="8032" y="5610"/>
                  <a:pt x="8032" y="5610"/>
                </a:cubicBezTo>
                <a:cubicBezTo>
                  <a:pt x="8032" y="5610"/>
                  <a:pt x="8032" y="5610"/>
                  <a:pt x="7762" y="5891"/>
                </a:cubicBezTo>
                <a:cubicBezTo>
                  <a:pt x="6952" y="6452"/>
                  <a:pt x="6952" y="6452"/>
                  <a:pt x="6952" y="6452"/>
                </a:cubicBezTo>
                <a:cubicBezTo>
                  <a:pt x="6952" y="6452"/>
                  <a:pt x="6682" y="6452"/>
                  <a:pt x="6682" y="6171"/>
                </a:cubicBezTo>
                <a:cubicBezTo>
                  <a:pt x="3442" y="3086"/>
                  <a:pt x="3442" y="3086"/>
                  <a:pt x="3442" y="3086"/>
                </a:cubicBezTo>
                <a:cubicBezTo>
                  <a:pt x="3442" y="2805"/>
                  <a:pt x="3442" y="2805"/>
                  <a:pt x="3442" y="2805"/>
                </a:cubicBezTo>
                <a:cubicBezTo>
                  <a:pt x="3442" y="2805"/>
                  <a:pt x="3442" y="2525"/>
                  <a:pt x="3442" y="2525"/>
                </a:cubicBezTo>
                <a:close/>
                <a:moveTo>
                  <a:pt x="2092" y="4208"/>
                </a:moveTo>
                <a:cubicBezTo>
                  <a:pt x="2632" y="3366"/>
                  <a:pt x="2632" y="3366"/>
                  <a:pt x="2632" y="3366"/>
                </a:cubicBezTo>
                <a:cubicBezTo>
                  <a:pt x="2632" y="3366"/>
                  <a:pt x="2902" y="3366"/>
                  <a:pt x="2902" y="3366"/>
                </a:cubicBezTo>
                <a:cubicBezTo>
                  <a:pt x="2902" y="3366"/>
                  <a:pt x="2902" y="3366"/>
                  <a:pt x="3172" y="3366"/>
                </a:cubicBezTo>
                <a:cubicBezTo>
                  <a:pt x="6142" y="6732"/>
                  <a:pt x="6142" y="6732"/>
                  <a:pt x="6142" y="6732"/>
                </a:cubicBezTo>
                <a:cubicBezTo>
                  <a:pt x="6412" y="6732"/>
                  <a:pt x="6412" y="7013"/>
                  <a:pt x="6142" y="7294"/>
                </a:cubicBezTo>
                <a:cubicBezTo>
                  <a:pt x="5602" y="8135"/>
                  <a:pt x="5602" y="8135"/>
                  <a:pt x="5602" y="8135"/>
                </a:cubicBezTo>
                <a:cubicBezTo>
                  <a:pt x="5602" y="8135"/>
                  <a:pt x="5602" y="8135"/>
                  <a:pt x="5602" y="8135"/>
                </a:cubicBezTo>
                <a:cubicBezTo>
                  <a:pt x="2092" y="4488"/>
                  <a:pt x="2092" y="4488"/>
                  <a:pt x="2092" y="4488"/>
                </a:cubicBezTo>
                <a:cubicBezTo>
                  <a:pt x="2092" y="4488"/>
                  <a:pt x="2092" y="4208"/>
                  <a:pt x="2092" y="4208"/>
                </a:cubicBezTo>
                <a:close/>
                <a:moveTo>
                  <a:pt x="2902" y="18234"/>
                </a:moveTo>
                <a:cubicBezTo>
                  <a:pt x="2362" y="17392"/>
                  <a:pt x="2362" y="17392"/>
                  <a:pt x="2362" y="17392"/>
                </a:cubicBezTo>
                <a:cubicBezTo>
                  <a:pt x="2092" y="17392"/>
                  <a:pt x="2092" y="17112"/>
                  <a:pt x="2362" y="17112"/>
                </a:cubicBezTo>
                <a:cubicBezTo>
                  <a:pt x="5602" y="13465"/>
                  <a:pt x="5602" y="13465"/>
                  <a:pt x="5602" y="13465"/>
                </a:cubicBezTo>
                <a:cubicBezTo>
                  <a:pt x="5602" y="13465"/>
                  <a:pt x="5872" y="13465"/>
                  <a:pt x="5872" y="13465"/>
                </a:cubicBezTo>
                <a:cubicBezTo>
                  <a:pt x="5872" y="13465"/>
                  <a:pt x="5872" y="13465"/>
                  <a:pt x="5872" y="13465"/>
                </a:cubicBezTo>
                <a:cubicBezTo>
                  <a:pt x="6412" y="14306"/>
                  <a:pt x="6412" y="14306"/>
                  <a:pt x="6412" y="14306"/>
                </a:cubicBezTo>
                <a:cubicBezTo>
                  <a:pt x="6412" y="14587"/>
                  <a:pt x="6412" y="14868"/>
                  <a:pt x="6412" y="14868"/>
                </a:cubicBezTo>
                <a:cubicBezTo>
                  <a:pt x="3172" y="18234"/>
                  <a:pt x="3172" y="18234"/>
                  <a:pt x="3172" y="18234"/>
                </a:cubicBezTo>
                <a:cubicBezTo>
                  <a:pt x="3172" y="18234"/>
                  <a:pt x="2902" y="18234"/>
                  <a:pt x="2902" y="18234"/>
                </a:cubicBezTo>
                <a:close/>
                <a:moveTo>
                  <a:pt x="4252" y="19636"/>
                </a:moveTo>
                <a:cubicBezTo>
                  <a:pt x="3442" y="19075"/>
                  <a:pt x="3442" y="19075"/>
                  <a:pt x="3442" y="19075"/>
                </a:cubicBezTo>
                <a:cubicBezTo>
                  <a:pt x="3442" y="19075"/>
                  <a:pt x="3442" y="18795"/>
                  <a:pt x="3442" y="18795"/>
                </a:cubicBezTo>
                <a:cubicBezTo>
                  <a:pt x="3442" y="18795"/>
                  <a:pt x="3442" y="18795"/>
                  <a:pt x="3442" y="18514"/>
                </a:cubicBezTo>
                <a:cubicBezTo>
                  <a:pt x="6682" y="15429"/>
                  <a:pt x="6682" y="15429"/>
                  <a:pt x="6682" y="15429"/>
                </a:cubicBezTo>
                <a:cubicBezTo>
                  <a:pt x="6682" y="15148"/>
                  <a:pt x="6952" y="15148"/>
                  <a:pt x="6952" y="15148"/>
                </a:cubicBezTo>
                <a:cubicBezTo>
                  <a:pt x="6952" y="15148"/>
                  <a:pt x="7222" y="15148"/>
                  <a:pt x="7222" y="15429"/>
                </a:cubicBezTo>
                <a:cubicBezTo>
                  <a:pt x="8032" y="15709"/>
                  <a:pt x="8032" y="15709"/>
                  <a:pt x="8032" y="15709"/>
                </a:cubicBezTo>
                <a:cubicBezTo>
                  <a:pt x="8032" y="15990"/>
                  <a:pt x="8032" y="15990"/>
                  <a:pt x="8032" y="15990"/>
                </a:cubicBezTo>
                <a:cubicBezTo>
                  <a:pt x="8032" y="15990"/>
                  <a:pt x="8032" y="15990"/>
                  <a:pt x="8032" y="15990"/>
                </a:cubicBezTo>
                <a:cubicBezTo>
                  <a:pt x="4792" y="19636"/>
                  <a:pt x="4792" y="19636"/>
                  <a:pt x="4792" y="19636"/>
                </a:cubicBezTo>
                <a:cubicBezTo>
                  <a:pt x="4522" y="19636"/>
                  <a:pt x="4522" y="19636"/>
                  <a:pt x="4522" y="19636"/>
                </a:cubicBezTo>
                <a:cubicBezTo>
                  <a:pt x="4252" y="19636"/>
                  <a:pt x="4252" y="19636"/>
                  <a:pt x="4252" y="19636"/>
                </a:cubicBezTo>
                <a:close/>
                <a:moveTo>
                  <a:pt x="17482" y="18795"/>
                </a:moveTo>
                <a:cubicBezTo>
                  <a:pt x="16942" y="19356"/>
                  <a:pt x="16942" y="19356"/>
                  <a:pt x="16942" y="19356"/>
                </a:cubicBezTo>
                <a:cubicBezTo>
                  <a:pt x="16672" y="19356"/>
                  <a:pt x="16402" y="19356"/>
                  <a:pt x="16402" y="19356"/>
                </a:cubicBezTo>
                <a:cubicBezTo>
                  <a:pt x="13162" y="15990"/>
                  <a:pt x="13162" y="15990"/>
                  <a:pt x="13162" y="15990"/>
                </a:cubicBezTo>
                <a:cubicBezTo>
                  <a:pt x="13162" y="15709"/>
                  <a:pt x="12892" y="15709"/>
                  <a:pt x="12892" y="15709"/>
                </a:cubicBezTo>
                <a:cubicBezTo>
                  <a:pt x="12892" y="15709"/>
                  <a:pt x="13162" y="15709"/>
                  <a:pt x="13162" y="15709"/>
                </a:cubicBezTo>
                <a:cubicBezTo>
                  <a:pt x="13972" y="15148"/>
                  <a:pt x="13972" y="15148"/>
                  <a:pt x="13972" y="15148"/>
                </a:cubicBezTo>
                <a:cubicBezTo>
                  <a:pt x="13972" y="15148"/>
                  <a:pt x="13972" y="15148"/>
                  <a:pt x="14242" y="15148"/>
                </a:cubicBezTo>
                <a:cubicBezTo>
                  <a:pt x="14242" y="15148"/>
                  <a:pt x="14242" y="15148"/>
                  <a:pt x="14242" y="15148"/>
                </a:cubicBezTo>
                <a:cubicBezTo>
                  <a:pt x="17482" y="18514"/>
                  <a:pt x="17482" y="18514"/>
                  <a:pt x="17482" y="18514"/>
                </a:cubicBezTo>
                <a:cubicBezTo>
                  <a:pt x="17752" y="18514"/>
                  <a:pt x="17752" y="18514"/>
                  <a:pt x="17752" y="18514"/>
                </a:cubicBezTo>
                <a:cubicBezTo>
                  <a:pt x="17752" y="18795"/>
                  <a:pt x="17482" y="18795"/>
                  <a:pt x="17482" y="18795"/>
                </a:cubicBezTo>
                <a:close/>
                <a:moveTo>
                  <a:pt x="18832" y="17392"/>
                </a:moveTo>
                <a:cubicBezTo>
                  <a:pt x="18292" y="17953"/>
                  <a:pt x="18292" y="17953"/>
                  <a:pt x="18292" y="17953"/>
                </a:cubicBezTo>
                <a:cubicBezTo>
                  <a:pt x="18292" y="18234"/>
                  <a:pt x="18022" y="18234"/>
                  <a:pt x="18022" y="17953"/>
                </a:cubicBezTo>
                <a:cubicBezTo>
                  <a:pt x="14782" y="14868"/>
                  <a:pt x="14782" y="14868"/>
                  <a:pt x="14782" y="14868"/>
                </a:cubicBezTo>
                <a:cubicBezTo>
                  <a:pt x="14512" y="14587"/>
                  <a:pt x="14512" y="14306"/>
                  <a:pt x="14782" y="14306"/>
                </a:cubicBezTo>
                <a:cubicBezTo>
                  <a:pt x="15322" y="13465"/>
                  <a:pt x="15322" y="13465"/>
                  <a:pt x="15322" y="13465"/>
                </a:cubicBezTo>
                <a:cubicBezTo>
                  <a:pt x="15322" y="13465"/>
                  <a:pt x="15322" y="13184"/>
                  <a:pt x="15322" y="13184"/>
                </a:cubicBezTo>
                <a:cubicBezTo>
                  <a:pt x="15322" y="13184"/>
                  <a:pt x="15322" y="13465"/>
                  <a:pt x="15592" y="13465"/>
                </a:cubicBezTo>
                <a:cubicBezTo>
                  <a:pt x="18832" y="16831"/>
                  <a:pt x="18832" y="16831"/>
                  <a:pt x="18832" y="16831"/>
                </a:cubicBezTo>
                <a:cubicBezTo>
                  <a:pt x="18832" y="16831"/>
                  <a:pt x="18832" y="17112"/>
                  <a:pt x="18832" y="17392"/>
                </a:cubicBezTo>
                <a:close/>
              </a:path>
            </a:pathLst>
          </a:custGeom>
          <a:solidFill>
            <a:srgbClr val="FFFFFF"/>
          </a:solidFill>
          <a:ln w="12700">
            <a:miter lim="400000"/>
          </a:ln>
        </p:spPr>
        <p:txBody>
          <a:bodyPr tIns="45720" bIns="45720"/>
          <a:lstStyle/>
          <a:p>
            <a:endParaRPr sz="900">
              <a:latin typeface="微软雅黑" panose="020B0503020204020204" pitchFamily="34" charset="-122"/>
              <a:ea typeface="微软雅黑" panose="020B0503020204020204" pitchFamily="34" charset="-122"/>
            </a:endParaRPr>
          </a:p>
        </p:txBody>
      </p:sp>
      <p:sp>
        <p:nvSpPr>
          <p:cNvPr id="21" name="文本框 20"/>
          <p:cNvSpPr txBox="true"/>
          <p:nvPr>
            <p:custDataLst>
              <p:tags r:id="rId13"/>
            </p:custDataLst>
          </p:nvPr>
        </p:nvSpPr>
        <p:spPr>
          <a:xfrm>
            <a:off x="501385" y="4123624"/>
            <a:ext cx="4275607" cy="2449191"/>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just" fontAlgn="base" latinLnBrk="1"/>
            <a:r>
              <a:rPr lang="zh-CN" altLang="en-US" sz="1600" b="1" dirty="0">
                <a:solidFill>
                  <a:srgbClr val="222222"/>
                </a:solidFill>
                <a:latin typeface="等线" panose="02010600030101010101" charset="-122"/>
                <a:ea typeface="等线" panose="02010600030101010101" charset="-122"/>
              </a:rPr>
              <a:t>街道：</a:t>
            </a:r>
            <a:endParaRPr lang="en-US" altLang="zh-CN" sz="1600" b="1" dirty="0">
              <a:solidFill>
                <a:srgbClr val="222222"/>
              </a:solidFill>
              <a:latin typeface="等线" panose="02010600030101010101" charset="-122"/>
              <a:ea typeface="等线" panose="02010600030101010101" charset="-122"/>
            </a:endParaRPr>
          </a:p>
          <a:p>
            <a:pPr algn="just" fontAlgn="base" latinLnBrk="1"/>
            <a:r>
              <a:rPr lang="en-US" altLang="zh-CN" sz="1200" dirty="0">
                <a:solidFill>
                  <a:srgbClr val="222222"/>
                </a:solidFill>
                <a:latin typeface="等线" panose="02010600030101010101" charset="-122"/>
                <a:ea typeface="等线" panose="02010600030101010101" charset="-122"/>
              </a:rPr>
              <a:t>1</a:t>
            </a:r>
            <a:r>
              <a:rPr lang="zh-CN" altLang="en-US" sz="1200" dirty="0">
                <a:solidFill>
                  <a:srgbClr val="222222"/>
                </a:solidFill>
                <a:latin typeface="等线" panose="02010600030101010101" charset="-122"/>
                <a:ea typeface="等线" panose="02010600030101010101" charset="-122"/>
              </a:rPr>
              <a:t>、按照职责做好辖区内生活垃圾分类管理工作；</a:t>
            </a:r>
            <a:endParaRPr lang="en-US" altLang="zh-CN" sz="1200" dirty="0">
              <a:solidFill>
                <a:srgbClr val="222222"/>
              </a:solidFill>
              <a:latin typeface="等线" panose="02010600030101010101" charset="-122"/>
              <a:ea typeface="等线" panose="02010600030101010101" charset="-122"/>
            </a:endParaRPr>
          </a:p>
          <a:p>
            <a:pPr algn="just" fontAlgn="base" latinLnBrk="1"/>
            <a:r>
              <a:rPr lang="en-US" altLang="zh-CN" sz="1200" dirty="0">
                <a:solidFill>
                  <a:srgbClr val="222222"/>
                </a:solidFill>
                <a:latin typeface="等线" panose="02010600030101010101" charset="-122"/>
                <a:ea typeface="等线" panose="02010600030101010101" charset="-122"/>
              </a:rPr>
              <a:t>2</a:t>
            </a:r>
            <a:r>
              <a:rPr lang="zh-CN" altLang="en-US" sz="1200" dirty="0">
                <a:solidFill>
                  <a:srgbClr val="222222"/>
                </a:solidFill>
                <a:latin typeface="等线" panose="02010600030101010101" charset="-122"/>
                <a:ea typeface="等线" panose="02010600030101010101" charset="-122"/>
              </a:rPr>
              <a:t>、制定分类工作方案，明确工作任务和工作要求；</a:t>
            </a:r>
            <a:endParaRPr lang="zh-CN" altLang="en-US" sz="1200" dirty="0">
              <a:solidFill>
                <a:srgbClr val="222222"/>
              </a:solidFill>
              <a:latin typeface="等线" panose="02010600030101010101" charset="-122"/>
              <a:ea typeface="等线" panose="02010600030101010101" charset="-122"/>
            </a:endParaRPr>
          </a:p>
          <a:p>
            <a:pPr algn="just" fontAlgn="base" latinLnBrk="1"/>
            <a:r>
              <a:rPr lang="en-US" altLang="zh-CN" sz="1200" dirty="0">
                <a:solidFill>
                  <a:srgbClr val="222222"/>
                </a:solidFill>
                <a:latin typeface="等线" panose="02010600030101010101" charset="-122"/>
                <a:ea typeface="等线" panose="02010600030101010101" charset="-122"/>
              </a:rPr>
              <a:t>3</a:t>
            </a:r>
            <a:r>
              <a:rPr lang="zh-CN" altLang="en-US" sz="1200" dirty="0">
                <a:solidFill>
                  <a:srgbClr val="222222"/>
                </a:solidFill>
                <a:latin typeface="等线" panose="02010600030101010101" charset="-122"/>
                <a:ea typeface="等线" panose="02010600030101010101" charset="-122"/>
              </a:rPr>
              <a:t>、召开动员会议，提出方案、落实要求；</a:t>
            </a:r>
            <a:endParaRPr lang="en-US" altLang="zh-CN" sz="1200" dirty="0">
              <a:solidFill>
                <a:srgbClr val="222222"/>
              </a:solidFill>
              <a:latin typeface="等线" panose="02010600030101010101" charset="-122"/>
              <a:ea typeface="等线" panose="02010600030101010101" charset="-122"/>
            </a:endParaRPr>
          </a:p>
          <a:p>
            <a:pPr algn="just" fontAlgn="base" latinLnBrk="1"/>
            <a:r>
              <a:rPr lang="en-US" altLang="zh-CN" sz="1200" dirty="0">
                <a:solidFill>
                  <a:srgbClr val="222222"/>
                </a:solidFill>
                <a:latin typeface="等线" panose="02010600030101010101" charset="-122"/>
                <a:ea typeface="等线" panose="02010600030101010101" charset="-122"/>
              </a:rPr>
              <a:t>4</a:t>
            </a:r>
            <a:r>
              <a:rPr lang="zh-CN" altLang="en-US" sz="1200" dirty="0">
                <a:solidFill>
                  <a:srgbClr val="222222"/>
                </a:solidFill>
                <a:latin typeface="等线" panose="02010600030101010101" charset="-122"/>
                <a:ea typeface="等线" panose="02010600030101010101" charset="-122"/>
              </a:rPr>
              <a:t>、协调解决分类投放、收集、运输和处理过程中的具体问题；</a:t>
            </a:r>
            <a:endParaRPr lang="zh-CN" altLang="en-US" sz="1200" dirty="0">
              <a:solidFill>
                <a:srgbClr val="222222"/>
              </a:solidFill>
              <a:latin typeface="等线" panose="02010600030101010101" charset="-122"/>
              <a:ea typeface="等线" panose="02010600030101010101" charset="-122"/>
            </a:endParaRPr>
          </a:p>
          <a:p>
            <a:pPr algn="just" fontAlgn="base" latinLnBrk="1"/>
            <a:r>
              <a:rPr lang="en-US" altLang="zh-CN" sz="1200" dirty="0">
                <a:solidFill>
                  <a:srgbClr val="222222"/>
                </a:solidFill>
                <a:latin typeface="等线" panose="02010600030101010101" charset="-122"/>
                <a:ea typeface="等线" panose="02010600030101010101" charset="-122"/>
              </a:rPr>
              <a:t>5</a:t>
            </a:r>
            <a:r>
              <a:rPr lang="zh-CN" altLang="en-US" sz="1200" dirty="0">
                <a:solidFill>
                  <a:srgbClr val="222222"/>
                </a:solidFill>
                <a:latin typeface="等线" panose="02010600030101010101" charset="-122"/>
                <a:ea typeface="等线" panose="02010600030101010101" charset="-122"/>
              </a:rPr>
              <a:t>、督促指导村委会、居委会、社区开展生活垃圾分类。</a:t>
            </a:r>
            <a:endParaRPr lang="en-US" altLang="zh-CN" sz="1200" dirty="0">
              <a:solidFill>
                <a:srgbClr val="222222"/>
              </a:solidFill>
              <a:latin typeface="等线" panose="02010600030101010101" charset="-122"/>
              <a:ea typeface="等线" panose="02010600030101010101" charset="-122"/>
            </a:endParaRPr>
          </a:p>
          <a:p>
            <a:pPr algn="just" fontAlgn="base" latinLnBrk="1"/>
            <a:r>
              <a:rPr lang="zh-CN" altLang="en-US" sz="1600" b="1" dirty="0">
                <a:solidFill>
                  <a:srgbClr val="222222"/>
                </a:solidFill>
                <a:latin typeface="等线" panose="02010600030101010101" charset="-122"/>
                <a:ea typeface="等线" panose="02010600030101010101" charset="-122"/>
              </a:rPr>
              <a:t>社区：</a:t>
            </a:r>
            <a:endParaRPr lang="en-US" altLang="zh-CN" sz="1600" b="1" dirty="0">
              <a:solidFill>
                <a:srgbClr val="222222"/>
              </a:solidFill>
              <a:latin typeface="等线" panose="02010600030101010101" charset="-122"/>
              <a:ea typeface="等线" panose="02010600030101010101" charset="-122"/>
            </a:endParaRPr>
          </a:p>
          <a:p>
            <a:pPr algn="just" fontAlgn="base" latinLnBrk="1"/>
            <a:r>
              <a:rPr lang="en-US" altLang="zh-CN" sz="1200" dirty="0">
                <a:solidFill>
                  <a:srgbClr val="222222"/>
                </a:solidFill>
                <a:latin typeface="等线" panose="02010600030101010101" charset="-122"/>
                <a:ea typeface="等线" panose="02010600030101010101" charset="-122"/>
              </a:rPr>
              <a:t>1</a:t>
            </a:r>
            <a:r>
              <a:rPr lang="zh-CN" altLang="en-US" sz="1200" dirty="0">
                <a:solidFill>
                  <a:srgbClr val="222222"/>
                </a:solidFill>
                <a:latin typeface="等线" panose="02010600030101010101" charset="-122"/>
                <a:ea typeface="等线" panose="02010600030101010101" charset="-122"/>
              </a:rPr>
              <a:t>、依据上级工作任务部署及要求落实相关职责；</a:t>
            </a:r>
            <a:endParaRPr lang="en-US" altLang="zh-CN" sz="1200" dirty="0">
              <a:solidFill>
                <a:srgbClr val="222222"/>
              </a:solidFill>
              <a:latin typeface="等线" panose="02010600030101010101" charset="-122"/>
              <a:ea typeface="等线" panose="02010600030101010101" charset="-122"/>
            </a:endParaRPr>
          </a:p>
          <a:p>
            <a:pPr algn="just" fontAlgn="base" latinLnBrk="1"/>
            <a:r>
              <a:rPr lang="en-US" altLang="zh-CN" sz="1200" dirty="0">
                <a:solidFill>
                  <a:srgbClr val="222222"/>
                </a:solidFill>
                <a:latin typeface="等线" panose="02010600030101010101" charset="-122"/>
                <a:ea typeface="等线" panose="02010600030101010101" charset="-122"/>
              </a:rPr>
              <a:t>2</a:t>
            </a:r>
            <a:r>
              <a:rPr lang="zh-CN" altLang="en-US" sz="1200" dirty="0">
                <a:solidFill>
                  <a:srgbClr val="222222"/>
                </a:solidFill>
                <a:latin typeface="等线" panose="02010600030101010101" charset="-122"/>
                <a:ea typeface="等线" panose="02010600030101010101" charset="-122"/>
              </a:rPr>
              <a:t>、协调物业，落实垃圾分类相关工作；</a:t>
            </a:r>
            <a:endParaRPr lang="zh-CN" altLang="en-US" sz="1200" dirty="0">
              <a:solidFill>
                <a:srgbClr val="222222"/>
              </a:solidFill>
              <a:latin typeface="等线" panose="02010600030101010101" charset="-122"/>
              <a:ea typeface="等线" panose="02010600030101010101" charset="-122"/>
            </a:endParaRPr>
          </a:p>
          <a:p>
            <a:pPr algn="just" fontAlgn="base" latinLnBrk="1"/>
            <a:r>
              <a:rPr lang="en-US" altLang="zh-CN" sz="1200" dirty="0">
                <a:solidFill>
                  <a:srgbClr val="222222"/>
                </a:solidFill>
                <a:latin typeface="等线" panose="02010600030101010101" charset="-122"/>
                <a:ea typeface="等线" panose="02010600030101010101" charset="-122"/>
              </a:rPr>
              <a:t>3</a:t>
            </a:r>
            <a:r>
              <a:rPr lang="zh-CN" altLang="en-US" sz="1200" dirty="0">
                <a:solidFill>
                  <a:srgbClr val="222222"/>
                </a:solidFill>
                <a:latin typeface="等线" panose="02010600030101010101" charset="-122"/>
                <a:ea typeface="等线" panose="02010600030101010101" charset="-122"/>
              </a:rPr>
              <a:t>、对负责小区内垃圾分类工作进行监督管控；</a:t>
            </a:r>
            <a:endParaRPr lang="en-US" altLang="zh-CN" sz="1200" dirty="0">
              <a:solidFill>
                <a:srgbClr val="222222"/>
              </a:solidFill>
              <a:latin typeface="等线" panose="02010600030101010101" charset="-122"/>
              <a:ea typeface="等线" panose="02010600030101010101" charset="-122"/>
            </a:endParaRPr>
          </a:p>
          <a:p>
            <a:pPr algn="just" fontAlgn="base" latinLnBrk="1"/>
            <a:r>
              <a:rPr lang="en-US" altLang="zh-CN" sz="1200" dirty="0">
                <a:solidFill>
                  <a:srgbClr val="222222"/>
                </a:solidFill>
                <a:latin typeface="等线" panose="02010600030101010101" charset="-122"/>
                <a:ea typeface="等线" panose="02010600030101010101" charset="-122"/>
              </a:rPr>
              <a:t>4</a:t>
            </a:r>
            <a:r>
              <a:rPr lang="zh-CN" altLang="en-US" sz="1200" dirty="0">
                <a:solidFill>
                  <a:srgbClr val="222222"/>
                </a:solidFill>
                <a:latin typeface="等线" panose="02010600030101010101" charset="-122"/>
                <a:ea typeface="等线" panose="02010600030101010101" charset="-122"/>
              </a:rPr>
              <a:t>、</a:t>
            </a:r>
            <a:r>
              <a:rPr lang="zh-CN" altLang="en-US" sz="1200" spc="150" dirty="0">
                <a:solidFill>
                  <a:schemeClr val="tx1">
                    <a:lumMod val="75000"/>
                    <a:lumOff val="25000"/>
                  </a:schemeClr>
                </a:solidFill>
                <a:latin typeface="等线" panose="02010600030101010101" charset="-122"/>
                <a:ea typeface="等线" panose="02010600030101010101" charset="-122"/>
              </a:rPr>
              <a:t>组建生活垃圾分类志愿者队伍并组织垃圾分类督导员上岗培训，</a:t>
            </a:r>
            <a:r>
              <a:rPr lang="zh-CN" altLang="en-US" sz="1200" dirty="0">
                <a:solidFill>
                  <a:srgbClr val="222222"/>
                </a:solidFill>
                <a:latin typeface="等线" panose="02010600030101010101" charset="-122"/>
                <a:ea typeface="等线" panose="02010600030101010101" charset="-122"/>
              </a:rPr>
              <a:t>协助小区内垃圾分类宣传活动开展。</a:t>
            </a:r>
            <a:endParaRPr lang="zh-CN" altLang="en-US" sz="1200" dirty="0">
              <a:solidFill>
                <a:srgbClr val="222222"/>
              </a:solidFill>
              <a:latin typeface="等线" panose="02010600030101010101" charset="-122"/>
              <a:ea typeface="等线" panose="02010600030101010101" charset="-122"/>
            </a:endParaRPr>
          </a:p>
          <a:p>
            <a:pPr algn="just" fontAlgn="base" latinLnBrk="1"/>
            <a:endParaRPr lang="zh-CN" altLang="en-US" sz="1200" dirty="0">
              <a:solidFill>
                <a:srgbClr val="222222"/>
              </a:solidFill>
              <a:latin typeface="等线" panose="02010600030101010101" charset="-122"/>
              <a:ea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indefinite" fill="hold"/>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500" fill="hold"/>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500" fill="hold"/>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500" fill="hold"/>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500" fill="hold"/>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500" fill="hold"/>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3" presetClass="entr" presetSubtype="16" fill="hold" grpId="0" nodeType="afterEffect">
                                  <p:stCondLst>
                                    <p:cond delay="0"/>
                                  </p:stCondLst>
                                  <p:childTnLst>
                                    <p:set>
                                      <p:cBhvr>
                                        <p:cTn id="35" dur="500" fill="hold"/>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true" advAuto="0"/>
      <p:bldP spid="11" grpId="0"/>
      <p:bldP spid="12" grpId="0"/>
      <p:bldP spid="13" grpId="0"/>
      <p:bldP spid="14" grpId="0"/>
      <p:bldP spid="15" grpId="0" bldLvl="0" animBg="true" advAuto="0"/>
      <p:bldP spid="16" grpId="0" bldLvl="0" animBg="true" advAuto="0"/>
      <p:bldP spid="17" grpId="0" bldLvl="0" animBg="true" advAuto="0"/>
      <p:bldP spid="18" grpId="0" bldLvl="0" animBg="true" advAuto="0"/>
      <p:bldP spid="19" grpId="0" bldLvl="0" animBg="true" advAuto="0"/>
      <p:bldP spid="20" grpId="0" bldLvl="0" animBg="true" advAuto="0"/>
      <p:bldP spid="2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8" name="文本框 27"/>
          <p:cNvSpPr txBox="true"/>
          <p:nvPr/>
        </p:nvSpPr>
        <p:spPr>
          <a:xfrm>
            <a:off x="483235" y="364490"/>
            <a:ext cx="4869180" cy="398780"/>
          </a:xfrm>
          <a:prstGeom prst="rect">
            <a:avLst/>
          </a:prstGeom>
          <a:noFill/>
        </p:spPr>
        <p:txBody>
          <a:bodyPr wrap="square" rtlCol="0">
            <a:spAutoFit/>
          </a:bodyPr>
          <a:p>
            <a:pPr lvl="0"/>
            <a:r>
              <a:rPr lang="zh-CN" altLang="en-US" sz="2000" b="1" dirty="0">
                <a:solidFill>
                  <a:schemeClr val="tx1"/>
                </a:solidFill>
                <a:latin typeface="Arial" panose="020B0604020202020204"/>
                <a:ea typeface="微软雅黑" panose="020B0503020204020204" pitchFamily="34" charset="-122"/>
              </a:rPr>
              <a:t>主管部门怎么做</a:t>
            </a:r>
            <a:endParaRPr lang="zh-CN" altLang="en-US" sz="2000" b="1" dirty="0">
              <a:solidFill>
                <a:schemeClr val="tx1"/>
              </a:solidFill>
              <a:latin typeface="Arial" panose="020B0604020202020204"/>
              <a:ea typeface="微软雅黑" panose="020B0503020204020204" pitchFamily="34" charset="-122"/>
            </a:endParaRPr>
          </a:p>
        </p:txBody>
      </p:sp>
      <p:grpSp>
        <p:nvGrpSpPr>
          <p:cNvPr id="34" name="组合 33"/>
          <p:cNvGrpSpPr/>
          <p:nvPr/>
        </p:nvGrpSpPr>
        <p:grpSpPr>
          <a:xfrm>
            <a:off x="739128" y="763177"/>
            <a:ext cx="10581370" cy="4522983"/>
            <a:chOff x="2743" y="1368"/>
            <a:chExt cx="16663" cy="7123"/>
          </a:xfrm>
        </p:grpSpPr>
        <p:sp>
          <p:nvSpPr>
            <p:cNvPr id="51" name="文本框 50"/>
            <p:cNvSpPr txBox="true"/>
            <p:nvPr>
              <p:custDataLst>
                <p:tags r:id="rId2"/>
              </p:custDataLst>
            </p:nvPr>
          </p:nvSpPr>
          <p:spPr>
            <a:xfrm>
              <a:off x="12037" y="7193"/>
              <a:ext cx="5467" cy="754"/>
            </a:xfrm>
            <a:prstGeom prst="rect">
              <a:avLst/>
            </a:prstGeom>
            <a:noFill/>
          </p:spPr>
          <p:txBody>
            <a:bodyPr wrap="square" lIns="90000" tIns="46800" rIns="90000" bIns="0" anchor="b" anchorCtr="false">
              <a:normAutofit fontScale="92500"/>
            </a:bodyPr>
            <a:p>
              <a:pPr>
                <a:lnSpc>
                  <a:spcPct val="120000"/>
                </a:lnSpc>
              </a:pPr>
              <a:r>
                <a:rPr lang="en-US" altLang="zh-CN" sz="1800" b="0" i="0" dirty="0">
                  <a:solidFill>
                    <a:srgbClr val="333333"/>
                  </a:solidFill>
                  <a:effectLst/>
                  <a:latin typeface="Adobe 黑体 Std R" panose="020B0400000000000000" charset="-122"/>
                  <a:ea typeface="Adobe 黑体 Std R" panose="020B0400000000000000" charset="-122"/>
                </a:rPr>
                <a:t>4</a:t>
              </a:r>
              <a:r>
                <a:rPr lang="zh-CN" altLang="en-US" sz="1800" b="0" i="0" dirty="0">
                  <a:solidFill>
                    <a:srgbClr val="333333"/>
                  </a:solidFill>
                  <a:effectLst/>
                  <a:latin typeface="Adobe 黑体 Std R" panose="020B0400000000000000" charset="-122"/>
                  <a:ea typeface="Adobe 黑体 Std R" panose="020B0400000000000000" charset="-122"/>
                </a:rPr>
                <a:t>、加强分类处置：</a:t>
              </a:r>
              <a:r>
                <a:rPr lang="en-US" altLang="zh-CN" dirty="0">
                  <a:solidFill>
                    <a:srgbClr val="000000"/>
                  </a:solidFill>
                  <a:latin typeface="Adobe 黑体 Std R" panose="020B0400000000000000" charset="-122"/>
                  <a:ea typeface="Adobe 黑体 Std R" panose="020B0400000000000000" charset="-122"/>
                  <a:cs typeface="Times New Roman" panose="02020603050405020304" pitchFamily="18" charset="0"/>
                </a:rPr>
                <a:t>——</a:t>
              </a:r>
              <a:r>
                <a:rPr lang="zh-CN" altLang="en-US" dirty="0">
                  <a:solidFill>
                    <a:srgbClr val="000000"/>
                  </a:solidFill>
                  <a:latin typeface="Adobe 黑体 Std R" panose="020B0400000000000000" charset="-122"/>
                  <a:ea typeface="Adobe 黑体 Std R" panose="020B0400000000000000" charset="-122"/>
                  <a:cs typeface="Times New Roman" panose="02020603050405020304" pitchFamily="18" charset="0"/>
                </a:rPr>
                <a:t>垃圾去哪？</a:t>
              </a:r>
              <a:endParaRPr lang="zh-CN" altLang="en-US" sz="1600" b="1" spc="300" dirty="0">
                <a:solidFill>
                  <a:srgbClr val="1AA3AA"/>
                </a:solidFill>
                <a:latin typeface="Adobe 黑体 Std R" panose="020B0400000000000000" charset="-122"/>
                <a:ea typeface="Adobe 黑体 Std R" panose="020B0400000000000000" charset="-122"/>
                <a:cs typeface="+mj-cs"/>
              </a:endParaRPr>
            </a:p>
          </p:txBody>
        </p:sp>
        <p:sp>
          <p:nvSpPr>
            <p:cNvPr id="22" name="任意多边形 21"/>
            <p:cNvSpPr/>
            <p:nvPr>
              <p:custDataLst>
                <p:tags r:id="rId3"/>
              </p:custDataLst>
            </p:nvPr>
          </p:nvSpPr>
          <p:spPr>
            <a:xfrm>
              <a:off x="7383" y="2495"/>
              <a:ext cx="2289" cy="2503"/>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2306886 w 2574384"/>
                <a:gd name="connsiteY5" fmla="*/ 2105887 h 2815436"/>
                <a:gd name="connsiteX6" fmla="*/ 2347261 w 2574384"/>
                <a:gd name="connsiteY6" fmla="*/ 2180273 h 2815436"/>
                <a:gd name="connsiteX7" fmla="*/ 2383190 w 2574384"/>
                <a:gd name="connsiteY7" fmla="*/ 2358236 h 2815436"/>
                <a:gd name="connsiteX8" fmla="*/ 1925990 w 2574384"/>
                <a:gd name="connsiteY8" fmla="*/ 2815436 h 2815436"/>
                <a:gd name="connsiteX9" fmla="*/ 1546872 w 2574384"/>
                <a:gd name="connsiteY9" fmla="*/ 2613861 h 2815436"/>
                <a:gd name="connsiteX10" fmla="*/ 1505389 w 2574384"/>
                <a:gd name="connsiteY10" fmla="*/ 2537433 h 2815436"/>
                <a:gd name="connsiteX11" fmla="*/ 1287192 w 2574384"/>
                <a:gd name="connsiteY11" fmla="*/ 2654916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2306886" y="2105887"/>
                  </a:lnTo>
                  <a:lnTo>
                    <a:pt x="2347261" y="2180273"/>
                  </a:lnTo>
                  <a:cubicBezTo>
                    <a:pt x="2370397" y="2234972"/>
                    <a:pt x="2383190" y="2295110"/>
                    <a:pt x="2383190" y="2358236"/>
                  </a:cubicBezTo>
                  <a:cubicBezTo>
                    <a:pt x="2383190" y="2610741"/>
                    <a:pt x="2178495" y="2815436"/>
                    <a:pt x="1925990" y="2815436"/>
                  </a:cubicBezTo>
                  <a:cubicBezTo>
                    <a:pt x="1768174" y="2815436"/>
                    <a:pt x="1629035" y="2735477"/>
                    <a:pt x="1546872" y="2613861"/>
                  </a:cubicBezTo>
                  <a:lnTo>
                    <a:pt x="1505389" y="2537433"/>
                  </a:lnTo>
                  <a:lnTo>
                    <a:pt x="1287192" y="2654916"/>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600">
                <a:latin typeface="微软雅黑" panose="020B0503020204020204" pitchFamily="34" charset="-122"/>
                <a:ea typeface="微软雅黑" panose="020B0503020204020204" pitchFamily="34" charset="-122"/>
              </a:endParaRPr>
            </a:p>
          </p:txBody>
        </p:sp>
        <p:sp>
          <p:nvSpPr>
            <p:cNvPr id="23" name="任意多边形 22"/>
            <p:cNvSpPr/>
            <p:nvPr>
              <p:custDataLst>
                <p:tags r:id="rId4"/>
              </p:custDataLst>
            </p:nvPr>
          </p:nvSpPr>
          <p:spPr>
            <a:xfrm>
              <a:off x="9748" y="2495"/>
              <a:ext cx="2289" cy="2503"/>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1287192 w 2574384"/>
                <a:gd name="connsiteY5" fmla="*/ 2654916 h 2815436"/>
                <a:gd name="connsiteX6" fmla="*/ 1071715 w 2574384"/>
                <a:gd name="connsiteY6" fmla="*/ 2538898 h 2815436"/>
                <a:gd name="connsiteX7" fmla="*/ 1031027 w 2574384"/>
                <a:gd name="connsiteY7" fmla="*/ 2613861 h 2815436"/>
                <a:gd name="connsiteX8" fmla="*/ 651909 w 2574384"/>
                <a:gd name="connsiteY8" fmla="*/ 2815436 h 2815436"/>
                <a:gd name="connsiteX9" fmla="*/ 194709 w 2574384"/>
                <a:gd name="connsiteY9" fmla="*/ 2358236 h 2815436"/>
                <a:gd name="connsiteX10" fmla="*/ 230638 w 2574384"/>
                <a:gd name="connsiteY10" fmla="*/ 2180273 h 2815436"/>
                <a:gd name="connsiteX11" fmla="*/ 270218 w 2574384"/>
                <a:gd name="connsiteY11" fmla="*/ 2107352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1287192" y="2654916"/>
                  </a:lnTo>
                  <a:lnTo>
                    <a:pt x="1071715" y="2538898"/>
                  </a:lnTo>
                  <a:lnTo>
                    <a:pt x="1031027" y="2613861"/>
                  </a:lnTo>
                  <a:cubicBezTo>
                    <a:pt x="948865" y="2735477"/>
                    <a:pt x="809725" y="2815436"/>
                    <a:pt x="651909" y="2815436"/>
                  </a:cubicBezTo>
                  <a:cubicBezTo>
                    <a:pt x="399404" y="2815436"/>
                    <a:pt x="194709" y="2610741"/>
                    <a:pt x="194709" y="2358236"/>
                  </a:cubicBezTo>
                  <a:cubicBezTo>
                    <a:pt x="194709" y="2295110"/>
                    <a:pt x="207502" y="2234972"/>
                    <a:pt x="230638" y="2180273"/>
                  </a:cubicBezTo>
                  <a:lnTo>
                    <a:pt x="270218" y="2107352"/>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600">
                <a:latin typeface="微软雅黑" panose="020B0503020204020204" pitchFamily="34" charset="-122"/>
                <a:ea typeface="微软雅黑" panose="020B0503020204020204" pitchFamily="34" charset="-122"/>
              </a:endParaRPr>
            </a:p>
          </p:txBody>
        </p:sp>
        <p:sp>
          <p:nvSpPr>
            <p:cNvPr id="24" name="任意多边形 23"/>
            <p:cNvSpPr/>
            <p:nvPr>
              <p:custDataLst>
                <p:tags r:id="rId5"/>
              </p:custDataLst>
            </p:nvPr>
          </p:nvSpPr>
          <p:spPr>
            <a:xfrm>
              <a:off x="10501" y="4313"/>
              <a:ext cx="2695" cy="2361"/>
            </a:xfrm>
            <a:custGeom>
              <a:avLst/>
              <a:gdLst>
                <a:gd name="connsiteX0" fmla="*/ 1744392 w 3031584"/>
                <a:gd name="connsiteY0" fmla="*/ 0 h 2654916"/>
                <a:gd name="connsiteX1" fmla="*/ 3031583 w 3031584"/>
                <a:gd name="connsiteY1" fmla="*/ 693056 h 2654916"/>
                <a:gd name="connsiteX2" fmla="*/ 3031584 w 3031584"/>
                <a:gd name="connsiteY2" fmla="*/ 693056 h 2654916"/>
                <a:gd name="connsiteX3" fmla="*/ 3031584 w 3031584"/>
                <a:gd name="connsiteY3" fmla="*/ 1961860 h 2654916"/>
                <a:gd name="connsiteX4" fmla="*/ 3031583 w 3031584"/>
                <a:gd name="connsiteY4" fmla="*/ 1961860 h 2654916"/>
                <a:gd name="connsiteX5" fmla="*/ 1744392 w 3031584"/>
                <a:gd name="connsiteY5" fmla="*/ 2654916 h 2654916"/>
                <a:gd name="connsiteX6" fmla="*/ 457200 w 3031584"/>
                <a:gd name="connsiteY6" fmla="*/ 1961860 h 2654916"/>
                <a:gd name="connsiteX7" fmla="*/ 457201 w 3031584"/>
                <a:gd name="connsiteY7" fmla="*/ 1961860 h 2654916"/>
                <a:gd name="connsiteX8" fmla="*/ 457201 w 3031584"/>
                <a:gd name="connsiteY8" fmla="*/ 1784658 h 2654916"/>
                <a:gd name="connsiteX9" fmla="*/ 457200 w 3031584"/>
                <a:gd name="connsiteY9" fmla="*/ 1784658 h 2654916"/>
                <a:gd name="connsiteX10" fmla="*/ 0 w 3031584"/>
                <a:gd name="connsiteY10" fmla="*/ 1327458 h 2654916"/>
                <a:gd name="connsiteX11" fmla="*/ 457200 w 3031584"/>
                <a:gd name="connsiteY11" fmla="*/ 870258 h 2654916"/>
                <a:gd name="connsiteX12" fmla="*/ 457201 w 3031584"/>
                <a:gd name="connsiteY12" fmla="*/ 870258 h 2654916"/>
                <a:gd name="connsiteX13" fmla="*/ 457201 w 3031584"/>
                <a:gd name="connsiteY13" fmla="*/ 693056 h 2654916"/>
                <a:gd name="connsiteX14" fmla="*/ 457200 w 3031584"/>
                <a:gd name="connsiteY14" fmla="*/ 693056 h 26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31584" h="2654916">
                  <a:moveTo>
                    <a:pt x="1744392" y="0"/>
                  </a:moveTo>
                  <a:lnTo>
                    <a:pt x="3031583" y="693056"/>
                  </a:lnTo>
                  <a:lnTo>
                    <a:pt x="3031584" y="693056"/>
                  </a:lnTo>
                  <a:lnTo>
                    <a:pt x="3031584" y="1961860"/>
                  </a:lnTo>
                  <a:lnTo>
                    <a:pt x="3031583" y="1961860"/>
                  </a:lnTo>
                  <a:lnTo>
                    <a:pt x="1744392" y="2654916"/>
                  </a:lnTo>
                  <a:lnTo>
                    <a:pt x="457200" y="1961860"/>
                  </a:lnTo>
                  <a:lnTo>
                    <a:pt x="457201" y="1961860"/>
                  </a:lnTo>
                  <a:lnTo>
                    <a:pt x="457201" y="1784658"/>
                  </a:lnTo>
                  <a:lnTo>
                    <a:pt x="457200" y="1784658"/>
                  </a:lnTo>
                  <a:cubicBezTo>
                    <a:pt x="204695" y="1784658"/>
                    <a:pt x="0" y="1579963"/>
                    <a:pt x="0" y="1327458"/>
                  </a:cubicBezTo>
                  <a:cubicBezTo>
                    <a:pt x="0" y="1074953"/>
                    <a:pt x="204695" y="870258"/>
                    <a:pt x="457200" y="870258"/>
                  </a:cubicBezTo>
                  <a:lnTo>
                    <a:pt x="457201" y="870258"/>
                  </a:lnTo>
                  <a:lnTo>
                    <a:pt x="457201" y="693056"/>
                  </a:lnTo>
                  <a:lnTo>
                    <a:pt x="45720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600">
                <a:latin typeface="微软雅黑" panose="020B0503020204020204" pitchFamily="34" charset="-122"/>
                <a:ea typeface="微软雅黑" panose="020B0503020204020204" pitchFamily="34" charset="-122"/>
              </a:endParaRPr>
            </a:p>
          </p:txBody>
        </p:sp>
        <p:sp>
          <p:nvSpPr>
            <p:cNvPr id="3" name="任意多边形 2"/>
            <p:cNvSpPr/>
            <p:nvPr>
              <p:custDataLst>
                <p:tags r:id="rId6"/>
              </p:custDataLst>
            </p:nvPr>
          </p:nvSpPr>
          <p:spPr>
            <a:xfrm>
              <a:off x="6230" y="4313"/>
              <a:ext cx="2670" cy="2361"/>
            </a:xfrm>
            <a:custGeom>
              <a:avLst/>
              <a:gdLst>
                <a:gd name="connsiteX0" fmla="*/ 1287192 w 3003132"/>
                <a:gd name="connsiteY0" fmla="*/ 0 h 2654916"/>
                <a:gd name="connsiteX1" fmla="*/ 2574383 w 3003132"/>
                <a:gd name="connsiteY1" fmla="*/ 693056 h 2654916"/>
                <a:gd name="connsiteX2" fmla="*/ 2574384 w 3003132"/>
                <a:gd name="connsiteY2" fmla="*/ 693056 h 2654916"/>
                <a:gd name="connsiteX3" fmla="*/ 2574384 w 3003132"/>
                <a:gd name="connsiteY3" fmla="*/ 853922 h 2654916"/>
                <a:gd name="connsiteX4" fmla="*/ 2638074 w 3003132"/>
                <a:gd name="connsiteY4" fmla="*/ 860343 h 2654916"/>
                <a:gd name="connsiteX5" fmla="*/ 3003132 w 3003132"/>
                <a:gd name="connsiteY5" fmla="*/ 1308254 h 2654916"/>
                <a:gd name="connsiteX6" fmla="*/ 2638074 w 3003132"/>
                <a:gd name="connsiteY6" fmla="*/ 1756166 h 2654916"/>
                <a:gd name="connsiteX7" fmla="*/ 2574384 w 3003132"/>
                <a:gd name="connsiteY7" fmla="*/ 1762586 h 2654916"/>
                <a:gd name="connsiteX8" fmla="*/ 2574384 w 3003132"/>
                <a:gd name="connsiteY8" fmla="*/ 1961860 h 2654916"/>
                <a:gd name="connsiteX9" fmla="*/ 2574383 w 3003132"/>
                <a:gd name="connsiteY9" fmla="*/ 1961860 h 2654916"/>
                <a:gd name="connsiteX10" fmla="*/ 1287192 w 3003132"/>
                <a:gd name="connsiteY10" fmla="*/ 2654916 h 2654916"/>
                <a:gd name="connsiteX11" fmla="*/ 0 w 3003132"/>
                <a:gd name="connsiteY11" fmla="*/ 1961860 h 2654916"/>
                <a:gd name="connsiteX12" fmla="*/ 1 w 3003132"/>
                <a:gd name="connsiteY12" fmla="*/ 1961860 h 2654916"/>
                <a:gd name="connsiteX13" fmla="*/ 1 w 3003132"/>
                <a:gd name="connsiteY13" fmla="*/ 693056 h 2654916"/>
                <a:gd name="connsiteX14" fmla="*/ 0 w 3003132"/>
                <a:gd name="connsiteY14" fmla="*/ 693056 h 26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3132" h="2654916">
                  <a:moveTo>
                    <a:pt x="1287192" y="0"/>
                  </a:moveTo>
                  <a:lnTo>
                    <a:pt x="2574383" y="693056"/>
                  </a:lnTo>
                  <a:lnTo>
                    <a:pt x="2574384" y="693056"/>
                  </a:lnTo>
                  <a:lnTo>
                    <a:pt x="2574384" y="853922"/>
                  </a:lnTo>
                  <a:lnTo>
                    <a:pt x="2638074" y="860343"/>
                  </a:lnTo>
                  <a:cubicBezTo>
                    <a:pt x="2846412" y="902975"/>
                    <a:pt x="3003132" y="1087312"/>
                    <a:pt x="3003132" y="1308254"/>
                  </a:cubicBezTo>
                  <a:cubicBezTo>
                    <a:pt x="3003132" y="1529196"/>
                    <a:pt x="2846412" y="1713533"/>
                    <a:pt x="2638074" y="1756166"/>
                  </a:cubicBezTo>
                  <a:lnTo>
                    <a:pt x="2574384" y="1762586"/>
                  </a:lnTo>
                  <a:lnTo>
                    <a:pt x="2574384" y="1961860"/>
                  </a:lnTo>
                  <a:lnTo>
                    <a:pt x="2574383" y="1961860"/>
                  </a:lnTo>
                  <a:lnTo>
                    <a:pt x="1287192" y="2654916"/>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600" dirty="0">
                <a:latin typeface="微软雅黑" panose="020B0503020204020204" pitchFamily="34" charset="-122"/>
                <a:ea typeface="微软雅黑" panose="020B0503020204020204" pitchFamily="34" charset="-122"/>
              </a:endParaRPr>
            </a:p>
          </p:txBody>
        </p:sp>
        <p:sp>
          <p:nvSpPr>
            <p:cNvPr id="17" name="任意多边形 16"/>
            <p:cNvSpPr/>
            <p:nvPr>
              <p:custDataLst>
                <p:tags r:id="rId7"/>
              </p:custDataLst>
            </p:nvPr>
          </p:nvSpPr>
          <p:spPr>
            <a:xfrm>
              <a:off x="7383" y="5954"/>
              <a:ext cx="2289" cy="2537"/>
            </a:xfrm>
            <a:custGeom>
              <a:avLst/>
              <a:gdLst>
                <a:gd name="connsiteX0" fmla="*/ 1920719 w 2574384"/>
                <a:gd name="connsiteY0" fmla="*/ 0 h 2853844"/>
                <a:gd name="connsiteX1" fmla="*/ 2377919 w 2574384"/>
                <a:gd name="connsiteY1" fmla="*/ 457200 h 2853844"/>
                <a:gd name="connsiteX2" fmla="*/ 2299837 w 2574384"/>
                <a:gd name="connsiteY2" fmla="*/ 712825 h 2853844"/>
                <a:gd name="connsiteX3" fmla="*/ 2281934 w 2574384"/>
                <a:gd name="connsiteY3" fmla="*/ 734523 h 2853844"/>
                <a:gd name="connsiteX4" fmla="*/ 2574383 w 2574384"/>
                <a:gd name="connsiteY4" fmla="*/ 891985 h 2853844"/>
                <a:gd name="connsiteX5" fmla="*/ 2574384 w 2574384"/>
                <a:gd name="connsiteY5" fmla="*/ 891985 h 2853844"/>
                <a:gd name="connsiteX6" fmla="*/ 2574384 w 2574384"/>
                <a:gd name="connsiteY6" fmla="*/ 2160788 h 2853844"/>
                <a:gd name="connsiteX7" fmla="*/ 2574383 w 2574384"/>
                <a:gd name="connsiteY7" fmla="*/ 2160788 h 2853844"/>
                <a:gd name="connsiteX8" fmla="*/ 1287192 w 2574384"/>
                <a:gd name="connsiteY8" fmla="*/ 2853844 h 2853844"/>
                <a:gd name="connsiteX9" fmla="*/ 0 w 2574384"/>
                <a:gd name="connsiteY9" fmla="*/ 2160788 h 2853844"/>
                <a:gd name="connsiteX10" fmla="*/ 1 w 2574384"/>
                <a:gd name="connsiteY10" fmla="*/ 2160788 h 2853844"/>
                <a:gd name="connsiteX11" fmla="*/ 1 w 2574384"/>
                <a:gd name="connsiteY11" fmla="*/ 891985 h 2853844"/>
                <a:gd name="connsiteX12" fmla="*/ 0 w 2574384"/>
                <a:gd name="connsiteY12" fmla="*/ 891985 h 2853844"/>
                <a:gd name="connsiteX13" fmla="*/ 1287192 w 2574384"/>
                <a:gd name="connsiteY13" fmla="*/ 198928 h 2853844"/>
                <a:gd name="connsiteX14" fmla="*/ 1490412 w 2574384"/>
                <a:gd name="connsiteY14" fmla="*/ 308347 h 2853844"/>
                <a:gd name="connsiteX15" fmla="*/ 1499448 w 2574384"/>
                <a:gd name="connsiteY15" fmla="*/ 279237 h 2853844"/>
                <a:gd name="connsiteX16" fmla="*/ 1920719 w 2574384"/>
                <a:gd name="connsiteY16" fmla="*/ 0 h 28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4384" h="2853844">
                  <a:moveTo>
                    <a:pt x="1920719" y="0"/>
                  </a:moveTo>
                  <a:cubicBezTo>
                    <a:pt x="2173224" y="0"/>
                    <a:pt x="2377919" y="204695"/>
                    <a:pt x="2377919" y="457200"/>
                  </a:cubicBezTo>
                  <a:cubicBezTo>
                    <a:pt x="2377919" y="551890"/>
                    <a:pt x="2349134" y="639856"/>
                    <a:pt x="2299837" y="712825"/>
                  </a:cubicBezTo>
                  <a:lnTo>
                    <a:pt x="2281934" y="734523"/>
                  </a:lnTo>
                  <a:lnTo>
                    <a:pt x="2574383" y="891985"/>
                  </a:lnTo>
                  <a:lnTo>
                    <a:pt x="2574384" y="891985"/>
                  </a:lnTo>
                  <a:lnTo>
                    <a:pt x="2574384" y="2160788"/>
                  </a:lnTo>
                  <a:lnTo>
                    <a:pt x="2574383" y="2160788"/>
                  </a:lnTo>
                  <a:lnTo>
                    <a:pt x="1287192" y="2853844"/>
                  </a:lnTo>
                  <a:lnTo>
                    <a:pt x="0" y="2160788"/>
                  </a:lnTo>
                  <a:lnTo>
                    <a:pt x="1" y="2160788"/>
                  </a:lnTo>
                  <a:lnTo>
                    <a:pt x="1" y="891985"/>
                  </a:lnTo>
                  <a:lnTo>
                    <a:pt x="0" y="891985"/>
                  </a:lnTo>
                  <a:lnTo>
                    <a:pt x="1287192" y="198928"/>
                  </a:lnTo>
                  <a:lnTo>
                    <a:pt x="1490412" y="308347"/>
                  </a:lnTo>
                  <a:lnTo>
                    <a:pt x="1499448" y="279237"/>
                  </a:lnTo>
                  <a:cubicBezTo>
                    <a:pt x="1568855" y="115141"/>
                    <a:pt x="1731340" y="0"/>
                    <a:pt x="1920719" y="0"/>
                  </a:cubicBez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600">
                <a:latin typeface="微软雅黑" panose="020B0503020204020204" pitchFamily="34" charset="-122"/>
                <a:ea typeface="微软雅黑" panose="020B0503020204020204" pitchFamily="34" charset="-122"/>
              </a:endParaRPr>
            </a:p>
          </p:txBody>
        </p:sp>
        <p:sp>
          <p:nvSpPr>
            <p:cNvPr id="11" name="任意多边形 10"/>
            <p:cNvSpPr/>
            <p:nvPr>
              <p:custDataLst>
                <p:tags r:id="rId8"/>
              </p:custDataLst>
            </p:nvPr>
          </p:nvSpPr>
          <p:spPr>
            <a:xfrm>
              <a:off x="9748" y="5954"/>
              <a:ext cx="2289" cy="2537"/>
            </a:xfrm>
            <a:custGeom>
              <a:avLst/>
              <a:gdLst>
                <a:gd name="connsiteX0" fmla="*/ 651909 w 2574384"/>
                <a:gd name="connsiteY0" fmla="*/ 0 h 2853844"/>
                <a:gd name="connsiteX1" fmla="*/ 1073180 w 2574384"/>
                <a:gd name="connsiteY1" fmla="*/ 279237 h 2853844"/>
                <a:gd name="connsiteX2" fmla="*/ 1082468 w 2574384"/>
                <a:gd name="connsiteY2" fmla="*/ 309157 h 2853844"/>
                <a:gd name="connsiteX3" fmla="*/ 1287192 w 2574384"/>
                <a:gd name="connsiteY3" fmla="*/ 198928 h 2853844"/>
                <a:gd name="connsiteX4" fmla="*/ 2574383 w 2574384"/>
                <a:gd name="connsiteY4" fmla="*/ 891985 h 2853844"/>
                <a:gd name="connsiteX5" fmla="*/ 2574384 w 2574384"/>
                <a:gd name="connsiteY5" fmla="*/ 891985 h 2853844"/>
                <a:gd name="connsiteX6" fmla="*/ 2574384 w 2574384"/>
                <a:gd name="connsiteY6" fmla="*/ 2160788 h 2853844"/>
                <a:gd name="connsiteX7" fmla="*/ 2574383 w 2574384"/>
                <a:gd name="connsiteY7" fmla="*/ 2160788 h 2853844"/>
                <a:gd name="connsiteX8" fmla="*/ 1287192 w 2574384"/>
                <a:gd name="connsiteY8" fmla="*/ 2853844 h 2853844"/>
                <a:gd name="connsiteX9" fmla="*/ 0 w 2574384"/>
                <a:gd name="connsiteY9" fmla="*/ 2160788 h 2853844"/>
                <a:gd name="connsiteX10" fmla="*/ 1 w 2574384"/>
                <a:gd name="connsiteY10" fmla="*/ 2160788 h 2853844"/>
                <a:gd name="connsiteX11" fmla="*/ 1 w 2574384"/>
                <a:gd name="connsiteY11" fmla="*/ 891985 h 2853844"/>
                <a:gd name="connsiteX12" fmla="*/ 0 w 2574384"/>
                <a:gd name="connsiteY12" fmla="*/ 891985 h 2853844"/>
                <a:gd name="connsiteX13" fmla="*/ 291234 w 2574384"/>
                <a:gd name="connsiteY13" fmla="*/ 735177 h 2853844"/>
                <a:gd name="connsiteX14" fmla="*/ 272791 w 2574384"/>
                <a:gd name="connsiteY14" fmla="*/ 712825 h 2853844"/>
                <a:gd name="connsiteX15" fmla="*/ 194709 w 2574384"/>
                <a:gd name="connsiteY15" fmla="*/ 457200 h 2853844"/>
                <a:gd name="connsiteX16" fmla="*/ 651909 w 2574384"/>
                <a:gd name="connsiteY16" fmla="*/ 0 h 28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4384" h="2853844">
                  <a:moveTo>
                    <a:pt x="651909" y="0"/>
                  </a:moveTo>
                  <a:cubicBezTo>
                    <a:pt x="841288" y="0"/>
                    <a:pt x="1003773" y="115141"/>
                    <a:pt x="1073180" y="279237"/>
                  </a:cubicBezTo>
                  <a:lnTo>
                    <a:pt x="1082468" y="309157"/>
                  </a:lnTo>
                  <a:lnTo>
                    <a:pt x="1287192" y="198928"/>
                  </a:lnTo>
                  <a:lnTo>
                    <a:pt x="2574383" y="891985"/>
                  </a:lnTo>
                  <a:lnTo>
                    <a:pt x="2574384" y="891985"/>
                  </a:lnTo>
                  <a:lnTo>
                    <a:pt x="2574384" y="2160788"/>
                  </a:lnTo>
                  <a:lnTo>
                    <a:pt x="2574383" y="2160788"/>
                  </a:lnTo>
                  <a:lnTo>
                    <a:pt x="1287192" y="2853844"/>
                  </a:lnTo>
                  <a:lnTo>
                    <a:pt x="0" y="2160788"/>
                  </a:lnTo>
                  <a:lnTo>
                    <a:pt x="1" y="2160788"/>
                  </a:lnTo>
                  <a:lnTo>
                    <a:pt x="1" y="891985"/>
                  </a:lnTo>
                  <a:lnTo>
                    <a:pt x="0" y="891985"/>
                  </a:lnTo>
                  <a:lnTo>
                    <a:pt x="291234" y="735177"/>
                  </a:lnTo>
                  <a:lnTo>
                    <a:pt x="272791" y="712825"/>
                  </a:lnTo>
                  <a:cubicBezTo>
                    <a:pt x="223494" y="639856"/>
                    <a:pt x="194709" y="551890"/>
                    <a:pt x="194709" y="457200"/>
                  </a:cubicBezTo>
                  <a:cubicBezTo>
                    <a:pt x="194709" y="204695"/>
                    <a:pt x="399404" y="0"/>
                    <a:pt x="651909" y="0"/>
                  </a:cubicBez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600">
                <a:latin typeface="微软雅黑" panose="020B0503020204020204" pitchFamily="34" charset="-122"/>
                <a:ea typeface="微软雅黑" panose="020B0503020204020204" pitchFamily="34" charset="-122"/>
              </a:endParaRPr>
            </a:p>
          </p:txBody>
        </p:sp>
        <p:sp>
          <p:nvSpPr>
            <p:cNvPr id="29" name="任意多边形 28"/>
            <p:cNvSpPr/>
            <p:nvPr>
              <p:custDataLst>
                <p:tags r:id="rId9"/>
              </p:custDataLst>
            </p:nvPr>
          </p:nvSpPr>
          <p:spPr>
            <a:xfrm>
              <a:off x="7900" y="3436"/>
              <a:ext cx="1772" cy="1562"/>
            </a:xfrm>
            <a:custGeom>
              <a:avLst/>
              <a:gdLst>
                <a:gd name="connsiteX0" fmla="*/ 1993508 w 1993508"/>
                <a:gd name="connsiteY0" fmla="*/ 0 h 1757088"/>
                <a:gd name="connsiteX1" fmla="*/ 1993508 w 1993508"/>
                <a:gd name="connsiteY1" fmla="*/ 903512 h 1757088"/>
                <a:gd name="connsiteX2" fmla="*/ 1993507 w 1993508"/>
                <a:gd name="connsiteY2" fmla="*/ 903512 h 1757088"/>
                <a:gd name="connsiteX3" fmla="*/ 1726010 w 1993508"/>
                <a:gd name="connsiteY3" fmla="*/ 1047539 h 1757088"/>
                <a:gd name="connsiteX4" fmla="*/ 1766385 w 1993508"/>
                <a:gd name="connsiteY4" fmla="*/ 1121925 h 1757088"/>
                <a:gd name="connsiteX5" fmla="*/ 1802314 w 1993508"/>
                <a:gd name="connsiteY5" fmla="*/ 1299888 h 1757088"/>
                <a:gd name="connsiteX6" fmla="*/ 1345114 w 1993508"/>
                <a:gd name="connsiteY6" fmla="*/ 1757088 h 1757088"/>
                <a:gd name="connsiteX7" fmla="*/ 965996 w 1993508"/>
                <a:gd name="connsiteY7" fmla="*/ 1555513 h 1757088"/>
                <a:gd name="connsiteX8" fmla="*/ 924513 w 1993508"/>
                <a:gd name="connsiteY8" fmla="*/ 1479085 h 1757088"/>
                <a:gd name="connsiteX9" fmla="*/ 706316 w 1993508"/>
                <a:gd name="connsiteY9" fmla="*/ 1596568 h 1757088"/>
                <a:gd name="connsiteX10" fmla="*/ 0 w 1993508"/>
                <a:gd name="connsiteY10" fmla="*/ 1216270 h 1757088"/>
                <a:gd name="connsiteX11" fmla="*/ 3060 w 1993508"/>
                <a:gd name="connsiteY11" fmla="*/ 1209917 h 1757088"/>
                <a:gd name="connsiteX12" fmla="*/ 1803031 w 1993508"/>
                <a:gd name="connsiteY12" fmla="*/ 9618 h 175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3508" h="1757088">
                  <a:moveTo>
                    <a:pt x="1993508" y="0"/>
                  </a:moveTo>
                  <a:lnTo>
                    <a:pt x="1993508" y="903512"/>
                  </a:lnTo>
                  <a:lnTo>
                    <a:pt x="1993507" y="903512"/>
                  </a:lnTo>
                  <a:lnTo>
                    <a:pt x="1726010" y="1047539"/>
                  </a:lnTo>
                  <a:lnTo>
                    <a:pt x="1766385" y="1121925"/>
                  </a:lnTo>
                  <a:cubicBezTo>
                    <a:pt x="1789521" y="1176624"/>
                    <a:pt x="1802314" y="1236762"/>
                    <a:pt x="1802314" y="1299888"/>
                  </a:cubicBezTo>
                  <a:cubicBezTo>
                    <a:pt x="1802314" y="1552393"/>
                    <a:pt x="1597619" y="1757088"/>
                    <a:pt x="1345114" y="1757088"/>
                  </a:cubicBezTo>
                  <a:cubicBezTo>
                    <a:pt x="1187298" y="1757088"/>
                    <a:pt x="1048159" y="1677129"/>
                    <a:pt x="965996" y="1555513"/>
                  </a:cubicBezTo>
                  <a:lnTo>
                    <a:pt x="924513" y="1479085"/>
                  </a:lnTo>
                  <a:lnTo>
                    <a:pt x="706316" y="1596568"/>
                  </a:lnTo>
                  <a:lnTo>
                    <a:pt x="0" y="1216270"/>
                  </a:lnTo>
                  <a:lnTo>
                    <a:pt x="3060" y="1209917"/>
                  </a:lnTo>
                  <a:cubicBezTo>
                    <a:pt x="359655" y="553485"/>
                    <a:pt x="1024331" y="88700"/>
                    <a:pt x="1803031" y="9618"/>
                  </a:cubicBezTo>
                  <a:close/>
                </a:path>
              </a:pathLst>
            </a:custGeom>
            <a:solidFill>
              <a:srgbClr val="1F74AD"/>
            </a:solidFill>
            <a:ln w="28575">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600">
                <a:latin typeface="微软雅黑" panose="020B0503020204020204" pitchFamily="34" charset="-122"/>
                <a:ea typeface="微软雅黑" panose="020B0503020204020204" pitchFamily="34" charset="-122"/>
              </a:endParaRPr>
            </a:p>
          </p:txBody>
        </p:sp>
        <p:sp>
          <p:nvSpPr>
            <p:cNvPr id="30" name="任意多边形 29"/>
            <p:cNvSpPr/>
            <p:nvPr>
              <p:custDataLst>
                <p:tags r:id="rId10"/>
              </p:custDataLst>
            </p:nvPr>
          </p:nvSpPr>
          <p:spPr>
            <a:xfrm>
              <a:off x="9748" y="3435"/>
              <a:ext cx="1777" cy="1563"/>
            </a:xfrm>
            <a:custGeom>
              <a:avLst/>
              <a:gdLst>
                <a:gd name="connsiteX0" fmla="*/ 1 w 1999090"/>
                <a:gd name="connsiteY0" fmla="*/ 0 h 1757443"/>
                <a:gd name="connsiteX1" fmla="*/ 197506 w 1999090"/>
                <a:gd name="connsiteY1" fmla="*/ 9973 h 1757443"/>
                <a:gd name="connsiteX2" fmla="*/ 1997477 w 1999090"/>
                <a:gd name="connsiteY2" fmla="*/ 1210272 h 1757443"/>
                <a:gd name="connsiteX3" fmla="*/ 1999090 w 1999090"/>
                <a:gd name="connsiteY3" fmla="*/ 1213620 h 1757443"/>
                <a:gd name="connsiteX4" fmla="*/ 1287192 w 1999090"/>
                <a:gd name="connsiteY4" fmla="*/ 1596923 h 1757443"/>
                <a:gd name="connsiteX5" fmla="*/ 1071715 w 1999090"/>
                <a:gd name="connsiteY5" fmla="*/ 1480905 h 1757443"/>
                <a:gd name="connsiteX6" fmla="*/ 1031027 w 1999090"/>
                <a:gd name="connsiteY6" fmla="*/ 1555868 h 1757443"/>
                <a:gd name="connsiteX7" fmla="*/ 651909 w 1999090"/>
                <a:gd name="connsiteY7" fmla="*/ 1757443 h 1757443"/>
                <a:gd name="connsiteX8" fmla="*/ 194709 w 1999090"/>
                <a:gd name="connsiteY8" fmla="*/ 1300243 h 1757443"/>
                <a:gd name="connsiteX9" fmla="*/ 230638 w 1999090"/>
                <a:gd name="connsiteY9" fmla="*/ 1122280 h 1757443"/>
                <a:gd name="connsiteX10" fmla="*/ 270218 w 1999090"/>
                <a:gd name="connsiteY10" fmla="*/ 1049359 h 1757443"/>
                <a:gd name="connsiteX11" fmla="*/ 0 w 1999090"/>
                <a:gd name="connsiteY11" fmla="*/ 903867 h 1757443"/>
                <a:gd name="connsiteX12" fmla="*/ 1 w 1999090"/>
                <a:gd name="connsiteY12" fmla="*/ 903867 h 175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9090" h="1757443">
                  <a:moveTo>
                    <a:pt x="1" y="0"/>
                  </a:moveTo>
                  <a:lnTo>
                    <a:pt x="197506" y="9973"/>
                  </a:lnTo>
                  <a:cubicBezTo>
                    <a:pt x="976206" y="89055"/>
                    <a:pt x="1640882" y="553840"/>
                    <a:pt x="1997477" y="1210272"/>
                  </a:cubicBezTo>
                  <a:lnTo>
                    <a:pt x="1999090" y="1213620"/>
                  </a:lnTo>
                  <a:lnTo>
                    <a:pt x="1287192" y="1596923"/>
                  </a:lnTo>
                  <a:lnTo>
                    <a:pt x="1071715" y="1480905"/>
                  </a:lnTo>
                  <a:lnTo>
                    <a:pt x="1031027" y="1555868"/>
                  </a:lnTo>
                  <a:cubicBezTo>
                    <a:pt x="948865" y="1677484"/>
                    <a:pt x="809725" y="1757443"/>
                    <a:pt x="651909" y="1757443"/>
                  </a:cubicBezTo>
                  <a:cubicBezTo>
                    <a:pt x="399404" y="1757443"/>
                    <a:pt x="194709" y="1552748"/>
                    <a:pt x="194709" y="1300243"/>
                  </a:cubicBezTo>
                  <a:cubicBezTo>
                    <a:pt x="194709" y="1237117"/>
                    <a:pt x="207502" y="1176979"/>
                    <a:pt x="230638" y="1122280"/>
                  </a:cubicBezTo>
                  <a:lnTo>
                    <a:pt x="270218" y="1049359"/>
                  </a:lnTo>
                  <a:lnTo>
                    <a:pt x="0" y="903867"/>
                  </a:lnTo>
                  <a:lnTo>
                    <a:pt x="1" y="903867"/>
                  </a:lnTo>
                  <a:close/>
                </a:path>
              </a:pathLst>
            </a:custGeom>
            <a:solidFill>
              <a:srgbClr val="3498DB"/>
            </a:solidFill>
            <a:ln w="2857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600">
                <a:latin typeface="微软雅黑" panose="020B0503020204020204" pitchFamily="34" charset="-122"/>
                <a:ea typeface="微软雅黑" panose="020B0503020204020204" pitchFamily="34" charset="-122"/>
              </a:endParaRPr>
            </a:p>
          </p:txBody>
        </p:sp>
        <p:sp>
          <p:nvSpPr>
            <p:cNvPr id="31" name="任意多边形 30"/>
            <p:cNvSpPr/>
            <p:nvPr>
              <p:custDataLst>
                <p:tags r:id="rId11"/>
              </p:custDataLst>
            </p:nvPr>
          </p:nvSpPr>
          <p:spPr>
            <a:xfrm>
              <a:off x="10501" y="4580"/>
              <a:ext cx="1272" cy="1827"/>
            </a:xfrm>
            <a:custGeom>
              <a:avLst/>
              <a:gdLst>
                <a:gd name="connsiteX0" fmla="*/ 1187673 w 1430435"/>
                <a:gd name="connsiteY0" fmla="*/ 0 h 2055413"/>
                <a:gd name="connsiteX1" fmla="*/ 1248402 w 1430435"/>
                <a:gd name="connsiteY1" fmla="*/ 126065 h 2055413"/>
                <a:gd name="connsiteX2" fmla="*/ 1430435 w 1430435"/>
                <a:gd name="connsiteY2" fmla="*/ 1027706 h 2055413"/>
                <a:gd name="connsiteX3" fmla="*/ 1248402 w 1430435"/>
                <a:gd name="connsiteY3" fmla="*/ 1929347 h 2055413"/>
                <a:gd name="connsiteX4" fmla="*/ 1187673 w 1430435"/>
                <a:gd name="connsiteY4" fmla="*/ 2055413 h 2055413"/>
                <a:gd name="connsiteX5" fmla="*/ 457200 w 1430435"/>
                <a:gd name="connsiteY5" fmla="*/ 1662108 h 2055413"/>
                <a:gd name="connsiteX6" fmla="*/ 457201 w 1430435"/>
                <a:gd name="connsiteY6" fmla="*/ 1662108 h 2055413"/>
                <a:gd name="connsiteX7" fmla="*/ 457201 w 1430435"/>
                <a:gd name="connsiteY7" fmla="*/ 1484906 h 2055413"/>
                <a:gd name="connsiteX8" fmla="*/ 457200 w 1430435"/>
                <a:gd name="connsiteY8" fmla="*/ 1484906 h 2055413"/>
                <a:gd name="connsiteX9" fmla="*/ 0 w 1430435"/>
                <a:gd name="connsiteY9" fmla="*/ 1027706 h 2055413"/>
                <a:gd name="connsiteX10" fmla="*/ 457200 w 1430435"/>
                <a:gd name="connsiteY10" fmla="*/ 570506 h 2055413"/>
                <a:gd name="connsiteX11" fmla="*/ 457201 w 1430435"/>
                <a:gd name="connsiteY11" fmla="*/ 570506 h 2055413"/>
                <a:gd name="connsiteX12" fmla="*/ 457201 w 1430435"/>
                <a:gd name="connsiteY12" fmla="*/ 393304 h 2055413"/>
                <a:gd name="connsiteX13" fmla="*/ 457200 w 1430435"/>
                <a:gd name="connsiteY13" fmla="*/ 393304 h 205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0435" h="2055413">
                  <a:moveTo>
                    <a:pt x="1187673" y="0"/>
                  </a:moveTo>
                  <a:lnTo>
                    <a:pt x="1248402" y="126065"/>
                  </a:lnTo>
                  <a:cubicBezTo>
                    <a:pt x="1365618" y="403194"/>
                    <a:pt x="1430435" y="707881"/>
                    <a:pt x="1430435" y="1027706"/>
                  </a:cubicBezTo>
                  <a:cubicBezTo>
                    <a:pt x="1430435" y="1347532"/>
                    <a:pt x="1365618" y="1652219"/>
                    <a:pt x="1248402" y="1929347"/>
                  </a:cubicBezTo>
                  <a:lnTo>
                    <a:pt x="1187673" y="2055413"/>
                  </a:lnTo>
                  <a:lnTo>
                    <a:pt x="457200" y="1662108"/>
                  </a:lnTo>
                  <a:lnTo>
                    <a:pt x="457201" y="1662108"/>
                  </a:lnTo>
                  <a:lnTo>
                    <a:pt x="457201" y="1484906"/>
                  </a:lnTo>
                  <a:lnTo>
                    <a:pt x="457200" y="1484906"/>
                  </a:lnTo>
                  <a:cubicBezTo>
                    <a:pt x="204695" y="1484906"/>
                    <a:pt x="0" y="1280211"/>
                    <a:pt x="0" y="1027706"/>
                  </a:cubicBezTo>
                  <a:cubicBezTo>
                    <a:pt x="0" y="775201"/>
                    <a:pt x="204695" y="570506"/>
                    <a:pt x="457200" y="570506"/>
                  </a:cubicBezTo>
                  <a:lnTo>
                    <a:pt x="457201" y="570506"/>
                  </a:lnTo>
                  <a:lnTo>
                    <a:pt x="457201" y="393304"/>
                  </a:lnTo>
                  <a:lnTo>
                    <a:pt x="457200" y="393304"/>
                  </a:lnTo>
                  <a:close/>
                </a:path>
              </a:pathLst>
            </a:custGeom>
            <a:solidFill>
              <a:srgbClr val="1AA3AA"/>
            </a:solidFill>
            <a:ln w="2857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600">
                <a:latin typeface="微软雅黑" panose="020B0503020204020204" pitchFamily="34" charset="-122"/>
                <a:ea typeface="微软雅黑" panose="020B0503020204020204" pitchFamily="34" charset="-122"/>
              </a:endParaRPr>
            </a:p>
          </p:txBody>
        </p:sp>
        <p:sp>
          <p:nvSpPr>
            <p:cNvPr id="32" name="任意多边形 31"/>
            <p:cNvSpPr/>
            <p:nvPr>
              <p:custDataLst>
                <p:tags r:id="rId12"/>
              </p:custDataLst>
            </p:nvPr>
          </p:nvSpPr>
          <p:spPr>
            <a:xfrm>
              <a:off x="9748" y="5954"/>
              <a:ext cx="1777" cy="1597"/>
            </a:xfrm>
            <a:custGeom>
              <a:avLst/>
              <a:gdLst>
                <a:gd name="connsiteX0" fmla="*/ 651909 w 1999090"/>
                <a:gd name="connsiteY0" fmla="*/ 0 h 1795851"/>
                <a:gd name="connsiteX1" fmla="*/ 1073180 w 1999090"/>
                <a:gd name="connsiteY1" fmla="*/ 279237 h 1795851"/>
                <a:gd name="connsiteX2" fmla="*/ 1082468 w 1999090"/>
                <a:gd name="connsiteY2" fmla="*/ 309157 h 1795851"/>
                <a:gd name="connsiteX3" fmla="*/ 1287192 w 1999090"/>
                <a:gd name="connsiteY3" fmla="*/ 198928 h 1795851"/>
                <a:gd name="connsiteX4" fmla="*/ 1999090 w 1999090"/>
                <a:gd name="connsiteY4" fmla="*/ 582232 h 1795851"/>
                <a:gd name="connsiteX5" fmla="*/ 1997477 w 1999090"/>
                <a:gd name="connsiteY5" fmla="*/ 585580 h 1795851"/>
                <a:gd name="connsiteX6" fmla="*/ 197506 w 1999090"/>
                <a:gd name="connsiteY6" fmla="*/ 1785878 h 1795851"/>
                <a:gd name="connsiteX7" fmla="*/ 1 w 1999090"/>
                <a:gd name="connsiteY7" fmla="*/ 1795851 h 1795851"/>
                <a:gd name="connsiteX8" fmla="*/ 1 w 1999090"/>
                <a:gd name="connsiteY8" fmla="*/ 891985 h 1795851"/>
                <a:gd name="connsiteX9" fmla="*/ 0 w 1999090"/>
                <a:gd name="connsiteY9" fmla="*/ 891985 h 1795851"/>
                <a:gd name="connsiteX10" fmla="*/ 291234 w 1999090"/>
                <a:gd name="connsiteY10" fmla="*/ 735177 h 1795851"/>
                <a:gd name="connsiteX11" fmla="*/ 272791 w 1999090"/>
                <a:gd name="connsiteY11" fmla="*/ 712825 h 1795851"/>
                <a:gd name="connsiteX12" fmla="*/ 194709 w 1999090"/>
                <a:gd name="connsiteY12" fmla="*/ 457200 h 1795851"/>
                <a:gd name="connsiteX13" fmla="*/ 651909 w 1999090"/>
                <a:gd name="connsiteY13" fmla="*/ 0 h 179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99090" h="1795851">
                  <a:moveTo>
                    <a:pt x="651909" y="0"/>
                  </a:moveTo>
                  <a:cubicBezTo>
                    <a:pt x="841288" y="0"/>
                    <a:pt x="1003773" y="115141"/>
                    <a:pt x="1073180" y="279237"/>
                  </a:cubicBezTo>
                  <a:lnTo>
                    <a:pt x="1082468" y="309157"/>
                  </a:lnTo>
                  <a:lnTo>
                    <a:pt x="1287192" y="198928"/>
                  </a:lnTo>
                  <a:lnTo>
                    <a:pt x="1999090" y="582232"/>
                  </a:lnTo>
                  <a:lnTo>
                    <a:pt x="1997477" y="585580"/>
                  </a:lnTo>
                  <a:cubicBezTo>
                    <a:pt x="1640882" y="1242012"/>
                    <a:pt x="976206" y="1706797"/>
                    <a:pt x="197506" y="1785878"/>
                  </a:cubicBezTo>
                  <a:lnTo>
                    <a:pt x="1" y="1795851"/>
                  </a:lnTo>
                  <a:lnTo>
                    <a:pt x="1" y="891985"/>
                  </a:lnTo>
                  <a:lnTo>
                    <a:pt x="0" y="891985"/>
                  </a:lnTo>
                  <a:lnTo>
                    <a:pt x="291234" y="735177"/>
                  </a:lnTo>
                  <a:lnTo>
                    <a:pt x="272791" y="712825"/>
                  </a:lnTo>
                  <a:cubicBezTo>
                    <a:pt x="223494" y="639856"/>
                    <a:pt x="194709" y="551890"/>
                    <a:pt x="194709" y="457200"/>
                  </a:cubicBezTo>
                  <a:cubicBezTo>
                    <a:pt x="194709" y="204695"/>
                    <a:pt x="399404" y="0"/>
                    <a:pt x="651909" y="0"/>
                  </a:cubicBezTo>
                  <a:close/>
                </a:path>
              </a:pathLst>
            </a:custGeom>
            <a:solidFill>
              <a:srgbClr val="9BBB59"/>
            </a:solidFill>
            <a:ln w="28575">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600">
                <a:latin typeface="微软雅黑" panose="020B0503020204020204" pitchFamily="34" charset="-122"/>
                <a:ea typeface="微软雅黑" panose="020B0503020204020204" pitchFamily="34" charset="-122"/>
              </a:endParaRPr>
            </a:p>
          </p:txBody>
        </p:sp>
        <p:sp>
          <p:nvSpPr>
            <p:cNvPr id="33" name="任意多边形 32"/>
            <p:cNvSpPr/>
            <p:nvPr>
              <p:custDataLst>
                <p:tags r:id="rId13"/>
              </p:custDataLst>
            </p:nvPr>
          </p:nvSpPr>
          <p:spPr>
            <a:xfrm>
              <a:off x="7900" y="5954"/>
              <a:ext cx="1772" cy="1596"/>
            </a:xfrm>
            <a:custGeom>
              <a:avLst/>
              <a:gdLst>
                <a:gd name="connsiteX0" fmla="*/ 1339843 w 1993508"/>
                <a:gd name="connsiteY0" fmla="*/ 0 h 1795496"/>
                <a:gd name="connsiteX1" fmla="*/ 1797043 w 1993508"/>
                <a:gd name="connsiteY1" fmla="*/ 457200 h 1795496"/>
                <a:gd name="connsiteX2" fmla="*/ 1718961 w 1993508"/>
                <a:gd name="connsiteY2" fmla="*/ 712825 h 1795496"/>
                <a:gd name="connsiteX3" fmla="*/ 1701058 w 1993508"/>
                <a:gd name="connsiteY3" fmla="*/ 734523 h 1795496"/>
                <a:gd name="connsiteX4" fmla="*/ 1993507 w 1993508"/>
                <a:gd name="connsiteY4" fmla="*/ 891985 h 1795496"/>
                <a:gd name="connsiteX5" fmla="*/ 1993508 w 1993508"/>
                <a:gd name="connsiteY5" fmla="*/ 891985 h 1795496"/>
                <a:gd name="connsiteX6" fmla="*/ 1993508 w 1993508"/>
                <a:gd name="connsiteY6" fmla="*/ 1795496 h 1795496"/>
                <a:gd name="connsiteX7" fmla="*/ 1803031 w 1993508"/>
                <a:gd name="connsiteY7" fmla="*/ 1785878 h 1795496"/>
                <a:gd name="connsiteX8" fmla="*/ 3060 w 1993508"/>
                <a:gd name="connsiteY8" fmla="*/ 585580 h 1795496"/>
                <a:gd name="connsiteX9" fmla="*/ 0 w 1993508"/>
                <a:gd name="connsiteY9" fmla="*/ 579227 h 1795496"/>
                <a:gd name="connsiteX10" fmla="*/ 706316 w 1993508"/>
                <a:gd name="connsiteY10" fmla="*/ 198928 h 1795496"/>
                <a:gd name="connsiteX11" fmla="*/ 909536 w 1993508"/>
                <a:gd name="connsiteY11" fmla="*/ 308347 h 1795496"/>
                <a:gd name="connsiteX12" fmla="*/ 918572 w 1993508"/>
                <a:gd name="connsiteY12" fmla="*/ 279237 h 1795496"/>
                <a:gd name="connsiteX13" fmla="*/ 1339843 w 1993508"/>
                <a:gd name="connsiteY13" fmla="*/ 0 h 1795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93508" h="1795496">
                  <a:moveTo>
                    <a:pt x="1339843" y="0"/>
                  </a:moveTo>
                  <a:cubicBezTo>
                    <a:pt x="1592348" y="0"/>
                    <a:pt x="1797043" y="204695"/>
                    <a:pt x="1797043" y="457200"/>
                  </a:cubicBezTo>
                  <a:cubicBezTo>
                    <a:pt x="1797043" y="551890"/>
                    <a:pt x="1768258" y="639856"/>
                    <a:pt x="1718961" y="712825"/>
                  </a:cubicBezTo>
                  <a:lnTo>
                    <a:pt x="1701058" y="734523"/>
                  </a:lnTo>
                  <a:lnTo>
                    <a:pt x="1993507" y="891985"/>
                  </a:lnTo>
                  <a:lnTo>
                    <a:pt x="1993508" y="891985"/>
                  </a:lnTo>
                  <a:lnTo>
                    <a:pt x="1993508" y="1795496"/>
                  </a:lnTo>
                  <a:lnTo>
                    <a:pt x="1803031" y="1785878"/>
                  </a:lnTo>
                  <a:cubicBezTo>
                    <a:pt x="1024331" y="1706797"/>
                    <a:pt x="359655" y="1242012"/>
                    <a:pt x="3060" y="585580"/>
                  </a:cubicBezTo>
                  <a:lnTo>
                    <a:pt x="0" y="579227"/>
                  </a:lnTo>
                  <a:lnTo>
                    <a:pt x="706316" y="198928"/>
                  </a:lnTo>
                  <a:lnTo>
                    <a:pt x="909536" y="308347"/>
                  </a:lnTo>
                  <a:lnTo>
                    <a:pt x="918572" y="279237"/>
                  </a:lnTo>
                  <a:cubicBezTo>
                    <a:pt x="987979" y="115141"/>
                    <a:pt x="1150464" y="0"/>
                    <a:pt x="1339843" y="0"/>
                  </a:cubicBezTo>
                  <a:close/>
                </a:path>
              </a:pathLst>
            </a:custGeom>
            <a:solidFill>
              <a:srgbClr val="69A35B"/>
            </a:solidFill>
            <a:ln w="28575">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600">
                <a:latin typeface="微软雅黑" panose="020B0503020204020204" pitchFamily="34" charset="-122"/>
                <a:ea typeface="微软雅黑" panose="020B0503020204020204" pitchFamily="34" charset="-122"/>
              </a:endParaRPr>
            </a:p>
          </p:txBody>
        </p:sp>
        <p:sp>
          <p:nvSpPr>
            <p:cNvPr id="35" name="任意多边形 34"/>
            <p:cNvSpPr/>
            <p:nvPr>
              <p:custDataLst>
                <p:tags r:id="rId14"/>
              </p:custDataLst>
            </p:nvPr>
          </p:nvSpPr>
          <p:spPr>
            <a:xfrm>
              <a:off x="10263" y="6549"/>
              <a:ext cx="421" cy="515"/>
            </a:xfrm>
            <a:custGeom>
              <a:avLst/>
              <a:gdLst/>
              <a:ahLst/>
              <a:cxnLst>
                <a:cxn ang="0">
                  <a:pos x="wd2" y="hd2"/>
                </a:cxn>
                <a:cxn ang="5400000">
                  <a:pos x="wd2" y="hd2"/>
                </a:cxn>
                <a:cxn ang="10800000">
                  <a:pos x="wd2" y="hd2"/>
                </a:cxn>
                <a:cxn ang="16200000">
                  <a:pos x="wd2" y="hd2"/>
                </a:cxn>
              </a:cxnLst>
              <a:rect l="0" t="0" r="r" b="b"/>
              <a:pathLst>
                <a:path w="21600" h="21600" extrusionOk="false">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ysClr val="window" lastClr="FFFFFF"/>
            </a:solidFill>
            <a:ln w="12700">
              <a:miter lim="400000"/>
            </a:ln>
          </p:spPr>
          <p:txBody>
            <a:bodyPr anchor="ctr"/>
            <a:p>
              <a:pPr algn="ctr">
                <a:lnSpc>
                  <a:spcPct val="120000"/>
                </a:lnSpc>
              </a:pPr>
              <a:endParaRPr sz="1600">
                <a:latin typeface="微软雅黑" panose="020B0503020204020204" pitchFamily="34" charset="-122"/>
                <a:ea typeface="微软雅黑" panose="020B0503020204020204" pitchFamily="34" charset="-122"/>
              </a:endParaRPr>
            </a:p>
          </p:txBody>
        </p:sp>
        <p:sp>
          <p:nvSpPr>
            <p:cNvPr id="36" name="任意多边形 35"/>
            <p:cNvSpPr/>
            <p:nvPr>
              <p:custDataLst>
                <p:tags r:id="rId15"/>
              </p:custDataLst>
            </p:nvPr>
          </p:nvSpPr>
          <p:spPr>
            <a:xfrm>
              <a:off x="10263" y="3998"/>
              <a:ext cx="515" cy="515"/>
            </a:xfrm>
            <a:custGeom>
              <a:avLst/>
              <a:gdLst/>
              <a:ahLst/>
              <a:cxnLst>
                <a:cxn ang="0">
                  <a:pos x="wd2" y="hd2"/>
                </a:cxn>
                <a:cxn ang="5400000">
                  <a:pos x="wd2" y="hd2"/>
                </a:cxn>
                <a:cxn ang="10800000">
                  <a:pos x="wd2" y="hd2"/>
                </a:cxn>
                <a:cxn ang="16200000">
                  <a:pos x="wd2" y="hd2"/>
                </a:cxn>
              </a:cxnLst>
              <a:rect l="0" t="0" r="r" b="b"/>
              <a:pathLst>
                <a:path w="21600" h="21600" extrusionOk="false">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ysClr val="window" lastClr="FFFFFF"/>
            </a:solidFill>
            <a:ln w="12700">
              <a:miter lim="400000"/>
            </a:ln>
          </p:spPr>
          <p:txBody>
            <a:bodyPr anchor="ctr"/>
            <a:p>
              <a:pPr algn="ctr">
                <a:lnSpc>
                  <a:spcPct val="120000"/>
                </a:lnSpc>
              </a:pPr>
              <a:endParaRPr sz="1600">
                <a:latin typeface="微软雅黑" panose="020B0503020204020204" pitchFamily="34" charset="-122"/>
                <a:ea typeface="微软雅黑" panose="020B0503020204020204" pitchFamily="34" charset="-122"/>
              </a:endParaRPr>
            </a:p>
          </p:txBody>
        </p:sp>
        <p:sp>
          <p:nvSpPr>
            <p:cNvPr id="37" name="任意多边形 36"/>
            <p:cNvSpPr/>
            <p:nvPr>
              <p:custDataLst>
                <p:tags r:id="rId16"/>
              </p:custDataLst>
            </p:nvPr>
          </p:nvSpPr>
          <p:spPr>
            <a:xfrm>
              <a:off x="10982" y="5246"/>
              <a:ext cx="515" cy="468"/>
            </a:xfrm>
            <a:custGeom>
              <a:avLst/>
              <a:gdLst/>
              <a:ahLst/>
              <a:cxnLst>
                <a:cxn ang="0">
                  <a:pos x="wd2" y="hd2"/>
                </a:cxn>
                <a:cxn ang="5400000">
                  <a:pos x="wd2" y="hd2"/>
                </a:cxn>
                <a:cxn ang="10800000">
                  <a:pos x="wd2" y="hd2"/>
                </a:cxn>
                <a:cxn ang="16200000">
                  <a:pos x="wd2" y="hd2"/>
                </a:cxn>
              </a:cxnLst>
              <a:rect l="0" t="0" r="r" b="b"/>
              <a:pathLst>
                <a:path w="21600" h="21600" extrusionOk="false">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ysClr val="window" lastClr="FFFFFF"/>
            </a:solidFill>
            <a:ln w="12700">
              <a:miter lim="400000"/>
            </a:ln>
          </p:spPr>
          <p:txBody>
            <a:bodyPr anchor="ctr"/>
            <a:p>
              <a:pPr algn="ctr">
                <a:lnSpc>
                  <a:spcPct val="120000"/>
                </a:lnSpc>
              </a:pPr>
              <a:endParaRPr sz="1600">
                <a:latin typeface="微软雅黑" panose="020B0503020204020204" pitchFamily="34" charset="-122"/>
                <a:ea typeface="微软雅黑" panose="020B0503020204020204" pitchFamily="34" charset="-122"/>
              </a:endParaRPr>
            </a:p>
          </p:txBody>
        </p:sp>
        <p:sp>
          <p:nvSpPr>
            <p:cNvPr id="38" name="任意多边形 37"/>
            <p:cNvSpPr/>
            <p:nvPr>
              <p:custDataLst>
                <p:tags r:id="rId17"/>
              </p:custDataLst>
            </p:nvPr>
          </p:nvSpPr>
          <p:spPr>
            <a:xfrm>
              <a:off x="8643" y="3998"/>
              <a:ext cx="515" cy="468"/>
            </a:xfrm>
            <a:custGeom>
              <a:avLst/>
              <a:gdLst/>
              <a:ahLst/>
              <a:cxnLst>
                <a:cxn ang="0">
                  <a:pos x="wd2" y="hd2"/>
                </a:cxn>
                <a:cxn ang="5400000">
                  <a:pos x="wd2" y="hd2"/>
                </a:cxn>
                <a:cxn ang="10800000">
                  <a:pos x="wd2" y="hd2"/>
                </a:cxn>
                <a:cxn ang="16200000">
                  <a:pos x="wd2" y="hd2"/>
                </a:cxn>
              </a:cxnLst>
              <a:rect l="0" t="0" r="r" b="b"/>
              <a:pathLst>
                <a:path w="21600" h="21144" extrusionOk="false">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ysClr val="window" lastClr="FFFFFF"/>
            </a:solidFill>
            <a:ln w="12700">
              <a:miter lim="400000"/>
            </a:ln>
          </p:spPr>
          <p:txBody>
            <a:bodyPr anchor="ctr"/>
            <a:p>
              <a:pPr algn="ctr">
                <a:lnSpc>
                  <a:spcPct val="120000"/>
                </a:lnSpc>
              </a:pPr>
              <a:endParaRPr sz="1600">
                <a:latin typeface="微软雅黑" panose="020B0503020204020204" pitchFamily="34" charset="-122"/>
                <a:ea typeface="微软雅黑" panose="020B0503020204020204" pitchFamily="34" charset="-122"/>
              </a:endParaRPr>
            </a:p>
          </p:txBody>
        </p:sp>
        <p:sp>
          <p:nvSpPr>
            <p:cNvPr id="39" name="任意多边形 38"/>
            <p:cNvSpPr/>
            <p:nvPr>
              <p:custDataLst>
                <p:tags r:id="rId18"/>
              </p:custDataLst>
            </p:nvPr>
          </p:nvSpPr>
          <p:spPr>
            <a:xfrm>
              <a:off x="8641" y="6542"/>
              <a:ext cx="515" cy="421"/>
            </a:xfrm>
            <a:custGeom>
              <a:avLst/>
              <a:gdLst/>
              <a:ahLst/>
              <a:cxnLst>
                <a:cxn ang="0">
                  <a:pos x="wd2" y="hd2"/>
                </a:cxn>
                <a:cxn ang="5400000">
                  <a:pos x="wd2" y="hd2"/>
                </a:cxn>
                <a:cxn ang="10800000">
                  <a:pos x="wd2" y="hd2"/>
                </a:cxn>
                <a:cxn ang="16200000">
                  <a:pos x="wd2" y="hd2"/>
                </a:cxn>
              </a:cxnLst>
              <a:rect l="0" t="0" r="r" b="b"/>
              <a:pathLst>
                <a:path w="21600" h="21600" extrusionOk="false">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ysClr val="window" lastClr="FFFFFF"/>
            </a:solidFill>
            <a:ln w="12700">
              <a:miter lim="400000"/>
            </a:ln>
          </p:spPr>
          <p:txBody>
            <a:bodyPr anchor="ctr"/>
            <a:p>
              <a:pPr algn="ctr">
                <a:lnSpc>
                  <a:spcPct val="120000"/>
                </a:lnSpc>
              </a:pPr>
              <a:endParaRPr sz="1600">
                <a:latin typeface="微软雅黑" panose="020B0503020204020204" pitchFamily="34" charset="-122"/>
                <a:ea typeface="微软雅黑" panose="020B0503020204020204" pitchFamily="34" charset="-122"/>
              </a:endParaRPr>
            </a:p>
          </p:txBody>
        </p:sp>
        <p:sp>
          <p:nvSpPr>
            <p:cNvPr id="40" name="文本框 39"/>
            <p:cNvSpPr txBox="true"/>
            <p:nvPr>
              <p:custDataLst>
                <p:tags r:id="rId19"/>
              </p:custDataLst>
            </p:nvPr>
          </p:nvSpPr>
          <p:spPr>
            <a:xfrm>
              <a:off x="10690" y="2868"/>
              <a:ext cx="1048" cy="1113"/>
            </a:xfrm>
            <a:prstGeom prst="rect">
              <a:avLst/>
            </a:prstGeom>
            <a:noFill/>
          </p:spPr>
          <p:txBody>
            <a:bodyPr wrap="square" lIns="91440" tIns="45720" rIns="91440" bIns="45720">
              <a:normAutofit/>
            </a:bodyPr>
            <a:p>
              <a:pPr>
                <a:lnSpc>
                  <a:spcPct val="120000"/>
                </a:lnSpc>
              </a:pPr>
              <a:r>
                <a:rPr lang="en-US" sz="2000">
                  <a:solidFill>
                    <a:schemeClr val="tx1">
                      <a:lumMod val="75000"/>
                      <a:lumOff val="25000"/>
                    </a:schemeClr>
                  </a:solidFill>
                  <a:latin typeface="微软雅黑" panose="020B0503020204020204" pitchFamily="34" charset="-122"/>
                  <a:ea typeface="微软雅黑" panose="020B0503020204020204" pitchFamily="34" charset="-122"/>
                </a:rPr>
                <a:t>02</a:t>
              </a:r>
              <a:endParaRPr 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文本框 40"/>
            <p:cNvSpPr txBox="true"/>
            <p:nvPr>
              <p:custDataLst>
                <p:tags r:id="rId20"/>
              </p:custDataLst>
            </p:nvPr>
          </p:nvSpPr>
          <p:spPr>
            <a:xfrm>
              <a:off x="7677" y="2863"/>
              <a:ext cx="1048" cy="1113"/>
            </a:xfrm>
            <a:prstGeom prst="rect">
              <a:avLst/>
            </a:prstGeom>
            <a:noFill/>
          </p:spPr>
          <p:txBody>
            <a:bodyPr wrap="square" lIns="91440" tIns="45720" rIns="91440" bIns="45720">
              <a:normAutofit/>
            </a:bodyPr>
            <a:p>
              <a:pPr algn="ctr">
                <a:lnSpc>
                  <a:spcPct val="120000"/>
                </a:lnSpc>
              </a:pPr>
              <a:r>
                <a:rPr lang="en-US" sz="2000" dirty="0">
                  <a:solidFill>
                    <a:schemeClr val="tx1">
                      <a:lumMod val="75000"/>
                      <a:lumOff val="25000"/>
                    </a:schemeClr>
                  </a:solidFill>
                  <a:latin typeface="微软雅黑" panose="020B0503020204020204" pitchFamily="34" charset="-122"/>
                  <a:ea typeface="微软雅黑" panose="020B0503020204020204" pitchFamily="34" charset="-122"/>
                </a:rPr>
                <a:t>01</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文本框 41"/>
            <p:cNvSpPr txBox="true"/>
            <p:nvPr>
              <p:custDataLst>
                <p:tags r:id="rId21"/>
              </p:custDataLst>
            </p:nvPr>
          </p:nvSpPr>
          <p:spPr>
            <a:xfrm>
              <a:off x="12137" y="5098"/>
              <a:ext cx="1048" cy="1113"/>
            </a:xfrm>
            <a:prstGeom prst="rect">
              <a:avLst/>
            </a:prstGeom>
            <a:noFill/>
          </p:spPr>
          <p:txBody>
            <a:bodyPr wrap="square" lIns="91440" tIns="45720" rIns="91440" bIns="45720">
              <a:normAutofit/>
            </a:bodyPr>
            <a:p>
              <a:pPr>
                <a:lnSpc>
                  <a:spcPct val="120000"/>
                </a:lnSpc>
              </a:pPr>
              <a:r>
                <a:rPr lang="en-US" sz="2000">
                  <a:solidFill>
                    <a:schemeClr val="tx1">
                      <a:lumMod val="75000"/>
                      <a:lumOff val="25000"/>
                    </a:schemeClr>
                  </a:solidFill>
                  <a:latin typeface="微软雅黑" panose="020B0503020204020204" pitchFamily="34" charset="-122"/>
                  <a:ea typeface="微软雅黑" panose="020B0503020204020204" pitchFamily="34" charset="-122"/>
                </a:rPr>
                <a:t>03</a:t>
              </a:r>
              <a:endParaRPr 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文本框 43"/>
            <p:cNvSpPr txBox="true"/>
            <p:nvPr>
              <p:custDataLst>
                <p:tags r:id="rId22"/>
              </p:custDataLst>
            </p:nvPr>
          </p:nvSpPr>
          <p:spPr>
            <a:xfrm>
              <a:off x="7847" y="7177"/>
              <a:ext cx="1048" cy="1113"/>
            </a:xfrm>
            <a:prstGeom prst="rect">
              <a:avLst/>
            </a:prstGeom>
            <a:noFill/>
          </p:spPr>
          <p:txBody>
            <a:bodyPr wrap="square" lIns="91440" tIns="45720" rIns="91440" bIns="45720">
              <a:normAutofit/>
            </a:bodyPr>
            <a:p>
              <a:pPr>
                <a:lnSpc>
                  <a:spcPct val="120000"/>
                </a:lnSpc>
              </a:pPr>
              <a:r>
                <a:rPr lang="en-US" sz="2000">
                  <a:solidFill>
                    <a:schemeClr val="tx1">
                      <a:lumMod val="75000"/>
                      <a:lumOff val="25000"/>
                    </a:schemeClr>
                  </a:solidFill>
                  <a:latin typeface="微软雅黑" panose="020B0503020204020204" pitchFamily="34" charset="-122"/>
                  <a:ea typeface="微软雅黑" panose="020B0503020204020204" pitchFamily="34" charset="-122"/>
                </a:rPr>
                <a:t>05</a:t>
              </a:r>
              <a:endParaRPr 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文本框 44"/>
            <p:cNvSpPr txBox="true"/>
            <p:nvPr>
              <p:custDataLst>
                <p:tags r:id="rId23"/>
              </p:custDataLst>
            </p:nvPr>
          </p:nvSpPr>
          <p:spPr>
            <a:xfrm>
              <a:off x="10690" y="7177"/>
              <a:ext cx="1048" cy="1113"/>
            </a:xfrm>
            <a:prstGeom prst="rect">
              <a:avLst/>
            </a:prstGeom>
            <a:noFill/>
          </p:spPr>
          <p:txBody>
            <a:bodyPr wrap="square" lIns="91440" tIns="45720" rIns="91440" bIns="45720">
              <a:normAutofit/>
            </a:bodyPr>
            <a:p>
              <a:pPr>
                <a:lnSpc>
                  <a:spcPct val="120000"/>
                </a:lnSpc>
              </a:pPr>
              <a:r>
                <a:rPr lang="en-US" sz="2000">
                  <a:solidFill>
                    <a:schemeClr val="tx1">
                      <a:lumMod val="75000"/>
                      <a:lumOff val="25000"/>
                    </a:schemeClr>
                  </a:solidFill>
                  <a:latin typeface="微软雅黑" panose="020B0503020204020204" pitchFamily="34" charset="-122"/>
                  <a:ea typeface="微软雅黑" panose="020B0503020204020204" pitchFamily="34" charset="-122"/>
                </a:rPr>
                <a:t>04</a:t>
              </a:r>
              <a:endParaRPr 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文本框 45"/>
            <p:cNvSpPr txBox="true"/>
            <p:nvPr>
              <p:custDataLst>
                <p:tags r:id="rId24"/>
              </p:custDataLst>
            </p:nvPr>
          </p:nvSpPr>
          <p:spPr>
            <a:xfrm>
              <a:off x="2743" y="1368"/>
              <a:ext cx="4040" cy="795"/>
            </a:xfrm>
            <a:prstGeom prst="rect">
              <a:avLst/>
            </a:prstGeom>
            <a:noFill/>
          </p:spPr>
          <p:txBody>
            <a:bodyPr wrap="square" lIns="90000" tIns="46800" rIns="90000" bIns="0" anchor="b" anchorCtr="false">
              <a:normAutofit/>
            </a:bodyPr>
            <a:p>
              <a:pPr algn="ctr"/>
              <a:r>
                <a:rPr lang="en-US" altLang="zh-CN" sz="1400" dirty="0">
                  <a:solidFill>
                    <a:srgbClr val="000000"/>
                  </a:solidFill>
                  <a:effectLst/>
                  <a:latin typeface="Adobe 黑体 Std R" panose="020B0400000000000000" charset="-122"/>
                  <a:ea typeface="Adobe 黑体 Std R" panose="020B0400000000000000" charset="-122"/>
                  <a:cs typeface="宋体" panose="02010600030101010101" pitchFamily="2" charset="-122"/>
                </a:rPr>
                <a:t>1</a:t>
              </a:r>
              <a:r>
                <a:rPr lang="zh-CN" altLang="en-US" sz="1400" dirty="0">
                  <a:solidFill>
                    <a:srgbClr val="000000"/>
                  </a:solidFill>
                  <a:effectLst/>
                  <a:latin typeface="Adobe 黑体 Std R" panose="020B0400000000000000" charset="-122"/>
                  <a:ea typeface="Adobe 黑体 Std R" panose="020B0400000000000000" charset="-122"/>
                  <a:cs typeface="宋体" panose="02010600030101010101" pitchFamily="2" charset="-122"/>
                </a:rPr>
                <a:t>、</a:t>
              </a:r>
              <a:r>
                <a:rPr lang="zh-CN" altLang="zh-CN" sz="1400" dirty="0">
                  <a:solidFill>
                    <a:srgbClr val="000000"/>
                  </a:solidFill>
                  <a:effectLst/>
                  <a:latin typeface="Adobe 黑体 Std R" panose="020B0400000000000000" charset="-122"/>
                  <a:ea typeface="Adobe 黑体 Std R" panose="020B0400000000000000" charset="-122"/>
                  <a:cs typeface="宋体" panose="02010600030101010101" pitchFamily="2" charset="-122"/>
                </a:rPr>
                <a:t>制定目标</a:t>
              </a:r>
              <a:r>
                <a:rPr lang="en-US" altLang="zh-CN" sz="1400" dirty="0">
                  <a:solidFill>
                    <a:srgbClr val="000000"/>
                  </a:solidFill>
                  <a:effectLst/>
                  <a:latin typeface="Adobe 黑体 Std R" panose="020B0400000000000000" charset="-122"/>
                  <a:ea typeface="Adobe 黑体 Std R" panose="020B0400000000000000" charset="-122"/>
                  <a:cs typeface="宋体" panose="02010600030101010101" pitchFamily="2" charset="-122"/>
                </a:rPr>
                <a:t>——</a:t>
              </a:r>
              <a:r>
                <a:rPr lang="zh-CN" altLang="zh-CN" sz="1400" dirty="0">
                  <a:solidFill>
                    <a:srgbClr val="000000"/>
                  </a:solidFill>
                  <a:effectLst/>
                  <a:latin typeface="Adobe 黑体 Std R" panose="020B0400000000000000" charset="-122"/>
                  <a:ea typeface="Adobe 黑体 Std R" panose="020B0400000000000000" charset="-122"/>
                  <a:cs typeface="宋体" panose="02010600030101010101" pitchFamily="2" charset="-122"/>
                </a:rPr>
                <a:t>谁来做</a:t>
              </a:r>
              <a:endParaRPr lang="zh-CN" altLang="zh-CN" sz="1400" dirty="0">
                <a:effectLst/>
                <a:latin typeface="Adobe 黑体 Std R" panose="020B0400000000000000" charset="-122"/>
                <a:ea typeface="Adobe 黑体 Std R" panose="020B0400000000000000" charset="-122"/>
                <a:cs typeface="宋体" panose="02010600030101010101" pitchFamily="2" charset="-122"/>
              </a:endParaRPr>
            </a:p>
          </p:txBody>
        </p:sp>
        <p:sp>
          <p:nvSpPr>
            <p:cNvPr id="53" name="文本框 52"/>
            <p:cNvSpPr txBox="true"/>
            <p:nvPr>
              <p:custDataLst>
                <p:tags r:id="rId25"/>
              </p:custDataLst>
            </p:nvPr>
          </p:nvSpPr>
          <p:spPr>
            <a:xfrm>
              <a:off x="11849" y="1804"/>
              <a:ext cx="7557" cy="754"/>
            </a:xfrm>
            <a:prstGeom prst="rect">
              <a:avLst/>
            </a:prstGeom>
            <a:noFill/>
          </p:spPr>
          <p:txBody>
            <a:bodyPr wrap="square" lIns="90000" tIns="46800" rIns="90000" bIns="0" anchor="b" anchorCtr="false">
              <a:normAutofit lnSpcReduction="10000"/>
            </a:bodyPr>
            <a:p>
              <a:pPr algn="just"/>
              <a:r>
                <a:rPr lang="en-US" altLang="zh-CN" sz="1400" dirty="0">
                  <a:solidFill>
                    <a:srgbClr val="000000"/>
                  </a:solidFill>
                  <a:effectLst/>
                  <a:latin typeface="Adobe 黑体 Std R" panose="020B0400000000000000" charset="-122"/>
                  <a:ea typeface="Adobe 黑体 Std R" panose="020B0400000000000000" charset="-122"/>
                  <a:cs typeface="宋体" panose="02010600030101010101" pitchFamily="2" charset="-122"/>
                </a:rPr>
                <a:t>2</a:t>
              </a:r>
              <a:r>
                <a:rPr lang="zh-CN" altLang="en-US" sz="1400" dirty="0">
                  <a:solidFill>
                    <a:srgbClr val="000000"/>
                  </a:solidFill>
                  <a:effectLst/>
                  <a:latin typeface="Adobe 黑体 Std R" panose="020B0400000000000000" charset="-122"/>
                  <a:ea typeface="Adobe 黑体 Std R" panose="020B0400000000000000" charset="-122"/>
                  <a:cs typeface="宋体" panose="02010600030101010101" pitchFamily="2" charset="-122"/>
                </a:rPr>
                <a:t>、</a:t>
              </a:r>
              <a:r>
                <a:rPr lang="zh-CN" altLang="zh-CN" sz="1400" dirty="0">
                  <a:solidFill>
                    <a:srgbClr val="000000"/>
                  </a:solidFill>
                  <a:effectLst/>
                  <a:latin typeface="Adobe 黑体 Std R" panose="020B0400000000000000" charset="-122"/>
                  <a:ea typeface="Adobe 黑体 Std R" panose="020B0400000000000000" charset="-122"/>
                  <a:cs typeface="宋体" panose="02010600030101010101" pitchFamily="2" charset="-122"/>
                </a:rPr>
                <a:t>根据《公共机构生活垃圾分类工作评价参考标准》明确对下属单位的考核方案</a:t>
              </a:r>
              <a:r>
                <a:rPr lang="en-US" altLang="zh-CN" sz="1400" dirty="0">
                  <a:solidFill>
                    <a:srgbClr val="000000"/>
                  </a:solidFill>
                  <a:effectLst/>
                  <a:latin typeface="Adobe 黑体 Std R" panose="020B0400000000000000" charset="-122"/>
                  <a:ea typeface="Adobe 黑体 Std R" panose="020B0400000000000000" charset="-122"/>
                  <a:cs typeface="宋体" panose="02010600030101010101" pitchFamily="2" charset="-122"/>
                </a:rPr>
                <a:t>——</a:t>
              </a:r>
              <a:r>
                <a:rPr lang="zh-CN" altLang="en-US" sz="1400" dirty="0">
                  <a:solidFill>
                    <a:srgbClr val="000000"/>
                  </a:solidFill>
                  <a:effectLst/>
                  <a:latin typeface="Adobe 黑体 Std R" panose="020B0400000000000000" charset="-122"/>
                  <a:ea typeface="Adobe 黑体 Std R" panose="020B0400000000000000" charset="-122"/>
                  <a:cs typeface="宋体" panose="02010600030101010101" pitchFamily="2" charset="-122"/>
                </a:rPr>
                <a:t>谁是考生，谁是考官、考什么？</a:t>
              </a:r>
              <a:endParaRPr lang="zh-CN" altLang="zh-CN" sz="1400" dirty="0">
                <a:effectLst/>
                <a:latin typeface="Adobe 黑体 Std R" panose="020B0400000000000000" charset="-122"/>
                <a:ea typeface="Adobe 黑体 Std R" panose="020B0400000000000000" charset="-122"/>
                <a:cs typeface="宋体" panose="02010600030101010101" pitchFamily="2" charset="-122"/>
              </a:endParaRPr>
            </a:p>
          </p:txBody>
        </p:sp>
      </p:grpSp>
      <p:sp>
        <p:nvSpPr>
          <p:cNvPr id="49" name="文本框 48"/>
          <p:cNvSpPr txBox="true"/>
          <p:nvPr>
            <p:custDataLst>
              <p:tags r:id="rId26"/>
            </p:custDataLst>
          </p:nvPr>
        </p:nvSpPr>
        <p:spPr>
          <a:xfrm>
            <a:off x="598153" y="3359494"/>
            <a:ext cx="3170664" cy="478777"/>
          </a:xfrm>
          <a:prstGeom prst="rect">
            <a:avLst/>
          </a:prstGeom>
          <a:noFill/>
        </p:spPr>
        <p:txBody>
          <a:bodyPr wrap="square" lIns="90000" tIns="46800" rIns="90000" bIns="0" anchor="b" anchorCtr="false">
            <a:normAutofit/>
          </a:bodyPr>
          <a:p>
            <a:pPr>
              <a:lnSpc>
                <a:spcPct val="120000"/>
              </a:lnSpc>
            </a:pPr>
            <a:r>
              <a:rPr lang="en-US" altLang="zh-CN" sz="1400" dirty="0">
                <a:solidFill>
                  <a:srgbClr val="000000"/>
                </a:solidFill>
                <a:effectLst/>
                <a:latin typeface="Adobe 黑体 Std R" panose="020B0400000000000000" charset="-122"/>
                <a:ea typeface="Adobe 黑体 Std R" panose="020B0400000000000000" charset="-122"/>
                <a:cs typeface="Times New Roman" panose="02020603050405020304" pitchFamily="18" charset="0"/>
              </a:rPr>
              <a:t>5</a:t>
            </a:r>
            <a:r>
              <a:rPr lang="zh-CN" altLang="en-US" sz="1400" dirty="0">
                <a:solidFill>
                  <a:srgbClr val="000000"/>
                </a:solidFill>
                <a:effectLst/>
                <a:latin typeface="Adobe 黑体 Std R" panose="020B0400000000000000" charset="-122"/>
                <a:ea typeface="Adobe 黑体 Std R" panose="020B0400000000000000" charset="-122"/>
                <a:cs typeface="Times New Roman" panose="02020603050405020304" pitchFamily="18" charset="0"/>
              </a:rPr>
              <a:t>、如何奖惩</a:t>
            </a:r>
            <a:r>
              <a:rPr lang="en-US" altLang="zh-CN" sz="1400" dirty="0">
                <a:solidFill>
                  <a:srgbClr val="000000"/>
                </a:solidFill>
                <a:effectLst/>
                <a:latin typeface="Adobe 黑体 Std R" panose="020B0400000000000000" charset="-122"/>
                <a:ea typeface="Adobe 黑体 Std R" panose="020B0400000000000000" charset="-122"/>
                <a:cs typeface="Times New Roman" panose="02020603050405020304" pitchFamily="18" charset="0"/>
              </a:rPr>
              <a:t>——</a:t>
            </a:r>
            <a:r>
              <a:rPr lang="zh-CN" altLang="en-US" sz="1400" dirty="0">
                <a:solidFill>
                  <a:srgbClr val="000000"/>
                </a:solidFill>
                <a:effectLst/>
                <a:latin typeface="Adobe 黑体 Std R" panose="020B0400000000000000" charset="-122"/>
                <a:ea typeface="Adobe 黑体 Std R" panose="020B0400000000000000" charset="-122"/>
                <a:cs typeface="Times New Roman" panose="02020603050405020304" pitchFamily="18" charset="0"/>
              </a:rPr>
              <a:t>制定奖惩方案</a:t>
            </a:r>
            <a:endParaRPr lang="zh-CN" altLang="en-US" sz="1200" b="1" spc="300" dirty="0">
              <a:solidFill>
                <a:srgbClr val="1AA3AA"/>
              </a:solidFill>
              <a:latin typeface="Adobe 黑体 Std R" panose="020B0400000000000000" charset="-122"/>
              <a:ea typeface="Adobe 黑体 Std R" panose="020B0400000000000000" charset="-122"/>
              <a:cs typeface="+mj-cs"/>
            </a:endParaRPr>
          </a:p>
        </p:txBody>
      </p:sp>
      <p:sp>
        <p:nvSpPr>
          <p:cNvPr id="12" name="文本框 11"/>
          <p:cNvSpPr txBox="true"/>
          <p:nvPr/>
        </p:nvSpPr>
        <p:spPr>
          <a:xfrm>
            <a:off x="597924" y="1268208"/>
            <a:ext cx="2787730" cy="1200329"/>
          </a:xfrm>
          <a:prstGeom prst="rect">
            <a:avLst/>
          </a:prstGeom>
          <a:noFill/>
        </p:spPr>
        <p:txBody>
          <a:bodyPr wrap="square" rtlCol="0">
            <a:spAutoFit/>
          </a:bodyPr>
          <a:p>
            <a:pPr algn="just"/>
            <a:r>
              <a:rPr lang="zh-CN" altLang="en-US" sz="1200" b="1" dirty="0"/>
              <a:t>示范片区：</a:t>
            </a:r>
            <a:r>
              <a:rPr lang="zh-CN" altLang="en-US" sz="1200" dirty="0"/>
              <a:t>比如力争在</a:t>
            </a:r>
            <a:r>
              <a:rPr lang="en-US" altLang="zh-CN" sz="1200" dirty="0"/>
              <a:t>2022</a:t>
            </a:r>
            <a:r>
              <a:rPr lang="zh-CN" altLang="en-US" sz="1200" dirty="0"/>
              <a:t>年底前各公共机构生活垃圾分类知晓率达</a:t>
            </a:r>
            <a:r>
              <a:rPr lang="en-US" altLang="zh-CN" sz="1200" dirty="0"/>
              <a:t>100</a:t>
            </a:r>
            <a:r>
              <a:rPr lang="zh-CN" altLang="en-US" sz="1200" dirty="0"/>
              <a:t>％，参与率达</a:t>
            </a:r>
            <a:r>
              <a:rPr lang="en-US" altLang="zh-CN" sz="1200" dirty="0"/>
              <a:t>90</a:t>
            </a:r>
            <a:r>
              <a:rPr lang="zh-CN" altLang="en-US" sz="1200" dirty="0"/>
              <a:t>％以上，准确率达</a:t>
            </a:r>
            <a:r>
              <a:rPr lang="en-US" altLang="zh-CN" sz="1200" dirty="0"/>
              <a:t>80</a:t>
            </a:r>
            <a:r>
              <a:rPr lang="zh-CN" altLang="en-US" sz="1200" dirty="0"/>
              <a:t>％以上。</a:t>
            </a:r>
            <a:endParaRPr lang="en-US" altLang="zh-CN" sz="1200" dirty="0"/>
          </a:p>
          <a:p>
            <a:pPr algn="just"/>
            <a:r>
              <a:rPr lang="zh-CN" altLang="en-US" sz="1200" b="1" dirty="0"/>
              <a:t>非示范片区：</a:t>
            </a:r>
            <a:r>
              <a:rPr lang="zh-CN" altLang="en-US" sz="1200" dirty="0"/>
              <a:t>生活垃圾分类知晓率达</a:t>
            </a:r>
            <a:r>
              <a:rPr lang="en-US" altLang="zh-CN" sz="1200" dirty="0"/>
              <a:t>95</a:t>
            </a:r>
            <a:r>
              <a:rPr lang="zh-CN" altLang="en-US" sz="1200" dirty="0"/>
              <a:t>％，参与率达</a:t>
            </a:r>
            <a:r>
              <a:rPr lang="en-US" altLang="zh-CN" sz="1200" dirty="0"/>
              <a:t>80</a:t>
            </a:r>
            <a:r>
              <a:rPr lang="zh-CN" altLang="en-US" sz="1200" dirty="0"/>
              <a:t>％以上，准确率达</a:t>
            </a:r>
            <a:r>
              <a:rPr lang="en-US" altLang="zh-CN" sz="1200" dirty="0"/>
              <a:t>65</a:t>
            </a:r>
            <a:r>
              <a:rPr lang="zh-CN" altLang="en-US" sz="1200" dirty="0"/>
              <a:t>％以上。</a:t>
            </a:r>
            <a:endParaRPr lang="en-US" altLang="zh-CN" sz="1200" dirty="0"/>
          </a:p>
        </p:txBody>
      </p:sp>
      <p:sp>
        <p:nvSpPr>
          <p:cNvPr id="50" name="文本框 49"/>
          <p:cNvSpPr txBox="true"/>
          <p:nvPr/>
        </p:nvSpPr>
        <p:spPr>
          <a:xfrm>
            <a:off x="732063" y="2730542"/>
            <a:ext cx="2221414" cy="461665"/>
          </a:xfrm>
          <a:prstGeom prst="rect">
            <a:avLst/>
          </a:prstGeom>
          <a:noFill/>
        </p:spPr>
        <p:txBody>
          <a:bodyPr wrap="square">
            <a:spAutoFit/>
          </a:bodyPr>
          <a:p>
            <a:r>
              <a:rPr lang="zh-CN" altLang="en-US" sz="1200" b="1" dirty="0">
                <a:solidFill>
                  <a:srgbClr val="FF0000"/>
                </a:solidFill>
              </a:rPr>
              <a:t>谁来做：</a:t>
            </a:r>
            <a:r>
              <a:rPr lang="zh-CN" altLang="en-US" sz="1200" b="0" i="0" dirty="0">
                <a:solidFill>
                  <a:srgbClr val="000000"/>
                </a:solidFill>
                <a:effectLst/>
                <a:latin typeface="-apple-system-font"/>
              </a:rPr>
              <a:t>是生活垃圾分类领导小组办公室</a:t>
            </a:r>
            <a:endParaRPr lang="en-US" altLang="zh-CN" sz="1800" b="1" dirty="0">
              <a:solidFill>
                <a:srgbClr val="FF0000"/>
              </a:solidFill>
            </a:endParaRPr>
          </a:p>
        </p:txBody>
      </p:sp>
      <p:sp>
        <p:nvSpPr>
          <p:cNvPr id="52" name="文本框 51"/>
          <p:cNvSpPr txBox="true"/>
          <p:nvPr/>
        </p:nvSpPr>
        <p:spPr>
          <a:xfrm>
            <a:off x="6678809" y="1589712"/>
            <a:ext cx="4462299" cy="1200329"/>
          </a:xfrm>
          <a:prstGeom prst="rect">
            <a:avLst/>
          </a:prstGeom>
          <a:noFill/>
        </p:spPr>
        <p:txBody>
          <a:bodyPr wrap="square">
            <a:spAutoFit/>
          </a:bodyPr>
          <a:p>
            <a:pPr algn="just"/>
            <a:r>
              <a:rPr lang="zh-CN" altLang="zh-CN" sz="1200" b="1" dirty="0">
                <a:solidFill>
                  <a:srgbClr val="FF0000"/>
                </a:solidFill>
                <a:effectLst/>
                <a:latin typeface="宋体" panose="02010600030101010101" pitchFamily="2" charset="-122"/>
                <a:ea typeface="微软雅黑" panose="020B0503020204020204" pitchFamily="34" charset="-122"/>
                <a:cs typeface="宋体" panose="02010600030101010101" pitchFamily="2" charset="-122"/>
              </a:rPr>
              <a:t>谁是考生</a:t>
            </a:r>
            <a:r>
              <a:rPr lang="zh-CN" altLang="en-US" sz="1200" b="1" dirty="0">
                <a:solidFill>
                  <a:srgbClr val="FF0000"/>
                </a:solidFill>
                <a:effectLst/>
                <a:latin typeface="宋体" panose="02010600030101010101" pitchFamily="2" charset="-122"/>
                <a:ea typeface="微软雅黑" panose="020B0503020204020204" pitchFamily="34" charset="-122"/>
                <a:cs typeface="宋体" panose="02010600030101010101" pitchFamily="2" charset="-122"/>
              </a:rPr>
              <a:t>：</a:t>
            </a:r>
            <a:r>
              <a:rPr lang="zh-CN" altLang="zh-CN" sz="12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市、区党政机关、街道社区、小区物业、医院、学校、国有企业等公共机构。</a:t>
            </a:r>
            <a:endParaRPr lang="zh-CN" altLang="zh-CN" sz="1200" dirty="0">
              <a:effectLst/>
              <a:latin typeface="宋体" panose="02010600030101010101" pitchFamily="2" charset="-122"/>
              <a:ea typeface="宋体" panose="02010600030101010101" pitchFamily="2" charset="-122"/>
              <a:cs typeface="宋体" panose="02010600030101010101" pitchFamily="2" charset="-122"/>
            </a:endParaRPr>
          </a:p>
          <a:p>
            <a:pPr algn="just"/>
            <a:r>
              <a:rPr lang="zh-CN" altLang="zh-CN" sz="1200" b="1" dirty="0">
                <a:solidFill>
                  <a:srgbClr val="FF0000"/>
                </a:solidFill>
                <a:effectLst/>
                <a:latin typeface="宋体" panose="02010600030101010101" pitchFamily="2" charset="-122"/>
                <a:ea typeface="微软雅黑" panose="020B0503020204020204" pitchFamily="34" charset="-122"/>
                <a:cs typeface="宋体" panose="02010600030101010101" pitchFamily="2" charset="-122"/>
              </a:rPr>
              <a:t>谁是考官</a:t>
            </a:r>
            <a:r>
              <a:rPr lang="zh-CN" altLang="en-US" sz="1200" b="1" dirty="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sz="12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市生活垃圾分类领导小组办公室。</a:t>
            </a:r>
            <a:endParaRPr lang="zh-CN" altLang="zh-CN" sz="1200" dirty="0">
              <a:effectLst/>
              <a:latin typeface="宋体" panose="02010600030101010101" pitchFamily="2" charset="-122"/>
              <a:ea typeface="宋体" panose="02010600030101010101" pitchFamily="2" charset="-122"/>
              <a:cs typeface="宋体" panose="02010600030101010101" pitchFamily="2" charset="-122"/>
            </a:endParaRPr>
          </a:p>
          <a:p>
            <a:pPr algn="just"/>
            <a:r>
              <a:rPr lang="zh-CN" altLang="zh-CN" sz="1200" b="1" dirty="0">
                <a:solidFill>
                  <a:srgbClr val="FF0000"/>
                </a:solidFill>
                <a:effectLst/>
                <a:latin typeface="宋体" panose="02010600030101010101" pitchFamily="2" charset="-122"/>
                <a:ea typeface="微软雅黑" panose="020B0503020204020204" pitchFamily="34" charset="-122"/>
                <a:cs typeface="宋体" panose="02010600030101010101" pitchFamily="2" charset="-122"/>
              </a:rPr>
              <a:t>考什么</a:t>
            </a:r>
            <a:r>
              <a:rPr lang="zh-CN" altLang="en-US" sz="1200" b="1" dirty="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sz="12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重点考评管理制度、宣传教育、设施配置、分类成效、管理台账等方面的情况，采取现场检查、查阅台账的方式进行逐项考核评分。</a:t>
            </a:r>
            <a:endParaRPr lang="zh-CN" altLang="zh-CN" sz="12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7" name="文本框 56"/>
          <p:cNvSpPr txBox="true"/>
          <p:nvPr/>
        </p:nvSpPr>
        <p:spPr>
          <a:xfrm>
            <a:off x="5970634" y="5040815"/>
            <a:ext cx="6096000" cy="1015663"/>
          </a:xfrm>
          <a:prstGeom prst="rect">
            <a:avLst/>
          </a:prstGeom>
          <a:noFill/>
        </p:spPr>
        <p:txBody>
          <a:bodyPr wrap="square">
            <a:spAutoFit/>
          </a:bodyPr>
          <a:p>
            <a:pPr algn="l"/>
            <a:r>
              <a:rPr lang="en-US" altLang="zh-CN" sz="1200" b="0" i="0" dirty="0">
                <a:solidFill>
                  <a:srgbClr val="333333"/>
                </a:solidFill>
                <a:effectLst/>
                <a:latin typeface="Arial" panose="020B0604020202020204" pitchFamily="34" charset="0"/>
              </a:rPr>
              <a:t>1.</a:t>
            </a:r>
            <a:r>
              <a:rPr lang="zh-CN" altLang="en-US" sz="1200" b="0" i="0" dirty="0">
                <a:solidFill>
                  <a:srgbClr val="333333"/>
                </a:solidFill>
                <a:effectLst/>
                <a:latin typeface="Arial" panose="020B0604020202020204" pitchFamily="34" charset="0"/>
              </a:rPr>
              <a:t>其它垃圾由物业办联系辖区环卫部门统一组织收运，每日收运</a:t>
            </a:r>
            <a:r>
              <a:rPr lang="en-US" altLang="zh-CN" sz="1200" b="0" i="0" dirty="0">
                <a:solidFill>
                  <a:srgbClr val="333333"/>
                </a:solidFill>
                <a:effectLst/>
                <a:latin typeface="Arial" panose="020B0604020202020204" pitchFamily="34" charset="0"/>
              </a:rPr>
              <a:t>1</a:t>
            </a:r>
            <a:r>
              <a:rPr lang="zh-CN" altLang="en-US" sz="1200" b="0" i="0" dirty="0">
                <a:solidFill>
                  <a:srgbClr val="333333"/>
                </a:solidFill>
                <a:effectLst/>
                <a:latin typeface="Arial" panose="020B0604020202020204" pitchFamily="34" charset="0"/>
              </a:rPr>
              <a:t>次；</a:t>
            </a:r>
            <a:endParaRPr lang="zh-CN" altLang="en-US" sz="1200" b="0" i="0" dirty="0">
              <a:solidFill>
                <a:srgbClr val="333333"/>
              </a:solidFill>
              <a:effectLst/>
              <a:latin typeface="Arial" panose="020B0604020202020204" pitchFamily="34" charset="0"/>
            </a:endParaRPr>
          </a:p>
          <a:p>
            <a:pPr algn="l"/>
            <a:r>
              <a:rPr lang="en-US" altLang="zh-CN" sz="1200" b="0" i="0" dirty="0">
                <a:solidFill>
                  <a:srgbClr val="333333"/>
                </a:solidFill>
                <a:effectLst/>
                <a:latin typeface="Arial" panose="020B0604020202020204" pitchFamily="34" charset="0"/>
              </a:rPr>
              <a:t>2.</a:t>
            </a:r>
            <a:r>
              <a:rPr lang="zh-CN" altLang="en-US" sz="1200" b="0" i="0" dirty="0">
                <a:solidFill>
                  <a:srgbClr val="333333"/>
                </a:solidFill>
                <a:effectLst/>
                <a:latin typeface="Arial" panose="020B0604020202020204" pitchFamily="34" charset="0"/>
              </a:rPr>
              <a:t>可回收物、有害垃圾由物业办与专业企业签订收运合同，每周收运</a:t>
            </a:r>
            <a:r>
              <a:rPr lang="en-US" altLang="zh-CN" sz="1200" b="0" i="0" dirty="0">
                <a:solidFill>
                  <a:srgbClr val="333333"/>
                </a:solidFill>
                <a:effectLst/>
                <a:latin typeface="Arial" panose="020B0604020202020204" pitchFamily="34" charset="0"/>
              </a:rPr>
              <a:t>1</a:t>
            </a:r>
            <a:r>
              <a:rPr lang="zh-CN" altLang="en-US" sz="1200" b="0" i="0" dirty="0">
                <a:solidFill>
                  <a:srgbClr val="333333"/>
                </a:solidFill>
                <a:effectLst/>
                <a:latin typeface="Arial" panose="020B0604020202020204" pitchFamily="34" charset="0"/>
              </a:rPr>
              <a:t>次；</a:t>
            </a:r>
            <a:endParaRPr lang="zh-CN" altLang="en-US" sz="1200" b="0" i="0" dirty="0">
              <a:solidFill>
                <a:srgbClr val="333333"/>
              </a:solidFill>
              <a:effectLst/>
              <a:latin typeface="Arial" panose="020B0604020202020204" pitchFamily="34" charset="0"/>
            </a:endParaRPr>
          </a:p>
          <a:p>
            <a:pPr algn="l"/>
            <a:r>
              <a:rPr lang="en-US" altLang="zh-CN" sz="1200" b="0" i="0" dirty="0">
                <a:solidFill>
                  <a:srgbClr val="333333"/>
                </a:solidFill>
                <a:effectLst/>
                <a:latin typeface="Arial" panose="020B0604020202020204" pitchFamily="34" charset="0"/>
              </a:rPr>
              <a:t>3.</a:t>
            </a:r>
            <a:r>
              <a:rPr lang="zh-CN" altLang="en-US" sz="1200" b="0" i="0" dirty="0">
                <a:solidFill>
                  <a:srgbClr val="333333"/>
                </a:solidFill>
                <a:effectLst/>
                <a:latin typeface="Arial" panose="020B0604020202020204" pitchFamily="34" charset="0"/>
              </a:rPr>
              <a:t>报纸等较高价值可回收物，可自行处置；</a:t>
            </a:r>
            <a:endParaRPr lang="zh-CN" altLang="en-US" sz="1200" b="0" i="0" dirty="0">
              <a:solidFill>
                <a:srgbClr val="333333"/>
              </a:solidFill>
              <a:effectLst/>
              <a:latin typeface="Arial" panose="020B0604020202020204" pitchFamily="34" charset="0"/>
            </a:endParaRPr>
          </a:p>
          <a:p>
            <a:pPr algn="l"/>
            <a:r>
              <a:rPr lang="en-US" altLang="zh-CN" sz="1200" b="0" i="0" dirty="0">
                <a:solidFill>
                  <a:srgbClr val="333333"/>
                </a:solidFill>
                <a:effectLst/>
                <a:latin typeface="Arial" panose="020B0604020202020204" pitchFamily="34" charset="0"/>
              </a:rPr>
              <a:t>4.</a:t>
            </a:r>
            <a:r>
              <a:rPr lang="zh-CN" altLang="en-US" sz="1200" b="0" i="0" dirty="0">
                <a:solidFill>
                  <a:srgbClr val="333333"/>
                </a:solidFill>
                <a:effectLst/>
                <a:latin typeface="Arial" panose="020B0604020202020204" pitchFamily="34" charset="0"/>
              </a:rPr>
              <a:t>厨余垃圾由物业办负责，每日收运一次；</a:t>
            </a:r>
            <a:endParaRPr lang="zh-CN" altLang="en-US" sz="1200" b="0" i="0" dirty="0">
              <a:solidFill>
                <a:srgbClr val="333333"/>
              </a:solidFill>
              <a:effectLst/>
              <a:latin typeface="Arial" panose="020B0604020202020204" pitchFamily="34" charset="0"/>
            </a:endParaRPr>
          </a:p>
          <a:p>
            <a:pPr algn="l"/>
            <a:r>
              <a:rPr lang="en-US" altLang="zh-CN" sz="1200" b="0" i="0" dirty="0">
                <a:solidFill>
                  <a:srgbClr val="333333"/>
                </a:solidFill>
                <a:effectLst/>
                <a:latin typeface="Arial" panose="020B0604020202020204" pitchFamily="34" charset="0"/>
              </a:rPr>
              <a:t>5.</a:t>
            </a:r>
            <a:r>
              <a:rPr lang="zh-CN" altLang="en-US" sz="1200" b="0" i="0" dirty="0">
                <a:solidFill>
                  <a:srgbClr val="333333"/>
                </a:solidFill>
                <a:effectLst/>
                <a:latin typeface="Arial" panose="020B0604020202020204" pitchFamily="34" charset="0"/>
              </a:rPr>
              <a:t>废弃的涉密或内部工作资料由办公室安排时间统一回收。</a:t>
            </a:r>
            <a:endParaRPr lang="zh-CN" altLang="en-US" sz="1200" b="0" i="0" dirty="0">
              <a:solidFill>
                <a:srgbClr val="333333"/>
              </a:solidFill>
              <a:effectLst/>
              <a:latin typeface="Arial" panose="020B0604020202020204" pitchFamily="34" charset="0"/>
            </a:endParaRPr>
          </a:p>
        </p:txBody>
      </p:sp>
      <p:sp>
        <p:nvSpPr>
          <p:cNvPr id="13" name="文本框 12"/>
          <p:cNvSpPr txBox="true"/>
          <p:nvPr/>
        </p:nvSpPr>
        <p:spPr>
          <a:xfrm>
            <a:off x="85339" y="3963057"/>
            <a:ext cx="3515201" cy="1015663"/>
          </a:xfrm>
          <a:prstGeom prst="rect">
            <a:avLst/>
          </a:prstGeom>
          <a:noFill/>
        </p:spPr>
        <p:txBody>
          <a:bodyPr wrap="square" rtlCol="0">
            <a:spAutoFit/>
          </a:bodyPr>
          <a:p>
            <a:pPr algn="just"/>
            <a:r>
              <a:rPr lang="en-US" altLang="zh-CN" sz="1200" b="0" i="0" dirty="0">
                <a:solidFill>
                  <a:srgbClr val="000000"/>
                </a:solidFill>
                <a:effectLst/>
                <a:latin typeface="-apple-system-font"/>
              </a:rPr>
              <a:t>1</a:t>
            </a:r>
            <a:r>
              <a:rPr lang="zh-CN" altLang="en-US" sz="1200" b="0" i="0" dirty="0">
                <a:solidFill>
                  <a:srgbClr val="000000"/>
                </a:solidFill>
                <a:effectLst/>
                <a:latin typeface="-apple-system-font"/>
              </a:rPr>
              <a:t>考核评分采用百分制，</a:t>
            </a:r>
            <a:r>
              <a:rPr lang="en-US" altLang="zh-CN" sz="1200" b="0" i="0" dirty="0">
                <a:solidFill>
                  <a:srgbClr val="000000"/>
                </a:solidFill>
                <a:effectLst/>
                <a:latin typeface="-apple-system-font"/>
              </a:rPr>
              <a:t>90</a:t>
            </a:r>
            <a:r>
              <a:rPr lang="zh-CN" altLang="en-US" sz="1200" b="0" i="0" dirty="0">
                <a:solidFill>
                  <a:srgbClr val="000000"/>
                </a:solidFill>
                <a:effectLst/>
                <a:latin typeface="-apple-system-font"/>
              </a:rPr>
              <a:t>分（含）以上的为优秀；</a:t>
            </a:r>
            <a:r>
              <a:rPr lang="en-US" altLang="zh-CN" sz="1200" b="0" i="0" dirty="0">
                <a:solidFill>
                  <a:srgbClr val="000000"/>
                </a:solidFill>
                <a:effectLst/>
                <a:latin typeface="-apple-system-font"/>
              </a:rPr>
              <a:t>85</a:t>
            </a:r>
            <a:r>
              <a:rPr lang="zh-CN" altLang="en-US" sz="1200" b="0" i="0" dirty="0">
                <a:solidFill>
                  <a:srgbClr val="000000"/>
                </a:solidFill>
                <a:effectLst/>
                <a:latin typeface="-apple-system-font"/>
              </a:rPr>
              <a:t>分（含）以上为合格；</a:t>
            </a:r>
            <a:r>
              <a:rPr lang="en-US" altLang="zh-CN" sz="1200" b="0" i="0" dirty="0">
                <a:solidFill>
                  <a:srgbClr val="000000"/>
                </a:solidFill>
                <a:effectLst/>
                <a:latin typeface="-apple-system-font"/>
              </a:rPr>
              <a:t>85</a:t>
            </a:r>
            <a:r>
              <a:rPr lang="zh-CN" altLang="en-US" sz="1200" b="0" i="0" dirty="0">
                <a:solidFill>
                  <a:srgbClr val="000000"/>
                </a:solidFill>
                <a:effectLst/>
                <a:latin typeface="-apple-system-font"/>
              </a:rPr>
              <a:t>分以下不合格的，责令限期整改。</a:t>
            </a:r>
            <a:endParaRPr lang="zh-CN" altLang="en-US" sz="1200" b="0" i="0" dirty="0">
              <a:solidFill>
                <a:srgbClr val="000000"/>
              </a:solidFill>
              <a:effectLst/>
              <a:latin typeface="-apple-system-font"/>
            </a:endParaRPr>
          </a:p>
          <a:p>
            <a:pPr algn="just"/>
            <a:r>
              <a:rPr lang="en-US" altLang="zh-CN" sz="1200" b="0" i="0" dirty="0">
                <a:solidFill>
                  <a:srgbClr val="000000"/>
                </a:solidFill>
                <a:effectLst/>
                <a:latin typeface="-apple-system-font"/>
              </a:rPr>
              <a:t>2</a:t>
            </a:r>
            <a:r>
              <a:rPr lang="zh-CN" altLang="en-US" sz="1200" b="0" i="0" dirty="0">
                <a:solidFill>
                  <a:srgbClr val="000000"/>
                </a:solidFill>
                <a:effectLst/>
                <a:latin typeface="-apple-system-font"/>
              </a:rPr>
              <a:t>考核结果按每月进行排名通报，抄报实验区管委会主要领导、分管领导，并反馈给各单位。</a:t>
            </a:r>
            <a:endParaRPr lang="zh-CN" altLang="en-US" sz="1200" b="0" i="0" dirty="0">
              <a:solidFill>
                <a:srgbClr val="000000"/>
              </a:solidFill>
              <a:effectLst/>
              <a:latin typeface="-apple-system-font"/>
            </a:endParaRPr>
          </a:p>
        </p:txBody>
      </p:sp>
      <p:sp>
        <p:nvSpPr>
          <p:cNvPr id="43" name="文本框 42"/>
          <p:cNvSpPr txBox="true"/>
          <p:nvPr/>
        </p:nvSpPr>
        <p:spPr>
          <a:xfrm>
            <a:off x="85090" y="4978710"/>
            <a:ext cx="5352415" cy="1383665"/>
          </a:xfrm>
          <a:prstGeom prst="rect">
            <a:avLst/>
          </a:prstGeom>
          <a:noFill/>
        </p:spPr>
        <p:txBody>
          <a:bodyPr wrap="square">
            <a:spAutoFit/>
          </a:bodyPr>
          <a:p>
            <a:pPr algn="just"/>
            <a:r>
              <a:rPr lang="en-US" altLang="zh-CN" sz="1200" b="0" i="0" dirty="0">
                <a:solidFill>
                  <a:srgbClr val="000000"/>
                </a:solidFill>
                <a:effectLst/>
                <a:latin typeface="-apple-system-font"/>
              </a:rPr>
              <a:t>3</a:t>
            </a:r>
            <a:r>
              <a:rPr lang="zh-CN" altLang="en-US" sz="1200" b="0" i="0" dirty="0">
                <a:solidFill>
                  <a:srgbClr val="000000"/>
                </a:solidFill>
                <a:effectLst/>
                <a:latin typeface="-apple-system-font"/>
              </a:rPr>
              <a:t>将垃圾分类考核成绩列入各单位年终绩效及精神文明考核范畴，不合格的取消其文明单位评选资格。</a:t>
            </a:r>
            <a:endParaRPr lang="zh-CN" altLang="en-US" sz="1200" b="0" i="0" dirty="0">
              <a:solidFill>
                <a:srgbClr val="000000"/>
              </a:solidFill>
              <a:effectLst/>
              <a:latin typeface="-apple-system-font"/>
            </a:endParaRPr>
          </a:p>
          <a:p>
            <a:pPr algn="just"/>
            <a:r>
              <a:rPr lang="en-US" altLang="zh-CN" sz="1200" b="0" i="0" dirty="0">
                <a:solidFill>
                  <a:srgbClr val="000000"/>
                </a:solidFill>
                <a:effectLst/>
                <a:latin typeface="-apple-system-font"/>
              </a:rPr>
              <a:t>4</a:t>
            </a:r>
            <a:r>
              <a:rPr lang="zh-CN" altLang="en-US" sz="1200" b="0" i="0" dirty="0">
                <a:solidFill>
                  <a:srgbClr val="000000"/>
                </a:solidFill>
                <a:effectLst/>
                <a:latin typeface="-apple-system-font"/>
              </a:rPr>
              <a:t>对拒不履行垃圾分类工作责任的单位，由综合执法部门按照</a:t>
            </a:r>
            <a:r>
              <a:rPr lang="en-US" altLang="zh-CN" sz="1200" b="0" i="0" dirty="0">
                <a:solidFill>
                  <a:srgbClr val="000000"/>
                </a:solidFill>
                <a:effectLst/>
                <a:latin typeface="-apple-system-font"/>
              </a:rPr>
              <a:t>《</a:t>
            </a:r>
            <a:r>
              <a:rPr lang="zh-CN" altLang="en-US" sz="1200" b="0" i="0" dirty="0">
                <a:solidFill>
                  <a:srgbClr val="000000"/>
                </a:solidFill>
                <a:effectLst/>
                <a:latin typeface="-apple-system-font"/>
              </a:rPr>
              <a:t>四川省城市生活垃圾分类导则(试行)</a:t>
            </a:r>
            <a:r>
              <a:rPr lang="en-US" altLang="zh-CN" sz="1200" b="0" i="0" dirty="0">
                <a:solidFill>
                  <a:srgbClr val="000000"/>
                </a:solidFill>
                <a:effectLst/>
                <a:latin typeface="-apple-system-font"/>
              </a:rPr>
              <a:t>》</a:t>
            </a:r>
            <a:r>
              <a:rPr lang="zh-CN" altLang="en-US" sz="1200" b="0" i="0" dirty="0">
                <a:solidFill>
                  <a:srgbClr val="000000"/>
                </a:solidFill>
                <a:effectLst/>
                <a:latin typeface="-apple-system-font"/>
              </a:rPr>
              <a:t>进行处罚。</a:t>
            </a:r>
            <a:endParaRPr lang="zh-CN" altLang="en-US" sz="1200" b="0" i="0" dirty="0">
              <a:solidFill>
                <a:srgbClr val="000000"/>
              </a:solidFill>
              <a:effectLst/>
              <a:latin typeface="-apple-system-font"/>
            </a:endParaRPr>
          </a:p>
          <a:p>
            <a:pPr algn="just"/>
            <a:r>
              <a:rPr lang="en-US" altLang="zh-CN" sz="1200" b="0" i="0" dirty="0">
                <a:solidFill>
                  <a:srgbClr val="000000"/>
                </a:solidFill>
                <a:effectLst/>
                <a:latin typeface="-apple-system-font"/>
              </a:rPr>
              <a:t>5</a:t>
            </a:r>
            <a:r>
              <a:rPr lang="zh-CN" altLang="en-US" sz="1200" b="0" i="0" dirty="0">
                <a:solidFill>
                  <a:srgbClr val="000000"/>
                </a:solidFill>
                <a:effectLst/>
                <a:latin typeface="-apple-system-font"/>
              </a:rPr>
              <a:t>、我们的目标</a:t>
            </a:r>
            <a:endParaRPr lang="zh-CN" altLang="en-US" sz="1200" b="0" i="0" dirty="0">
              <a:solidFill>
                <a:srgbClr val="000000"/>
              </a:solidFill>
              <a:effectLst/>
              <a:latin typeface="-apple-system-font"/>
            </a:endParaRPr>
          </a:p>
          <a:p>
            <a:pPr algn="just"/>
            <a:r>
              <a:rPr lang="zh-CN" altLang="en-US" sz="1200" b="0" i="0" dirty="0">
                <a:solidFill>
                  <a:srgbClr val="000000"/>
                </a:solidFill>
                <a:effectLst/>
                <a:latin typeface="-apple-system-font"/>
              </a:rPr>
              <a:t>力争在</a:t>
            </a:r>
            <a:r>
              <a:rPr lang="en-US" altLang="zh-CN" sz="1200" b="0" i="0" dirty="0">
                <a:solidFill>
                  <a:srgbClr val="000000"/>
                </a:solidFill>
                <a:effectLst/>
                <a:latin typeface="-apple-system-font"/>
              </a:rPr>
              <a:t>2023</a:t>
            </a:r>
            <a:r>
              <a:rPr lang="zh-CN" altLang="en-US" sz="1200" b="0" i="0" dirty="0">
                <a:solidFill>
                  <a:srgbClr val="000000"/>
                </a:solidFill>
                <a:effectLst/>
                <a:latin typeface="-apple-system-font"/>
              </a:rPr>
              <a:t>年底前实验区各公共机构生活垃圾分类知晓率达</a:t>
            </a:r>
            <a:r>
              <a:rPr lang="en-US" altLang="zh-CN" sz="1200" b="0" i="0" dirty="0">
                <a:solidFill>
                  <a:srgbClr val="000000"/>
                </a:solidFill>
                <a:effectLst/>
                <a:latin typeface="-apple-system-font"/>
              </a:rPr>
              <a:t>100</a:t>
            </a:r>
            <a:r>
              <a:rPr lang="zh-CN" altLang="en-US" sz="1200" b="0" i="0" dirty="0">
                <a:solidFill>
                  <a:srgbClr val="000000"/>
                </a:solidFill>
                <a:effectLst/>
                <a:latin typeface="-apple-system-font"/>
              </a:rPr>
              <a:t>％，参与率达</a:t>
            </a:r>
            <a:r>
              <a:rPr lang="en-US" altLang="zh-CN" sz="1200" b="0" i="0" dirty="0">
                <a:solidFill>
                  <a:srgbClr val="000000"/>
                </a:solidFill>
                <a:effectLst/>
                <a:latin typeface="-apple-system-font"/>
              </a:rPr>
              <a:t>90</a:t>
            </a:r>
            <a:r>
              <a:rPr lang="zh-CN" altLang="en-US" sz="1200" b="0" i="0" dirty="0">
                <a:solidFill>
                  <a:srgbClr val="000000"/>
                </a:solidFill>
                <a:effectLst/>
                <a:latin typeface="-apple-system-font"/>
              </a:rPr>
              <a:t>％以上，准确率达</a:t>
            </a:r>
            <a:r>
              <a:rPr lang="en-US" altLang="zh-CN" sz="1200" b="0" i="0" dirty="0">
                <a:solidFill>
                  <a:srgbClr val="000000"/>
                </a:solidFill>
                <a:effectLst/>
                <a:latin typeface="-apple-system-font"/>
              </a:rPr>
              <a:t>80</a:t>
            </a:r>
            <a:r>
              <a:rPr lang="zh-CN" altLang="en-US" sz="1200" b="0" i="0" dirty="0">
                <a:solidFill>
                  <a:srgbClr val="000000"/>
                </a:solidFill>
                <a:effectLst/>
                <a:latin typeface="-apple-system-font"/>
              </a:rPr>
              <a:t>％以上。</a:t>
            </a:r>
            <a:endParaRPr lang="zh-CN" altLang="en-US" sz="1200" b="0" i="0" dirty="0">
              <a:solidFill>
                <a:srgbClr val="000000"/>
              </a:solidFill>
              <a:effectLst/>
              <a:latin typeface="-apple-system-font"/>
            </a:endParaRPr>
          </a:p>
        </p:txBody>
      </p:sp>
      <p:sp>
        <p:nvSpPr>
          <p:cNvPr id="47" name="文本框 46"/>
          <p:cNvSpPr txBox="true"/>
          <p:nvPr>
            <p:custDataLst>
              <p:tags r:id="rId27"/>
            </p:custDataLst>
          </p:nvPr>
        </p:nvSpPr>
        <p:spPr>
          <a:xfrm>
            <a:off x="7242642" y="2737336"/>
            <a:ext cx="4798860" cy="478777"/>
          </a:xfrm>
          <a:prstGeom prst="rect">
            <a:avLst/>
          </a:prstGeom>
          <a:noFill/>
        </p:spPr>
        <p:txBody>
          <a:bodyPr wrap="square" lIns="90000" tIns="46800" rIns="90000" bIns="0" anchor="b" anchorCtr="false">
            <a:normAutofit/>
          </a:bodyPr>
          <a:p>
            <a:pPr algn="just"/>
            <a:r>
              <a:rPr lang="en-US" altLang="zh-CN" sz="1400" dirty="0">
                <a:solidFill>
                  <a:srgbClr val="000000"/>
                </a:solidFill>
                <a:effectLst/>
                <a:latin typeface="Adobe 黑体 Std R" panose="020B0400000000000000" charset="-122"/>
                <a:ea typeface="Adobe 黑体 Std R" panose="020B0400000000000000" charset="-122"/>
                <a:cs typeface="宋体" panose="02010600030101010101" pitchFamily="2" charset="-122"/>
              </a:rPr>
              <a:t>3</a:t>
            </a:r>
            <a:r>
              <a:rPr lang="zh-CN" altLang="en-US" sz="1400" dirty="0">
                <a:solidFill>
                  <a:srgbClr val="000000"/>
                </a:solidFill>
                <a:effectLst/>
                <a:latin typeface="Adobe 黑体 Std R" panose="020B0400000000000000" charset="-122"/>
                <a:ea typeface="Adobe 黑体 Std R" panose="020B0400000000000000" charset="-122"/>
                <a:cs typeface="宋体" panose="02010600030101010101" pitchFamily="2" charset="-122"/>
              </a:rPr>
              <a:t>、办公区域的垃圾桶放置</a:t>
            </a:r>
            <a:r>
              <a:rPr lang="en-US" altLang="zh-CN" sz="1400" dirty="0">
                <a:solidFill>
                  <a:srgbClr val="000000"/>
                </a:solidFill>
                <a:effectLst/>
                <a:latin typeface="Adobe 黑体 Std R" panose="020B0400000000000000" charset="-122"/>
                <a:ea typeface="Adobe 黑体 Std R" panose="020B0400000000000000" charset="-122"/>
                <a:cs typeface="宋体" panose="02010600030101010101" pitchFamily="2" charset="-122"/>
              </a:rPr>
              <a:t>——</a:t>
            </a:r>
            <a:r>
              <a:rPr lang="zh-CN" altLang="en-US" sz="1400" dirty="0">
                <a:solidFill>
                  <a:srgbClr val="000000"/>
                </a:solidFill>
                <a:effectLst/>
                <a:latin typeface="Adobe 黑体 Std R" panose="020B0400000000000000" charset="-122"/>
                <a:ea typeface="Adobe 黑体 Std R" panose="020B0400000000000000" charset="-122"/>
                <a:cs typeface="宋体" panose="02010600030101010101" pitchFamily="2" charset="-122"/>
              </a:rPr>
              <a:t>垃圾桶放哪里</a:t>
            </a:r>
            <a:endParaRPr lang="zh-CN" altLang="zh-CN" sz="1400" dirty="0">
              <a:effectLst/>
              <a:latin typeface="Adobe 黑体 Std R" panose="020B0400000000000000" charset="-122"/>
              <a:ea typeface="Adobe 黑体 Std R" panose="020B0400000000000000"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572239" y="30122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dirty="0"/>
          </a:p>
        </p:txBody>
      </p:sp>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7" name="文本框 6"/>
          <p:cNvSpPr txBox="true"/>
          <p:nvPr/>
        </p:nvSpPr>
        <p:spPr>
          <a:xfrm>
            <a:off x="3524885" y="1818640"/>
            <a:ext cx="5725795" cy="3692525"/>
          </a:xfrm>
          <a:prstGeom prst="rect">
            <a:avLst/>
          </a:prstGeom>
          <a:noFill/>
          <a:ln w="9525">
            <a:noFill/>
          </a:ln>
        </p:spPr>
        <p:txBody>
          <a:bodyPr wrap="square">
            <a:spAutoFit/>
          </a:bodyPr>
          <a:p>
            <a:pPr indent="0"/>
            <a:r>
              <a:rPr lang="zh-CN" altLang="en-US" b="0" dirty="0">
                <a:latin typeface="微软雅黑" panose="020B0503020204020204" pitchFamily="34" charset="-122"/>
                <a:ea typeface="微软雅黑" panose="020B0503020204020204" pitchFamily="34" charset="-122"/>
                <a:cs typeface="宋体" panose="02010600030101010101" pitchFamily="2" charset="-122"/>
              </a:rPr>
              <a:t>上述区域内的以下主体，负责对其产生的生活垃圾进行分类。</a:t>
            </a:r>
            <a:endParaRPr lang="zh-CN" altLang="en-US" b="0" dirty="0">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b="0" dirty="0">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b="0" dirty="0">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b="0" dirty="0">
              <a:latin typeface="微软雅黑" panose="020B0503020204020204" pitchFamily="34" charset="-122"/>
              <a:ea typeface="微软雅黑" panose="020B0503020204020204" pitchFamily="34" charset="-122"/>
              <a:cs typeface="宋体" panose="02010600030101010101" pitchFamily="2" charset="-122"/>
            </a:endParaRPr>
          </a:p>
          <a:p>
            <a:r>
              <a:rPr lang="zh-CN" altLang="en-US" b="0" dirty="0">
                <a:latin typeface="微软雅黑" panose="020B0503020204020204" pitchFamily="34" charset="-122"/>
                <a:ea typeface="微软雅黑" panose="020B0503020204020204" pitchFamily="34" charset="-122"/>
                <a:cs typeface="宋体" panose="02010600030101010101" pitchFamily="2" charset="-122"/>
              </a:rPr>
              <a:t>公共机构：包括党政机关，学校、科研、文化、出版、联合会等社团组织、车站、机场、码头。体育场馆、演出场馆等公共场所管理单位</a:t>
            </a:r>
            <a:endParaRPr lang="zh-CN" altLang="en-US" b="0" dirty="0">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b="0" dirty="0">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b="0" dirty="0">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b="0" dirty="0">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b="0" dirty="0">
                <a:latin typeface="微软雅黑" panose="020B0503020204020204" pitchFamily="34" charset="-122"/>
                <a:ea typeface="微软雅黑" panose="020B0503020204020204" pitchFamily="34" charset="-122"/>
                <a:cs typeface="宋体" panose="02010600030101010101" pitchFamily="2" charset="-122"/>
              </a:rPr>
              <a:t>相关企业</a:t>
            </a:r>
            <a:r>
              <a:rPr lang="en-US" altLang="zh-CN" b="0" dirty="0">
                <a:latin typeface="微软雅黑" panose="020B0503020204020204" pitchFamily="34" charset="-122"/>
                <a:ea typeface="微软雅黑" panose="020B0503020204020204" pitchFamily="34" charset="-122"/>
                <a:cs typeface="宋体" panose="02010600030101010101" pitchFamily="2" charset="-122"/>
              </a:rPr>
              <a:t>:</a:t>
            </a:r>
            <a:r>
              <a:rPr lang="zh-CN" altLang="en-US" dirty="0">
                <a:latin typeface="微软雅黑" panose="020B0503020204020204" pitchFamily="34" charset="-122"/>
                <a:ea typeface="微软雅黑" panose="020B0503020204020204" pitchFamily="34" charset="-122"/>
              </a:rPr>
              <a:t>包括宾馆、饭店、购物中心、超市、专业市场、农贸市场、农产品批发市场、商铺、商用写字楼等</a:t>
            </a:r>
            <a:endParaRPr lang="zh-CN" altLang="en-US" dirty="0">
              <a:latin typeface="微软雅黑" panose="020B0503020204020204" pitchFamily="34" charset="-122"/>
              <a:ea typeface="微软雅黑" panose="020B0503020204020204" pitchFamily="34" charset="-122"/>
            </a:endParaRPr>
          </a:p>
        </p:txBody>
      </p:sp>
      <p:sp>
        <p:nvSpPr>
          <p:cNvPr id="24" name="文本框 23"/>
          <p:cNvSpPr txBox="true"/>
          <p:nvPr/>
        </p:nvSpPr>
        <p:spPr>
          <a:xfrm>
            <a:off x="614444" y="1039632"/>
            <a:ext cx="2813413" cy="414020"/>
          </a:xfrm>
          <a:prstGeom prst="rect">
            <a:avLst/>
          </a:prstGeom>
          <a:noFill/>
        </p:spPr>
        <p:txBody>
          <a:bodyPr wrap="square" rtlCol="0">
            <a:spAutoFit/>
          </a:bodyPr>
          <a:p>
            <a:pPr>
              <a:spcAft>
                <a:spcPct val="0"/>
              </a:spcAft>
            </a:pPr>
            <a:r>
              <a:rPr lang="zh-CN" altLang="en-US" sz="2100" b="1" dirty="0">
                <a:solidFill>
                  <a:srgbClr val="C00000"/>
                </a:solidFill>
                <a:latin typeface="微软雅黑" panose="020B0503020204020204" pitchFamily="34" charset="-122"/>
                <a:ea typeface="微软雅黑" panose="020B0503020204020204" pitchFamily="34" charset="-122"/>
              </a:rPr>
              <a:t>国家政策体系</a:t>
            </a:r>
            <a:endParaRPr lang="zh-CN" altLang="en-US" sz="2100" b="1" dirty="0">
              <a:solidFill>
                <a:srgbClr val="C00000"/>
              </a:solidFill>
              <a:latin typeface="微软雅黑" panose="020B0503020204020204" pitchFamily="34" charset="-122"/>
              <a:ea typeface="微软雅黑" panose="020B0503020204020204" pitchFamily="34" charset="-122"/>
            </a:endParaRPr>
          </a:p>
        </p:txBody>
      </p:sp>
      <p:sp>
        <p:nvSpPr>
          <p:cNvPr id="3" name="六边形 2"/>
          <p:cNvSpPr/>
          <p:nvPr/>
        </p:nvSpPr>
        <p:spPr>
          <a:xfrm>
            <a:off x="909898" y="2970063"/>
            <a:ext cx="1586762" cy="1368216"/>
          </a:xfrm>
          <a:prstGeom prst="hexagon">
            <a:avLst/>
          </a:prstGeom>
          <a:solidFill>
            <a:srgbClr val="004D8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5" tIns="45727" rIns="91455" bIns="45727" rtlCol="0" anchor="ctr"/>
          <a:p>
            <a:pPr indent="0"/>
            <a:r>
              <a:rPr lang="zh-CN" altLang="en-US" sz="3200" b="1" dirty="0">
                <a:latin typeface="微软雅黑" panose="020B0503020204020204" pitchFamily="34" charset="-122"/>
                <a:ea typeface="微软雅黑" panose="020B0503020204020204" pitchFamily="34" charset="-122"/>
                <a:cs typeface="宋体" panose="02010600030101010101" pitchFamily="2" charset="-122"/>
                <a:sym typeface="+mn-ea"/>
              </a:rPr>
              <a:t>主体范围</a:t>
            </a:r>
            <a:endPar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箭头连接符 9"/>
          <p:cNvCxnSpPr>
            <a:stCxn id="3" idx="5"/>
          </p:cNvCxnSpPr>
          <p:nvPr/>
        </p:nvCxnSpPr>
        <p:spPr>
          <a:xfrm flipV="true">
            <a:off x="2154686" y="2033917"/>
            <a:ext cx="1240468" cy="936148"/>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a:stCxn id="3" idx="0"/>
          </p:cNvCxnSpPr>
          <p:nvPr/>
        </p:nvCxnSpPr>
        <p:spPr>
          <a:xfrm>
            <a:off x="2496660" y="3654171"/>
            <a:ext cx="898494" cy="0"/>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a:stCxn id="3" idx="1"/>
          </p:cNvCxnSpPr>
          <p:nvPr/>
        </p:nvCxnSpPr>
        <p:spPr>
          <a:xfrm>
            <a:off x="2154686" y="4338279"/>
            <a:ext cx="1240468" cy="936148"/>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true"/>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0" name="矩形 129"/>
          <p:cNvSpPr/>
          <p:nvPr/>
        </p:nvSpPr>
        <p:spPr>
          <a:xfrm>
            <a:off x="-19685" y="1633220"/>
            <a:ext cx="13284200" cy="3881755"/>
          </a:xfrm>
          <a:prstGeom prst="rect">
            <a:avLst/>
          </a:prstGeom>
          <a:solidFill>
            <a:schemeClr val="tx1">
              <a:lumMod val="65000"/>
              <a:lumOff val="35000"/>
            </a:schemeClr>
          </a:solidFill>
          <a:ln w="28575" cmpd="dbl">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方正悠黑体加粗" panose="02010600010101010101" charset="-122"/>
              <a:ea typeface="方正悠黑体加粗" panose="02010600010101010101" charset="-122"/>
            </a:endParaRPr>
          </a:p>
        </p:txBody>
      </p:sp>
      <p:sp>
        <p:nvSpPr>
          <p:cNvPr id="2" name="文本占位符 1"/>
          <p:cNvSpPr>
            <a:spLocks noGrp="true"/>
          </p:cNvSpPr>
          <p:nvPr>
            <p:ph type="body" sz="quarter" idx="10"/>
          </p:nvPr>
        </p:nvSpPr>
        <p:spPr>
          <a:xfrm>
            <a:off x="558269" y="32916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b="1" dirty="0" smtClean="0">
              <a:solidFill>
                <a:schemeClr val="tx1"/>
              </a:solidFill>
              <a:sym typeface="+mn-ea"/>
            </a:endParaRPr>
          </a:p>
        </p:txBody>
      </p:sp>
      <p:pic>
        <p:nvPicPr>
          <p:cNvPr id="4" name="图片 3"/>
          <p:cNvPicPr>
            <a:picLocks noChangeAspect="true"/>
          </p:cNvPicPr>
          <p:nvPr/>
        </p:nvPicPr>
        <p:blipFill rotWithShape="true">
          <a:blip r:embed="rId1" cstate="print">
            <a:extLst>
              <a:ext uri="{28A0092B-C50C-407E-A947-70E740481C1C}">
                <a14:useLocalDpi xmlns:a14="http://schemas.microsoft.com/office/drawing/2010/main" val="false"/>
              </a:ext>
            </a:extLst>
          </a:blip>
          <a:srcRect b="7834"/>
          <a:stretch>
            <a:fillRect/>
          </a:stretch>
        </p:blipFill>
        <p:spPr>
          <a:xfrm>
            <a:off x="8828405" y="1631950"/>
            <a:ext cx="2397125" cy="3020060"/>
          </a:xfrm>
          <a:prstGeom prst="rect">
            <a:avLst/>
          </a:prstGeom>
        </p:spPr>
      </p:pic>
      <p:sp>
        <p:nvSpPr>
          <p:cNvPr id="7" name="矩形 6"/>
          <p:cNvSpPr/>
          <p:nvPr/>
        </p:nvSpPr>
        <p:spPr>
          <a:xfrm>
            <a:off x="803862" y="1503212"/>
            <a:ext cx="3176620" cy="4241800"/>
          </a:xfrm>
          <a:prstGeom prst="rect">
            <a:avLst/>
          </a:prstGeom>
          <a:solidFill>
            <a:srgbClr val="2164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矩形 7"/>
          <p:cNvSpPr/>
          <p:nvPr/>
        </p:nvSpPr>
        <p:spPr>
          <a:xfrm>
            <a:off x="8368267" y="4676942"/>
            <a:ext cx="3176620" cy="1193800"/>
          </a:xfrm>
          <a:prstGeom prst="rect">
            <a:avLst/>
          </a:prstGeom>
          <a:solidFill>
            <a:srgbClr val="2164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1" name="TextBox 11"/>
          <p:cNvSpPr txBox="true"/>
          <p:nvPr/>
        </p:nvSpPr>
        <p:spPr>
          <a:xfrm>
            <a:off x="1094105" y="2722880"/>
            <a:ext cx="2593975" cy="3138805"/>
          </a:xfrm>
          <a:prstGeom prst="rect">
            <a:avLst/>
          </a:prstGeom>
          <a:noFill/>
        </p:spPr>
        <p:txBody>
          <a:bodyPr wrap="square" lIns="0" tIns="0" rIns="0" bIns="0" rtlCol="0">
            <a:spAutoFit/>
            <a:scene3d>
              <a:camera prst="orthographicFront"/>
              <a:lightRig rig="threePt" dir="t"/>
            </a:scene3d>
            <a:sp3d contourW="12700"/>
          </a:bodyPr>
          <a:lstStyle/>
          <a:p>
            <a:pPr>
              <a:lnSpc>
                <a:spcPct val="150000"/>
              </a:lnSpc>
            </a:pPr>
            <a:r>
              <a:rPr lang="zh-CN" altLang="en-US" b="1" dirty="0" smtClean="0">
                <a:solidFill>
                  <a:schemeClr val="bg1"/>
                </a:solidFill>
                <a:sym typeface="+mn-ea"/>
              </a:rPr>
              <a:t>每个</a:t>
            </a:r>
            <a:r>
              <a:rPr lang="zh-CN" altLang="en-US" b="1" dirty="0">
                <a:solidFill>
                  <a:schemeClr val="bg1"/>
                </a:solidFill>
                <a:sym typeface="+mn-ea"/>
              </a:rPr>
              <a:t>楼层摆放一个</a:t>
            </a:r>
            <a:r>
              <a:rPr lang="en-US" altLang="zh-CN" b="1" dirty="0">
                <a:solidFill>
                  <a:schemeClr val="bg1"/>
                </a:solidFill>
                <a:sym typeface="+mn-ea"/>
              </a:rPr>
              <a:t>50L</a:t>
            </a:r>
            <a:r>
              <a:rPr lang="zh-CN" altLang="en-US" b="1" dirty="0">
                <a:solidFill>
                  <a:schemeClr val="bg1"/>
                </a:solidFill>
                <a:sym typeface="+mn-ea"/>
              </a:rPr>
              <a:t>的垃圾桶，一</a:t>
            </a:r>
            <a:r>
              <a:rPr lang="zh-CN" altLang="en-US" b="1" dirty="0" smtClean="0">
                <a:solidFill>
                  <a:schemeClr val="bg1"/>
                </a:solidFill>
                <a:sym typeface="+mn-ea"/>
              </a:rPr>
              <a:t>个</a:t>
            </a:r>
            <a:r>
              <a:rPr lang="en-US" altLang="zh-CN" b="1" dirty="0" smtClean="0">
                <a:solidFill>
                  <a:schemeClr val="bg1"/>
                </a:solidFill>
                <a:sym typeface="+mn-ea"/>
              </a:rPr>
              <a:t>20L</a:t>
            </a:r>
            <a:r>
              <a:rPr lang="zh-CN" altLang="en-US" b="1" dirty="0">
                <a:solidFill>
                  <a:schemeClr val="bg1"/>
                </a:solidFill>
                <a:sym typeface="+mn-ea"/>
              </a:rPr>
              <a:t>的有毒有害垃圾桶及一个</a:t>
            </a:r>
            <a:r>
              <a:rPr lang="en-US" altLang="zh-CN" b="1" dirty="0">
                <a:solidFill>
                  <a:schemeClr val="bg1"/>
                </a:solidFill>
                <a:sym typeface="+mn-ea"/>
              </a:rPr>
              <a:t>10L</a:t>
            </a:r>
            <a:r>
              <a:rPr lang="zh-CN" altLang="en-US" b="1" dirty="0">
                <a:solidFill>
                  <a:schemeClr val="bg1"/>
                </a:solidFill>
                <a:sym typeface="+mn-ea"/>
              </a:rPr>
              <a:t>的厨余垃圾收集桶（有茶水间的楼层将厨余收集桶放在茶水间）。</a:t>
            </a:r>
            <a:endParaRPr lang="zh-CN" altLang="en-US" b="1" dirty="0">
              <a:solidFill>
                <a:schemeClr val="bg1"/>
              </a:solidFill>
              <a:latin typeface="苹方 中等" panose="020B0400000000000000" pitchFamily="34" charset="-122"/>
              <a:ea typeface="苹方 中等" panose="020B0400000000000000" pitchFamily="34" charset="-122"/>
              <a:cs typeface="方正悠黑体加粗" panose="02010600010101010101" charset="-122"/>
            </a:endParaRPr>
          </a:p>
          <a:p>
            <a:pPr>
              <a:lnSpc>
                <a:spcPct val="150000"/>
              </a:lnSpc>
            </a:pPr>
            <a:endParaRPr lang="zh-CN" altLang="en-US" sz="1400" b="1" dirty="0">
              <a:solidFill>
                <a:schemeClr val="bg1"/>
              </a:solidFill>
              <a:latin typeface="苹方 中等" panose="020B0400000000000000" pitchFamily="34" charset="-122"/>
              <a:ea typeface="苹方 中等" panose="020B0400000000000000" pitchFamily="34" charset="-122"/>
              <a:cs typeface="方正悠黑体加粗" panose="02010600010101010101" charset="-122"/>
            </a:endParaRPr>
          </a:p>
          <a:p>
            <a:pPr>
              <a:lnSpc>
                <a:spcPct val="150000"/>
              </a:lnSpc>
            </a:pPr>
            <a:endParaRPr lang="zh-CN" altLang="en-US" sz="1400" b="1" dirty="0">
              <a:solidFill>
                <a:schemeClr val="bg1"/>
              </a:solidFill>
              <a:latin typeface="苹方 中等" panose="020B0400000000000000" pitchFamily="34" charset="-122"/>
              <a:ea typeface="苹方 中等" panose="020B0400000000000000" pitchFamily="34" charset="-122"/>
              <a:cs typeface="方正悠黑体加粗" panose="02010600010101010101" charset="-122"/>
            </a:endParaRPr>
          </a:p>
        </p:txBody>
      </p:sp>
      <p:sp>
        <p:nvSpPr>
          <p:cNvPr id="14" name="TextBox 11"/>
          <p:cNvSpPr txBox="true"/>
          <p:nvPr/>
        </p:nvSpPr>
        <p:spPr>
          <a:xfrm>
            <a:off x="8631555" y="4693920"/>
            <a:ext cx="2593975" cy="1107440"/>
          </a:xfrm>
          <a:prstGeom prst="rect">
            <a:avLst/>
          </a:prstGeom>
          <a:noFill/>
        </p:spPr>
        <p:txBody>
          <a:bodyPr wrap="square" lIns="0" tIns="0" rIns="0" bIns="0" rtlCol="0">
            <a:spAutoFit/>
            <a:scene3d>
              <a:camera prst="orthographicFront"/>
              <a:lightRig rig="threePt" dir="t"/>
            </a:scene3d>
            <a:sp3d contourW="12700"/>
          </a:bodyPr>
          <a:lstStyle/>
          <a:p>
            <a:pPr>
              <a:lnSpc>
                <a:spcPct val="150000"/>
              </a:lnSpc>
            </a:pPr>
            <a:r>
              <a:rPr lang="zh-CN" altLang="en-US" sz="1600" b="1" dirty="0">
                <a:solidFill>
                  <a:schemeClr val="bg1"/>
                </a:solidFill>
                <a:sym typeface="+mn-ea"/>
              </a:rPr>
              <a:t>每个办公室配置一个贴有二维码的二分类塑料桶（其他、可回收）</a:t>
            </a:r>
            <a:endParaRPr lang="en-US" altLang="zh-CN" sz="1600" b="1" dirty="0">
              <a:solidFill>
                <a:schemeClr val="bg1"/>
              </a:solidFill>
              <a:latin typeface="苹方 中等" panose="020B0400000000000000" pitchFamily="34" charset="-122"/>
              <a:ea typeface="苹方 中等" panose="020B0400000000000000" pitchFamily="34" charset="-122"/>
              <a:cs typeface="方正悠黑体加粗" panose="02010600010101010101" charset="-122"/>
              <a:sym typeface="+mn-ea"/>
            </a:endParaRPr>
          </a:p>
        </p:txBody>
      </p:sp>
      <p:sp>
        <p:nvSpPr>
          <p:cNvPr id="16" name="trophy_159553"/>
          <p:cNvSpPr>
            <a:spLocks noChangeAspect="true"/>
          </p:cNvSpPr>
          <p:nvPr/>
        </p:nvSpPr>
        <p:spPr bwMode="auto">
          <a:xfrm>
            <a:off x="1080017" y="1995156"/>
            <a:ext cx="557741" cy="609685"/>
          </a:xfrm>
          <a:custGeom>
            <a:avLst/>
            <a:gdLst>
              <a:gd name="T0" fmla="*/ 84 w 5965"/>
              <a:gd name="T1" fmla="*/ 2653 h 6531"/>
              <a:gd name="T2" fmla="*/ 509 w 5965"/>
              <a:gd name="T3" fmla="*/ 3669 h 6531"/>
              <a:gd name="T4" fmla="*/ 1174 w 5965"/>
              <a:gd name="T5" fmla="*/ 4943 h 6531"/>
              <a:gd name="T6" fmla="*/ 1294 w 5965"/>
              <a:gd name="T7" fmla="*/ 4913 h 6531"/>
              <a:gd name="T8" fmla="*/ 1141 w 5965"/>
              <a:gd name="T9" fmla="*/ 3817 h 6531"/>
              <a:gd name="T10" fmla="*/ 2452 w 5965"/>
              <a:gd name="T11" fmla="*/ 5580 h 6531"/>
              <a:gd name="T12" fmla="*/ 2456 w 5965"/>
              <a:gd name="T13" fmla="*/ 5681 h 6531"/>
              <a:gd name="T14" fmla="*/ 2334 w 5965"/>
              <a:gd name="T15" fmla="*/ 6531 h 6531"/>
              <a:gd name="T16" fmla="*/ 1305 w 5965"/>
              <a:gd name="T17" fmla="*/ 5955 h 6531"/>
              <a:gd name="T18" fmla="*/ 162 w 5965"/>
              <a:gd name="T19" fmla="*/ 4347 h 6531"/>
              <a:gd name="T20" fmla="*/ 676 w 5965"/>
              <a:gd name="T21" fmla="*/ 3568 h 6531"/>
              <a:gd name="T22" fmla="*/ 821 w 5965"/>
              <a:gd name="T23" fmla="*/ 3535 h 6531"/>
              <a:gd name="T24" fmla="*/ 568 w 5965"/>
              <a:gd name="T25" fmla="*/ 2773 h 6531"/>
              <a:gd name="T26" fmla="*/ 976 w 5965"/>
              <a:gd name="T27" fmla="*/ 3489 h 6531"/>
              <a:gd name="T28" fmla="*/ 1002 w 5965"/>
              <a:gd name="T29" fmla="*/ 3144 h 6531"/>
              <a:gd name="T30" fmla="*/ 5526 w 5965"/>
              <a:gd name="T31" fmla="*/ 2995 h 6531"/>
              <a:gd name="T32" fmla="*/ 5392 w 5965"/>
              <a:gd name="T33" fmla="*/ 3960 h 6531"/>
              <a:gd name="T34" fmla="*/ 4692 w 5965"/>
              <a:gd name="T35" fmla="*/ 4995 h 6531"/>
              <a:gd name="T36" fmla="*/ 5121 w 5965"/>
              <a:gd name="T37" fmla="*/ 3752 h 6531"/>
              <a:gd name="T38" fmla="*/ 4120 w 5965"/>
              <a:gd name="T39" fmla="*/ 4675 h 6531"/>
              <a:gd name="T40" fmla="*/ 3509 w 5965"/>
              <a:gd name="T41" fmla="*/ 5681 h 6531"/>
              <a:gd name="T42" fmla="*/ 3630 w 5965"/>
              <a:gd name="T43" fmla="*/ 6531 h 6531"/>
              <a:gd name="T44" fmla="*/ 4660 w 5965"/>
              <a:gd name="T45" fmla="*/ 5955 h 6531"/>
              <a:gd name="T46" fmla="*/ 5802 w 5965"/>
              <a:gd name="T47" fmla="*/ 4349 h 6531"/>
              <a:gd name="T48" fmla="*/ 5621 w 5965"/>
              <a:gd name="T49" fmla="*/ 2669 h 6531"/>
              <a:gd name="T50" fmla="*/ 5229 w 5965"/>
              <a:gd name="T51" fmla="*/ 3572 h 6531"/>
              <a:gd name="T52" fmla="*/ 5364 w 5965"/>
              <a:gd name="T53" fmla="*/ 2929 h 6531"/>
              <a:gd name="T54" fmla="*/ 5141 w 5965"/>
              <a:gd name="T55" fmla="*/ 3528 h 6531"/>
              <a:gd name="T56" fmla="*/ 4989 w 5965"/>
              <a:gd name="T57" fmla="*/ 3489 h 6531"/>
              <a:gd name="T58" fmla="*/ 4962 w 5965"/>
              <a:gd name="T59" fmla="*/ 3144 h 6531"/>
              <a:gd name="T60" fmla="*/ 4256 w 5965"/>
              <a:gd name="T61" fmla="*/ 1945 h 6531"/>
              <a:gd name="T62" fmla="*/ 3250 w 5965"/>
              <a:gd name="T63" fmla="*/ 3212 h 6531"/>
              <a:gd name="T64" fmla="*/ 3737 w 5965"/>
              <a:gd name="T65" fmla="*/ 3616 h 6531"/>
              <a:gd name="T66" fmla="*/ 1961 w 5965"/>
              <a:gd name="T67" fmla="*/ 4433 h 6531"/>
              <a:gd name="T68" fmla="*/ 2228 w 5965"/>
              <a:gd name="T69" fmla="*/ 3387 h 6531"/>
              <a:gd name="T70" fmla="*/ 2714 w 5965"/>
              <a:gd name="T71" fmla="*/ 2665 h 6531"/>
              <a:gd name="T72" fmla="*/ 838 w 5965"/>
              <a:gd name="T73" fmla="*/ 1075 h 6531"/>
              <a:gd name="T74" fmla="*/ 1709 w 5965"/>
              <a:gd name="T75" fmla="*/ 0 h 6531"/>
              <a:gd name="T76" fmla="*/ 5125 w 5965"/>
              <a:gd name="T77" fmla="*/ 407 h 6531"/>
              <a:gd name="T78" fmla="*/ 1713 w 5965"/>
              <a:gd name="T79" fmla="*/ 1505 h 6531"/>
              <a:gd name="T80" fmla="*/ 1281 w 5965"/>
              <a:gd name="T81" fmla="*/ 848 h 6531"/>
              <a:gd name="T82" fmla="*/ 1713 w 5965"/>
              <a:gd name="T83" fmla="*/ 1505 h 6531"/>
              <a:gd name="T84" fmla="*/ 3336 w 5965"/>
              <a:gd name="T85" fmla="*/ 4095 h 6531"/>
              <a:gd name="T86" fmla="*/ 3688 w 5965"/>
              <a:gd name="T87" fmla="*/ 1033 h 6531"/>
              <a:gd name="T88" fmla="*/ 3152 w 5965"/>
              <a:gd name="T89" fmla="*/ 635 h 6531"/>
              <a:gd name="T90" fmla="*/ 2713 w 5965"/>
              <a:gd name="T91" fmla="*/ 888 h 6531"/>
              <a:gd name="T92" fmla="*/ 2336 w 5965"/>
              <a:gd name="T93" fmla="*/ 1228 h 6531"/>
              <a:gd name="T94" fmla="*/ 2513 w 5965"/>
              <a:gd name="T95" fmla="*/ 1825 h 6531"/>
              <a:gd name="T96" fmla="*/ 3217 w 5965"/>
              <a:gd name="T97" fmla="*/ 1868 h 6531"/>
              <a:gd name="T98" fmla="*/ 3490 w 5965"/>
              <a:gd name="T99" fmla="*/ 1669 h 6531"/>
              <a:gd name="T100" fmla="*/ 3688 w 5965"/>
              <a:gd name="T101" fmla="*/ 1033 h 6531"/>
              <a:gd name="T102" fmla="*/ 4256 w 5965"/>
              <a:gd name="T103" fmla="*/ 1423 h 6531"/>
              <a:gd name="T104" fmla="*/ 4685 w 5965"/>
              <a:gd name="T105" fmla="*/ 1076 h 6531"/>
              <a:gd name="T106" fmla="*/ 2864 w 5965"/>
              <a:gd name="T107" fmla="*/ 1099 h 6531"/>
              <a:gd name="T108" fmla="*/ 2713 w 5965"/>
              <a:gd name="T109" fmla="*/ 1632 h 6531"/>
              <a:gd name="T110" fmla="*/ 3176 w 5965"/>
              <a:gd name="T111" fmla="*/ 1325 h 6531"/>
              <a:gd name="T112" fmla="*/ 2982 w 5965"/>
              <a:gd name="T113" fmla="*/ 805 h 6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65" h="6531">
                <a:moveTo>
                  <a:pt x="162" y="4347"/>
                </a:moveTo>
                <a:lnTo>
                  <a:pt x="8" y="2849"/>
                </a:lnTo>
                <a:cubicBezTo>
                  <a:pt x="0" y="2776"/>
                  <a:pt x="26" y="2700"/>
                  <a:pt x="84" y="2653"/>
                </a:cubicBezTo>
                <a:cubicBezTo>
                  <a:pt x="153" y="2597"/>
                  <a:pt x="262" y="2577"/>
                  <a:pt x="344" y="2669"/>
                </a:cubicBezTo>
                <a:cubicBezTo>
                  <a:pt x="401" y="2735"/>
                  <a:pt x="429" y="2940"/>
                  <a:pt x="438" y="2995"/>
                </a:cubicBezTo>
                <a:cubicBezTo>
                  <a:pt x="472" y="3191"/>
                  <a:pt x="504" y="3472"/>
                  <a:pt x="509" y="3669"/>
                </a:cubicBezTo>
                <a:cubicBezTo>
                  <a:pt x="509" y="3683"/>
                  <a:pt x="510" y="3701"/>
                  <a:pt x="512" y="3715"/>
                </a:cubicBezTo>
                <a:cubicBezTo>
                  <a:pt x="517" y="3801"/>
                  <a:pt x="537" y="3881"/>
                  <a:pt x="573" y="3960"/>
                </a:cubicBezTo>
                <a:cubicBezTo>
                  <a:pt x="773" y="4393"/>
                  <a:pt x="1174" y="4943"/>
                  <a:pt x="1174" y="4943"/>
                </a:cubicBezTo>
                <a:lnTo>
                  <a:pt x="1197" y="4976"/>
                </a:lnTo>
                <a:cubicBezTo>
                  <a:pt x="1214" y="5001"/>
                  <a:pt x="1248" y="5009"/>
                  <a:pt x="1273" y="4995"/>
                </a:cubicBezTo>
                <a:cubicBezTo>
                  <a:pt x="1302" y="4979"/>
                  <a:pt x="1312" y="4941"/>
                  <a:pt x="1294" y="4913"/>
                </a:cubicBezTo>
                <a:lnTo>
                  <a:pt x="764" y="4048"/>
                </a:lnTo>
                <a:cubicBezTo>
                  <a:pt x="706" y="3952"/>
                  <a:pt x="740" y="3816"/>
                  <a:pt x="844" y="3752"/>
                </a:cubicBezTo>
                <a:cubicBezTo>
                  <a:pt x="948" y="3688"/>
                  <a:pt x="1084" y="3721"/>
                  <a:pt x="1141" y="3817"/>
                </a:cubicBezTo>
                <a:lnTo>
                  <a:pt x="1693" y="4527"/>
                </a:lnTo>
                <a:cubicBezTo>
                  <a:pt x="1729" y="4573"/>
                  <a:pt x="1797" y="4640"/>
                  <a:pt x="1845" y="4675"/>
                </a:cubicBezTo>
                <a:cubicBezTo>
                  <a:pt x="2341" y="5032"/>
                  <a:pt x="2408" y="5395"/>
                  <a:pt x="2452" y="5580"/>
                </a:cubicBezTo>
                <a:cubicBezTo>
                  <a:pt x="2452" y="5580"/>
                  <a:pt x="2456" y="5621"/>
                  <a:pt x="2456" y="5681"/>
                </a:cubicBezTo>
                <a:lnTo>
                  <a:pt x="2456" y="5681"/>
                </a:lnTo>
                <a:lnTo>
                  <a:pt x="2456" y="5681"/>
                </a:lnTo>
                <a:cubicBezTo>
                  <a:pt x="2456" y="5731"/>
                  <a:pt x="2454" y="5793"/>
                  <a:pt x="2446" y="5856"/>
                </a:cubicBezTo>
                <a:lnTo>
                  <a:pt x="2414" y="6452"/>
                </a:lnTo>
                <a:cubicBezTo>
                  <a:pt x="2414" y="6496"/>
                  <a:pt x="2378" y="6531"/>
                  <a:pt x="2334" y="6531"/>
                </a:cubicBezTo>
                <a:lnTo>
                  <a:pt x="1401" y="6527"/>
                </a:lnTo>
                <a:cubicBezTo>
                  <a:pt x="1357" y="6527"/>
                  <a:pt x="1322" y="6491"/>
                  <a:pt x="1322" y="6447"/>
                </a:cubicBezTo>
                <a:lnTo>
                  <a:pt x="1305" y="5955"/>
                </a:lnTo>
                <a:lnTo>
                  <a:pt x="418" y="4887"/>
                </a:lnTo>
                <a:cubicBezTo>
                  <a:pt x="288" y="4748"/>
                  <a:pt x="198" y="4592"/>
                  <a:pt x="170" y="4404"/>
                </a:cubicBezTo>
                <a:lnTo>
                  <a:pt x="162" y="4347"/>
                </a:lnTo>
                <a:close/>
                <a:moveTo>
                  <a:pt x="568" y="2773"/>
                </a:moveTo>
                <a:cubicBezTo>
                  <a:pt x="584" y="2827"/>
                  <a:pt x="594" y="2879"/>
                  <a:pt x="602" y="2931"/>
                </a:cubicBezTo>
                <a:cubicBezTo>
                  <a:pt x="630" y="3100"/>
                  <a:pt x="673" y="3405"/>
                  <a:pt x="676" y="3568"/>
                </a:cubicBezTo>
                <a:cubicBezTo>
                  <a:pt x="676" y="3584"/>
                  <a:pt x="677" y="3601"/>
                  <a:pt x="677" y="3617"/>
                </a:cubicBezTo>
                <a:cubicBezTo>
                  <a:pt x="696" y="3601"/>
                  <a:pt x="716" y="3585"/>
                  <a:pt x="737" y="3573"/>
                </a:cubicBezTo>
                <a:cubicBezTo>
                  <a:pt x="764" y="3557"/>
                  <a:pt x="792" y="3544"/>
                  <a:pt x="821" y="3535"/>
                </a:cubicBezTo>
                <a:cubicBezTo>
                  <a:pt x="822" y="3533"/>
                  <a:pt x="824" y="3531"/>
                  <a:pt x="824" y="3529"/>
                </a:cubicBezTo>
                <a:cubicBezTo>
                  <a:pt x="802" y="3375"/>
                  <a:pt x="749" y="3083"/>
                  <a:pt x="709" y="2931"/>
                </a:cubicBezTo>
                <a:cubicBezTo>
                  <a:pt x="688" y="2855"/>
                  <a:pt x="644" y="2799"/>
                  <a:pt x="568" y="2773"/>
                </a:cubicBezTo>
                <a:close/>
                <a:moveTo>
                  <a:pt x="864" y="2988"/>
                </a:moveTo>
                <a:cubicBezTo>
                  <a:pt x="889" y="3100"/>
                  <a:pt x="952" y="3307"/>
                  <a:pt x="966" y="3415"/>
                </a:cubicBezTo>
                <a:lnTo>
                  <a:pt x="976" y="3489"/>
                </a:lnTo>
                <a:cubicBezTo>
                  <a:pt x="977" y="3496"/>
                  <a:pt x="976" y="3504"/>
                  <a:pt x="977" y="3511"/>
                </a:cubicBezTo>
                <a:cubicBezTo>
                  <a:pt x="1022" y="3512"/>
                  <a:pt x="1068" y="3521"/>
                  <a:pt x="1109" y="3537"/>
                </a:cubicBezTo>
                <a:cubicBezTo>
                  <a:pt x="1094" y="3437"/>
                  <a:pt x="1028" y="3237"/>
                  <a:pt x="1002" y="3144"/>
                </a:cubicBezTo>
                <a:cubicBezTo>
                  <a:pt x="984" y="3068"/>
                  <a:pt x="940" y="3013"/>
                  <a:pt x="864" y="2988"/>
                </a:cubicBezTo>
                <a:close/>
                <a:moveTo>
                  <a:pt x="5621" y="2669"/>
                </a:moveTo>
                <a:cubicBezTo>
                  <a:pt x="5564" y="2735"/>
                  <a:pt x="5536" y="2940"/>
                  <a:pt x="5526" y="2995"/>
                </a:cubicBezTo>
                <a:cubicBezTo>
                  <a:pt x="5493" y="3191"/>
                  <a:pt x="5461" y="3472"/>
                  <a:pt x="5456" y="3669"/>
                </a:cubicBezTo>
                <a:cubicBezTo>
                  <a:pt x="5456" y="3683"/>
                  <a:pt x="5454" y="3701"/>
                  <a:pt x="5453" y="3715"/>
                </a:cubicBezTo>
                <a:cubicBezTo>
                  <a:pt x="5448" y="3801"/>
                  <a:pt x="5428" y="3881"/>
                  <a:pt x="5392" y="3960"/>
                </a:cubicBezTo>
                <a:cubicBezTo>
                  <a:pt x="5192" y="4393"/>
                  <a:pt x="4790" y="4943"/>
                  <a:pt x="4790" y="4943"/>
                </a:cubicBezTo>
                <a:lnTo>
                  <a:pt x="4768" y="4976"/>
                </a:lnTo>
                <a:cubicBezTo>
                  <a:pt x="4750" y="5001"/>
                  <a:pt x="4717" y="5009"/>
                  <a:pt x="4692" y="4995"/>
                </a:cubicBezTo>
                <a:cubicBezTo>
                  <a:pt x="4662" y="4979"/>
                  <a:pt x="4653" y="4941"/>
                  <a:pt x="4670" y="4913"/>
                </a:cubicBezTo>
                <a:lnTo>
                  <a:pt x="5201" y="4048"/>
                </a:lnTo>
                <a:cubicBezTo>
                  <a:pt x="5258" y="3952"/>
                  <a:pt x="5225" y="3816"/>
                  <a:pt x="5121" y="3752"/>
                </a:cubicBezTo>
                <a:cubicBezTo>
                  <a:pt x="5017" y="3688"/>
                  <a:pt x="4881" y="3721"/>
                  <a:pt x="4824" y="3817"/>
                </a:cubicBezTo>
                <a:lnTo>
                  <a:pt x="4272" y="4527"/>
                </a:lnTo>
                <a:cubicBezTo>
                  <a:pt x="4236" y="4573"/>
                  <a:pt x="4168" y="4640"/>
                  <a:pt x="4120" y="4675"/>
                </a:cubicBezTo>
                <a:cubicBezTo>
                  <a:pt x="3624" y="5032"/>
                  <a:pt x="3557" y="5395"/>
                  <a:pt x="3513" y="5580"/>
                </a:cubicBezTo>
                <a:cubicBezTo>
                  <a:pt x="3513" y="5580"/>
                  <a:pt x="3509" y="5621"/>
                  <a:pt x="3509" y="5681"/>
                </a:cubicBezTo>
                <a:lnTo>
                  <a:pt x="3509" y="5681"/>
                </a:lnTo>
                <a:cubicBezTo>
                  <a:pt x="3509" y="5731"/>
                  <a:pt x="3510" y="5793"/>
                  <a:pt x="3518" y="5856"/>
                </a:cubicBezTo>
                <a:lnTo>
                  <a:pt x="3550" y="6452"/>
                </a:lnTo>
                <a:cubicBezTo>
                  <a:pt x="3550" y="6496"/>
                  <a:pt x="3586" y="6531"/>
                  <a:pt x="3630" y="6531"/>
                </a:cubicBezTo>
                <a:lnTo>
                  <a:pt x="4564" y="6527"/>
                </a:lnTo>
                <a:cubicBezTo>
                  <a:pt x="4608" y="6527"/>
                  <a:pt x="4642" y="6491"/>
                  <a:pt x="4642" y="6447"/>
                </a:cubicBezTo>
                <a:lnTo>
                  <a:pt x="4660" y="5955"/>
                </a:lnTo>
                <a:lnTo>
                  <a:pt x="5546" y="4887"/>
                </a:lnTo>
                <a:cubicBezTo>
                  <a:pt x="5677" y="4748"/>
                  <a:pt x="5766" y="4592"/>
                  <a:pt x="5794" y="4404"/>
                </a:cubicBezTo>
                <a:lnTo>
                  <a:pt x="5802" y="4349"/>
                </a:lnTo>
                <a:lnTo>
                  <a:pt x="5957" y="2852"/>
                </a:lnTo>
                <a:cubicBezTo>
                  <a:pt x="5965" y="2779"/>
                  <a:pt x="5938" y="2703"/>
                  <a:pt x="5881" y="2656"/>
                </a:cubicBezTo>
                <a:cubicBezTo>
                  <a:pt x="5812" y="2597"/>
                  <a:pt x="5702" y="2577"/>
                  <a:pt x="5621" y="2669"/>
                </a:cubicBezTo>
                <a:close/>
                <a:moveTo>
                  <a:pt x="5141" y="3528"/>
                </a:moveTo>
                <a:cubicBezTo>
                  <a:pt x="5142" y="3529"/>
                  <a:pt x="5144" y="3532"/>
                  <a:pt x="5145" y="3533"/>
                </a:cubicBezTo>
                <a:cubicBezTo>
                  <a:pt x="5174" y="3543"/>
                  <a:pt x="5202" y="3556"/>
                  <a:pt x="5229" y="3572"/>
                </a:cubicBezTo>
                <a:cubicBezTo>
                  <a:pt x="5250" y="3585"/>
                  <a:pt x="5270" y="3600"/>
                  <a:pt x="5289" y="3616"/>
                </a:cubicBezTo>
                <a:cubicBezTo>
                  <a:pt x="5289" y="3600"/>
                  <a:pt x="5290" y="3583"/>
                  <a:pt x="5290" y="3567"/>
                </a:cubicBezTo>
                <a:cubicBezTo>
                  <a:pt x="5293" y="3404"/>
                  <a:pt x="5336" y="3099"/>
                  <a:pt x="5364" y="2929"/>
                </a:cubicBezTo>
                <a:cubicBezTo>
                  <a:pt x="5372" y="2879"/>
                  <a:pt x="5382" y="2825"/>
                  <a:pt x="5398" y="2772"/>
                </a:cubicBezTo>
                <a:cubicBezTo>
                  <a:pt x="5321" y="2797"/>
                  <a:pt x="5277" y="2852"/>
                  <a:pt x="5257" y="2928"/>
                </a:cubicBezTo>
                <a:cubicBezTo>
                  <a:pt x="5216" y="3081"/>
                  <a:pt x="5161" y="3375"/>
                  <a:pt x="5141" y="3528"/>
                </a:cubicBezTo>
                <a:close/>
                <a:moveTo>
                  <a:pt x="4856" y="3537"/>
                </a:moveTo>
                <a:cubicBezTo>
                  <a:pt x="4898" y="3521"/>
                  <a:pt x="4942" y="3513"/>
                  <a:pt x="4988" y="3511"/>
                </a:cubicBezTo>
                <a:cubicBezTo>
                  <a:pt x="4988" y="3504"/>
                  <a:pt x="4988" y="3496"/>
                  <a:pt x="4989" y="3489"/>
                </a:cubicBezTo>
                <a:lnTo>
                  <a:pt x="4998" y="3415"/>
                </a:lnTo>
                <a:cubicBezTo>
                  <a:pt x="5013" y="3305"/>
                  <a:pt x="5076" y="3100"/>
                  <a:pt x="5101" y="2988"/>
                </a:cubicBezTo>
                <a:cubicBezTo>
                  <a:pt x="5026" y="3013"/>
                  <a:pt x="4982" y="3068"/>
                  <a:pt x="4962" y="3144"/>
                </a:cubicBezTo>
                <a:cubicBezTo>
                  <a:pt x="4937" y="3237"/>
                  <a:pt x="4870" y="3437"/>
                  <a:pt x="4856" y="3537"/>
                </a:cubicBezTo>
                <a:close/>
                <a:moveTo>
                  <a:pt x="5126" y="1075"/>
                </a:moveTo>
                <a:cubicBezTo>
                  <a:pt x="5126" y="1555"/>
                  <a:pt x="4736" y="1945"/>
                  <a:pt x="4256" y="1945"/>
                </a:cubicBezTo>
                <a:lnTo>
                  <a:pt x="4142" y="1945"/>
                </a:lnTo>
                <a:cubicBezTo>
                  <a:pt x="3978" y="2308"/>
                  <a:pt x="3649" y="2580"/>
                  <a:pt x="3250" y="2665"/>
                </a:cubicBezTo>
                <a:lnTo>
                  <a:pt x="3250" y="3212"/>
                </a:lnTo>
                <a:lnTo>
                  <a:pt x="3562" y="3212"/>
                </a:lnTo>
                <a:cubicBezTo>
                  <a:pt x="3658" y="3212"/>
                  <a:pt x="3737" y="3291"/>
                  <a:pt x="3737" y="3387"/>
                </a:cubicBezTo>
                <a:lnTo>
                  <a:pt x="3737" y="3616"/>
                </a:lnTo>
                <a:lnTo>
                  <a:pt x="4004" y="3616"/>
                </a:lnTo>
                <a:lnTo>
                  <a:pt x="4004" y="4433"/>
                </a:lnTo>
                <a:lnTo>
                  <a:pt x="1961" y="4433"/>
                </a:lnTo>
                <a:lnTo>
                  <a:pt x="1961" y="3616"/>
                </a:lnTo>
                <a:lnTo>
                  <a:pt x="2228" y="3616"/>
                </a:lnTo>
                <a:lnTo>
                  <a:pt x="2228" y="3387"/>
                </a:lnTo>
                <a:cubicBezTo>
                  <a:pt x="2228" y="3291"/>
                  <a:pt x="2306" y="3212"/>
                  <a:pt x="2402" y="3212"/>
                </a:cubicBezTo>
                <a:lnTo>
                  <a:pt x="2714" y="3212"/>
                </a:lnTo>
                <a:lnTo>
                  <a:pt x="2714" y="2665"/>
                </a:lnTo>
                <a:cubicBezTo>
                  <a:pt x="2316" y="2580"/>
                  <a:pt x="1986" y="2308"/>
                  <a:pt x="1822" y="1945"/>
                </a:cubicBezTo>
                <a:lnTo>
                  <a:pt x="1709" y="1945"/>
                </a:lnTo>
                <a:cubicBezTo>
                  <a:pt x="1229" y="1945"/>
                  <a:pt x="838" y="1555"/>
                  <a:pt x="838" y="1075"/>
                </a:cubicBezTo>
                <a:lnTo>
                  <a:pt x="838" y="407"/>
                </a:lnTo>
                <a:lnTo>
                  <a:pt x="1709" y="407"/>
                </a:lnTo>
                <a:lnTo>
                  <a:pt x="1709" y="0"/>
                </a:lnTo>
                <a:lnTo>
                  <a:pt x="4254" y="0"/>
                </a:lnTo>
                <a:lnTo>
                  <a:pt x="4254" y="407"/>
                </a:lnTo>
                <a:lnTo>
                  <a:pt x="5125" y="407"/>
                </a:lnTo>
                <a:lnTo>
                  <a:pt x="5125" y="1075"/>
                </a:lnTo>
                <a:lnTo>
                  <a:pt x="5126" y="1075"/>
                </a:lnTo>
                <a:close/>
                <a:moveTo>
                  <a:pt x="1713" y="1505"/>
                </a:moveTo>
                <a:cubicBezTo>
                  <a:pt x="1712" y="1477"/>
                  <a:pt x="1710" y="1451"/>
                  <a:pt x="1710" y="1423"/>
                </a:cubicBezTo>
                <a:lnTo>
                  <a:pt x="1710" y="848"/>
                </a:lnTo>
                <a:lnTo>
                  <a:pt x="1281" y="848"/>
                </a:lnTo>
                <a:lnTo>
                  <a:pt x="1281" y="1076"/>
                </a:lnTo>
                <a:cubicBezTo>
                  <a:pt x="1281" y="1313"/>
                  <a:pt x="1474" y="1505"/>
                  <a:pt x="1710" y="1505"/>
                </a:cubicBezTo>
                <a:lnTo>
                  <a:pt x="1713" y="1505"/>
                </a:lnTo>
                <a:close/>
                <a:moveTo>
                  <a:pt x="2629" y="3657"/>
                </a:moveTo>
                <a:lnTo>
                  <a:pt x="2629" y="4095"/>
                </a:lnTo>
                <a:lnTo>
                  <a:pt x="3336" y="4095"/>
                </a:lnTo>
                <a:lnTo>
                  <a:pt x="3336" y="3657"/>
                </a:lnTo>
                <a:lnTo>
                  <a:pt x="2629" y="3657"/>
                </a:lnTo>
                <a:close/>
                <a:moveTo>
                  <a:pt x="3688" y="1033"/>
                </a:moveTo>
                <a:cubicBezTo>
                  <a:pt x="3665" y="963"/>
                  <a:pt x="3602" y="913"/>
                  <a:pt x="3528" y="908"/>
                </a:cubicBezTo>
                <a:lnTo>
                  <a:pt x="3254" y="888"/>
                </a:lnTo>
                <a:lnTo>
                  <a:pt x="3152" y="635"/>
                </a:lnTo>
                <a:cubicBezTo>
                  <a:pt x="3124" y="565"/>
                  <a:pt x="3057" y="521"/>
                  <a:pt x="2984" y="521"/>
                </a:cubicBezTo>
                <a:cubicBezTo>
                  <a:pt x="2909" y="521"/>
                  <a:pt x="2844" y="565"/>
                  <a:pt x="2816" y="635"/>
                </a:cubicBezTo>
                <a:lnTo>
                  <a:pt x="2713" y="888"/>
                </a:lnTo>
                <a:lnTo>
                  <a:pt x="2440" y="908"/>
                </a:lnTo>
                <a:cubicBezTo>
                  <a:pt x="2365" y="913"/>
                  <a:pt x="2302" y="963"/>
                  <a:pt x="2280" y="1033"/>
                </a:cubicBezTo>
                <a:cubicBezTo>
                  <a:pt x="2257" y="1104"/>
                  <a:pt x="2278" y="1181"/>
                  <a:pt x="2336" y="1228"/>
                </a:cubicBezTo>
                <a:lnTo>
                  <a:pt x="2545" y="1404"/>
                </a:lnTo>
                <a:lnTo>
                  <a:pt x="2480" y="1669"/>
                </a:lnTo>
                <a:cubicBezTo>
                  <a:pt x="2466" y="1724"/>
                  <a:pt x="2478" y="1781"/>
                  <a:pt x="2513" y="1825"/>
                </a:cubicBezTo>
                <a:cubicBezTo>
                  <a:pt x="2569" y="1896"/>
                  <a:pt x="2676" y="1916"/>
                  <a:pt x="2753" y="1868"/>
                </a:cubicBezTo>
                <a:lnTo>
                  <a:pt x="2985" y="1724"/>
                </a:lnTo>
                <a:lnTo>
                  <a:pt x="3217" y="1868"/>
                </a:lnTo>
                <a:cubicBezTo>
                  <a:pt x="3246" y="1887"/>
                  <a:pt x="3280" y="1896"/>
                  <a:pt x="3313" y="1896"/>
                </a:cubicBezTo>
                <a:cubicBezTo>
                  <a:pt x="3369" y="1896"/>
                  <a:pt x="3422" y="1869"/>
                  <a:pt x="3457" y="1825"/>
                </a:cubicBezTo>
                <a:cubicBezTo>
                  <a:pt x="3492" y="1781"/>
                  <a:pt x="3504" y="1724"/>
                  <a:pt x="3490" y="1669"/>
                </a:cubicBezTo>
                <a:lnTo>
                  <a:pt x="3425" y="1404"/>
                </a:lnTo>
                <a:lnTo>
                  <a:pt x="3634" y="1228"/>
                </a:lnTo>
                <a:cubicBezTo>
                  <a:pt x="3688" y="1180"/>
                  <a:pt x="3710" y="1104"/>
                  <a:pt x="3688" y="1033"/>
                </a:cubicBezTo>
                <a:close/>
                <a:moveTo>
                  <a:pt x="4685" y="848"/>
                </a:moveTo>
                <a:lnTo>
                  <a:pt x="4256" y="848"/>
                </a:lnTo>
                <a:lnTo>
                  <a:pt x="4256" y="1423"/>
                </a:lnTo>
                <a:cubicBezTo>
                  <a:pt x="4256" y="1451"/>
                  <a:pt x="4254" y="1479"/>
                  <a:pt x="4253" y="1505"/>
                </a:cubicBezTo>
                <a:lnTo>
                  <a:pt x="4256" y="1505"/>
                </a:lnTo>
                <a:cubicBezTo>
                  <a:pt x="4493" y="1505"/>
                  <a:pt x="4685" y="1312"/>
                  <a:pt x="4685" y="1076"/>
                </a:cubicBezTo>
                <a:lnTo>
                  <a:pt x="4685" y="848"/>
                </a:lnTo>
                <a:close/>
                <a:moveTo>
                  <a:pt x="2982" y="805"/>
                </a:moveTo>
                <a:lnTo>
                  <a:pt x="2864" y="1099"/>
                </a:lnTo>
                <a:lnTo>
                  <a:pt x="2548" y="1121"/>
                </a:lnTo>
                <a:lnTo>
                  <a:pt x="2789" y="1325"/>
                </a:lnTo>
                <a:lnTo>
                  <a:pt x="2713" y="1632"/>
                </a:lnTo>
                <a:lnTo>
                  <a:pt x="2982" y="1465"/>
                </a:lnTo>
                <a:lnTo>
                  <a:pt x="3252" y="1632"/>
                </a:lnTo>
                <a:lnTo>
                  <a:pt x="3176" y="1325"/>
                </a:lnTo>
                <a:lnTo>
                  <a:pt x="3417" y="1121"/>
                </a:lnTo>
                <a:lnTo>
                  <a:pt x="3101" y="1099"/>
                </a:lnTo>
                <a:lnTo>
                  <a:pt x="2982" y="805"/>
                </a:lnTo>
                <a:close/>
              </a:path>
            </a:pathLst>
          </a:custGeom>
          <a:solidFill>
            <a:schemeClr val="bg1"/>
          </a:solidFill>
          <a:ln>
            <a:noFill/>
          </a:ln>
        </p:spPr>
      </p:sp>
      <p:sp>
        <p:nvSpPr>
          <p:cNvPr id="129" name="文本框 128"/>
          <p:cNvSpPr txBox="true"/>
          <p:nvPr/>
        </p:nvSpPr>
        <p:spPr>
          <a:xfrm>
            <a:off x="723265" y="989965"/>
            <a:ext cx="3348990" cy="460375"/>
          </a:xfrm>
          <a:prstGeom prst="rect">
            <a:avLst/>
          </a:prstGeom>
          <a:noFill/>
        </p:spPr>
        <p:txBody>
          <a:bodyPr wrap="square" rtlCol="0">
            <a:spAutoFit/>
          </a:bodyPr>
          <a:p>
            <a:r>
              <a:rPr lang="zh-CN" altLang="en-US" sz="2400" b="1">
                <a:solidFill>
                  <a:srgbClr val="C00000"/>
                </a:solidFill>
                <a:latin typeface="微软雅黑" panose="020B0503020204020204" pitchFamily="34" charset="-122"/>
                <a:ea typeface="微软雅黑" panose="020B0503020204020204" pitchFamily="34" charset="-122"/>
              </a:rPr>
              <a:t>机关单位如何去做呢？</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34" name="矩形 133"/>
          <p:cNvSpPr/>
          <p:nvPr/>
        </p:nvSpPr>
        <p:spPr>
          <a:xfrm>
            <a:off x="3974465" y="1515745"/>
            <a:ext cx="4015740" cy="4007485"/>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7" name="图片 16"/>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4324350" y="1949450"/>
            <a:ext cx="2549525" cy="2549525"/>
          </a:xfrm>
          <a:prstGeom prst="rect">
            <a:avLst/>
          </a:prstGeom>
        </p:spPr>
      </p:pic>
      <p:pic>
        <p:nvPicPr>
          <p:cNvPr id="5" name="图片 4"/>
          <p:cNvPicPr>
            <a:picLocks noChangeAspect="true"/>
          </p:cNvPicPr>
          <p:nvPr/>
        </p:nvPicPr>
        <p:blipFill rotWithShape="true">
          <a:blip r:embed="rId3"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44000"/>
          </a:schemeClr>
        </a:solidFill>
        <a:effectLst/>
      </p:bgPr>
    </p:bg>
    <p:spTree>
      <p:nvGrpSpPr>
        <p:cNvPr id="1" name=""/>
        <p:cNvGrpSpPr/>
        <p:nvPr/>
      </p:nvGrpSpPr>
      <p:grpSpPr>
        <a:xfrm>
          <a:off x="0" y="0"/>
          <a:ext cx="0" cy="0"/>
          <a:chOff x="0" y="0"/>
          <a:chExt cx="0" cy="0"/>
        </a:xfrm>
      </p:grpSpPr>
      <p:pic>
        <p:nvPicPr>
          <p:cNvPr id="7" name="图片 6"/>
          <p:cNvPicPr>
            <a:picLocks noChangeAspect="true"/>
          </p:cNvPicPr>
          <p:nvPr/>
        </p:nvPicPr>
        <p:blipFill rotWithShape="true">
          <a:blip r:embed="rId1" cstate="screen">
            <a:duotone>
              <a:prstClr val="black"/>
              <a:srgbClr val="D9C3A5">
                <a:tint val="50000"/>
                <a:satMod val="180000"/>
              </a:srgbClr>
            </a:duotone>
            <a:grayscl/>
          </a:blip>
          <a:srcRect/>
          <a:stretch>
            <a:fillRect/>
          </a:stretch>
        </p:blipFill>
        <p:spPr>
          <a:xfrm>
            <a:off x="0" y="3429000"/>
            <a:ext cx="12192000" cy="3429000"/>
          </a:xfrm>
          <a:prstGeom prst="rect">
            <a:avLst/>
          </a:prstGeom>
          <a:effectLst>
            <a:softEdge rad="558800"/>
          </a:effectLst>
        </p:spPr>
      </p:pic>
      <p:sp>
        <p:nvSpPr>
          <p:cNvPr id="3" name="文本占位符 2"/>
          <p:cNvSpPr>
            <a:spLocks noGrp="true"/>
          </p:cNvSpPr>
          <p:nvPr>
            <p:ph type="body" sz="quarter" idx="10"/>
          </p:nvPr>
        </p:nvSpPr>
        <p:spPr>
          <a:xfrm>
            <a:off x="409680" y="315194"/>
            <a:ext cx="4693784" cy="724247"/>
          </a:xfrm>
        </p:spPr>
        <p:txBody>
          <a:bodyPr/>
          <a:lstStyle/>
          <a:p>
            <a:r>
              <a:rPr lang="zh-CN" altLang="en-US" sz="2800" b="1" dirty="0">
                <a:sym typeface="+mn-ea"/>
              </a:rPr>
              <a:t>城市现状</a:t>
            </a:r>
            <a:endParaRPr lang="zh-CN" altLang="en-US" sz="2800" b="1" dirty="0"/>
          </a:p>
        </p:txBody>
      </p:sp>
      <p:sp>
        <p:nvSpPr>
          <p:cNvPr id="2" name="文本框 1"/>
          <p:cNvSpPr txBox="true"/>
          <p:nvPr/>
        </p:nvSpPr>
        <p:spPr>
          <a:xfrm>
            <a:off x="716915" y="2207260"/>
            <a:ext cx="6360160" cy="1476375"/>
          </a:xfrm>
          <a:prstGeom prst="rect">
            <a:avLst/>
          </a:prstGeom>
          <a:noFill/>
        </p:spPr>
        <p:txBody>
          <a:bodyPr wrap="square" rtlCol="0">
            <a:spAutoFit/>
          </a:bodyPr>
          <a:p>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自改革开放以来，中国的工业化水平迅速提高，随之带动了产品流通的加快，消费者购买力迅速提升，这些正面的进步带来的负面影响是是城市生活垃圾排放量的提高。我国城市生活垃圾的收集方式、成分、分类现状提出了相应的对策和建议，为我国实现城市生活垃圾的</a:t>
            </a:r>
            <a:r>
              <a:rPr lang="en-US" altLang="zh-CN"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三化</a:t>
            </a:r>
            <a:r>
              <a:rPr lang="en-US" altLang="zh-CN"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latin typeface="微软雅黑" panose="020B0503020204020204" pitchFamily="34" charset="-122"/>
                <a:ea typeface="微软雅黑" panose="020B0503020204020204" pitchFamily="34" charset="-122"/>
                <a:cs typeface="微软雅黑" panose="020B0503020204020204" pitchFamily="34" charset="-122"/>
              </a:rPr>
              <a:t>做出贡献。</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true"/>
          <p:nvPr/>
        </p:nvSpPr>
        <p:spPr>
          <a:xfrm>
            <a:off x="684530" y="1193165"/>
            <a:ext cx="6420485" cy="922020"/>
          </a:xfrm>
          <a:prstGeom prst="rect">
            <a:avLst/>
          </a:prstGeom>
          <a:noFill/>
        </p:spPr>
        <p:txBody>
          <a:bodyPr wrap="square" rtlCol="0">
            <a:spAutoFit/>
          </a:bodyPr>
          <a:p>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如何通过垃圾分类管理，实现垃圾变废为宝，进而改善垃圾不当管理和处置导致的环境质量恶化的局面，已经成为了世界各国不容忽视的热点和难点的问题。</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0723" name="图片 2"/>
          <p:cNvPicPr>
            <a:picLocks noChangeAspect="true"/>
          </p:cNvPicPr>
          <p:nvPr/>
        </p:nvPicPr>
        <p:blipFill>
          <a:blip r:embed="rId2"/>
          <a:stretch>
            <a:fillRect/>
          </a:stretch>
        </p:blipFill>
        <p:spPr>
          <a:xfrm>
            <a:off x="7811135" y="1229360"/>
            <a:ext cx="3317240" cy="2541905"/>
          </a:xfrm>
          <a:prstGeom prst="rect">
            <a:avLst/>
          </a:prstGeom>
          <a:noFill/>
          <a:ln w="9525">
            <a:noFill/>
          </a:ln>
          <a:effectLst/>
        </p:spPr>
      </p:pic>
      <p:pic>
        <p:nvPicPr>
          <p:cNvPr id="5" name="图片 4"/>
          <p:cNvPicPr>
            <a:picLocks noChangeAspect="true"/>
          </p:cNvPicPr>
          <p:nvPr/>
        </p:nvPicPr>
        <p:blipFill rotWithShape="true">
          <a:blip r:embed="rId3"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椭圆 30"/>
          <p:cNvSpPr/>
          <p:nvPr/>
        </p:nvSpPr>
        <p:spPr>
          <a:xfrm>
            <a:off x="8364855" y="2453005"/>
            <a:ext cx="2617470" cy="2617470"/>
          </a:xfrm>
          <a:prstGeom prst="ellipse">
            <a:avLst/>
          </a:prstGeom>
          <a:solidFill>
            <a:srgbClr val="21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占位符 1"/>
          <p:cNvSpPr>
            <a:spLocks noGrp="true"/>
          </p:cNvSpPr>
          <p:nvPr>
            <p:ph type="body" sz="quarter" idx="10"/>
          </p:nvPr>
        </p:nvSpPr>
        <p:spPr>
          <a:xfrm>
            <a:off x="572239" y="30122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dirty="0"/>
          </a:p>
        </p:txBody>
      </p:sp>
      <p:sp>
        <p:nvSpPr>
          <p:cNvPr id="3" name="文本框 2"/>
          <p:cNvSpPr txBox="true"/>
          <p:nvPr/>
        </p:nvSpPr>
        <p:spPr>
          <a:xfrm>
            <a:off x="572135" y="1812925"/>
            <a:ext cx="4351655" cy="1753235"/>
          </a:xfrm>
          <a:prstGeom prst="rect">
            <a:avLst/>
          </a:prstGeom>
          <a:noFill/>
        </p:spPr>
        <p:txBody>
          <a:bodyPr wrap="square" rtlCol="0" anchor="t">
            <a:spAutoFit/>
          </a:bodyPr>
          <a:p>
            <a:pPr algn="l"/>
            <a:r>
              <a:rPr lang="zh-CN" altLang="en-US"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配置保洁</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巡检人员，对办公室的垃圾桶进行扫码打分，及平时的楼层保洁，每日将楼层上的其他垃圾、有毒有害垃圾及厨余垃圾桶内的垃圾投放至楼下的有毒有害箱及厨余收集</a:t>
            </a:r>
            <a:r>
              <a:rPr lang="zh-CN" altLang="en-US"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箱。可回收垃圾由用户自行投放至可回收箱。</a:t>
            </a:r>
            <a:endParaRPr lang="zh-CN" altLang="en-US"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矩形 3"/>
          <p:cNvSpPr/>
          <p:nvPr/>
        </p:nvSpPr>
        <p:spPr>
          <a:xfrm>
            <a:off x="586105" y="3822700"/>
            <a:ext cx="4362450" cy="922020"/>
          </a:xfrm>
          <a:prstGeom prst="rect">
            <a:avLst/>
          </a:prstGeom>
        </p:spPr>
        <p:txBody>
          <a:bodyPr wrap="square">
            <a:spAutoFit/>
          </a:bodyPr>
          <a:p>
            <a:pPr algn="l">
              <a:lnSpc>
                <a:spcPct val="100000"/>
              </a:lnSpc>
              <a:buClrTx/>
              <a:buSzTx/>
              <a:buFontTx/>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每月对巡检员巡检的记录进行整理，对各办公室及各科室（部门）进行排名统计并公布；年末进行一场表彰、惩罚活动。</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4948555" y="1677035"/>
            <a:ext cx="4338320" cy="4170045"/>
          </a:xfrm>
          <a:prstGeom prst="ellipse">
            <a:avLst/>
          </a:prstGeom>
        </p:spPr>
      </p:pic>
      <p:pic>
        <p:nvPicPr>
          <p:cNvPr id="6" name="图片 5"/>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129" name="文本框 128"/>
          <p:cNvSpPr txBox="true"/>
          <p:nvPr/>
        </p:nvSpPr>
        <p:spPr>
          <a:xfrm>
            <a:off x="723265" y="989965"/>
            <a:ext cx="3348990" cy="460375"/>
          </a:xfrm>
          <a:prstGeom prst="rect">
            <a:avLst/>
          </a:prstGeom>
          <a:noFill/>
        </p:spPr>
        <p:txBody>
          <a:bodyPr wrap="square" rtlCol="0">
            <a:spAutoFit/>
          </a:bodyPr>
          <a:p>
            <a:r>
              <a:rPr lang="zh-CN" altLang="en-US" sz="2400" b="1">
                <a:solidFill>
                  <a:srgbClr val="C00000"/>
                </a:solidFill>
                <a:latin typeface="微软雅黑" panose="020B0503020204020204" pitchFamily="34" charset="-122"/>
                <a:ea typeface="微软雅黑" panose="020B0503020204020204" pitchFamily="34" charset="-122"/>
              </a:rPr>
              <a:t>机关单位如何去做呢？</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572239" y="30122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dirty="0"/>
          </a:p>
        </p:txBody>
      </p:sp>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7" name="文本框 6"/>
          <p:cNvSpPr txBox="true"/>
          <p:nvPr/>
        </p:nvSpPr>
        <p:spPr>
          <a:xfrm>
            <a:off x="869950" y="1686560"/>
            <a:ext cx="4204335" cy="922020"/>
          </a:xfrm>
          <a:prstGeom prst="rect">
            <a:avLst/>
          </a:prstGeom>
          <a:noFill/>
        </p:spPr>
        <p:txBody>
          <a:bodyPr wrap="square" rtlCol="0">
            <a:spAutoFit/>
          </a:bodyPr>
          <a:p>
            <a:r>
              <a:rPr lang="en-US" altLang="zh-CN">
                <a:latin typeface="微软雅黑" panose="020B0503020204020204" pitchFamily="34" charset="-122"/>
                <a:ea typeface="微软雅黑" panose="020B0503020204020204" pitchFamily="34" charset="-122"/>
                <a:cs typeface="微软雅黑" panose="020B0503020204020204" pitchFamily="34" charset="-122"/>
              </a:rPr>
              <a:t>1</a:t>
            </a:r>
            <a:r>
              <a:rPr lang="zh-CN" altLang="zh-CN">
                <a:latin typeface="微软雅黑" panose="020B0503020204020204" pitchFamily="34" charset="-122"/>
                <a:ea typeface="微软雅黑" panose="020B0503020204020204" pitchFamily="34" charset="-122"/>
                <a:cs typeface="微软雅黑" panose="020B0503020204020204" pitchFamily="34" charset="-122"/>
              </a:rPr>
              <a:t>、</a:t>
            </a:r>
            <a:r>
              <a:rPr lang="zh-CN" altLang="zh-C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成立街道</a:t>
            </a:r>
            <a:r>
              <a:rPr lang="en-US" altLang="zh-C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机关垃圾分类工作领导小组，</a:t>
            </a:r>
            <a:r>
              <a:rPr lang="zh-CN" altLang="zh-CN">
                <a:latin typeface="微软雅黑" panose="020B0503020204020204" pitchFamily="34" charset="-122"/>
                <a:ea typeface="微软雅黑" panose="020B0503020204020204" pitchFamily="34" charset="-122"/>
                <a:cs typeface="微软雅黑" panose="020B0503020204020204" pitchFamily="34" charset="-122"/>
              </a:rPr>
              <a:t>确定好负责人及落实工作责任，共同推进机关单位生活垃圾分类实施工作。</a:t>
            </a:r>
            <a:endParaRPr lang="zh-CN" altLang="zh-C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true"/>
          <p:nvPr/>
        </p:nvSpPr>
        <p:spPr>
          <a:xfrm>
            <a:off x="5074285" y="1686560"/>
            <a:ext cx="4008120" cy="922020"/>
          </a:xfrm>
          <a:prstGeom prst="rect">
            <a:avLst/>
          </a:prstGeom>
          <a:noFill/>
        </p:spPr>
        <p:txBody>
          <a:bodyPr wrap="square" rtlCol="0">
            <a:spAutoFit/>
          </a:bodyPr>
          <a:p>
            <a:r>
              <a:rPr lang="en-US" altLang="zh-CN">
                <a:latin typeface="微软雅黑" panose="020B0503020204020204" pitchFamily="34" charset="-122"/>
                <a:ea typeface="微软雅黑" panose="020B0503020204020204" pitchFamily="34" charset="-122"/>
                <a:cs typeface="微软雅黑" panose="020B0503020204020204" pitchFamily="34" charset="-122"/>
              </a:rPr>
              <a:t>2</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制定方案。</a:t>
            </a:r>
            <a:r>
              <a:rPr lang="zh-CN" altLang="en-US">
                <a:latin typeface="微软雅黑" panose="020B0503020204020204" pitchFamily="34" charset="-122"/>
                <a:ea typeface="微软雅黑" panose="020B0503020204020204" pitchFamily="34" charset="-122"/>
                <a:cs typeface="微软雅黑" panose="020B0503020204020204" pitchFamily="34" charset="-122"/>
              </a:rPr>
              <a:t>根据街道</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r>
              <a:rPr lang="zh-CN" altLang="en-US">
                <a:latin typeface="微软雅黑" panose="020B0503020204020204" pitchFamily="34" charset="-122"/>
                <a:ea typeface="微软雅黑" panose="020B0503020204020204" pitchFamily="34" charset="-122"/>
                <a:cs typeface="微软雅黑" panose="020B0503020204020204" pitchFamily="34" charset="-122"/>
              </a:rPr>
              <a:t>机关单位的实际情况，制定分类工作方案，明确工作任务和工作要求。</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true"/>
          <p:nvPr/>
        </p:nvSpPr>
        <p:spPr>
          <a:xfrm>
            <a:off x="869950" y="2715260"/>
            <a:ext cx="3993515" cy="645160"/>
          </a:xfrm>
          <a:prstGeom prst="rect">
            <a:avLst/>
          </a:prstGeom>
          <a:noFill/>
        </p:spPr>
        <p:txBody>
          <a:bodyPr wrap="square" rtlCol="0">
            <a:spAutoFit/>
          </a:bodyPr>
          <a:p>
            <a:r>
              <a:rPr lang="en-US" altLang="zh-CN">
                <a:latin typeface="微软雅黑" panose="020B0503020204020204" pitchFamily="34" charset="-122"/>
                <a:ea typeface="微软雅黑" panose="020B0503020204020204" pitchFamily="34" charset="-122"/>
                <a:cs typeface="微软雅黑" panose="020B0503020204020204" pitchFamily="34" charset="-122"/>
              </a:rPr>
              <a:t>3</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设施设置。</a:t>
            </a:r>
            <a:r>
              <a:rPr lang="zh-CN" altLang="en-US">
                <a:latin typeface="微软雅黑" panose="020B0503020204020204" pitchFamily="34" charset="-122"/>
                <a:ea typeface="微软雅黑" panose="020B0503020204020204" pitchFamily="34" charset="-122"/>
                <a:cs typeface="微软雅黑" panose="020B0503020204020204" pitchFamily="34" charset="-122"/>
              </a:rPr>
              <a:t>完善垃圾分类点位设施布局，宣传信息粘贴，指示牌设置等。</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true"/>
          <p:nvPr/>
        </p:nvSpPr>
        <p:spPr>
          <a:xfrm>
            <a:off x="5081270" y="2701290"/>
            <a:ext cx="3965575" cy="645160"/>
          </a:xfrm>
          <a:prstGeom prst="rect">
            <a:avLst/>
          </a:prstGeom>
          <a:noFill/>
        </p:spPr>
        <p:txBody>
          <a:bodyPr wrap="square" rtlCol="0">
            <a:spAutoFit/>
          </a:bodyPr>
          <a:p>
            <a:r>
              <a:rPr lang="en-US" altLang="zh-CN">
                <a:latin typeface="微软雅黑" panose="020B0503020204020204" pitchFamily="34" charset="-122"/>
                <a:ea typeface="微软雅黑" panose="020B0503020204020204" pitchFamily="34" charset="-122"/>
                <a:cs typeface="微软雅黑" panose="020B0503020204020204" pitchFamily="34" charset="-122"/>
              </a:rPr>
              <a:t>4</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召开动员会议。</a:t>
            </a:r>
            <a:r>
              <a:rPr lang="zh-CN" altLang="en-US">
                <a:latin typeface="微软雅黑" panose="020B0503020204020204" pitchFamily="34" charset="-122"/>
                <a:ea typeface="微软雅黑" panose="020B0503020204020204" pitchFamily="34" charset="-122"/>
                <a:cs typeface="微软雅黑" panose="020B0503020204020204" pitchFamily="34" charset="-122"/>
              </a:rPr>
              <a:t>召开街道</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r>
              <a:rPr lang="zh-CN" altLang="en-US">
                <a:latin typeface="微软雅黑" panose="020B0503020204020204" pitchFamily="34" charset="-122"/>
                <a:ea typeface="微软雅黑" panose="020B0503020204020204" pitchFamily="34" charset="-122"/>
                <a:cs typeface="微软雅黑" panose="020B0503020204020204" pitchFamily="34" charset="-122"/>
              </a:rPr>
              <a:t>机关单位的动员会议，提出方案、落实要求。</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9" name="文本框 128"/>
          <p:cNvSpPr txBox="true"/>
          <p:nvPr/>
        </p:nvSpPr>
        <p:spPr>
          <a:xfrm>
            <a:off x="723265" y="1039495"/>
            <a:ext cx="3348990" cy="460375"/>
          </a:xfrm>
          <a:prstGeom prst="rect">
            <a:avLst/>
          </a:prstGeom>
          <a:noFill/>
        </p:spPr>
        <p:txBody>
          <a:bodyPr wrap="square" rtlCol="0">
            <a:spAutoFit/>
          </a:bodyPr>
          <a:p>
            <a:r>
              <a:rPr lang="zh-CN" altLang="en-US" sz="2400" b="1">
                <a:solidFill>
                  <a:srgbClr val="C00000"/>
                </a:solidFill>
                <a:latin typeface="微软雅黑" panose="020B0503020204020204" pitchFamily="34" charset="-122"/>
                <a:ea typeface="微软雅黑" panose="020B0503020204020204" pitchFamily="34" charset="-122"/>
              </a:rPr>
              <a:t>机关单位如何去做呢？</a:t>
            </a:r>
            <a:endParaRPr lang="zh-CN" altLang="en-US" sz="2400" b="1">
              <a:solidFill>
                <a:srgbClr val="C00000"/>
              </a:solidFill>
              <a:latin typeface="微软雅黑" panose="020B0503020204020204" pitchFamily="34" charset="-122"/>
              <a:ea typeface="微软雅黑" panose="020B0503020204020204" pitchFamily="34" charset="-122"/>
            </a:endParaRPr>
          </a:p>
        </p:txBody>
      </p:sp>
      <p:pic>
        <p:nvPicPr>
          <p:cNvPr id="13" name="图片 12"/>
          <p:cNvPicPr>
            <a:picLocks noChangeAspect="true"/>
          </p:cNvPicPr>
          <p:nvPr/>
        </p:nvPicPr>
        <p:blipFill>
          <a:blip r:embed="rId2"/>
          <a:stretch>
            <a:fillRect/>
          </a:stretch>
        </p:blipFill>
        <p:spPr>
          <a:xfrm>
            <a:off x="8201660" y="3741420"/>
            <a:ext cx="3365500" cy="2092325"/>
          </a:xfrm>
          <a:prstGeom prst="rect">
            <a:avLst/>
          </a:prstGeom>
        </p:spPr>
      </p:pic>
      <p:pic>
        <p:nvPicPr>
          <p:cNvPr id="14" name="图片 13"/>
          <p:cNvPicPr>
            <a:picLocks noChangeAspect="true"/>
          </p:cNvPicPr>
          <p:nvPr/>
        </p:nvPicPr>
        <p:blipFill>
          <a:blip r:embed="rId3"/>
          <a:stretch>
            <a:fillRect/>
          </a:stretch>
        </p:blipFill>
        <p:spPr>
          <a:xfrm>
            <a:off x="572135" y="3755390"/>
            <a:ext cx="3461385" cy="2091690"/>
          </a:xfrm>
          <a:prstGeom prst="rect">
            <a:avLst/>
          </a:prstGeom>
        </p:spPr>
      </p:pic>
      <p:pic>
        <p:nvPicPr>
          <p:cNvPr id="15" name="图片 14"/>
          <p:cNvPicPr>
            <a:picLocks noChangeAspect="true"/>
          </p:cNvPicPr>
          <p:nvPr/>
        </p:nvPicPr>
        <p:blipFill>
          <a:blip r:embed="rId4"/>
          <a:stretch>
            <a:fillRect/>
          </a:stretch>
        </p:blipFill>
        <p:spPr>
          <a:xfrm>
            <a:off x="4060825" y="3763010"/>
            <a:ext cx="4100195" cy="20751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572239" y="30122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dirty="0"/>
          </a:p>
        </p:txBody>
      </p:sp>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129" name="文本框 128"/>
          <p:cNvSpPr txBox="true"/>
          <p:nvPr/>
        </p:nvSpPr>
        <p:spPr>
          <a:xfrm>
            <a:off x="572135" y="1052195"/>
            <a:ext cx="3348990" cy="460375"/>
          </a:xfrm>
          <a:prstGeom prst="rect">
            <a:avLst/>
          </a:prstGeom>
          <a:noFill/>
        </p:spPr>
        <p:txBody>
          <a:bodyPr wrap="square" rtlCol="0">
            <a:spAutoFit/>
          </a:bodyPr>
          <a:p>
            <a:r>
              <a:rPr lang="zh-CN" altLang="en-US" sz="2400" b="1">
                <a:solidFill>
                  <a:srgbClr val="C00000"/>
                </a:solidFill>
                <a:latin typeface="微软雅黑" panose="020B0503020204020204" pitchFamily="34" charset="-122"/>
                <a:ea typeface="微软雅黑" panose="020B0503020204020204" pitchFamily="34" charset="-122"/>
              </a:rPr>
              <a:t>机关单位如何去做呢？</a:t>
            </a:r>
            <a:endParaRPr lang="zh-CN" altLang="en-US" sz="2400" b="1">
              <a:solidFill>
                <a:srgbClr val="C00000"/>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572135" y="1615440"/>
            <a:ext cx="7236414" cy="4352290"/>
            <a:chOff x="1117" y="2635"/>
            <a:chExt cx="12279" cy="6854"/>
          </a:xfrm>
        </p:grpSpPr>
        <p:sp>
          <p:nvSpPr>
            <p:cNvPr id="3" name="文本框 2"/>
            <p:cNvSpPr txBox="true"/>
            <p:nvPr/>
          </p:nvSpPr>
          <p:spPr>
            <a:xfrm>
              <a:off x="1117" y="2635"/>
              <a:ext cx="12279" cy="2761"/>
            </a:xfrm>
            <a:prstGeom prst="rect">
              <a:avLst/>
            </a:prstGeom>
            <a:noFill/>
          </p:spPr>
          <p:txBody>
            <a:bodyPr wrap="square" rtlCol="0">
              <a:spAutoFit/>
            </a:bodyPr>
            <a:p>
              <a:pPr>
                <a:lnSpc>
                  <a:spcPct val="200000"/>
                </a:lnSpc>
              </a:pPr>
              <a:r>
                <a:rPr lang="en-US" altLang="zh-CN"/>
                <a:t>1</a:t>
              </a:r>
              <a:r>
                <a:rPr lang="zh-CN" altLang="en-US">
                  <a:ea typeface="宋体" panose="02010600030101010101" pitchFamily="2" charset="-122"/>
                </a:rPr>
                <a:t>、</a:t>
              </a:r>
              <a:r>
                <a:rPr lang="zh-CN" altLang="en-US">
                  <a:solidFill>
                    <a:srgbClr val="FF0000"/>
                  </a:solidFill>
                </a:rPr>
                <a:t>提高认识。</a:t>
              </a:r>
              <a:r>
                <a:rPr lang="zh-CN" altLang="en-US"/>
                <a:t>全局工作人员要高度重视生活垃圾分类工作，把思想人认识统一到习近平总书记普遍推行垃圾分类制度的重要讲话的精神中来。</a:t>
              </a:r>
              <a:endParaRPr lang="zh-CN" altLang="en-US"/>
            </a:p>
          </p:txBody>
        </p:sp>
        <p:sp>
          <p:nvSpPr>
            <p:cNvPr id="4" name="文本框 3"/>
            <p:cNvSpPr txBox="true"/>
            <p:nvPr/>
          </p:nvSpPr>
          <p:spPr>
            <a:xfrm>
              <a:off x="1139" y="5074"/>
              <a:ext cx="12033" cy="1888"/>
            </a:xfrm>
            <a:prstGeom prst="rect">
              <a:avLst/>
            </a:prstGeom>
            <a:noFill/>
          </p:spPr>
          <p:txBody>
            <a:bodyPr wrap="square" rtlCol="0">
              <a:spAutoFit/>
            </a:bodyPr>
            <a:p>
              <a:pPr>
                <a:lnSpc>
                  <a:spcPct val="200000"/>
                </a:lnSpc>
              </a:pPr>
              <a:r>
                <a:rPr lang="en-US" altLang="zh-CN"/>
                <a:t>2</a:t>
              </a:r>
              <a:r>
                <a:rPr lang="zh-CN" altLang="en-US">
                  <a:ea typeface="宋体" panose="02010600030101010101" pitchFamily="2" charset="-122"/>
                </a:rPr>
                <a:t>、</a:t>
              </a:r>
              <a:r>
                <a:rPr lang="zh-CN" altLang="en-US">
                  <a:solidFill>
                    <a:srgbClr val="FF0000"/>
                  </a:solidFill>
                </a:rPr>
                <a:t>严格监管。</a:t>
              </a:r>
              <a:r>
                <a:rPr lang="zh-CN" altLang="en-US"/>
                <a:t>强化监督检查，督促全局工作人员切实履行垃圾分类的责任，并可以加入绩效考核和年度绩效评估当中。</a:t>
              </a:r>
              <a:endParaRPr lang="zh-CN" altLang="en-US"/>
            </a:p>
          </p:txBody>
        </p:sp>
        <p:sp>
          <p:nvSpPr>
            <p:cNvPr id="5" name="文本框 4"/>
            <p:cNvSpPr txBox="true"/>
            <p:nvPr/>
          </p:nvSpPr>
          <p:spPr>
            <a:xfrm>
              <a:off x="1149" y="6728"/>
              <a:ext cx="12024" cy="2761"/>
            </a:xfrm>
            <a:prstGeom prst="rect">
              <a:avLst/>
            </a:prstGeom>
            <a:noFill/>
          </p:spPr>
          <p:txBody>
            <a:bodyPr wrap="square" rtlCol="0">
              <a:spAutoFit/>
            </a:bodyPr>
            <a:p>
              <a:pPr>
                <a:lnSpc>
                  <a:spcPct val="200000"/>
                </a:lnSpc>
              </a:pPr>
              <a:r>
                <a:rPr lang="en-US" altLang="zh-CN"/>
                <a:t>3</a:t>
              </a:r>
              <a:r>
                <a:rPr lang="zh-CN" altLang="en-US">
                  <a:ea typeface="宋体" panose="02010600030101010101" pitchFamily="2" charset="-122"/>
                </a:rPr>
                <a:t>、</a:t>
              </a:r>
              <a:r>
                <a:rPr lang="zh-CN" altLang="en-US">
                  <a:solidFill>
                    <a:srgbClr val="FF0000"/>
                  </a:solidFill>
                </a:rPr>
                <a:t>加强宣传。</a:t>
              </a:r>
              <a:r>
                <a:rPr lang="zh-CN" altLang="en-US"/>
                <a:t>要广泛利用宣传途径，加大宣传教育力度，不断增强全局工作人员主动参与垃圾分类的责任意识、文明意识、分类意识，维护好我们的环境。</a:t>
              </a:r>
              <a:endParaRPr lang="zh-CN" altLang="en-US"/>
            </a:p>
          </p:txBody>
        </p:sp>
      </p:grpSp>
      <p:pic>
        <p:nvPicPr>
          <p:cNvPr id="10" name="图片 9"/>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6104255" y="3180715"/>
            <a:ext cx="6831965" cy="3843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649074" y="35710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dirty="0"/>
          </a:p>
        </p:txBody>
      </p:sp>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3943985" y="1929765"/>
            <a:ext cx="4258945" cy="2774950"/>
            <a:chOff x="5343" y="2769"/>
            <a:chExt cx="7680" cy="5004"/>
          </a:xfrm>
        </p:grpSpPr>
        <p:sp>
          <p:nvSpPr>
            <p:cNvPr id="136" name="出自【趣你的PPT】(微信:qunideppt)：最优质的PPT资源库"/>
            <p:cNvSpPr>
              <a:spLocks noEditPoints="true"/>
            </p:cNvSpPr>
            <p:nvPr/>
          </p:nvSpPr>
          <p:spPr bwMode="auto">
            <a:xfrm>
              <a:off x="6752" y="3201"/>
              <a:ext cx="1130" cy="1136"/>
            </a:xfrm>
            <a:custGeom>
              <a:avLst/>
              <a:gdLst>
                <a:gd name="T0" fmla="*/ 36 w 215"/>
                <a:gd name="T1" fmla="*/ 28 h 216"/>
                <a:gd name="T2" fmla="*/ 35 w 215"/>
                <a:gd name="T3" fmla="*/ 52 h 216"/>
                <a:gd name="T4" fmla="*/ 10 w 215"/>
                <a:gd name="T5" fmla="*/ 62 h 216"/>
                <a:gd name="T6" fmla="*/ 20 w 215"/>
                <a:gd name="T7" fmla="*/ 83 h 216"/>
                <a:gd name="T8" fmla="*/ 0 w 215"/>
                <a:gd name="T9" fmla="*/ 102 h 216"/>
                <a:gd name="T10" fmla="*/ 17 w 215"/>
                <a:gd name="T11" fmla="*/ 120 h 216"/>
                <a:gd name="T12" fmla="*/ 6 w 215"/>
                <a:gd name="T13" fmla="*/ 146 h 216"/>
                <a:gd name="T14" fmla="*/ 28 w 215"/>
                <a:gd name="T15" fmla="*/ 152 h 216"/>
                <a:gd name="T16" fmla="*/ 27 w 215"/>
                <a:gd name="T17" fmla="*/ 180 h 216"/>
                <a:gd name="T18" fmla="*/ 51 w 215"/>
                <a:gd name="T19" fmla="*/ 179 h 216"/>
                <a:gd name="T20" fmla="*/ 60 w 215"/>
                <a:gd name="T21" fmla="*/ 205 h 216"/>
                <a:gd name="T22" fmla="*/ 82 w 215"/>
                <a:gd name="T23" fmla="*/ 196 h 216"/>
                <a:gd name="T24" fmla="*/ 101 w 215"/>
                <a:gd name="T25" fmla="*/ 216 h 216"/>
                <a:gd name="T26" fmla="*/ 117 w 215"/>
                <a:gd name="T27" fmla="*/ 199 h 216"/>
                <a:gd name="T28" fmla="*/ 142 w 215"/>
                <a:gd name="T29" fmla="*/ 210 h 216"/>
                <a:gd name="T30" fmla="*/ 152 w 215"/>
                <a:gd name="T31" fmla="*/ 188 h 216"/>
                <a:gd name="T32" fmla="*/ 179 w 215"/>
                <a:gd name="T33" fmla="*/ 189 h 216"/>
                <a:gd name="T34" fmla="*/ 180 w 215"/>
                <a:gd name="T35" fmla="*/ 164 h 216"/>
                <a:gd name="T36" fmla="*/ 205 w 215"/>
                <a:gd name="T37" fmla="*/ 154 h 216"/>
                <a:gd name="T38" fmla="*/ 196 w 215"/>
                <a:gd name="T39" fmla="*/ 133 h 216"/>
                <a:gd name="T40" fmla="*/ 215 w 215"/>
                <a:gd name="T41" fmla="*/ 114 h 216"/>
                <a:gd name="T42" fmla="*/ 199 w 215"/>
                <a:gd name="T43" fmla="*/ 95 h 216"/>
                <a:gd name="T44" fmla="*/ 209 w 215"/>
                <a:gd name="T45" fmla="*/ 71 h 216"/>
                <a:gd name="T46" fmla="*/ 188 w 215"/>
                <a:gd name="T47" fmla="*/ 63 h 216"/>
                <a:gd name="T48" fmla="*/ 188 w 215"/>
                <a:gd name="T49" fmla="*/ 36 h 216"/>
                <a:gd name="T50" fmla="*/ 165 w 215"/>
                <a:gd name="T51" fmla="*/ 36 h 216"/>
                <a:gd name="T52" fmla="*/ 155 w 215"/>
                <a:gd name="T53" fmla="*/ 11 h 216"/>
                <a:gd name="T54" fmla="*/ 132 w 215"/>
                <a:gd name="T55" fmla="*/ 19 h 216"/>
                <a:gd name="T56" fmla="*/ 113 w 215"/>
                <a:gd name="T57" fmla="*/ 0 h 216"/>
                <a:gd name="T58" fmla="*/ 97 w 215"/>
                <a:gd name="T59" fmla="*/ 17 h 216"/>
                <a:gd name="T60" fmla="*/ 73 w 215"/>
                <a:gd name="T61" fmla="*/ 6 h 216"/>
                <a:gd name="T62" fmla="*/ 63 w 215"/>
                <a:gd name="T63" fmla="*/ 28 h 216"/>
                <a:gd name="T64" fmla="*/ 125 w 215"/>
                <a:gd name="T65" fmla="*/ 95 h 216"/>
                <a:gd name="T66" fmla="*/ 91 w 215"/>
                <a:gd name="T67" fmla="*/ 120 h 216"/>
                <a:gd name="T68" fmla="*/ 125 w 215"/>
                <a:gd name="T69" fmla="*/ 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216">
                  <a:moveTo>
                    <a:pt x="49" y="17"/>
                  </a:moveTo>
                  <a:cubicBezTo>
                    <a:pt x="36" y="28"/>
                    <a:pt x="36" y="28"/>
                    <a:pt x="36" y="28"/>
                  </a:cubicBezTo>
                  <a:cubicBezTo>
                    <a:pt x="42" y="44"/>
                    <a:pt x="42" y="44"/>
                    <a:pt x="42" y="44"/>
                  </a:cubicBezTo>
                  <a:cubicBezTo>
                    <a:pt x="40" y="47"/>
                    <a:pt x="37" y="49"/>
                    <a:pt x="35" y="52"/>
                  </a:cubicBezTo>
                  <a:cubicBezTo>
                    <a:pt x="18" y="47"/>
                    <a:pt x="18" y="47"/>
                    <a:pt x="18" y="47"/>
                  </a:cubicBezTo>
                  <a:cubicBezTo>
                    <a:pt x="10" y="62"/>
                    <a:pt x="10" y="62"/>
                    <a:pt x="10" y="62"/>
                  </a:cubicBezTo>
                  <a:cubicBezTo>
                    <a:pt x="23" y="75"/>
                    <a:pt x="23" y="75"/>
                    <a:pt x="23" y="75"/>
                  </a:cubicBezTo>
                  <a:cubicBezTo>
                    <a:pt x="22" y="77"/>
                    <a:pt x="21" y="80"/>
                    <a:pt x="20" y="83"/>
                  </a:cubicBezTo>
                  <a:cubicBezTo>
                    <a:pt x="2" y="85"/>
                    <a:pt x="2" y="85"/>
                    <a:pt x="2" y="85"/>
                  </a:cubicBezTo>
                  <a:cubicBezTo>
                    <a:pt x="0" y="102"/>
                    <a:pt x="0" y="102"/>
                    <a:pt x="0" y="102"/>
                  </a:cubicBezTo>
                  <a:cubicBezTo>
                    <a:pt x="17" y="109"/>
                    <a:pt x="17" y="109"/>
                    <a:pt x="17" y="109"/>
                  </a:cubicBezTo>
                  <a:cubicBezTo>
                    <a:pt x="17" y="113"/>
                    <a:pt x="17" y="116"/>
                    <a:pt x="17" y="120"/>
                  </a:cubicBezTo>
                  <a:cubicBezTo>
                    <a:pt x="1" y="129"/>
                    <a:pt x="1" y="129"/>
                    <a:pt x="1" y="129"/>
                  </a:cubicBezTo>
                  <a:cubicBezTo>
                    <a:pt x="6" y="146"/>
                    <a:pt x="6" y="146"/>
                    <a:pt x="6" y="146"/>
                  </a:cubicBezTo>
                  <a:cubicBezTo>
                    <a:pt x="25" y="145"/>
                    <a:pt x="25" y="145"/>
                    <a:pt x="25" y="145"/>
                  </a:cubicBezTo>
                  <a:cubicBezTo>
                    <a:pt x="26" y="148"/>
                    <a:pt x="27" y="150"/>
                    <a:pt x="28" y="152"/>
                  </a:cubicBezTo>
                  <a:cubicBezTo>
                    <a:pt x="17" y="166"/>
                    <a:pt x="17" y="166"/>
                    <a:pt x="17" y="166"/>
                  </a:cubicBezTo>
                  <a:cubicBezTo>
                    <a:pt x="27" y="180"/>
                    <a:pt x="27" y="180"/>
                    <a:pt x="27" y="180"/>
                  </a:cubicBezTo>
                  <a:cubicBezTo>
                    <a:pt x="44" y="173"/>
                    <a:pt x="44" y="173"/>
                    <a:pt x="44" y="173"/>
                  </a:cubicBezTo>
                  <a:cubicBezTo>
                    <a:pt x="46" y="175"/>
                    <a:pt x="48" y="177"/>
                    <a:pt x="51" y="179"/>
                  </a:cubicBezTo>
                  <a:cubicBezTo>
                    <a:pt x="45" y="197"/>
                    <a:pt x="45" y="197"/>
                    <a:pt x="45" y="197"/>
                  </a:cubicBezTo>
                  <a:cubicBezTo>
                    <a:pt x="60" y="205"/>
                    <a:pt x="60" y="205"/>
                    <a:pt x="60" y="205"/>
                  </a:cubicBezTo>
                  <a:cubicBezTo>
                    <a:pt x="73" y="192"/>
                    <a:pt x="73" y="192"/>
                    <a:pt x="73" y="192"/>
                  </a:cubicBezTo>
                  <a:cubicBezTo>
                    <a:pt x="76" y="194"/>
                    <a:pt x="79" y="195"/>
                    <a:pt x="82" y="196"/>
                  </a:cubicBezTo>
                  <a:cubicBezTo>
                    <a:pt x="84" y="214"/>
                    <a:pt x="84" y="214"/>
                    <a:pt x="84" y="214"/>
                  </a:cubicBezTo>
                  <a:cubicBezTo>
                    <a:pt x="101" y="216"/>
                    <a:pt x="101" y="216"/>
                    <a:pt x="101" y="216"/>
                  </a:cubicBezTo>
                  <a:cubicBezTo>
                    <a:pt x="108" y="199"/>
                    <a:pt x="108" y="199"/>
                    <a:pt x="108" y="199"/>
                  </a:cubicBezTo>
                  <a:cubicBezTo>
                    <a:pt x="111" y="199"/>
                    <a:pt x="114" y="199"/>
                    <a:pt x="117" y="199"/>
                  </a:cubicBezTo>
                  <a:cubicBezTo>
                    <a:pt x="125" y="215"/>
                    <a:pt x="125" y="215"/>
                    <a:pt x="125" y="215"/>
                  </a:cubicBezTo>
                  <a:cubicBezTo>
                    <a:pt x="142" y="210"/>
                    <a:pt x="142" y="210"/>
                    <a:pt x="142" y="210"/>
                  </a:cubicBezTo>
                  <a:cubicBezTo>
                    <a:pt x="142" y="193"/>
                    <a:pt x="142" y="193"/>
                    <a:pt x="142" y="193"/>
                  </a:cubicBezTo>
                  <a:cubicBezTo>
                    <a:pt x="145" y="191"/>
                    <a:pt x="149" y="190"/>
                    <a:pt x="152" y="188"/>
                  </a:cubicBezTo>
                  <a:cubicBezTo>
                    <a:pt x="166" y="199"/>
                    <a:pt x="166" y="199"/>
                    <a:pt x="166" y="199"/>
                  </a:cubicBezTo>
                  <a:cubicBezTo>
                    <a:pt x="179" y="189"/>
                    <a:pt x="179" y="189"/>
                    <a:pt x="179" y="189"/>
                  </a:cubicBezTo>
                  <a:cubicBezTo>
                    <a:pt x="173" y="173"/>
                    <a:pt x="173" y="173"/>
                    <a:pt x="173" y="173"/>
                  </a:cubicBezTo>
                  <a:cubicBezTo>
                    <a:pt x="175" y="170"/>
                    <a:pt x="178" y="167"/>
                    <a:pt x="180" y="164"/>
                  </a:cubicBezTo>
                  <a:cubicBezTo>
                    <a:pt x="196" y="169"/>
                    <a:pt x="196" y="169"/>
                    <a:pt x="196" y="169"/>
                  </a:cubicBezTo>
                  <a:cubicBezTo>
                    <a:pt x="205" y="154"/>
                    <a:pt x="205" y="154"/>
                    <a:pt x="205" y="154"/>
                  </a:cubicBezTo>
                  <a:cubicBezTo>
                    <a:pt x="193" y="142"/>
                    <a:pt x="193" y="142"/>
                    <a:pt x="193" y="142"/>
                  </a:cubicBezTo>
                  <a:cubicBezTo>
                    <a:pt x="194" y="139"/>
                    <a:pt x="195" y="136"/>
                    <a:pt x="196" y="133"/>
                  </a:cubicBezTo>
                  <a:cubicBezTo>
                    <a:pt x="213" y="131"/>
                    <a:pt x="213" y="131"/>
                    <a:pt x="213" y="131"/>
                  </a:cubicBezTo>
                  <a:cubicBezTo>
                    <a:pt x="215" y="114"/>
                    <a:pt x="215" y="114"/>
                    <a:pt x="215" y="114"/>
                  </a:cubicBezTo>
                  <a:cubicBezTo>
                    <a:pt x="200" y="108"/>
                    <a:pt x="200" y="108"/>
                    <a:pt x="200" y="108"/>
                  </a:cubicBezTo>
                  <a:cubicBezTo>
                    <a:pt x="200" y="104"/>
                    <a:pt x="199" y="100"/>
                    <a:pt x="199" y="95"/>
                  </a:cubicBezTo>
                  <a:cubicBezTo>
                    <a:pt x="213" y="87"/>
                    <a:pt x="213" y="87"/>
                    <a:pt x="213" y="87"/>
                  </a:cubicBezTo>
                  <a:cubicBezTo>
                    <a:pt x="209" y="71"/>
                    <a:pt x="209" y="71"/>
                    <a:pt x="209" y="71"/>
                  </a:cubicBezTo>
                  <a:cubicBezTo>
                    <a:pt x="192" y="71"/>
                    <a:pt x="192" y="71"/>
                    <a:pt x="192" y="71"/>
                  </a:cubicBezTo>
                  <a:cubicBezTo>
                    <a:pt x="191" y="68"/>
                    <a:pt x="189" y="66"/>
                    <a:pt x="188" y="63"/>
                  </a:cubicBezTo>
                  <a:cubicBezTo>
                    <a:pt x="198" y="50"/>
                    <a:pt x="198" y="50"/>
                    <a:pt x="198" y="50"/>
                  </a:cubicBezTo>
                  <a:cubicBezTo>
                    <a:pt x="188" y="36"/>
                    <a:pt x="188" y="36"/>
                    <a:pt x="188" y="36"/>
                  </a:cubicBezTo>
                  <a:cubicBezTo>
                    <a:pt x="173" y="43"/>
                    <a:pt x="173" y="43"/>
                    <a:pt x="173" y="43"/>
                  </a:cubicBezTo>
                  <a:cubicBezTo>
                    <a:pt x="170" y="40"/>
                    <a:pt x="167" y="38"/>
                    <a:pt x="165" y="36"/>
                  </a:cubicBezTo>
                  <a:cubicBezTo>
                    <a:pt x="169" y="20"/>
                    <a:pt x="169" y="20"/>
                    <a:pt x="169" y="20"/>
                  </a:cubicBezTo>
                  <a:cubicBezTo>
                    <a:pt x="155" y="11"/>
                    <a:pt x="155" y="11"/>
                    <a:pt x="155" y="11"/>
                  </a:cubicBezTo>
                  <a:cubicBezTo>
                    <a:pt x="143" y="23"/>
                    <a:pt x="143" y="23"/>
                    <a:pt x="143" y="23"/>
                  </a:cubicBezTo>
                  <a:cubicBezTo>
                    <a:pt x="139" y="22"/>
                    <a:pt x="136" y="20"/>
                    <a:pt x="132" y="19"/>
                  </a:cubicBezTo>
                  <a:cubicBezTo>
                    <a:pt x="130" y="3"/>
                    <a:pt x="130" y="3"/>
                    <a:pt x="130" y="3"/>
                  </a:cubicBezTo>
                  <a:cubicBezTo>
                    <a:pt x="113" y="0"/>
                    <a:pt x="113" y="0"/>
                    <a:pt x="113" y="0"/>
                  </a:cubicBezTo>
                  <a:cubicBezTo>
                    <a:pt x="107" y="16"/>
                    <a:pt x="107" y="16"/>
                    <a:pt x="107" y="16"/>
                  </a:cubicBezTo>
                  <a:cubicBezTo>
                    <a:pt x="104" y="16"/>
                    <a:pt x="100" y="16"/>
                    <a:pt x="97" y="17"/>
                  </a:cubicBezTo>
                  <a:cubicBezTo>
                    <a:pt x="89" y="2"/>
                    <a:pt x="89" y="2"/>
                    <a:pt x="89" y="2"/>
                  </a:cubicBezTo>
                  <a:cubicBezTo>
                    <a:pt x="73" y="6"/>
                    <a:pt x="73" y="6"/>
                    <a:pt x="73" y="6"/>
                  </a:cubicBezTo>
                  <a:cubicBezTo>
                    <a:pt x="73" y="23"/>
                    <a:pt x="73" y="23"/>
                    <a:pt x="73" y="23"/>
                  </a:cubicBezTo>
                  <a:cubicBezTo>
                    <a:pt x="69" y="25"/>
                    <a:pt x="66" y="26"/>
                    <a:pt x="63" y="28"/>
                  </a:cubicBezTo>
                  <a:lnTo>
                    <a:pt x="49" y="17"/>
                  </a:lnTo>
                  <a:close/>
                  <a:moveTo>
                    <a:pt x="125" y="95"/>
                  </a:moveTo>
                  <a:cubicBezTo>
                    <a:pt x="132" y="104"/>
                    <a:pt x="130" y="117"/>
                    <a:pt x="121" y="124"/>
                  </a:cubicBezTo>
                  <a:cubicBezTo>
                    <a:pt x="112" y="131"/>
                    <a:pt x="98" y="130"/>
                    <a:pt x="91" y="120"/>
                  </a:cubicBezTo>
                  <a:cubicBezTo>
                    <a:pt x="84" y="111"/>
                    <a:pt x="86" y="98"/>
                    <a:pt x="95" y="91"/>
                  </a:cubicBezTo>
                  <a:cubicBezTo>
                    <a:pt x="105" y="84"/>
                    <a:pt x="118" y="86"/>
                    <a:pt x="125" y="95"/>
                  </a:cubicBezTo>
                  <a:close/>
                </a:path>
              </a:pathLst>
            </a:custGeom>
            <a:solidFill>
              <a:srgbClr val="5D6573"/>
            </a:solidFill>
            <a:ln>
              <a:noFill/>
            </a:ln>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sp>
          <p:nvSpPr>
            <p:cNvPr id="137" name="出自【趣你的PPT】(微信:qunideppt)：最优质的PPT资源库"/>
            <p:cNvSpPr>
              <a:spLocks noEditPoints="true"/>
            </p:cNvSpPr>
            <p:nvPr/>
          </p:nvSpPr>
          <p:spPr bwMode="auto">
            <a:xfrm>
              <a:off x="10665" y="2769"/>
              <a:ext cx="1134" cy="1130"/>
            </a:xfrm>
            <a:custGeom>
              <a:avLst/>
              <a:gdLst>
                <a:gd name="T0" fmla="*/ 36 w 216"/>
                <a:gd name="T1" fmla="*/ 27 h 215"/>
                <a:gd name="T2" fmla="*/ 36 w 216"/>
                <a:gd name="T3" fmla="*/ 51 h 215"/>
                <a:gd name="T4" fmla="*/ 10 w 216"/>
                <a:gd name="T5" fmla="*/ 61 h 215"/>
                <a:gd name="T6" fmla="*/ 20 w 216"/>
                <a:gd name="T7" fmla="*/ 82 h 215"/>
                <a:gd name="T8" fmla="*/ 0 w 216"/>
                <a:gd name="T9" fmla="*/ 101 h 215"/>
                <a:gd name="T10" fmla="*/ 18 w 216"/>
                <a:gd name="T11" fmla="*/ 119 h 215"/>
                <a:gd name="T12" fmla="*/ 7 w 216"/>
                <a:gd name="T13" fmla="*/ 145 h 215"/>
                <a:gd name="T14" fmla="*/ 29 w 216"/>
                <a:gd name="T15" fmla="*/ 151 h 215"/>
                <a:gd name="T16" fmla="*/ 27 w 216"/>
                <a:gd name="T17" fmla="*/ 179 h 215"/>
                <a:gd name="T18" fmla="*/ 51 w 216"/>
                <a:gd name="T19" fmla="*/ 178 h 215"/>
                <a:gd name="T20" fmla="*/ 61 w 216"/>
                <a:gd name="T21" fmla="*/ 204 h 215"/>
                <a:gd name="T22" fmla="*/ 83 w 216"/>
                <a:gd name="T23" fmla="*/ 195 h 215"/>
                <a:gd name="T24" fmla="*/ 102 w 216"/>
                <a:gd name="T25" fmla="*/ 215 h 215"/>
                <a:gd name="T26" fmla="*/ 118 w 216"/>
                <a:gd name="T27" fmla="*/ 198 h 215"/>
                <a:gd name="T28" fmla="*/ 143 w 216"/>
                <a:gd name="T29" fmla="*/ 209 h 215"/>
                <a:gd name="T30" fmla="*/ 152 w 216"/>
                <a:gd name="T31" fmla="*/ 187 h 215"/>
                <a:gd name="T32" fmla="*/ 180 w 216"/>
                <a:gd name="T33" fmla="*/ 188 h 215"/>
                <a:gd name="T34" fmla="*/ 180 w 216"/>
                <a:gd name="T35" fmla="*/ 164 h 215"/>
                <a:gd name="T36" fmla="*/ 205 w 216"/>
                <a:gd name="T37" fmla="*/ 153 h 215"/>
                <a:gd name="T38" fmla="*/ 197 w 216"/>
                <a:gd name="T39" fmla="*/ 132 h 215"/>
                <a:gd name="T40" fmla="*/ 216 w 216"/>
                <a:gd name="T41" fmla="*/ 113 h 215"/>
                <a:gd name="T42" fmla="*/ 199 w 216"/>
                <a:gd name="T43" fmla="*/ 94 h 215"/>
                <a:gd name="T44" fmla="*/ 209 w 216"/>
                <a:gd name="T45" fmla="*/ 70 h 215"/>
                <a:gd name="T46" fmla="*/ 188 w 216"/>
                <a:gd name="T47" fmla="*/ 62 h 215"/>
                <a:gd name="T48" fmla="*/ 188 w 216"/>
                <a:gd name="T49" fmla="*/ 35 h 215"/>
                <a:gd name="T50" fmla="*/ 165 w 216"/>
                <a:gd name="T51" fmla="*/ 35 h 215"/>
                <a:gd name="T52" fmla="*/ 155 w 216"/>
                <a:gd name="T53" fmla="*/ 10 h 215"/>
                <a:gd name="T54" fmla="*/ 133 w 216"/>
                <a:gd name="T55" fmla="*/ 18 h 215"/>
                <a:gd name="T56" fmla="*/ 114 w 216"/>
                <a:gd name="T57" fmla="*/ 0 h 215"/>
                <a:gd name="T58" fmla="*/ 98 w 216"/>
                <a:gd name="T59" fmla="*/ 16 h 215"/>
                <a:gd name="T60" fmla="*/ 73 w 216"/>
                <a:gd name="T61" fmla="*/ 5 h 215"/>
                <a:gd name="T62" fmla="*/ 63 w 216"/>
                <a:gd name="T63" fmla="*/ 27 h 215"/>
                <a:gd name="T64" fmla="*/ 125 w 216"/>
                <a:gd name="T65" fmla="*/ 94 h 215"/>
                <a:gd name="T66" fmla="*/ 92 w 216"/>
                <a:gd name="T67" fmla="*/ 119 h 215"/>
                <a:gd name="T68" fmla="*/ 125 w 216"/>
                <a:gd name="T69" fmla="*/ 9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 h="215">
                  <a:moveTo>
                    <a:pt x="50" y="16"/>
                  </a:moveTo>
                  <a:cubicBezTo>
                    <a:pt x="36" y="27"/>
                    <a:pt x="36" y="27"/>
                    <a:pt x="36" y="27"/>
                  </a:cubicBezTo>
                  <a:cubicBezTo>
                    <a:pt x="43" y="43"/>
                    <a:pt x="43" y="43"/>
                    <a:pt x="43" y="43"/>
                  </a:cubicBezTo>
                  <a:cubicBezTo>
                    <a:pt x="40" y="46"/>
                    <a:pt x="38" y="48"/>
                    <a:pt x="36" y="51"/>
                  </a:cubicBezTo>
                  <a:cubicBezTo>
                    <a:pt x="19" y="46"/>
                    <a:pt x="19" y="46"/>
                    <a:pt x="19" y="46"/>
                  </a:cubicBezTo>
                  <a:cubicBezTo>
                    <a:pt x="10" y="61"/>
                    <a:pt x="10" y="61"/>
                    <a:pt x="10" y="61"/>
                  </a:cubicBezTo>
                  <a:cubicBezTo>
                    <a:pt x="23" y="74"/>
                    <a:pt x="23" y="74"/>
                    <a:pt x="23" y="74"/>
                  </a:cubicBezTo>
                  <a:cubicBezTo>
                    <a:pt x="22" y="77"/>
                    <a:pt x="21" y="79"/>
                    <a:pt x="20" y="82"/>
                  </a:cubicBezTo>
                  <a:cubicBezTo>
                    <a:pt x="2" y="84"/>
                    <a:pt x="2" y="84"/>
                    <a:pt x="2" y="84"/>
                  </a:cubicBezTo>
                  <a:cubicBezTo>
                    <a:pt x="0" y="101"/>
                    <a:pt x="0" y="101"/>
                    <a:pt x="0" y="101"/>
                  </a:cubicBezTo>
                  <a:cubicBezTo>
                    <a:pt x="17" y="108"/>
                    <a:pt x="17" y="108"/>
                    <a:pt x="17" y="108"/>
                  </a:cubicBezTo>
                  <a:cubicBezTo>
                    <a:pt x="17" y="112"/>
                    <a:pt x="17" y="116"/>
                    <a:pt x="18" y="119"/>
                  </a:cubicBezTo>
                  <a:cubicBezTo>
                    <a:pt x="2" y="128"/>
                    <a:pt x="2" y="128"/>
                    <a:pt x="2" y="128"/>
                  </a:cubicBezTo>
                  <a:cubicBezTo>
                    <a:pt x="7" y="145"/>
                    <a:pt x="7" y="145"/>
                    <a:pt x="7" y="145"/>
                  </a:cubicBezTo>
                  <a:cubicBezTo>
                    <a:pt x="25" y="144"/>
                    <a:pt x="25" y="144"/>
                    <a:pt x="25" y="144"/>
                  </a:cubicBezTo>
                  <a:cubicBezTo>
                    <a:pt x="26" y="147"/>
                    <a:pt x="27" y="149"/>
                    <a:pt x="29" y="151"/>
                  </a:cubicBezTo>
                  <a:cubicBezTo>
                    <a:pt x="17" y="166"/>
                    <a:pt x="17" y="166"/>
                    <a:pt x="17" y="166"/>
                  </a:cubicBezTo>
                  <a:cubicBezTo>
                    <a:pt x="27" y="179"/>
                    <a:pt x="27" y="179"/>
                    <a:pt x="27" y="179"/>
                  </a:cubicBezTo>
                  <a:cubicBezTo>
                    <a:pt x="44" y="172"/>
                    <a:pt x="44" y="172"/>
                    <a:pt x="44" y="172"/>
                  </a:cubicBezTo>
                  <a:cubicBezTo>
                    <a:pt x="47" y="174"/>
                    <a:pt x="49" y="176"/>
                    <a:pt x="51" y="178"/>
                  </a:cubicBezTo>
                  <a:cubicBezTo>
                    <a:pt x="46" y="196"/>
                    <a:pt x="46" y="196"/>
                    <a:pt x="46" y="196"/>
                  </a:cubicBezTo>
                  <a:cubicBezTo>
                    <a:pt x="61" y="204"/>
                    <a:pt x="61" y="204"/>
                    <a:pt x="61" y="204"/>
                  </a:cubicBezTo>
                  <a:cubicBezTo>
                    <a:pt x="74" y="191"/>
                    <a:pt x="74" y="191"/>
                    <a:pt x="74" y="191"/>
                  </a:cubicBezTo>
                  <a:cubicBezTo>
                    <a:pt x="77" y="193"/>
                    <a:pt x="80" y="194"/>
                    <a:pt x="83" y="195"/>
                  </a:cubicBezTo>
                  <a:cubicBezTo>
                    <a:pt x="85" y="213"/>
                    <a:pt x="85" y="213"/>
                    <a:pt x="85" y="213"/>
                  </a:cubicBezTo>
                  <a:cubicBezTo>
                    <a:pt x="102" y="215"/>
                    <a:pt x="102" y="215"/>
                    <a:pt x="102" y="215"/>
                  </a:cubicBezTo>
                  <a:cubicBezTo>
                    <a:pt x="109" y="198"/>
                    <a:pt x="109" y="198"/>
                    <a:pt x="109" y="198"/>
                  </a:cubicBezTo>
                  <a:cubicBezTo>
                    <a:pt x="112" y="198"/>
                    <a:pt x="115" y="198"/>
                    <a:pt x="118" y="198"/>
                  </a:cubicBezTo>
                  <a:cubicBezTo>
                    <a:pt x="126" y="214"/>
                    <a:pt x="126" y="214"/>
                    <a:pt x="126" y="214"/>
                  </a:cubicBezTo>
                  <a:cubicBezTo>
                    <a:pt x="143" y="209"/>
                    <a:pt x="143" y="209"/>
                    <a:pt x="143" y="209"/>
                  </a:cubicBezTo>
                  <a:cubicBezTo>
                    <a:pt x="143" y="192"/>
                    <a:pt x="143" y="192"/>
                    <a:pt x="143" y="192"/>
                  </a:cubicBezTo>
                  <a:cubicBezTo>
                    <a:pt x="146" y="190"/>
                    <a:pt x="149" y="189"/>
                    <a:pt x="152" y="187"/>
                  </a:cubicBezTo>
                  <a:cubicBezTo>
                    <a:pt x="166" y="198"/>
                    <a:pt x="166" y="198"/>
                    <a:pt x="166" y="198"/>
                  </a:cubicBezTo>
                  <a:cubicBezTo>
                    <a:pt x="180" y="188"/>
                    <a:pt x="180" y="188"/>
                    <a:pt x="180" y="188"/>
                  </a:cubicBezTo>
                  <a:cubicBezTo>
                    <a:pt x="173" y="172"/>
                    <a:pt x="173" y="172"/>
                    <a:pt x="173" y="172"/>
                  </a:cubicBezTo>
                  <a:cubicBezTo>
                    <a:pt x="176" y="169"/>
                    <a:pt x="178" y="166"/>
                    <a:pt x="180" y="164"/>
                  </a:cubicBezTo>
                  <a:cubicBezTo>
                    <a:pt x="197" y="168"/>
                    <a:pt x="197" y="168"/>
                    <a:pt x="197" y="168"/>
                  </a:cubicBezTo>
                  <a:cubicBezTo>
                    <a:pt x="205" y="153"/>
                    <a:pt x="205" y="153"/>
                    <a:pt x="205" y="153"/>
                  </a:cubicBezTo>
                  <a:cubicBezTo>
                    <a:pt x="193" y="142"/>
                    <a:pt x="193" y="142"/>
                    <a:pt x="193" y="142"/>
                  </a:cubicBezTo>
                  <a:cubicBezTo>
                    <a:pt x="194" y="138"/>
                    <a:pt x="196" y="135"/>
                    <a:pt x="197" y="132"/>
                  </a:cubicBezTo>
                  <a:cubicBezTo>
                    <a:pt x="213" y="130"/>
                    <a:pt x="213" y="130"/>
                    <a:pt x="213" y="130"/>
                  </a:cubicBezTo>
                  <a:cubicBezTo>
                    <a:pt x="216" y="113"/>
                    <a:pt x="216" y="113"/>
                    <a:pt x="216" y="113"/>
                  </a:cubicBezTo>
                  <a:cubicBezTo>
                    <a:pt x="200" y="107"/>
                    <a:pt x="200" y="107"/>
                    <a:pt x="200" y="107"/>
                  </a:cubicBezTo>
                  <a:cubicBezTo>
                    <a:pt x="200" y="103"/>
                    <a:pt x="200" y="99"/>
                    <a:pt x="199" y="94"/>
                  </a:cubicBezTo>
                  <a:cubicBezTo>
                    <a:pt x="214" y="86"/>
                    <a:pt x="214" y="86"/>
                    <a:pt x="214" y="86"/>
                  </a:cubicBezTo>
                  <a:cubicBezTo>
                    <a:pt x="209" y="70"/>
                    <a:pt x="209" y="70"/>
                    <a:pt x="209" y="70"/>
                  </a:cubicBezTo>
                  <a:cubicBezTo>
                    <a:pt x="193" y="70"/>
                    <a:pt x="193" y="70"/>
                    <a:pt x="193" y="70"/>
                  </a:cubicBezTo>
                  <a:cubicBezTo>
                    <a:pt x="191" y="67"/>
                    <a:pt x="190" y="65"/>
                    <a:pt x="188" y="62"/>
                  </a:cubicBezTo>
                  <a:cubicBezTo>
                    <a:pt x="199" y="49"/>
                    <a:pt x="199" y="49"/>
                    <a:pt x="199" y="49"/>
                  </a:cubicBezTo>
                  <a:cubicBezTo>
                    <a:pt x="188" y="35"/>
                    <a:pt x="188" y="35"/>
                    <a:pt x="188" y="35"/>
                  </a:cubicBezTo>
                  <a:cubicBezTo>
                    <a:pt x="173" y="42"/>
                    <a:pt x="173" y="42"/>
                    <a:pt x="173" y="42"/>
                  </a:cubicBezTo>
                  <a:cubicBezTo>
                    <a:pt x="171" y="39"/>
                    <a:pt x="168" y="37"/>
                    <a:pt x="165" y="35"/>
                  </a:cubicBezTo>
                  <a:cubicBezTo>
                    <a:pt x="170" y="19"/>
                    <a:pt x="170" y="19"/>
                    <a:pt x="170" y="19"/>
                  </a:cubicBezTo>
                  <a:cubicBezTo>
                    <a:pt x="155" y="10"/>
                    <a:pt x="155" y="10"/>
                    <a:pt x="155" y="10"/>
                  </a:cubicBezTo>
                  <a:cubicBezTo>
                    <a:pt x="143" y="22"/>
                    <a:pt x="143" y="22"/>
                    <a:pt x="143" y="22"/>
                  </a:cubicBezTo>
                  <a:cubicBezTo>
                    <a:pt x="140" y="21"/>
                    <a:pt x="136" y="19"/>
                    <a:pt x="133" y="18"/>
                  </a:cubicBezTo>
                  <a:cubicBezTo>
                    <a:pt x="131" y="2"/>
                    <a:pt x="131" y="2"/>
                    <a:pt x="131" y="2"/>
                  </a:cubicBezTo>
                  <a:cubicBezTo>
                    <a:pt x="114" y="0"/>
                    <a:pt x="114" y="0"/>
                    <a:pt x="114" y="0"/>
                  </a:cubicBezTo>
                  <a:cubicBezTo>
                    <a:pt x="108" y="15"/>
                    <a:pt x="108" y="15"/>
                    <a:pt x="108" y="15"/>
                  </a:cubicBezTo>
                  <a:cubicBezTo>
                    <a:pt x="104" y="15"/>
                    <a:pt x="101" y="15"/>
                    <a:pt x="98" y="16"/>
                  </a:cubicBezTo>
                  <a:cubicBezTo>
                    <a:pt x="90" y="1"/>
                    <a:pt x="90" y="1"/>
                    <a:pt x="90" y="1"/>
                  </a:cubicBezTo>
                  <a:cubicBezTo>
                    <a:pt x="73" y="5"/>
                    <a:pt x="73" y="5"/>
                    <a:pt x="73" y="5"/>
                  </a:cubicBezTo>
                  <a:cubicBezTo>
                    <a:pt x="73" y="22"/>
                    <a:pt x="73" y="22"/>
                    <a:pt x="73" y="22"/>
                  </a:cubicBezTo>
                  <a:cubicBezTo>
                    <a:pt x="70" y="24"/>
                    <a:pt x="66" y="25"/>
                    <a:pt x="63" y="27"/>
                  </a:cubicBezTo>
                  <a:lnTo>
                    <a:pt x="50" y="16"/>
                  </a:lnTo>
                  <a:close/>
                  <a:moveTo>
                    <a:pt x="125" y="94"/>
                  </a:moveTo>
                  <a:cubicBezTo>
                    <a:pt x="132" y="103"/>
                    <a:pt x="131" y="116"/>
                    <a:pt x="121" y="123"/>
                  </a:cubicBezTo>
                  <a:cubicBezTo>
                    <a:pt x="112" y="130"/>
                    <a:pt x="99" y="129"/>
                    <a:pt x="92" y="119"/>
                  </a:cubicBezTo>
                  <a:cubicBezTo>
                    <a:pt x="85" y="110"/>
                    <a:pt x="87" y="97"/>
                    <a:pt x="96" y="90"/>
                  </a:cubicBezTo>
                  <a:cubicBezTo>
                    <a:pt x="105" y="83"/>
                    <a:pt x="118" y="85"/>
                    <a:pt x="125" y="94"/>
                  </a:cubicBezTo>
                  <a:close/>
                </a:path>
              </a:pathLst>
            </a:custGeom>
            <a:solidFill>
              <a:srgbClr val="5D6573"/>
            </a:solidFill>
            <a:ln>
              <a:noFill/>
            </a:ln>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sp>
          <p:nvSpPr>
            <p:cNvPr id="138" name="出自【趣你的PPT】(微信:qunideppt)：最优质的PPT资源库"/>
            <p:cNvSpPr>
              <a:spLocks noEditPoints="true"/>
            </p:cNvSpPr>
            <p:nvPr/>
          </p:nvSpPr>
          <p:spPr bwMode="auto">
            <a:xfrm>
              <a:off x="10074" y="6201"/>
              <a:ext cx="1132" cy="1136"/>
            </a:xfrm>
            <a:custGeom>
              <a:avLst/>
              <a:gdLst>
                <a:gd name="T0" fmla="*/ 35 w 215"/>
                <a:gd name="T1" fmla="*/ 28 h 216"/>
                <a:gd name="T2" fmla="*/ 35 w 215"/>
                <a:gd name="T3" fmla="*/ 52 h 216"/>
                <a:gd name="T4" fmla="*/ 10 w 215"/>
                <a:gd name="T5" fmla="*/ 62 h 216"/>
                <a:gd name="T6" fmla="*/ 20 w 215"/>
                <a:gd name="T7" fmla="*/ 83 h 216"/>
                <a:gd name="T8" fmla="*/ 0 w 215"/>
                <a:gd name="T9" fmla="*/ 102 h 216"/>
                <a:gd name="T10" fmla="*/ 17 w 215"/>
                <a:gd name="T11" fmla="*/ 120 h 216"/>
                <a:gd name="T12" fmla="*/ 6 w 215"/>
                <a:gd name="T13" fmla="*/ 146 h 216"/>
                <a:gd name="T14" fmla="*/ 28 w 215"/>
                <a:gd name="T15" fmla="*/ 152 h 216"/>
                <a:gd name="T16" fmla="*/ 27 w 215"/>
                <a:gd name="T17" fmla="*/ 180 h 216"/>
                <a:gd name="T18" fmla="*/ 51 w 215"/>
                <a:gd name="T19" fmla="*/ 179 h 216"/>
                <a:gd name="T20" fmla="*/ 60 w 215"/>
                <a:gd name="T21" fmla="*/ 205 h 216"/>
                <a:gd name="T22" fmla="*/ 82 w 215"/>
                <a:gd name="T23" fmla="*/ 195 h 216"/>
                <a:gd name="T24" fmla="*/ 101 w 215"/>
                <a:gd name="T25" fmla="*/ 216 h 216"/>
                <a:gd name="T26" fmla="*/ 117 w 215"/>
                <a:gd name="T27" fmla="*/ 199 h 216"/>
                <a:gd name="T28" fmla="*/ 142 w 215"/>
                <a:gd name="T29" fmla="*/ 210 h 216"/>
                <a:gd name="T30" fmla="*/ 152 w 215"/>
                <a:gd name="T31" fmla="*/ 188 h 216"/>
                <a:gd name="T32" fmla="*/ 179 w 215"/>
                <a:gd name="T33" fmla="*/ 189 h 216"/>
                <a:gd name="T34" fmla="*/ 180 w 215"/>
                <a:gd name="T35" fmla="*/ 164 h 216"/>
                <a:gd name="T36" fmla="*/ 205 w 215"/>
                <a:gd name="T37" fmla="*/ 154 h 216"/>
                <a:gd name="T38" fmla="*/ 196 w 215"/>
                <a:gd name="T39" fmla="*/ 133 h 216"/>
                <a:gd name="T40" fmla="*/ 215 w 215"/>
                <a:gd name="T41" fmla="*/ 114 h 216"/>
                <a:gd name="T42" fmla="*/ 199 w 215"/>
                <a:gd name="T43" fmla="*/ 95 h 216"/>
                <a:gd name="T44" fmla="*/ 209 w 215"/>
                <a:gd name="T45" fmla="*/ 71 h 216"/>
                <a:gd name="T46" fmla="*/ 188 w 215"/>
                <a:gd name="T47" fmla="*/ 63 h 216"/>
                <a:gd name="T48" fmla="*/ 188 w 215"/>
                <a:gd name="T49" fmla="*/ 36 h 216"/>
                <a:gd name="T50" fmla="*/ 164 w 215"/>
                <a:gd name="T51" fmla="*/ 36 h 216"/>
                <a:gd name="T52" fmla="*/ 154 w 215"/>
                <a:gd name="T53" fmla="*/ 11 h 216"/>
                <a:gd name="T54" fmla="*/ 132 w 215"/>
                <a:gd name="T55" fmla="*/ 19 h 216"/>
                <a:gd name="T56" fmla="*/ 113 w 215"/>
                <a:gd name="T57" fmla="*/ 0 h 216"/>
                <a:gd name="T58" fmla="*/ 97 w 215"/>
                <a:gd name="T59" fmla="*/ 17 h 216"/>
                <a:gd name="T60" fmla="*/ 73 w 215"/>
                <a:gd name="T61" fmla="*/ 6 h 216"/>
                <a:gd name="T62" fmla="*/ 63 w 215"/>
                <a:gd name="T63" fmla="*/ 28 h 216"/>
                <a:gd name="T64" fmla="*/ 125 w 215"/>
                <a:gd name="T65" fmla="*/ 95 h 216"/>
                <a:gd name="T66" fmla="*/ 91 w 215"/>
                <a:gd name="T67" fmla="*/ 120 h 216"/>
                <a:gd name="T68" fmla="*/ 125 w 215"/>
                <a:gd name="T69" fmla="*/ 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216">
                  <a:moveTo>
                    <a:pt x="49" y="17"/>
                  </a:moveTo>
                  <a:cubicBezTo>
                    <a:pt x="35" y="28"/>
                    <a:pt x="35" y="28"/>
                    <a:pt x="35" y="28"/>
                  </a:cubicBezTo>
                  <a:cubicBezTo>
                    <a:pt x="42" y="44"/>
                    <a:pt x="42" y="44"/>
                    <a:pt x="42" y="44"/>
                  </a:cubicBezTo>
                  <a:cubicBezTo>
                    <a:pt x="40" y="47"/>
                    <a:pt x="37" y="49"/>
                    <a:pt x="35" y="52"/>
                  </a:cubicBezTo>
                  <a:cubicBezTo>
                    <a:pt x="18" y="47"/>
                    <a:pt x="18" y="47"/>
                    <a:pt x="18" y="47"/>
                  </a:cubicBezTo>
                  <a:cubicBezTo>
                    <a:pt x="10" y="62"/>
                    <a:pt x="10" y="62"/>
                    <a:pt x="10" y="62"/>
                  </a:cubicBezTo>
                  <a:cubicBezTo>
                    <a:pt x="23" y="75"/>
                    <a:pt x="23" y="75"/>
                    <a:pt x="23" y="75"/>
                  </a:cubicBezTo>
                  <a:cubicBezTo>
                    <a:pt x="22" y="77"/>
                    <a:pt x="21" y="80"/>
                    <a:pt x="20" y="83"/>
                  </a:cubicBezTo>
                  <a:cubicBezTo>
                    <a:pt x="2" y="85"/>
                    <a:pt x="2" y="85"/>
                    <a:pt x="2" y="85"/>
                  </a:cubicBezTo>
                  <a:cubicBezTo>
                    <a:pt x="0" y="102"/>
                    <a:pt x="0" y="102"/>
                    <a:pt x="0" y="102"/>
                  </a:cubicBezTo>
                  <a:cubicBezTo>
                    <a:pt x="17" y="109"/>
                    <a:pt x="17" y="109"/>
                    <a:pt x="17" y="109"/>
                  </a:cubicBezTo>
                  <a:cubicBezTo>
                    <a:pt x="17" y="113"/>
                    <a:pt x="17" y="116"/>
                    <a:pt x="17" y="120"/>
                  </a:cubicBezTo>
                  <a:cubicBezTo>
                    <a:pt x="1" y="129"/>
                    <a:pt x="1" y="129"/>
                    <a:pt x="1" y="129"/>
                  </a:cubicBezTo>
                  <a:cubicBezTo>
                    <a:pt x="6" y="146"/>
                    <a:pt x="6" y="146"/>
                    <a:pt x="6" y="146"/>
                  </a:cubicBezTo>
                  <a:cubicBezTo>
                    <a:pt x="25" y="145"/>
                    <a:pt x="25" y="145"/>
                    <a:pt x="25" y="145"/>
                  </a:cubicBezTo>
                  <a:cubicBezTo>
                    <a:pt x="26" y="148"/>
                    <a:pt x="27" y="150"/>
                    <a:pt x="28" y="152"/>
                  </a:cubicBezTo>
                  <a:cubicBezTo>
                    <a:pt x="16" y="166"/>
                    <a:pt x="16" y="166"/>
                    <a:pt x="16" y="166"/>
                  </a:cubicBezTo>
                  <a:cubicBezTo>
                    <a:pt x="27" y="180"/>
                    <a:pt x="27" y="180"/>
                    <a:pt x="27" y="180"/>
                  </a:cubicBezTo>
                  <a:cubicBezTo>
                    <a:pt x="44" y="173"/>
                    <a:pt x="44" y="173"/>
                    <a:pt x="44" y="173"/>
                  </a:cubicBezTo>
                  <a:cubicBezTo>
                    <a:pt x="46" y="175"/>
                    <a:pt x="48" y="177"/>
                    <a:pt x="51" y="179"/>
                  </a:cubicBezTo>
                  <a:cubicBezTo>
                    <a:pt x="45" y="197"/>
                    <a:pt x="45" y="197"/>
                    <a:pt x="45" y="197"/>
                  </a:cubicBezTo>
                  <a:cubicBezTo>
                    <a:pt x="60" y="205"/>
                    <a:pt x="60" y="205"/>
                    <a:pt x="60" y="205"/>
                  </a:cubicBezTo>
                  <a:cubicBezTo>
                    <a:pt x="73" y="192"/>
                    <a:pt x="73" y="192"/>
                    <a:pt x="73" y="192"/>
                  </a:cubicBezTo>
                  <a:cubicBezTo>
                    <a:pt x="76" y="194"/>
                    <a:pt x="79" y="195"/>
                    <a:pt x="82" y="195"/>
                  </a:cubicBezTo>
                  <a:cubicBezTo>
                    <a:pt x="84" y="214"/>
                    <a:pt x="84" y="214"/>
                    <a:pt x="84" y="214"/>
                  </a:cubicBezTo>
                  <a:cubicBezTo>
                    <a:pt x="101" y="216"/>
                    <a:pt x="101" y="216"/>
                    <a:pt x="101" y="216"/>
                  </a:cubicBezTo>
                  <a:cubicBezTo>
                    <a:pt x="108" y="199"/>
                    <a:pt x="108" y="199"/>
                    <a:pt x="108" y="199"/>
                  </a:cubicBezTo>
                  <a:cubicBezTo>
                    <a:pt x="111" y="199"/>
                    <a:pt x="114" y="199"/>
                    <a:pt x="117" y="199"/>
                  </a:cubicBezTo>
                  <a:cubicBezTo>
                    <a:pt x="125" y="215"/>
                    <a:pt x="125" y="215"/>
                    <a:pt x="125" y="215"/>
                  </a:cubicBezTo>
                  <a:cubicBezTo>
                    <a:pt x="142" y="210"/>
                    <a:pt x="142" y="210"/>
                    <a:pt x="142" y="210"/>
                  </a:cubicBezTo>
                  <a:cubicBezTo>
                    <a:pt x="142" y="193"/>
                    <a:pt x="142" y="193"/>
                    <a:pt x="142" y="193"/>
                  </a:cubicBezTo>
                  <a:cubicBezTo>
                    <a:pt x="145" y="191"/>
                    <a:pt x="149" y="190"/>
                    <a:pt x="152" y="188"/>
                  </a:cubicBezTo>
                  <a:cubicBezTo>
                    <a:pt x="166" y="199"/>
                    <a:pt x="166" y="199"/>
                    <a:pt x="166" y="199"/>
                  </a:cubicBezTo>
                  <a:cubicBezTo>
                    <a:pt x="179" y="189"/>
                    <a:pt x="179" y="189"/>
                    <a:pt x="179" y="189"/>
                  </a:cubicBezTo>
                  <a:cubicBezTo>
                    <a:pt x="172" y="173"/>
                    <a:pt x="172" y="173"/>
                    <a:pt x="172" y="173"/>
                  </a:cubicBezTo>
                  <a:cubicBezTo>
                    <a:pt x="175" y="170"/>
                    <a:pt x="178" y="167"/>
                    <a:pt x="180" y="164"/>
                  </a:cubicBezTo>
                  <a:cubicBezTo>
                    <a:pt x="196" y="169"/>
                    <a:pt x="196" y="169"/>
                    <a:pt x="196" y="169"/>
                  </a:cubicBezTo>
                  <a:cubicBezTo>
                    <a:pt x="205" y="154"/>
                    <a:pt x="205" y="154"/>
                    <a:pt x="205" y="154"/>
                  </a:cubicBezTo>
                  <a:cubicBezTo>
                    <a:pt x="193" y="142"/>
                    <a:pt x="193" y="142"/>
                    <a:pt x="193" y="142"/>
                  </a:cubicBezTo>
                  <a:cubicBezTo>
                    <a:pt x="194" y="139"/>
                    <a:pt x="195" y="136"/>
                    <a:pt x="196" y="133"/>
                  </a:cubicBezTo>
                  <a:cubicBezTo>
                    <a:pt x="213" y="131"/>
                    <a:pt x="213" y="131"/>
                    <a:pt x="213" y="131"/>
                  </a:cubicBezTo>
                  <a:cubicBezTo>
                    <a:pt x="215" y="114"/>
                    <a:pt x="215" y="114"/>
                    <a:pt x="215" y="114"/>
                  </a:cubicBezTo>
                  <a:cubicBezTo>
                    <a:pt x="200" y="108"/>
                    <a:pt x="200" y="108"/>
                    <a:pt x="200" y="108"/>
                  </a:cubicBezTo>
                  <a:cubicBezTo>
                    <a:pt x="200" y="104"/>
                    <a:pt x="199" y="100"/>
                    <a:pt x="199" y="95"/>
                  </a:cubicBezTo>
                  <a:cubicBezTo>
                    <a:pt x="213" y="87"/>
                    <a:pt x="213" y="87"/>
                    <a:pt x="213" y="87"/>
                  </a:cubicBezTo>
                  <a:cubicBezTo>
                    <a:pt x="209" y="71"/>
                    <a:pt x="209" y="71"/>
                    <a:pt x="209" y="71"/>
                  </a:cubicBezTo>
                  <a:cubicBezTo>
                    <a:pt x="192" y="71"/>
                    <a:pt x="192" y="71"/>
                    <a:pt x="192" y="71"/>
                  </a:cubicBezTo>
                  <a:cubicBezTo>
                    <a:pt x="191" y="68"/>
                    <a:pt x="189" y="65"/>
                    <a:pt x="188" y="63"/>
                  </a:cubicBezTo>
                  <a:cubicBezTo>
                    <a:pt x="198" y="50"/>
                    <a:pt x="198" y="50"/>
                    <a:pt x="198" y="50"/>
                  </a:cubicBezTo>
                  <a:cubicBezTo>
                    <a:pt x="188" y="36"/>
                    <a:pt x="188" y="36"/>
                    <a:pt x="188" y="36"/>
                  </a:cubicBezTo>
                  <a:cubicBezTo>
                    <a:pt x="173" y="43"/>
                    <a:pt x="173" y="43"/>
                    <a:pt x="173" y="43"/>
                  </a:cubicBezTo>
                  <a:cubicBezTo>
                    <a:pt x="170" y="40"/>
                    <a:pt x="167" y="38"/>
                    <a:pt x="164" y="36"/>
                  </a:cubicBezTo>
                  <a:cubicBezTo>
                    <a:pt x="169" y="20"/>
                    <a:pt x="169" y="20"/>
                    <a:pt x="169" y="20"/>
                  </a:cubicBezTo>
                  <a:cubicBezTo>
                    <a:pt x="154" y="11"/>
                    <a:pt x="154" y="11"/>
                    <a:pt x="154" y="11"/>
                  </a:cubicBezTo>
                  <a:cubicBezTo>
                    <a:pt x="143" y="23"/>
                    <a:pt x="143" y="23"/>
                    <a:pt x="143" y="23"/>
                  </a:cubicBezTo>
                  <a:cubicBezTo>
                    <a:pt x="139" y="22"/>
                    <a:pt x="136" y="20"/>
                    <a:pt x="132" y="19"/>
                  </a:cubicBezTo>
                  <a:cubicBezTo>
                    <a:pt x="130" y="3"/>
                    <a:pt x="130" y="3"/>
                    <a:pt x="130" y="3"/>
                  </a:cubicBezTo>
                  <a:cubicBezTo>
                    <a:pt x="113" y="0"/>
                    <a:pt x="113" y="0"/>
                    <a:pt x="113" y="0"/>
                  </a:cubicBezTo>
                  <a:cubicBezTo>
                    <a:pt x="107" y="16"/>
                    <a:pt x="107" y="16"/>
                    <a:pt x="107" y="16"/>
                  </a:cubicBezTo>
                  <a:cubicBezTo>
                    <a:pt x="104" y="16"/>
                    <a:pt x="100" y="16"/>
                    <a:pt x="97" y="17"/>
                  </a:cubicBezTo>
                  <a:cubicBezTo>
                    <a:pt x="89" y="2"/>
                    <a:pt x="89" y="2"/>
                    <a:pt x="89" y="2"/>
                  </a:cubicBezTo>
                  <a:cubicBezTo>
                    <a:pt x="73" y="6"/>
                    <a:pt x="73" y="6"/>
                    <a:pt x="73" y="6"/>
                  </a:cubicBezTo>
                  <a:cubicBezTo>
                    <a:pt x="72" y="23"/>
                    <a:pt x="72" y="23"/>
                    <a:pt x="72" y="23"/>
                  </a:cubicBezTo>
                  <a:cubicBezTo>
                    <a:pt x="69" y="25"/>
                    <a:pt x="66" y="26"/>
                    <a:pt x="63" y="28"/>
                  </a:cubicBezTo>
                  <a:lnTo>
                    <a:pt x="49" y="17"/>
                  </a:lnTo>
                  <a:close/>
                  <a:moveTo>
                    <a:pt x="125" y="95"/>
                  </a:moveTo>
                  <a:cubicBezTo>
                    <a:pt x="132" y="104"/>
                    <a:pt x="130" y="117"/>
                    <a:pt x="121" y="124"/>
                  </a:cubicBezTo>
                  <a:cubicBezTo>
                    <a:pt x="112" y="131"/>
                    <a:pt x="98" y="130"/>
                    <a:pt x="91" y="120"/>
                  </a:cubicBezTo>
                  <a:cubicBezTo>
                    <a:pt x="84" y="111"/>
                    <a:pt x="86" y="98"/>
                    <a:pt x="95" y="91"/>
                  </a:cubicBezTo>
                  <a:cubicBezTo>
                    <a:pt x="105" y="84"/>
                    <a:pt x="118" y="86"/>
                    <a:pt x="125" y="95"/>
                  </a:cubicBezTo>
                  <a:close/>
                </a:path>
              </a:pathLst>
            </a:custGeom>
            <a:solidFill>
              <a:srgbClr val="393E46"/>
            </a:solidFill>
            <a:ln>
              <a:noFill/>
            </a:ln>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grpSp>
          <p:nvGrpSpPr>
            <p:cNvPr id="139" name="组合 138"/>
            <p:cNvGrpSpPr/>
            <p:nvPr/>
          </p:nvGrpSpPr>
          <p:grpSpPr>
            <a:xfrm>
              <a:off x="10990" y="4990"/>
              <a:ext cx="1365" cy="1368"/>
              <a:chOff x="7024688" y="3168650"/>
              <a:chExt cx="1446213" cy="1449388"/>
            </a:xfrm>
            <a:solidFill>
              <a:srgbClr val="393E46"/>
            </a:solidFill>
          </p:grpSpPr>
          <p:sp>
            <p:nvSpPr>
              <p:cNvPr id="140" name="出自【趣你的PPT】(微信:qunideppt)：最优质的PPT资源库"/>
              <p:cNvSpPr>
                <a:spLocks noEditPoints="true"/>
              </p:cNvSpPr>
              <p:nvPr/>
            </p:nvSpPr>
            <p:spPr bwMode="auto">
              <a:xfrm>
                <a:off x="7024688" y="3168650"/>
                <a:ext cx="1446213" cy="1449388"/>
              </a:xfrm>
              <a:custGeom>
                <a:avLst/>
                <a:gdLst>
                  <a:gd name="T0" fmla="*/ 364 w 385"/>
                  <a:gd name="T1" fmla="*/ 283 h 385"/>
                  <a:gd name="T2" fmla="*/ 349 w 385"/>
                  <a:gd name="T3" fmla="*/ 242 h 385"/>
                  <a:gd name="T4" fmla="*/ 385 w 385"/>
                  <a:gd name="T5" fmla="*/ 209 h 385"/>
                  <a:gd name="T6" fmla="*/ 355 w 385"/>
                  <a:gd name="T7" fmla="*/ 180 h 385"/>
                  <a:gd name="T8" fmla="*/ 378 w 385"/>
                  <a:gd name="T9" fmla="*/ 135 h 385"/>
                  <a:gd name="T10" fmla="*/ 336 w 385"/>
                  <a:gd name="T11" fmla="*/ 116 h 385"/>
                  <a:gd name="T12" fmla="*/ 339 w 385"/>
                  <a:gd name="T13" fmla="*/ 66 h 385"/>
                  <a:gd name="T14" fmla="*/ 298 w 385"/>
                  <a:gd name="T15" fmla="*/ 69 h 385"/>
                  <a:gd name="T16" fmla="*/ 283 w 385"/>
                  <a:gd name="T17" fmla="*/ 21 h 385"/>
                  <a:gd name="T18" fmla="*/ 244 w 385"/>
                  <a:gd name="T19" fmla="*/ 38 h 385"/>
                  <a:gd name="T20" fmla="*/ 211 w 385"/>
                  <a:gd name="T21" fmla="*/ 0 h 385"/>
                  <a:gd name="T22" fmla="*/ 180 w 385"/>
                  <a:gd name="T23" fmla="*/ 30 h 385"/>
                  <a:gd name="T24" fmla="*/ 136 w 385"/>
                  <a:gd name="T25" fmla="*/ 8 h 385"/>
                  <a:gd name="T26" fmla="*/ 120 w 385"/>
                  <a:gd name="T27" fmla="*/ 46 h 385"/>
                  <a:gd name="T28" fmla="*/ 71 w 385"/>
                  <a:gd name="T29" fmla="*/ 42 h 385"/>
                  <a:gd name="T30" fmla="*/ 68 w 385"/>
                  <a:gd name="T31" fmla="*/ 86 h 385"/>
                  <a:gd name="T32" fmla="*/ 22 w 385"/>
                  <a:gd name="T33" fmla="*/ 102 h 385"/>
                  <a:gd name="T34" fmla="*/ 36 w 385"/>
                  <a:gd name="T35" fmla="*/ 143 h 385"/>
                  <a:gd name="T36" fmla="*/ 0 w 385"/>
                  <a:gd name="T37" fmla="*/ 176 h 385"/>
                  <a:gd name="T38" fmla="*/ 28 w 385"/>
                  <a:gd name="T39" fmla="*/ 206 h 385"/>
                  <a:gd name="T40" fmla="*/ 8 w 385"/>
                  <a:gd name="T41" fmla="*/ 250 h 385"/>
                  <a:gd name="T42" fmla="*/ 47 w 385"/>
                  <a:gd name="T43" fmla="*/ 271 h 385"/>
                  <a:gd name="T44" fmla="*/ 46 w 385"/>
                  <a:gd name="T45" fmla="*/ 319 h 385"/>
                  <a:gd name="T46" fmla="*/ 86 w 385"/>
                  <a:gd name="T47" fmla="*/ 319 h 385"/>
                  <a:gd name="T48" fmla="*/ 102 w 385"/>
                  <a:gd name="T49" fmla="*/ 364 h 385"/>
                  <a:gd name="T50" fmla="*/ 142 w 385"/>
                  <a:gd name="T51" fmla="*/ 350 h 385"/>
                  <a:gd name="T52" fmla="*/ 174 w 385"/>
                  <a:gd name="T53" fmla="*/ 385 h 385"/>
                  <a:gd name="T54" fmla="*/ 207 w 385"/>
                  <a:gd name="T55" fmla="*/ 357 h 385"/>
                  <a:gd name="T56" fmla="*/ 250 w 385"/>
                  <a:gd name="T57" fmla="*/ 377 h 385"/>
                  <a:gd name="T58" fmla="*/ 267 w 385"/>
                  <a:gd name="T59" fmla="*/ 340 h 385"/>
                  <a:gd name="T60" fmla="*/ 315 w 385"/>
                  <a:gd name="T61" fmla="*/ 342 h 385"/>
                  <a:gd name="T62" fmla="*/ 318 w 385"/>
                  <a:gd name="T63" fmla="*/ 299 h 385"/>
                  <a:gd name="T64" fmla="*/ 111 w 385"/>
                  <a:gd name="T65" fmla="*/ 321 h 385"/>
                  <a:gd name="T66" fmla="*/ 272 w 385"/>
                  <a:gd name="T67" fmla="*/ 66 h 385"/>
                  <a:gd name="T68" fmla="*/ 111 w 385"/>
                  <a:gd name="T69" fmla="*/ 32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5" h="385">
                    <a:moveTo>
                      <a:pt x="347" y="309"/>
                    </a:moveTo>
                    <a:cubicBezTo>
                      <a:pt x="364" y="283"/>
                      <a:pt x="364" y="283"/>
                      <a:pt x="364" y="283"/>
                    </a:cubicBezTo>
                    <a:cubicBezTo>
                      <a:pt x="342" y="260"/>
                      <a:pt x="342" y="260"/>
                      <a:pt x="342" y="260"/>
                    </a:cubicBezTo>
                    <a:cubicBezTo>
                      <a:pt x="345" y="254"/>
                      <a:pt x="347" y="248"/>
                      <a:pt x="349" y="242"/>
                    </a:cubicBezTo>
                    <a:cubicBezTo>
                      <a:pt x="380" y="239"/>
                      <a:pt x="380" y="239"/>
                      <a:pt x="380" y="239"/>
                    </a:cubicBezTo>
                    <a:cubicBezTo>
                      <a:pt x="385" y="209"/>
                      <a:pt x="385" y="209"/>
                      <a:pt x="385" y="209"/>
                    </a:cubicBezTo>
                    <a:cubicBezTo>
                      <a:pt x="356" y="196"/>
                      <a:pt x="356" y="196"/>
                      <a:pt x="356" y="196"/>
                    </a:cubicBezTo>
                    <a:cubicBezTo>
                      <a:pt x="356" y="190"/>
                      <a:pt x="356" y="185"/>
                      <a:pt x="355" y="180"/>
                    </a:cubicBezTo>
                    <a:cubicBezTo>
                      <a:pt x="384" y="165"/>
                      <a:pt x="384" y="165"/>
                      <a:pt x="384" y="165"/>
                    </a:cubicBezTo>
                    <a:cubicBezTo>
                      <a:pt x="378" y="135"/>
                      <a:pt x="378" y="135"/>
                      <a:pt x="378" y="135"/>
                    </a:cubicBezTo>
                    <a:cubicBezTo>
                      <a:pt x="345" y="134"/>
                      <a:pt x="345" y="134"/>
                      <a:pt x="345" y="134"/>
                    </a:cubicBezTo>
                    <a:cubicBezTo>
                      <a:pt x="342" y="128"/>
                      <a:pt x="340" y="122"/>
                      <a:pt x="336" y="116"/>
                    </a:cubicBezTo>
                    <a:cubicBezTo>
                      <a:pt x="357" y="91"/>
                      <a:pt x="357" y="91"/>
                      <a:pt x="357" y="91"/>
                    </a:cubicBezTo>
                    <a:cubicBezTo>
                      <a:pt x="339" y="66"/>
                      <a:pt x="339" y="66"/>
                      <a:pt x="339" y="66"/>
                    </a:cubicBezTo>
                    <a:cubicBezTo>
                      <a:pt x="309" y="78"/>
                      <a:pt x="309" y="78"/>
                      <a:pt x="309" y="78"/>
                    </a:cubicBezTo>
                    <a:cubicBezTo>
                      <a:pt x="305" y="75"/>
                      <a:pt x="302" y="72"/>
                      <a:pt x="298" y="69"/>
                    </a:cubicBezTo>
                    <a:cubicBezTo>
                      <a:pt x="309" y="38"/>
                      <a:pt x="309" y="38"/>
                      <a:pt x="309" y="38"/>
                    </a:cubicBezTo>
                    <a:cubicBezTo>
                      <a:pt x="283" y="21"/>
                      <a:pt x="283" y="21"/>
                      <a:pt x="283" y="21"/>
                    </a:cubicBezTo>
                    <a:cubicBezTo>
                      <a:pt x="259" y="44"/>
                      <a:pt x="259" y="44"/>
                      <a:pt x="259" y="44"/>
                    </a:cubicBezTo>
                    <a:cubicBezTo>
                      <a:pt x="254" y="42"/>
                      <a:pt x="249" y="40"/>
                      <a:pt x="244" y="38"/>
                    </a:cubicBezTo>
                    <a:cubicBezTo>
                      <a:pt x="241" y="5"/>
                      <a:pt x="241" y="5"/>
                      <a:pt x="241" y="5"/>
                    </a:cubicBezTo>
                    <a:cubicBezTo>
                      <a:pt x="211" y="0"/>
                      <a:pt x="211" y="0"/>
                      <a:pt x="211" y="0"/>
                    </a:cubicBezTo>
                    <a:cubicBezTo>
                      <a:pt x="198" y="30"/>
                      <a:pt x="198" y="30"/>
                      <a:pt x="198" y="30"/>
                    </a:cubicBezTo>
                    <a:cubicBezTo>
                      <a:pt x="192" y="30"/>
                      <a:pt x="186" y="30"/>
                      <a:pt x="180" y="30"/>
                    </a:cubicBezTo>
                    <a:cubicBezTo>
                      <a:pt x="166" y="1"/>
                      <a:pt x="166" y="1"/>
                      <a:pt x="166" y="1"/>
                    </a:cubicBezTo>
                    <a:cubicBezTo>
                      <a:pt x="136" y="8"/>
                      <a:pt x="136" y="8"/>
                      <a:pt x="136" y="8"/>
                    </a:cubicBezTo>
                    <a:cubicBezTo>
                      <a:pt x="134" y="40"/>
                      <a:pt x="134" y="40"/>
                      <a:pt x="134" y="40"/>
                    </a:cubicBezTo>
                    <a:cubicBezTo>
                      <a:pt x="130" y="42"/>
                      <a:pt x="125" y="44"/>
                      <a:pt x="120" y="46"/>
                    </a:cubicBezTo>
                    <a:cubicBezTo>
                      <a:pt x="96" y="25"/>
                      <a:pt x="96" y="25"/>
                      <a:pt x="96" y="25"/>
                    </a:cubicBezTo>
                    <a:cubicBezTo>
                      <a:pt x="71" y="42"/>
                      <a:pt x="71" y="42"/>
                      <a:pt x="71" y="42"/>
                    </a:cubicBezTo>
                    <a:cubicBezTo>
                      <a:pt x="81" y="72"/>
                      <a:pt x="81" y="72"/>
                      <a:pt x="81" y="72"/>
                    </a:cubicBezTo>
                    <a:cubicBezTo>
                      <a:pt x="77" y="77"/>
                      <a:pt x="72" y="81"/>
                      <a:pt x="68" y="86"/>
                    </a:cubicBezTo>
                    <a:cubicBezTo>
                      <a:pt x="38" y="76"/>
                      <a:pt x="38" y="76"/>
                      <a:pt x="38" y="76"/>
                    </a:cubicBezTo>
                    <a:cubicBezTo>
                      <a:pt x="22" y="102"/>
                      <a:pt x="22" y="102"/>
                      <a:pt x="22" y="102"/>
                    </a:cubicBezTo>
                    <a:cubicBezTo>
                      <a:pt x="43" y="125"/>
                      <a:pt x="43" y="125"/>
                      <a:pt x="43" y="125"/>
                    </a:cubicBezTo>
                    <a:cubicBezTo>
                      <a:pt x="40" y="131"/>
                      <a:pt x="38" y="137"/>
                      <a:pt x="36" y="143"/>
                    </a:cubicBezTo>
                    <a:cubicBezTo>
                      <a:pt x="5" y="146"/>
                      <a:pt x="5" y="146"/>
                      <a:pt x="5" y="146"/>
                    </a:cubicBezTo>
                    <a:cubicBezTo>
                      <a:pt x="0" y="176"/>
                      <a:pt x="0" y="176"/>
                      <a:pt x="0" y="176"/>
                    </a:cubicBezTo>
                    <a:cubicBezTo>
                      <a:pt x="28" y="188"/>
                      <a:pt x="28" y="188"/>
                      <a:pt x="28" y="188"/>
                    </a:cubicBezTo>
                    <a:cubicBezTo>
                      <a:pt x="28" y="194"/>
                      <a:pt x="28" y="200"/>
                      <a:pt x="28" y="206"/>
                    </a:cubicBezTo>
                    <a:cubicBezTo>
                      <a:pt x="1" y="220"/>
                      <a:pt x="1" y="220"/>
                      <a:pt x="1" y="220"/>
                    </a:cubicBezTo>
                    <a:cubicBezTo>
                      <a:pt x="8" y="250"/>
                      <a:pt x="8" y="250"/>
                      <a:pt x="8" y="250"/>
                    </a:cubicBezTo>
                    <a:cubicBezTo>
                      <a:pt x="38" y="251"/>
                      <a:pt x="38" y="251"/>
                      <a:pt x="38" y="251"/>
                    </a:cubicBezTo>
                    <a:cubicBezTo>
                      <a:pt x="41" y="258"/>
                      <a:pt x="44" y="264"/>
                      <a:pt x="47" y="271"/>
                    </a:cubicBezTo>
                    <a:cubicBezTo>
                      <a:pt x="28" y="294"/>
                      <a:pt x="28" y="294"/>
                      <a:pt x="28" y="294"/>
                    </a:cubicBezTo>
                    <a:cubicBezTo>
                      <a:pt x="46" y="319"/>
                      <a:pt x="46" y="319"/>
                      <a:pt x="46" y="319"/>
                    </a:cubicBezTo>
                    <a:cubicBezTo>
                      <a:pt x="74" y="308"/>
                      <a:pt x="74" y="308"/>
                      <a:pt x="74" y="308"/>
                    </a:cubicBezTo>
                    <a:cubicBezTo>
                      <a:pt x="78" y="312"/>
                      <a:pt x="82" y="316"/>
                      <a:pt x="86" y="319"/>
                    </a:cubicBezTo>
                    <a:cubicBezTo>
                      <a:pt x="77" y="347"/>
                      <a:pt x="77" y="347"/>
                      <a:pt x="77" y="347"/>
                    </a:cubicBezTo>
                    <a:cubicBezTo>
                      <a:pt x="102" y="364"/>
                      <a:pt x="102" y="364"/>
                      <a:pt x="102" y="364"/>
                    </a:cubicBezTo>
                    <a:cubicBezTo>
                      <a:pt x="124" y="343"/>
                      <a:pt x="124" y="343"/>
                      <a:pt x="124" y="343"/>
                    </a:cubicBezTo>
                    <a:cubicBezTo>
                      <a:pt x="130" y="346"/>
                      <a:pt x="136" y="348"/>
                      <a:pt x="142" y="350"/>
                    </a:cubicBezTo>
                    <a:cubicBezTo>
                      <a:pt x="144" y="380"/>
                      <a:pt x="144" y="380"/>
                      <a:pt x="144" y="380"/>
                    </a:cubicBezTo>
                    <a:cubicBezTo>
                      <a:pt x="174" y="385"/>
                      <a:pt x="174" y="385"/>
                      <a:pt x="174" y="385"/>
                    </a:cubicBezTo>
                    <a:cubicBezTo>
                      <a:pt x="187" y="358"/>
                      <a:pt x="187" y="358"/>
                      <a:pt x="187" y="358"/>
                    </a:cubicBezTo>
                    <a:cubicBezTo>
                      <a:pt x="193" y="358"/>
                      <a:pt x="200" y="358"/>
                      <a:pt x="207" y="357"/>
                    </a:cubicBezTo>
                    <a:cubicBezTo>
                      <a:pt x="220" y="384"/>
                      <a:pt x="220" y="384"/>
                      <a:pt x="220" y="384"/>
                    </a:cubicBezTo>
                    <a:cubicBezTo>
                      <a:pt x="250" y="377"/>
                      <a:pt x="250" y="377"/>
                      <a:pt x="250" y="377"/>
                    </a:cubicBezTo>
                    <a:cubicBezTo>
                      <a:pt x="251" y="347"/>
                      <a:pt x="251" y="347"/>
                      <a:pt x="251" y="347"/>
                    </a:cubicBezTo>
                    <a:cubicBezTo>
                      <a:pt x="256" y="345"/>
                      <a:pt x="262" y="342"/>
                      <a:pt x="267" y="340"/>
                    </a:cubicBezTo>
                    <a:cubicBezTo>
                      <a:pt x="290" y="360"/>
                      <a:pt x="290" y="360"/>
                      <a:pt x="290" y="360"/>
                    </a:cubicBezTo>
                    <a:cubicBezTo>
                      <a:pt x="315" y="342"/>
                      <a:pt x="315" y="342"/>
                      <a:pt x="315" y="342"/>
                    </a:cubicBezTo>
                    <a:cubicBezTo>
                      <a:pt x="304" y="313"/>
                      <a:pt x="304" y="313"/>
                      <a:pt x="304" y="313"/>
                    </a:cubicBezTo>
                    <a:cubicBezTo>
                      <a:pt x="309" y="309"/>
                      <a:pt x="314" y="304"/>
                      <a:pt x="318" y="299"/>
                    </a:cubicBezTo>
                    <a:lnTo>
                      <a:pt x="347" y="309"/>
                    </a:lnTo>
                    <a:close/>
                    <a:moveTo>
                      <a:pt x="111" y="321"/>
                    </a:moveTo>
                    <a:cubicBezTo>
                      <a:pt x="41" y="277"/>
                      <a:pt x="20" y="184"/>
                      <a:pt x="64" y="113"/>
                    </a:cubicBezTo>
                    <a:cubicBezTo>
                      <a:pt x="109" y="43"/>
                      <a:pt x="202" y="22"/>
                      <a:pt x="272" y="66"/>
                    </a:cubicBezTo>
                    <a:cubicBezTo>
                      <a:pt x="343" y="111"/>
                      <a:pt x="364" y="204"/>
                      <a:pt x="319" y="274"/>
                    </a:cubicBezTo>
                    <a:cubicBezTo>
                      <a:pt x="275" y="345"/>
                      <a:pt x="182" y="366"/>
                      <a:pt x="111" y="3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sp>
            <p:nvSpPr>
              <p:cNvPr id="141" name="出自【趣你的PPT】(微信:qunideppt)：最优质的PPT资源库"/>
              <p:cNvSpPr>
                <a:spLocks noEditPoints="true"/>
              </p:cNvSpPr>
              <p:nvPr/>
            </p:nvSpPr>
            <p:spPr bwMode="auto">
              <a:xfrm>
                <a:off x="7132638" y="3286125"/>
                <a:ext cx="1222375" cy="1222375"/>
              </a:xfrm>
              <a:custGeom>
                <a:avLst/>
                <a:gdLst>
                  <a:gd name="T0" fmla="*/ 239 w 325"/>
                  <a:gd name="T1" fmla="*/ 42 h 325"/>
                  <a:gd name="T2" fmla="*/ 42 w 325"/>
                  <a:gd name="T3" fmla="*/ 87 h 325"/>
                  <a:gd name="T4" fmla="*/ 87 w 325"/>
                  <a:gd name="T5" fmla="*/ 283 h 325"/>
                  <a:gd name="T6" fmla="*/ 283 w 325"/>
                  <a:gd name="T7" fmla="*/ 239 h 325"/>
                  <a:gd name="T8" fmla="*/ 239 w 325"/>
                  <a:gd name="T9" fmla="*/ 42 h 325"/>
                  <a:gd name="T10" fmla="*/ 74 w 325"/>
                  <a:gd name="T11" fmla="*/ 74 h 325"/>
                  <a:gd name="T12" fmla="*/ 208 w 325"/>
                  <a:gd name="T13" fmla="*/ 45 h 325"/>
                  <a:gd name="T14" fmla="*/ 213 w 325"/>
                  <a:gd name="T15" fmla="*/ 61 h 325"/>
                  <a:gd name="T16" fmla="*/ 174 w 325"/>
                  <a:gd name="T17" fmla="*/ 123 h 325"/>
                  <a:gd name="T18" fmla="*/ 135 w 325"/>
                  <a:gd name="T19" fmla="*/ 132 h 325"/>
                  <a:gd name="T20" fmla="*/ 75 w 325"/>
                  <a:gd name="T21" fmla="*/ 94 h 325"/>
                  <a:gd name="T22" fmla="*/ 74 w 325"/>
                  <a:gd name="T23" fmla="*/ 74 h 325"/>
                  <a:gd name="T24" fmla="*/ 94 w 325"/>
                  <a:gd name="T25" fmla="*/ 250 h 325"/>
                  <a:gd name="T26" fmla="*/ 74 w 325"/>
                  <a:gd name="T27" fmla="*/ 252 h 325"/>
                  <a:gd name="T28" fmla="*/ 45 w 325"/>
                  <a:gd name="T29" fmla="*/ 118 h 325"/>
                  <a:gd name="T30" fmla="*/ 64 w 325"/>
                  <a:gd name="T31" fmla="*/ 113 h 325"/>
                  <a:gd name="T32" fmla="*/ 123 w 325"/>
                  <a:gd name="T33" fmla="*/ 151 h 325"/>
                  <a:gd name="T34" fmla="*/ 132 w 325"/>
                  <a:gd name="T35" fmla="*/ 190 h 325"/>
                  <a:gd name="T36" fmla="*/ 94 w 325"/>
                  <a:gd name="T37" fmla="*/ 250 h 325"/>
                  <a:gd name="T38" fmla="*/ 141 w 325"/>
                  <a:gd name="T39" fmla="*/ 149 h 325"/>
                  <a:gd name="T40" fmla="*/ 177 w 325"/>
                  <a:gd name="T41" fmla="*/ 141 h 325"/>
                  <a:gd name="T42" fmla="*/ 185 w 325"/>
                  <a:gd name="T43" fmla="*/ 177 h 325"/>
                  <a:gd name="T44" fmla="*/ 149 w 325"/>
                  <a:gd name="T45" fmla="*/ 185 h 325"/>
                  <a:gd name="T46" fmla="*/ 141 w 325"/>
                  <a:gd name="T47" fmla="*/ 149 h 325"/>
                  <a:gd name="T48" fmla="*/ 253 w 325"/>
                  <a:gd name="T49" fmla="*/ 250 h 325"/>
                  <a:gd name="T50" fmla="*/ 121 w 325"/>
                  <a:gd name="T51" fmla="*/ 281 h 325"/>
                  <a:gd name="T52" fmla="*/ 114 w 325"/>
                  <a:gd name="T53" fmla="*/ 260 h 325"/>
                  <a:gd name="T54" fmla="*/ 150 w 325"/>
                  <a:gd name="T55" fmla="*/ 202 h 325"/>
                  <a:gd name="T56" fmla="*/ 190 w 325"/>
                  <a:gd name="T57" fmla="*/ 193 h 325"/>
                  <a:gd name="T58" fmla="*/ 247 w 325"/>
                  <a:gd name="T59" fmla="*/ 229 h 325"/>
                  <a:gd name="T60" fmla="*/ 253 w 325"/>
                  <a:gd name="T61" fmla="*/ 250 h 325"/>
                  <a:gd name="T62" fmla="*/ 261 w 325"/>
                  <a:gd name="T63" fmla="*/ 212 h 325"/>
                  <a:gd name="T64" fmla="*/ 202 w 325"/>
                  <a:gd name="T65" fmla="*/ 175 h 325"/>
                  <a:gd name="T66" fmla="*/ 193 w 325"/>
                  <a:gd name="T67" fmla="*/ 135 h 325"/>
                  <a:gd name="T68" fmla="*/ 232 w 325"/>
                  <a:gd name="T69" fmla="*/ 74 h 325"/>
                  <a:gd name="T70" fmla="*/ 249 w 325"/>
                  <a:gd name="T71" fmla="*/ 71 h 325"/>
                  <a:gd name="T72" fmla="*/ 281 w 325"/>
                  <a:gd name="T73" fmla="*/ 206 h 325"/>
                  <a:gd name="T74" fmla="*/ 261 w 325"/>
                  <a:gd name="T75" fmla="*/ 2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325">
                    <a:moveTo>
                      <a:pt x="239" y="42"/>
                    </a:moveTo>
                    <a:cubicBezTo>
                      <a:pt x="172" y="0"/>
                      <a:pt x="84" y="20"/>
                      <a:pt x="42" y="87"/>
                    </a:cubicBezTo>
                    <a:cubicBezTo>
                      <a:pt x="0" y="153"/>
                      <a:pt x="20" y="241"/>
                      <a:pt x="87" y="283"/>
                    </a:cubicBezTo>
                    <a:cubicBezTo>
                      <a:pt x="153" y="325"/>
                      <a:pt x="241" y="306"/>
                      <a:pt x="283" y="239"/>
                    </a:cubicBezTo>
                    <a:cubicBezTo>
                      <a:pt x="325" y="172"/>
                      <a:pt x="306" y="84"/>
                      <a:pt x="239" y="42"/>
                    </a:cubicBezTo>
                    <a:close/>
                    <a:moveTo>
                      <a:pt x="74" y="74"/>
                    </a:moveTo>
                    <a:cubicBezTo>
                      <a:pt x="109" y="39"/>
                      <a:pt x="162" y="27"/>
                      <a:pt x="208" y="45"/>
                    </a:cubicBezTo>
                    <a:cubicBezTo>
                      <a:pt x="214" y="48"/>
                      <a:pt x="218" y="54"/>
                      <a:pt x="213" y="61"/>
                    </a:cubicBezTo>
                    <a:cubicBezTo>
                      <a:pt x="208" y="69"/>
                      <a:pt x="174" y="123"/>
                      <a:pt x="174" y="123"/>
                    </a:cubicBezTo>
                    <a:cubicBezTo>
                      <a:pt x="160" y="119"/>
                      <a:pt x="146" y="123"/>
                      <a:pt x="135" y="132"/>
                    </a:cubicBezTo>
                    <a:cubicBezTo>
                      <a:pt x="135" y="132"/>
                      <a:pt x="84" y="100"/>
                      <a:pt x="75" y="94"/>
                    </a:cubicBezTo>
                    <a:cubicBezTo>
                      <a:pt x="65" y="88"/>
                      <a:pt x="67" y="81"/>
                      <a:pt x="74" y="74"/>
                    </a:cubicBezTo>
                    <a:close/>
                    <a:moveTo>
                      <a:pt x="94" y="250"/>
                    </a:moveTo>
                    <a:cubicBezTo>
                      <a:pt x="89" y="259"/>
                      <a:pt x="79" y="257"/>
                      <a:pt x="74" y="252"/>
                    </a:cubicBezTo>
                    <a:cubicBezTo>
                      <a:pt x="39" y="217"/>
                      <a:pt x="28" y="164"/>
                      <a:pt x="45" y="118"/>
                    </a:cubicBezTo>
                    <a:cubicBezTo>
                      <a:pt x="48" y="110"/>
                      <a:pt x="56" y="108"/>
                      <a:pt x="64" y="113"/>
                    </a:cubicBezTo>
                    <a:cubicBezTo>
                      <a:pt x="72" y="118"/>
                      <a:pt x="123" y="151"/>
                      <a:pt x="123" y="151"/>
                    </a:cubicBezTo>
                    <a:cubicBezTo>
                      <a:pt x="119" y="165"/>
                      <a:pt x="123" y="179"/>
                      <a:pt x="132" y="190"/>
                    </a:cubicBezTo>
                    <a:cubicBezTo>
                      <a:pt x="132" y="190"/>
                      <a:pt x="100" y="241"/>
                      <a:pt x="94" y="250"/>
                    </a:cubicBezTo>
                    <a:close/>
                    <a:moveTo>
                      <a:pt x="141" y="149"/>
                    </a:moveTo>
                    <a:cubicBezTo>
                      <a:pt x="149" y="137"/>
                      <a:pt x="165" y="134"/>
                      <a:pt x="177" y="141"/>
                    </a:cubicBezTo>
                    <a:cubicBezTo>
                      <a:pt x="189" y="149"/>
                      <a:pt x="192" y="165"/>
                      <a:pt x="185" y="177"/>
                    </a:cubicBezTo>
                    <a:cubicBezTo>
                      <a:pt x="177" y="189"/>
                      <a:pt x="161" y="192"/>
                      <a:pt x="149" y="185"/>
                    </a:cubicBezTo>
                    <a:cubicBezTo>
                      <a:pt x="137" y="177"/>
                      <a:pt x="134" y="161"/>
                      <a:pt x="141" y="149"/>
                    </a:cubicBezTo>
                    <a:close/>
                    <a:moveTo>
                      <a:pt x="253" y="250"/>
                    </a:moveTo>
                    <a:cubicBezTo>
                      <a:pt x="219" y="286"/>
                      <a:pt x="167" y="298"/>
                      <a:pt x="121" y="281"/>
                    </a:cubicBezTo>
                    <a:cubicBezTo>
                      <a:pt x="111" y="278"/>
                      <a:pt x="108" y="270"/>
                      <a:pt x="114" y="260"/>
                    </a:cubicBezTo>
                    <a:cubicBezTo>
                      <a:pt x="119" y="251"/>
                      <a:pt x="150" y="202"/>
                      <a:pt x="150" y="202"/>
                    </a:cubicBezTo>
                    <a:cubicBezTo>
                      <a:pt x="164" y="207"/>
                      <a:pt x="180" y="203"/>
                      <a:pt x="190" y="193"/>
                    </a:cubicBezTo>
                    <a:cubicBezTo>
                      <a:pt x="190" y="193"/>
                      <a:pt x="233" y="221"/>
                      <a:pt x="247" y="229"/>
                    </a:cubicBezTo>
                    <a:cubicBezTo>
                      <a:pt x="260" y="238"/>
                      <a:pt x="258" y="244"/>
                      <a:pt x="253" y="250"/>
                    </a:cubicBezTo>
                    <a:close/>
                    <a:moveTo>
                      <a:pt x="261" y="212"/>
                    </a:moveTo>
                    <a:cubicBezTo>
                      <a:pt x="253" y="207"/>
                      <a:pt x="202" y="175"/>
                      <a:pt x="202" y="175"/>
                    </a:cubicBezTo>
                    <a:cubicBezTo>
                      <a:pt x="206" y="161"/>
                      <a:pt x="203" y="145"/>
                      <a:pt x="193" y="135"/>
                    </a:cubicBezTo>
                    <a:cubicBezTo>
                      <a:pt x="193" y="135"/>
                      <a:pt x="226" y="82"/>
                      <a:pt x="232" y="74"/>
                    </a:cubicBezTo>
                    <a:cubicBezTo>
                      <a:pt x="237" y="65"/>
                      <a:pt x="243" y="66"/>
                      <a:pt x="249" y="71"/>
                    </a:cubicBezTo>
                    <a:cubicBezTo>
                      <a:pt x="286" y="106"/>
                      <a:pt x="298" y="159"/>
                      <a:pt x="281" y="206"/>
                    </a:cubicBezTo>
                    <a:cubicBezTo>
                      <a:pt x="277" y="216"/>
                      <a:pt x="269" y="217"/>
                      <a:pt x="261"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grpSp>
        <p:grpSp>
          <p:nvGrpSpPr>
            <p:cNvPr id="142" name="组合 141"/>
            <p:cNvGrpSpPr/>
            <p:nvPr/>
          </p:nvGrpSpPr>
          <p:grpSpPr>
            <a:xfrm>
              <a:off x="7164" y="5314"/>
              <a:ext cx="919" cy="919"/>
              <a:chOff x="4279900" y="3944938"/>
              <a:chExt cx="657225" cy="657225"/>
            </a:xfrm>
            <a:solidFill>
              <a:srgbClr val="5D6573"/>
            </a:solidFill>
          </p:grpSpPr>
          <p:sp>
            <p:nvSpPr>
              <p:cNvPr id="143" name="出自【趣你的PPT】(微信:qunideppt)：最优质的PPT资源库"/>
              <p:cNvSpPr>
                <a:spLocks noEditPoints="true"/>
              </p:cNvSpPr>
              <p:nvPr/>
            </p:nvSpPr>
            <p:spPr bwMode="auto">
              <a:xfrm>
                <a:off x="4279900" y="3944938"/>
                <a:ext cx="657225" cy="657225"/>
              </a:xfrm>
              <a:custGeom>
                <a:avLst/>
                <a:gdLst>
                  <a:gd name="T0" fmla="*/ 166 w 175"/>
                  <a:gd name="T1" fmla="*/ 128 h 175"/>
                  <a:gd name="T2" fmla="*/ 159 w 175"/>
                  <a:gd name="T3" fmla="*/ 110 h 175"/>
                  <a:gd name="T4" fmla="*/ 175 w 175"/>
                  <a:gd name="T5" fmla="*/ 95 h 175"/>
                  <a:gd name="T6" fmla="*/ 162 w 175"/>
                  <a:gd name="T7" fmla="*/ 82 h 175"/>
                  <a:gd name="T8" fmla="*/ 172 w 175"/>
                  <a:gd name="T9" fmla="*/ 61 h 175"/>
                  <a:gd name="T10" fmla="*/ 153 w 175"/>
                  <a:gd name="T11" fmla="*/ 53 h 175"/>
                  <a:gd name="T12" fmla="*/ 154 w 175"/>
                  <a:gd name="T13" fmla="*/ 30 h 175"/>
                  <a:gd name="T14" fmla="*/ 136 w 175"/>
                  <a:gd name="T15" fmla="*/ 31 h 175"/>
                  <a:gd name="T16" fmla="*/ 129 w 175"/>
                  <a:gd name="T17" fmla="*/ 10 h 175"/>
                  <a:gd name="T18" fmla="*/ 111 w 175"/>
                  <a:gd name="T19" fmla="*/ 17 h 175"/>
                  <a:gd name="T20" fmla="*/ 96 w 175"/>
                  <a:gd name="T21" fmla="*/ 0 h 175"/>
                  <a:gd name="T22" fmla="*/ 82 w 175"/>
                  <a:gd name="T23" fmla="*/ 14 h 175"/>
                  <a:gd name="T24" fmla="*/ 62 w 175"/>
                  <a:gd name="T25" fmla="*/ 3 h 175"/>
                  <a:gd name="T26" fmla="*/ 55 w 175"/>
                  <a:gd name="T27" fmla="*/ 21 h 175"/>
                  <a:gd name="T28" fmla="*/ 32 w 175"/>
                  <a:gd name="T29" fmla="*/ 19 h 175"/>
                  <a:gd name="T30" fmla="*/ 31 w 175"/>
                  <a:gd name="T31" fmla="*/ 39 h 175"/>
                  <a:gd name="T32" fmla="*/ 10 w 175"/>
                  <a:gd name="T33" fmla="*/ 46 h 175"/>
                  <a:gd name="T34" fmla="*/ 16 w 175"/>
                  <a:gd name="T35" fmla="*/ 65 h 175"/>
                  <a:gd name="T36" fmla="*/ 0 w 175"/>
                  <a:gd name="T37" fmla="*/ 80 h 175"/>
                  <a:gd name="T38" fmla="*/ 13 w 175"/>
                  <a:gd name="T39" fmla="*/ 94 h 175"/>
                  <a:gd name="T40" fmla="*/ 4 w 175"/>
                  <a:gd name="T41" fmla="*/ 113 h 175"/>
                  <a:gd name="T42" fmla="*/ 22 w 175"/>
                  <a:gd name="T43" fmla="*/ 123 h 175"/>
                  <a:gd name="T44" fmla="*/ 21 w 175"/>
                  <a:gd name="T45" fmla="*/ 145 h 175"/>
                  <a:gd name="T46" fmla="*/ 39 w 175"/>
                  <a:gd name="T47" fmla="*/ 145 h 175"/>
                  <a:gd name="T48" fmla="*/ 47 w 175"/>
                  <a:gd name="T49" fmla="*/ 165 h 175"/>
                  <a:gd name="T50" fmla="*/ 65 w 175"/>
                  <a:gd name="T51" fmla="*/ 159 h 175"/>
                  <a:gd name="T52" fmla="*/ 79 w 175"/>
                  <a:gd name="T53" fmla="*/ 175 h 175"/>
                  <a:gd name="T54" fmla="*/ 94 w 175"/>
                  <a:gd name="T55" fmla="*/ 162 h 175"/>
                  <a:gd name="T56" fmla="*/ 114 w 175"/>
                  <a:gd name="T57" fmla="*/ 171 h 175"/>
                  <a:gd name="T58" fmla="*/ 122 w 175"/>
                  <a:gd name="T59" fmla="*/ 154 h 175"/>
                  <a:gd name="T60" fmla="*/ 143 w 175"/>
                  <a:gd name="T61" fmla="*/ 156 h 175"/>
                  <a:gd name="T62" fmla="*/ 145 w 175"/>
                  <a:gd name="T63" fmla="*/ 136 h 175"/>
                  <a:gd name="T64" fmla="*/ 51 w 175"/>
                  <a:gd name="T65" fmla="*/ 146 h 175"/>
                  <a:gd name="T66" fmla="*/ 124 w 175"/>
                  <a:gd name="T67" fmla="*/ 30 h 175"/>
                  <a:gd name="T68" fmla="*/ 51 w 175"/>
                  <a:gd name="T69" fmla="*/ 14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5">
                    <a:moveTo>
                      <a:pt x="158" y="140"/>
                    </a:moveTo>
                    <a:cubicBezTo>
                      <a:pt x="166" y="128"/>
                      <a:pt x="166" y="128"/>
                      <a:pt x="166" y="128"/>
                    </a:cubicBezTo>
                    <a:cubicBezTo>
                      <a:pt x="156" y="118"/>
                      <a:pt x="156" y="118"/>
                      <a:pt x="156" y="118"/>
                    </a:cubicBezTo>
                    <a:cubicBezTo>
                      <a:pt x="157" y="115"/>
                      <a:pt x="158" y="113"/>
                      <a:pt x="159" y="110"/>
                    </a:cubicBezTo>
                    <a:cubicBezTo>
                      <a:pt x="173" y="109"/>
                      <a:pt x="173" y="109"/>
                      <a:pt x="173" y="109"/>
                    </a:cubicBezTo>
                    <a:cubicBezTo>
                      <a:pt x="175" y="95"/>
                      <a:pt x="175" y="95"/>
                      <a:pt x="175" y="95"/>
                    </a:cubicBezTo>
                    <a:cubicBezTo>
                      <a:pt x="162" y="89"/>
                      <a:pt x="162" y="89"/>
                      <a:pt x="162" y="89"/>
                    </a:cubicBezTo>
                    <a:cubicBezTo>
                      <a:pt x="162" y="86"/>
                      <a:pt x="162" y="84"/>
                      <a:pt x="162" y="82"/>
                    </a:cubicBezTo>
                    <a:cubicBezTo>
                      <a:pt x="175" y="75"/>
                      <a:pt x="175" y="75"/>
                      <a:pt x="175" y="75"/>
                    </a:cubicBezTo>
                    <a:cubicBezTo>
                      <a:pt x="172" y="61"/>
                      <a:pt x="172" y="61"/>
                      <a:pt x="172" y="61"/>
                    </a:cubicBezTo>
                    <a:cubicBezTo>
                      <a:pt x="157" y="61"/>
                      <a:pt x="157" y="61"/>
                      <a:pt x="157" y="61"/>
                    </a:cubicBezTo>
                    <a:cubicBezTo>
                      <a:pt x="156" y="58"/>
                      <a:pt x="155" y="55"/>
                      <a:pt x="153" y="53"/>
                    </a:cubicBezTo>
                    <a:cubicBezTo>
                      <a:pt x="163" y="41"/>
                      <a:pt x="163" y="41"/>
                      <a:pt x="163" y="41"/>
                    </a:cubicBezTo>
                    <a:cubicBezTo>
                      <a:pt x="154" y="30"/>
                      <a:pt x="154" y="30"/>
                      <a:pt x="154" y="30"/>
                    </a:cubicBezTo>
                    <a:cubicBezTo>
                      <a:pt x="140" y="36"/>
                      <a:pt x="140" y="36"/>
                      <a:pt x="140" y="36"/>
                    </a:cubicBezTo>
                    <a:cubicBezTo>
                      <a:pt x="139" y="34"/>
                      <a:pt x="137" y="33"/>
                      <a:pt x="136" y="31"/>
                    </a:cubicBezTo>
                    <a:cubicBezTo>
                      <a:pt x="141" y="17"/>
                      <a:pt x="141" y="17"/>
                      <a:pt x="141" y="17"/>
                    </a:cubicBezTo>
                    <a:cubicBezTo>
                      <a:pt x="129" y="10"/>
                      <a:pt x="129" y="10"/>
                      <a:pt x="129" y="10"/>
                    </a:cubicBezTo>
                    <a:cubicBezTo>
                      <a:pt x="118" y="20"/>
                      <a:pt x="118" y="20"/>
                      <a:pt x="118" y="20"/>
                    </a:cubicBezTo>
                    <a:cubicBezTo>
                      <a:pt x="116" y="19"/>
                      <a:pt x="113" y="18"/>
                      <a:pt x="111" y="17"/>
                    </a:cubicBezTo>
                    <a:cubicBezTo>
                      <a:pt x="110" y="2"/>
                      <a:pt x="110" y="2"/>
                      <a:pt x="110" y="2"/>
                    </a:cubicBezTo>
                    <a:cubicBezTo>
                      <a:pt x="96" y="0"/>
                      <a:pt x="96" y="0"/>
                      <a:pt x="96" y="0"/>
                    </a:cubicBezTo>
                    <a:cubicBezTo>
                      <a:pt x="90" y="14"/>
                      <a:pt x="90" y="14"/>
                      <a:pt x="90" y="14"/>
                    </a:cubicBezTo>
                    <a:cubicBezTo>
                      <a:pt x="87" y="13"/>
                      <a:pt x="85" y="13"/>
                      <a:pt x="82" y="14"/>
                    </a:cubicBezTo>
                    <a:cubicBezTo>
                      <a:pt x="75" y="0"/>
                      <a:pt x="75" y="0"/>
                      <a:pt x="75" y="0"/>
                    </a:cubicBezTo>
                    <a:cubicBezTo>
                      <a:pt x="62" y="3"/>
                      <a:pt x="62" y="3"/>
                      <a:pt x="62" y="3"/>
                    </a:cubicBezTo>
                    <a:cubicBezTo>
                      <a:pt x="61" y="18"/>
                      <a:pt x="61" y="18"/>
                      <a:pt x="61" y="18"/>
                    </a:cubicBezTo>
                    <a:cubicBezTo>
                      <a:pt x="59" y="19"/>
                      <a:pt x="57" y="20"/>
                      <a:pt x="55" y="21"/>
                    </a:cubicBezTo>
                    <a:cubicBezTo>
                      <a:pt x="44" y="11"/>
                      <a:pt x="44" y="11"/>
                      <a:pt x="44" y="11"/>
                    </a:cubicBezTo>
                    <a:cubicBezTo>
                      <a:pt x="32" y="19"/>
                      <a:pt x="32" y="19"/>
                      <a:pt x="32" y="19"/>
                    </a:cubicBezTo>
                    <a:cubicBezTo>
                      <a:pt x="37" y="33"/>
                      <a:pt x="37" y="33"/>
                      <a:pt x="37" y="33"/>
                    </a:cubicBezTo>
                    <a:cubicBezTo>
                      <a:pt x="35" y="35"/>
                      <a:pt x="33" y="37"/>
                      <a:pt x="31" y="39"/>
                    </a:cubicBezTo>
                    <a:cubicBezTo>
                      <a:pt x="18" y="35"/>
                      <a:pt x="18" y="35"/>
                      <a:pt x="18" y="35"/>
                    </a:cubicBezTo>
                    <a:cubicBezTo>
                      <a:pt x="10" y="46"/>
                      <a:pt x="10" y="46"/>
                      <a:pt x="10" y="46"/>
                    </a:cubicBezTo>
                    <a:cubicBezTo>
                      <a:pt x="20" y="57"/>
                      <a:pt x="20" y="57"/>
                      <a:pt x="20" y="57"/>
                    </a:cubicBezTo>
                    <a:cubicBezTo>
                      <a:pt x="19" y="59"/>
                      <a:pt x="17" y="62"/>
                      <a:pt x="16" y="65"/>
                    </a:cubicBezTo>
                    <a:cubicBezTo>
                      <a:pt x="3" y="66"/>
                      <a:pt x="3" y="66"/>
                      <a:pt x="3" y="66"/>
                    </a:cubicBezTo>
                    <a:cubicBezTo>
                      <a:pt x="0" y="80"/>
                      <a:pt x="0" y="80"/>
                      <a:pt x="0" y="80"/>
                    </a:cubicBezTo>
                    <a:cubicBezTo>
                      <a:pt x="13" y="86"/>
                      <a:pt x="13" y="86"/>
                      <a:pt x="13" y="86"/>
                    </a:cubicBezTo>
                    <a:cubicBezTo>
                      <a:pt x="13" y="88"/>
                      <a:pt x="13" y="91"/>
                      <a:pt x="13" y="94"/>
                    </a:cubicBezTo>
                    <a:cubicBezTo>
                      <a:pt x="1" y="100"/>
                      <a:pt x="1" y="100"/>
                      <a:pt x="1" y="100"/>
                    </a:cubicBezTo>
                    <a:cubicBezTo>
                      <a:pt x="4" y="113"/>
                      <a:pt x="4" y="113"/>
                      <a:pt x="4" y="113"/>
                    </a:cubicBezTo>
                    <a:cubicBezTo>
                      <a:pt x="17" y="114"/>
                      <a:pt x="17" y="114"/>
                      <a:pt x="17" y="114"/>
                    </a:cubicBezTo>
                    <a:cubicBezTo>
                      <a:pt x="19" y="117"/>
                      <a:pt x="20" y="120"/>
                      <a:pt x="22" y="123"/>
                    </a:cubicBezTo>
                    <a:cubicBezTo>
                      <a:pt x="13" y="133"/>
                      <a:pt x="13" y="133"/>
                      <a:pt x="13" y="133"/>
                    </a:cubicBezTo>
                    <a:cubicBezTo>
                      <a:pt x="21" y="145"/>
                      <a:pt x="21" y="145"/>
                      <a:pt x="21" y="145"/>
                    </a:cubicBezTo>
                    <a:cubicBezTo>
                      <a:pt x="34" y="140"/>
                      <a:pt x="34" y="140"/>
                      <a:pt x="34" y="140"/>
                    </a:cubicBezTo>
                    <a:cubicBezTo>
                      <a:pt x="36" y="142"/>
                      <a:pt x="37" y="143"/>
                      <a:pt x="39" y="145"/>
                    </a:cubicBezTo>
                    <a:cubicBezTo>
                      <a:pt x="35" y="158"/>
                      <a:pt x="35" y="158"/>
                      <a:pt x="35" y="158"/>
                    </a:cubicBezTo>
                    <a:cubicBezTo>
                      <a:pt x="47" y="165"/>
                      <a:pt x="47" y="165"/>
                      <a:pt x="47" y="165"/>
                    </a:cubicBezTo>
                    <a:cubicBezTo>
                      <a:pt x="57" y="156"/>
                      <a:pt x="57" y="156"/>
                      <a:pt x="57" y="156"/>
                    </a:cubicBezTo>
                    <a:cubicBezTo>
                      <a:pt x="59" y="157"/>
                      <a:pt x="62" y="158"/>
                      <a:pt x="65" y="159"/>
                    </a:cubicBezTo>
                    <a:cubicBezTo>
                      <a:pt x="66" y="172"/>
                      <a:pt x="66" y="172"/>
                      <a:pt x="66" y="172"/>
                    </a:cubicBezTo>
                    <a:cubicBezTo>
                      <a:pt x="79" y="175"/>
                      <a:pt x="79" y="175"/>
                      <a:pt x="79" y="175"/>
                    </a:cubicBezTo>
                    <a:cubicBezTo>
                      <a:pt x="85" y="163"/>
                      <a:pt x="85" y="163"/>
                      <a:pt x="85" y="163"/>
                    </a:cubicBezTo>
                    <a:cubicBezTo>
                      <a:pt x="88" y="163"/>
                      <a:pt x="91" y="163"/>
                      <a:pt x="94" y="162"/>
                    </a:cubicBezTo>
                    <a:cubicBezTo>
                      <a:pt x="100" y="174"/>
                      <a:pt x="100" y="174"/>
                      <a:pt x="100" y="174"/>
                    </a:cubicBezTo>
                    <a:cubicBezTo>
                      <a:pt x="114" y="171"/>
                      <a:pt x="114" y="171"/>
                      <a:pt x="114" y="171"/>
                    </a:cubicBezTo>
                    <a:cubicBezTo>
                      <a:pt x="114" y="158"/>
                      <a:pt x="114" y="158"/>
                      <a:pt x="114" y="158"/>
                    </a:cubicBezTo>
                    <a:cubicBezTo>
                      <a:pt x="117" y="157"/>
                      <a:pt x="119" y="156"/>
                      <a:pt x="122" y="154"/>
                    </a:cubicBezTo>
                    <a:cubicBezTo>
                      <a:pt x="132" y="163"/>
                      <a:pt x="132" y="163"/>
                      <a:pt x="132" y="163"/>
                    </a:cubicBezTo>
                    <a:cubicBezTo>
                      <a:pt x="143" y="156"/>
                      <a:pt x="143" y="156"/>
                      <a:pt x="143" y="156"/>
                    </a:cubicBezTo>
                    <a:cubicBezTo>
                      <a:pt x="139" y="142"/>
                      <a:pt x="139" y="142"/>
                      <a:pt x="139" y="142"/>
                    </a:cubicBezTo>
                    <a:cubicBezTo>
                      <a:pt x="141" y="140"/>
                      <a:pt x="143" y="138"/>
                      <a:pt x="145" y="136"/>
                    </a:cubicBezTo>
                    <a:lnTo>
                      <a:pt x="158" y="140"/>
                    </a:lnTo>
                    <a:close/>
                    <a:moveTo>
                      <a:pt x="51" y="146"/>
                    </a:moveTo>
                    <a:cubicBezTo>
                      <a:pt x="19" y="126"/>
                      <a:pt x="9" y="83"/>
                      <a:pt x="29" y="51"/>
                    </a:cubicBezTo>
                    <a:cubicBezTo>
                      <a:pt x="50" y="19"/>
                      <a:pt x="92" y="10"/>
                      <a:pt x="124" y="30"/>
                    </a:cubicBezTo>
                    <a:cubicBezTo>
                      <a:pt x="156" y="50"/>
                      <a:pt x="166" y="93"/>
                      <a:pt x="145" y="125"/>
                    </a:cubicBezTo>
                    <a:cubicBezTo>
                      <a:pt x="125" y="157"/>
                      <a:pt x="83" y="166"/>
                      <a:pt x="51"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sp>
            <p:nvSpPr>
              <p:cNvPr id="144" name="出自【趣你的PPT】(微信:qunideppt)：最优质的PPT资源库"/>
              <p:cNvSpPr>
                <a:spLocks noEditPoints="true"/>
              </p:cNvSpPr>
              <p:nvPr/>
            </p:nvSpPr>
            <p:spPr bwMode="auto">
              <a:xfrm>
                <a:off x="4332288" y="3997325"/>
                <a:ext cx="552450" cy="557213"/>
              </a:xfrm>
              <a:custGeom>
                <a:avLst/>
                <a:gdLst>
                  <a:gd name="T0" fmla="*/ 108 w 147"/>
                  <a:gd name="T1" fmla="*/ 19 h 148"/>
                  <a:gd name="T2" fmla="*/ 19 w 147"/>
                  <a:gd name="T3" fmla="*/ 39 h 148"/>
                  <a:gd name="T4" fmla="*/ 39 w 147"/>
                  <a:gd name="T5" fmla="*/ 129 h 148"/>
                  <a:gd name="T6" fmla="*/ 128 w 147"/>
                  <a:gd name="T7" fmla="*/ 109 h 148"/>
                  <a:gd name="T8" fmla="*/ 108 w 147"/>
                  <a:gd name="T9" fmla="*/ 19 h 148"/>
                  <a:gd name="T10" fmla="*/ 33 w 147"/>
                  <a:gd name="T11" fmla="*/ 34 h 148"/>
                  <a:gd name="T12" fmla="*/ 94 w 147"/>
                  <a:gd name="T13" fmla="*/ 21 h 148"/>
                  <a:gd name="T14" fmla="*/ 96 w 147"/>
                  <a:gd name="T15" fmla="*/ 28 h 148"/>
                  <a:gd name="T16" fmla="*/ 79 w 147"/>
                  <a:gd name="T17" fmla="*/ 56 h 148"/>
                  <a:gd name="T18" fmla="*/ 61 w 147"/>
                  <a:gd name="T19" fmla="*/ 60 h 148"/>
                  <a:gd name="T20" fmla="*/ 33 w 147"/>
                  <a:gd name="T21" fmla="*/ 43 h 148"/>
                  <a:gd name="T22" fmla="*/ 33 w 147"/>
                  <a:gd name="T23" fmla="*/ 34 h 148"/>
                  <a:gd name="T24" fmla="*/ 42 w 147"/>
                  <a:gd name="T25" fmla="*/ 113 h 148"/>
                  <a:gd name="T26" fmla="*/ 33 w 147"/>
                  <a:gd name="T27" fmla="*/ 114 h 148"/>
                  <a:gd name="T28" fmla="*/ 20 w 147"/>
                  <a:gd name="T29" fmla="*/ 54 h 148"/>
                  <a:gd name="T30" fmla="*/ 28 w 147"/>
                  <a:gd name="T31" fmla="*/ 52 h 148"/>
                  <a:gd name="T32" fmla="*/ 56 w 147"/>
                  <a:gd name="T33" fmla="*/ 69 h 148"/>
                  <a:gd name="T34" fmla="*/ 59 w 147"/>
                  <a:gd name="T35" fmla="*/ 86 h 148"/>
                  <a:gd name="T36" fmla="*/ 42 w 147"/>
                  <a:gd name="T37" fmla="*/ 113 h 148"/>
                  <a:gd name="T38" fmla="*/ 64 w 147"/>
                  <a:gd name="T39" fmla="*/ 68 h 148"/>
                  <a:gd name="T40" fmla="*/ 80 w 147"/>
                  <a:gd name="T41" fmla="*/ 64 h 148"/>
                  <a:gd name="T42" fmla="*/ 83 w 147"/>
                  <a:gd name="T43" fmla="*/ 80 h 148"/>
                  <a:gd name="T44" fmla="*/ 67 w 147"/>
                  <a:gd name="T45" fmla="*/ 84 h 148"/>
                  <a:gd name="T46" fmla="*/ 64 w 147"/>
                  <a:gd name="T47" fmla="*/ 68 h 148"/>
                  <a:gd name="T48" fmla="*/ 114 w 147"/>
                  <a:gd name="T49" fmla="*/ 114 h 148"/>
                  <a:gd name="T50" fmla="*/ 54 w 147"/>
                  <a:gd name="T51" fmla="*/ 128 h 148"/>
                  <a:gd name="T52" fmla="*/ 51 w 147"/>
                  <a:gd name="T53" fmla="*/ 118 h 148"/>
                  <a:gd name="T54" fmla="*/ 68 w 147"/>
                  <a:gd name="T55" fmla="*/ 92 h 148"/>
                  <a:gd name="T56" fmla="*/ 86 w 147"/>
                  <a:gd name="T57" fmla="*/ 88 h 148"/>
                  <a:gd name="T58" fmla="*/ 112 w 147"/>
                  <a:gd name="T59" fmla="*/ 104 h 148"/>
                  <a:gd name="T60" fmla="*/ 114 w 147"/>
                  <a:gd name="T61" fmla="*/ 114 h 148"/>
                  <a:gd name="T62" fmla="*/ 118 w 147"/>
                  <a:gd name="T63" fmla="*/ 96 h 148"/>
                  <a:gd name="T64" fmla="*/ 91 w 147"/>
                  <a:gd name="T65" fmla="*/ 79 h 148"/>
                  <a:gd name="T66" fmla="*/ 87 w 147"/>
                  <a:gd name="T67" fmla="*/ 61 h 148"/>
                  <a:gd name="T68" fmla="*/ 105 w 147"/>
                  <a:gd name="T69" fmla="*/ 33 h 148"/>
                  <a:gd name="T70" fmla="*/ 113 w 147"/>
                  <a:gd name="T71" fmla="*/ 32 h 148"/>
                  <a:gd name="T72" fmla="*/ 127 w 147"/>
                  <a:gd name="T73" fmla="*/ 94 h 148"/>
                  <a:gd name="T74" fmla="*/ 118 w 147"/>
                  <a:gd name="T75" fmla="*/ 9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7" h="148">
                    <a:moveTo>
                      <a:pt x="108" y="19"/>
                    </a:moveTo>
                    <a:cubicBezTo>
                      <a:pt x="78" y="0"/>
                      <a:pt x="38" y="9"/>
                      <a:pt x="19" y="39"/>
                    </a:cubicBezTo>
                    <a:cubicBezTo>
                      <a:pt x="0" y="70"/>
                      <a:pt x="9" y="110"/>
                      <a:pt x="39" y="129"/>
                    </a:cubicBezTo>
                    <a:cubicBezTo>
                      <a:pt x="69" y="148"/>
                      <a:pt x="109" y="139"/>
                      <a:pt x="128" y="109"/>
                    </a:cubicBezTo>
                    <a:cubicBezTo>
                      <a:pt x="147" y="78"/>
                      <a:pt x="138" y="38"/>
                      <a:pt x="108" y="19"/>
                    </a:cubicBezTo>
                    <a:close/>
                    <a:moveTo>
                      <a:pt x="33" y="34"/>
                    </a:moveTo>
                    <a:cubicBezTo>
                      <a:pt x="49" y="18"/>
                      <a:pt x="73" y="13"/>
                      <a:pt x="94" y="21"/>
                    </a:cubicBezTo>
                    <a:cubicBezTo>
                      <a:pt x="97" y="22"/>
                      <a:pt x="98" y="25"/>
                      <a:pt x="96" y="28"/>
                    </a:cubicBezTo>
                    <a:cubicBezTo>
                      <a:pt x="94" y="31"/>
                      <a:pt x="79" y="56"/>
                      <a:pt x="79" y="56"/>
                    </a:cubicBezTo>
                    <a:cubicBezTo>
                      <a:pt x="72" y="54"/>
                      <a:pt x="66" y="56"/>
                      <a:pt x="61" y="60"/>
                    </a:cubicBezTo>
                    <a:cubicBezTo>
                      <a:pt x="61" y="60"/>
                      <a:pt x="38" y="46"/>
                      <a:pt x="33" y="43"/>
                    </a:cubicBezTo>
                    <a:cubicBezTo>
                      <a:pt x="29" y="40"/>
                      <a:pt x="30" y="37"/>
                      <a:pt x="33" y="34"/>
                    </a:cubicBezTo>
                    <a:close/>
                    <a:moveTo>
                      <a:pt x="42" y="113"/>
                    </a:moveTo>
                    <a:cubicBezTo>
                      <a:pt x="40" y="118"/>
                      <a:pt x="35" y="117"/>
                      <a:pt x="33" y="114"/>
                    </a:cubicBezTo>
                    <a:cubicBezTo>
                      <a:pt x="17" y="98"/>
                      <a:pt x="12" y="75"/>
                      <a:pt x="20" y="54"/>
                    </a:cubicBezTo>
                    <a:cubicBezTo>
                      <a:pt x="21" y="50"/>
                      <a:pt x="25" y="49"/>
                      <a:pt x="28" y="52"/>
                    </a:cubicBezTo>
                    <a:cubicBezTo>
                      <a:pt x="32" y="54"/>
                      <a:pt x="56" y="69"/>
                      <a:pt x="56" y="69"/>
                    </a:cubicBezTo>
                    <a:cubicBezTo>
                      <a:pt x="54" y="75"/>
                      <a:pt x="55" y="82"/>
                      <a:pt x="59" y="86"/>
                    </a:cubicBezTo>
                    <a:cubicBezTo>
                      <a:pt x="59" y="86"/>
                      <a:pt x="45" y="109"/>
                      <a:pt x="42" y="113"/>
                    </a:cubicBezTo>
                    <a:close/>
                    <a:moveTo>
                      <a:pt x="64" y="68"/>
                    </a:moveTo>
                    <a:cubicBezTo>
                      <a:pt x="67" y="62"/>
                      <a:pt x="74" y="61"/>
                      <a:pt x="80" y="64"/>
                    </a:cubicBezTo>
                    <a:cubicBezTo>
                      <a:pt x="85" y="68"/>
                      <a:pt x="87" y="75"/>
                      <a:pt x="83" y="80"/>
                    </a:cubicBezTo>
                    <a:cubicBezTo>
                      <a:pt x="80" y="86"/>
                      <a:pt x="73" y="87"/>
                      <a:pt x="67" y="84"/>
                    </a:cubicBezTo>
                    <a:cubicBezTo>
                      <a:pt x="62" y="80"/>
                      <a:pt x="60" y="73"/>
                      <a:pt x="64" y="68"/>
                    </a:cubicBezTo>
                    <a:close/>
                    <a:moveTo>
                      <a:pt x="114" y="114"/>
                    </a:moveTo>
                    <a:cubicBezTo>
                      <a:pt x="99" y="130"/>
                      <a:pt x="75" y="135"/>
                      <a:pt x="54" y="128"/>
                    </a:cubicBezTo>
                    <a:cubicBezTo>
                      <a:pt x="50" y="126"/>
                      <a:pt x="48" y="123"/>
                      <a:pt x="51" y="118"/>
                    </a:cubicBezTo>
                    <a:cubicBezTo>
                      <a:pt x="54" y="114"/>
                      <a:pt x="68" y="92"/>
                      <a:pt x="68" y="92"/>
                    </a:cubicBezTo>
                    <a:cubicBezTo>
                      <a:pt x="74" y="94"/>
                      <a:pt x="81" y="92"/>
                      <a:pt x="86" y="88"/>
                    </a:cubicBezTo>
                    <a:cubicBezTo>
                      <a:pt x="86" y="88"/>
                      <a:pt x="106" y="100"/>
                      <a:pt x="112" y="104"/>
                    </a:cubicBezTo>
                    <a:cubicBezTo>
                      <a:pt x="118" y="108"/>
                      <a:pt x="117" y="111"/>
                      <a:pt x="114" y="114"/>
                    </a:cubicBezTo>
                    <a:close/>
                    <a:moveTo>
                      <a:pt x="118" y="96"/>
                    </a:moveTo>
                    <a:cubicBezTo>
                      <a:pt x="114" y="94"/>
                      <a:pt x="91" y="79"/>
                      <a:pt x="91" y="79"/>
                    </a:cubicBezTo>
                    <a:cubicBezTo>
                      <a:pt x="93" y="73"/>
                      <a:pt x="92" y="66"/>
                      <a:pt x="87" y="61"/>
                    </a:cubicBezTo>
                    <a:cubicBezTo>
                      <a:pt x="87" y="61"/>
                      <a:pt x="102" y="37"/>
                      <a:pt x="105" y="33"/>
                    </a:cubicBezTo>
                    <a:cubicBezTo>
                      <a:pt x="107" y="29"/>
                      <a:pt x="110" y="30"/>
                      <a:pt x="113" y="32"/>
                    </a:cubicBezTo>
                    <a:cubicBezTo>
                      <a:pt x="129" y="48"/>
                      <a:pt x="135" y="72"/>
                      <a:pt x="127" y="94"/>
                    </a:cubicBezTo>
                    <a:cubicBezTo>
                      <a:pt x="126" y="98"/>
                      <a:pt x="122" y="99"/>
                      <a:pt x="118"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grpSp>
        <p:grpSp>
          <p:nvGrpSpPr>
            <p:cNvPr id="145" name="组合 144"/>
            <p:cNvGrpSpPr/>
            <p:nvPr/>
          </p:nvGrpSpPr>
          <p:grpSpPr>
            <a:xfrm>
              <a:off x="12103" y="4179"/>
              <a:ext cx="921" cy="921"/>
              <a:chOff x="6970713" y="1638300"/>
              <a:chExt cx="658813" cy="658813"/>
            </a:xfrm>
            <a:solidFill>
              <a:srgbClr val="5D6573"/>
            </a:solidFill>
          </p:grpSpPr>
          <p:sp>
            <p:nvSpPr>
              <p:cNvPr id="146" name="出自【趣你的PPT】(微信:qunideppt)：最优质的PPT资源库"/>
              <p:cNvSpPr>
                <a:spLocks noEditPoints="true"/>
              </p:cNvSpPr>
              <p:nvPr/>
            </p:nvSpPr>
            <p:spPr bwMode="auto">
              <a:xfrm>
                <a:off x="6970713" y="1638300"/>
                <a:ext cx="658813" cy="658813"/>
              </a:xfrm>
              <a:custGeom>
                <a:avLst/>
                <a:gdLst>
                  <a:gd name="T0" fmla="*/ 165 w 175"/>
                  <a:gd name="T1" fmla="*/ 128 h 175"/>
                  <a:gd name="T2" fmla="*/ 159 w 175"/>
                  <a:gd name="T3" fmla="*/ 109 h 175"/>
                  <a:gd name="T4" fmla="*/ 175 w 175"/>
                  <a:gd name="T5" fmla="*/ 95 h 175"/>
                  <a:gd name="T6" fmla="*/ 162 w 175"/>
                  <a:gd name="T7" fmla="*/ 81 h 175"/>
                  <a:gd name="T8" fmla="*/ 172 w 175"/>
                  <a:gd name="T9" fmla="*/ 61 h 175"/>
                  <a:gd name="T10" fmla="*/ 153 w 175"/>
                  <a:gd name="T11" fmla="*/ 52 h 175"/>
                  <a:gd name="T12" fmla="*/ 154 w 175"/>
                  <a:gd name="T13" fmla="*/ 30 h 175"/>
                  <a:gd name="T14" fmla="*/ 136 w 175"/>
                  <a:gd name="T15" fmla="*/ 31 h 175"/>
                  <a:gd name="T16" fmla="*/ 129 w 175"/>
                  <a:gd name="T17" fmla="*/ 9 h 175"/>
                  <a:gd name="T18" fmla="*/ 111 w 175"/>
                  <a:gd name="T19" fmla="*/ 17 h 175"/>
                  <a:gd name="T20" fmla="*/ 96 w 175"/>
                  <a:gd name="T21" fmla="*/ 0 h 175"/>
                  <a:gd name="T22" fmla="*/ 82 w 175"/>
                  <a:gd name="T23" fmla="*/ 13 h 175"/>
                  <a:gd name="T24" fmla="*/ 62 w 175"/>
                  <a:gd name="T25" fmla="*/ 3 h 175"/>
                  <a:gd name="T26" fmla="*/ 55 w 175"/>
                  <a:gd name="T27" fmla="*/ 21 h 175"/>
                  <a:gd name="T28" fmla="*/ 32 w 175"/>
                  <a:gd name="T29" fmla="*/ 19 h 175"/>
                  <a:gd name="T30" fmla="*/ 31 w 175"/>
                  <a:gd name="T31" fmla="*/ 39 h 175"/>
                  <a:gd name="T32" fmla="*/ 10 w 175"/>
                  <a:gd name="T33" fmla="*/ 46 h 175"/>
                  <a:gd name="T34" fmla="*/ 16 w 175"/>
                  <a:gd name="T35" fmla="*/ 65 h 175"/>
                  <a:gd name="T36" fmla="*/ 0 w 175"/>
                  <a:gd name="T37" fmla="*/ 80 h 175"/>
                  <a:gd name="T38" fmla="*/ 13 w 175"/>
                  <a:gd name="T39" fmla="*/ 93 h 175"/>
                  <a:gd name="T40" fmla="*/ 4 w 175"/>
                  <a:gd name="T41" fmla="*/ 113 h 175"/>
                  <a:gd name="T42" fmla="*/ 22 w 175"/>
                  <a:gd name="T43" fmla="*/ 123 h 175"/>
                  <a:gd name="T44" fmla="*/ 21 w 175"/>
                  <a:gd name="T45" fmla="*/ 144 h 175"/>
                  <a:gd name="T46" fmla="*/ 39 w 175"/>
                  <a:gd name="T47" fmla="*/ 145 h 175"/>
                  <a:gd name="T48" fmla="*/ 47 w 175"/>
                  <a:gd name="T49" fmla="*/ 165 h 175"/>
                  <a:gd name="T50" fmla="*/ 65 w 175"/>
                  <a:gd name="T51" fmla="*/ 159 h 175"/>
                  <a:gd name="T52" fmla="*/ 79 w 175"/>
                  <a:gd name="T53" fmla="*/ 175 h 175"/>
                  <a:gd name="T54" fmla="*/ 94 w 175"/>
                  <a:gd name="T55" fmla="*/ 162 h 175"/>
                  <a:gd name="T56" fmla="*/ 114 w 175"/>
                  <a:gd name="T57" fmla="*/ 171 h 175"/>
                  <a:gd name="T58" fmla="*/ 122 w 175"/>
                  <a:gd name="T59" fmla="*/ 154 h 175"/>
                  <a:gd name="T60" fmla="*/ 143 w 175"/>
                  <a:gd name="T61" fmla="*/ 155 h 175"/>
                  <a:gd name="T62" fmla="*/ 145 w 175"/>
                  <a:gd name="T63" fmla="*/ 135 h 175"/>
                  <a:gd name="T64" fmla="*/ 51 w 175"/>
                  <a:gd name="T65" fmla="*/ 146 h 175"/>
                  <a:gd name="T66" fmla="*/ 124 w 175"/>
                  <a:gd name="T67" fmla="*/ 30 h 175"/>
                  <a:gd name="T68" fmla="*/ 51 w 175"/>
                  <a:gd name="T69" fmla="*/ 14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5">
                    <a:moveTo>
                      <a:pt x="158" y="140"/>
                    </a:moveTo>
                    <a:cubicBezTo>
                      <a:pt x="165" y="128"/>
                      <a:pt x="165" y="128"/>
                      <a:pt x="165" y="128"/>
                    </a:cubicBezTo>
                    <a:cubicBezTo>
                      <a:pt x="156" y="118"/>
                      <a:pt x="156" y="118"/>
                      <a:pt x="156" y="118"/>
                    </a:cubicBezTo>
                    <a:cubicBezTo>
                      <a:pt x="157" y="115"/>
                      <a:pt x="158" y="112"/>
                      <a:pt x="159" y="109"/>
                    </a:cubicBezTo>
                    <a:cubicBezTo>
                      <a:pt x="173" y="108"/>
                      <a:pt x="173" y="108"/>
                      <a:pt x="173" y="108"/>
                    </a:cubicBezTo>
                    <a:cubicBezTo>
                      <a:pt x="175" y="95"/>
                      <a:pt x="175" y="95"/>
                      <a:pt x="175" y="95"/>
                    </a:cubicBezTo>
                    <a:cubicBezTo>
                      <a:pt x="162" y="89"/>
                      <a:pt x="162" y="89"/>
                      <a:pt x="162" y="89"/>
                    </a:cubicBezTo>
                    <a:cubicBezTo>
                      <a:pt x="162" y="86"/>
                      <a:pt x="162" y="84"/>
                      <a:pt x="162" y="81"/>
                    </a:cubicBezTo>
                    <a:cubicBezTo>
                      <a:pt x="175" y="75"/>
                      <a:pt x="175" y="75"/>
                      <a:pt x="175" y="75"/>
                    </a:cubicBezTo>
                    <a:cubicBezTo>
                      <a:pt x="172" y="61"/>
                      <a:pt x="172" y="61"/>
                      <a:pt x="172" y="61"/>
                    </a:cubicBezTo>
                    <a:cubicBezTo>
                      <a:pt x="157" y="61"/>
                      <a:pt x="157" y="61"/>
                      <a:pt x="157" y="61"/>
                    </a:cubicBezTo>
                    <a:cubicBezTo>
                      <a:pt x="156" y="58"/>
                      <a:pt x="154" y="55"/>
                      <a:pt x="153" y="52"/>
                    </a:cubicBezTo>
                    <a:cubicBezTo>
                      <a:pt x="163" y="41"/>
                      <a:pt x="163" y="41"/>
                      <a:pt x="163" y="41"/>
                    </a:cubicBezTo>
                    <a:cubicBezTo>
                      <a:pt x="154" y="30"/>
                      <a:pt x="154" y="30"/>
                      <a:pt x="154" y="30"/>
                    </a:cubicBezTo>
                    <a:cubicBezTo>
                      <a:pt x="140" y="35"/>
                      <a:pt x="140" y="35"/>
                      <a:pt x="140" y="35"/>
                    </a:cubicBezTo>
                    <a:cubicBezTo>
                      <a:pt x="139" y="34"/>
                      <a:pt x="137" y="32"/>
                      <a:pt x="136" y="31"/>
                    </a:cubicBezTo>
                    <a:cubicBezTo>
                      <a:pt x="141" y="17"/>
                      <a:pt x="141" y="17"/>
                      <a:pt x="141" y="17"/>
                    </a:cubicBezTo>
                    <a:cubicBezTo>
                      <a:pt x="129" y="9"/>
                      <a:pt x="129" y="9"/>
                      <a:pt x="129" y="9"/>
                    </a:cubicBezTo>
                    <a:cubicBezTo>
                      <a:pt x="118" y="20"/>
                      <a:pt x="118" y="20"/>
                      <a:pt x="118" y="20"/>
                    </a:cubicBezTo>
                    <a:cubicBezTo>
                      <a:pt x="116" y="19"/>
                      <a:pt x="113" y="18"/>
                      <a:pt x="111" y="17"/>
                    </a:cubicBezTo>
                    <a:cubicBezTo>
                      <a:pt x="110" y="2"/>
                      <a:pt x="110" y="2"/>
                      <a:pt x="110" y="2"/>
                    </a:cubicBezTo>
                    <a:cubicBezTo>
                      <a:pt x="96" y="0"/>
                      <a:pt x="96" y="0"/>
                      <a:pt x="96" y="0"/>
                    </a:cubicBezTo>
                    <a:cubicBezTo>
                      <a:pt x="90" y="13"/>
                      <a:pt x="90" y="13"/>
                      <a:pt x="90" y="13"/>
                    </a:cubicBezTo>
                    <a:cubicBezTo>
                      <a:pt x="87" y="13"/>
                      <a:pt x="85" y="13"/>
                      <a:pt x="82" y="13"/>
                    </a:cubicBezTo>
                    <a:cubicBezTo>
                      <a:pt x="75" y="0"/>
                      <a:pt x="75" y="0"/>
                      <a:pt x="75" y="0"/>
                    </a:cubicBezTo>
                    <a:cubicBezTo>
                      <a:pt x="62" y="3"/>
                      <a:pt x="62" y="3"/>
                      <a:pt x="62" y="3"/>
                    </a:cubicBezTo>
                    <a:cubicBezTo>
                      <a:pt x="61" y="18"/>
                      <a:pt x="61" y="18"/>
                      <a:pt x="61" y="18"/>
                    </a:cubicBezTo>
                    <a:cubicBezTo>
                      <a:pt x="59" y="19"/>
                      <a:pt x="57" y="20"/>
                      <a:pt x="55" y="21"/>
                    </a:cubicBezTo>
                    <a:cubicBezTo>
                      <a:pt x="44" y="11"/>
                      <a:pt x="44" y="11"/>
                      <a:pt x="44" y="11"/>
                    </a:cubicBezTo>
                    <a:cubicBezTo>
                      <a:pt x="32" y="19"/>
                      <a:pt x="32" y="19"/>
                      <a:pt x="32" y="19"/>
                    </a:cubicBezTo>
                    <a:cubicBezTo>
                      <a:pt x="37" y="33"/>
                      <a:pt x="37" y="33"/>
                      <a:pt x="37" y="33"/>
                    </a:cubicBezTo>
                    <a:cubicBezTo>
                      <a:pt x="35" y="34"/>
                      <a:pt x="33" y="37"/>
                      <a:pt x="31" y="39"/>
                    </a:cubicBezTo>
                    <a:cubicBezTo>
                      <a:pt x="17" y="34"/>
                      <a:pt x="17" y="34"/>
                      <a:pt x="17" y="34"/>
                    </a:cubicBezTo>
                    <a:cubicBezTo>
                      <a:pt x="10" y="46"/>
                      <a:pt x="10" y="46"/>
                      <a:pt x="10" y="46"/>
                    </a:cubicBezTo>
                    <a:cubicBezTo>
                      <a:pt x="20" y="56"/>
                      <a:pt x="20" y="56"/>
                      <a:pt x="20" y="56"/>
                    </a:cubicBezTo>
                    <a:cubicBezTo>
                      <a:pt x="18" y="59"/>
                      <a:pt x="17" y="62"/>
                      <a:pt x="16" y="65"/>
                    </a:cubicBezTo>
                    <a:cubicBezTo>
                      <a:pt x="2" y="66"/>
                      <a:pt x="2" y="66"/>
                      <a:pt x="2" y="66"/>
                    </a:cubicBezTo>
                    <a:cubicBezTo>
                      <a:pt x="0" y="80"/>
                      <a:pt x="0" y="80"/>
                      <a:pt x="0" y="80"/>
                    </a:cubicBezTo>
                    <a:cubicBezTo>
                      <a:pt x="13" y="85"/>
                      <a:pt x="13" y="85"/>
                      <a:pt x="13" y="85"/>
                    </a:cubicBezTo>
                    <a:cubicBezTo>
                      <a:pt x="13" y="88"/>
                      <a:pt x="13" y="91"/>
                      <a:pt x="13" y="93"/>
                    </a:cubicBezTo>
                    <a:cubicBezTo>
                      <a:pt x="1" y="99"/>
                      <a:pt x="1" y="99"/>
                      <a:pt x="1" y="99"/>
                    </a:cubicBezTo>
                    <a:cubicBezTo>
                      <a:pt x="4" y="113"/>
                      <a:pt x="4" y="113"/>
                      <a:pt x="4" y="113"/>
                    </a:cubicBezTo>
                    <a:cubicBezTo>
                      <a:pt x="17" y="113"/>
                      <a:pt x="17" y="113"/>
                      <a:pt x="17" y="113"/>
                    </a:cubicBezTo>
                    <a:cubicBezTo>
                      <a:pt x="19" y="117"/>
                      <a:pt x="20" y="120"/>
                      <a:pt x="22" y="123"/>
                    </a:cubicBezTo>
                    <a:cubicBezTo>
                      <a:pt x="13" y="133"/>
                      <a:pt x="13" y="133"/>
                      <a:pt x="13" y="133"/>
                    </a:cubicBezTo>
                    <a:cubicBezTo>
                      <a:pt x="21" y="144"/>
                      <a:pt x="21" y="144"/>
                      <a:pt x="21" y="144"/>
                    </a:cubicBezTo>
                    <a:cubicBezTo>
                      <a:pt x="34" y="139"/>
                      <a:pt x="34" y="139"/>
                      <a:pt x="34" y="139"/>
                    </a:cubicBezTo>
                    <a:cubicBezTo>
                      <a:pt x="35" y="141"/>
                      <a:pt x="37" y="143"/>
                      <a:pt x="39" y="145"/>
                    </a:cubicBezTo>
                    <a:cubicBezTo>
                      <a:pt x="35" y="157"/>
                      <a:pt x="35" y="157"/>
                      <a:pt x="35" y="157"/>
                    </a:cubicBezTo>
                    <a:cubicBezTo>
                      <a:pt x="47" y="165"/>
                      <a:pt x="47" y="165"/>
                      <a:pt x="47" y="165"/>
                    </a:cubicBezTo>
                    <a:cubicBezTo>
                      <a:pt x="57" y="156"/>
                      <a:pt x="57" y="156"/>
                      <a:pt x="57" y="156"/>
                    </a:cubicBezTo>
                    <a:cubicBezTo>
                      <a:pt x="59" y="157"/>
                      <a:pt x="62" y="158"/>
                      <a:pt x="65" y="159"/>
                    </a:cubicBezTo>
                    <a:cubicBezTo>
                      <a:pt x="66" y="172"/>
                      <a:pt x="66" y="172"/>
                      <a:pt x="66" y="172"/>
                    </a:cubicBezTo>
                    <a:cubicBezTo>
                      <a:pt x="79" y="175"/>
                      <a:pt x="79" y="175"/>
                      <a:pt x="79" y="175"/>
                    </a:cubicBezTo>
                    <a:cubicBezTo>
                      <a:pt x="85" y="162"/>
                      <a:pt x="85" y="162"/>
                      <a:pt x="85" y="162"/>
                    </a:cubicBezTo>
                    <a:cubicBezTo>
                      <a:pt x="88" y="162"/>
                      <a:pt x="91" y="162"/>
                      <a:pt x="94" y="162"/>
                    </a:cubicBezTo>
                    <a:cubicBezTo>
                      <a:pt x="100" y="174"/>
                      <a:pt x="100" y="174"/>
                      <a:pt x="100" y="174"/>
                    </a:cubicBezTo>
                    <a:cubicBezTo>
                      <a:pt x="114" y="171"/>
                      <a:pt x="114" y="171"/>
                      <a:pt x="114" y="171"/>
                    </a:cubicBezTo>
                    <a:cubicBezTo>
                      <a:pt x="114" y="157"/>
                      <a:pt x="114" y="157"/>
                      <a:pt x="114" y="157"/>
                    </a:cubicBezTo>
                    <a:cubicBezTo>
                      <a:pt x="117" y="156"/>
                      <a:pt x="119" y="155"/>
                      <a:pt x="122" y="154"/>
                    </a:cubicBezTo>
                    <a:cubicBezTo>
                      <a:pt x="132" y="163"/>
                      <a:pt x="132" y="163"/>
                      <a:pt x="132" y="163"/>
                    </a:cubicBezTo>
                    <a:cubicBezTo>
                      <a:pt x="143" y="155"/>
                      <a:pt x="143" y="155"/>
                      <a:pt x="143" y="155"/>
                    </a:cubicBezTo>
                    <a:cubicBezTo>
                      <a:pt x="138" y="142"/>
                      <a:pt x="138" y="142"/>
                      <a:pt x="138" y="142"/>
                    </a:cubicBezTo>
                    <a:cubicBezTo>
                      <a:pt x="141" y="140"/>
                      <a:pt x="143" y="138"/>
                      <a:pt x="145" y="135"/>
                    </a:cubicBezTo>
                    <a:lnTo>
                      <a:pt x="158" y="140"/>
                    </a:lnTo>
                    <a:close/>
                    <a:moveTo>
                      <a:pt x="51" y="146"/>
                    </a:moveTo>
                    <a:cubicBezTo>
                      <a:pt x="19" y="125"/>
                      <a:pt x="9" y="83"/>
                      <a:pt x="29" y="51"/>
                    </a:cubicBezTo>
                    <a:cubicBezTo>
                      <a:pt x="50" y="19"/>
                      <a:pt x="92" y="9"/>
                      <a:pt x="124" y="30"/>
                    </a:cubicBezTo>
                    <a:cubicBezTo>
                      <a:pt x="156" y="50"/>
                      <a:pt x="166" y="92"/>
                      <a:pt x="145" y="124"/>
                    </a:cubicBezTo>
                    <a:cubicBezTo>
                      <a:pt x="125" y="156"/>
                      <a:pt x="83" y="166"/>
                      <a:pt x="51"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sp>
            <p:nvSpPr>
              <p:cNvPr id="147" name="出自【趣你的PPT】(微信:qunideppt)：最优质的PPT资源库"/>
              <p:cNvSpPr>
                <a:spLocks noEditPoints="true"/>
              </p:cNvSpPr>
              <p:nvPr/>
            </p:nvSpPr>
            <p:spPr bwMode="auto">
              <a:xfrm>
                <a:off x="7024688" y="1690688"/>
                <a:ext cx="552450" cy="557213"/>
              </a:xfrm>
              <a:custGeom>
                <a:avLst/>
                <a:gdLst>
                  <a:gd name="T0" fmla="*/ 108 w 147"/>
                  <a:gd name="T1" fmla="*/ 19 h 148"/>
                  <a:gd name="T2" fmla="*/ 19 w 147"/>
                  <a:gd name="T3" fmla="*/ 39 h 148"/>
                  <a:gd name="T4" fmla="*/ 39 w 147"/>
                  <a:gd name="T5" fmla="*/ 128 h 148"/>
                  <a:gd name="T6" fmla="*/ 128 w 147"/>
                  <a:gd name="T7" fmla="*/ 108 h 148"/>
                  <a:gd name="T8" fmla="*/ 108 w 147"/>
                  <a:gd name="T9" fmla="*/ 19 h 148"/>
                  <a:gd name="T10" fmla="*/ 33 w 147"/>
                  <a:gd name="T11" fmla="*/ 33 h 148"/>
                  <a:gd name="T12" fmla="*/ 94 w 147"/>
                  <a:gd name="T13" fmla="*/ 20 h 148"/>
                  <a:gd name="T14" fmla="*/ 96 w 147"/>
                  <a:gd name="T15" fmla="*/ 28 h 148"/>
                  <a:gd name="T16" fmla="*/ 78 w 147"/>
                  <a:gd name="T17" fmla="*/ 56 h 148"/>
                  <a:gd name="T18" fmla="*/ 61 w 147"/>
                  <a:gd name="T19" fmla="*/ 60 h 148"/>
                  <a:gd name="T20" fmla="*/ 33 w 147"/>
                  <a:gd name="T21" fmla="*/ 42 h 148"/>
                  <a:gd name="T22" fmla="*/ 33 w 147"/>
                  <a:gd name="T23" fmla="*/ 33 h 148"/>
                  <a:gd name="T24" fmla="*/ 42 w 147"/>
                  <a:gd name="T25" fmla="*/ 113 h 148"/>
                  <a:gd name="T26" fmla="*/ 33 w 147"/>
                  <a:gd name="T27" fmla="*/ 114 h 148"/>
                  <a:gd name="T28" fmla="*/ 20 w 147"/>
                  <a:gd name="T29" fmla="*/ 53 h 148"/>
                  <a:gd name="T30" fmla="*/ 28 w 147"/>
                  <a:gd name="T31" fmla="*/ 51 h 148"/>
                  <a:gd name="T32" fmla="*/ 55 w 147"/>
                  <a:gd name="T33" fmla="*/ 68 h 148"/>
                  <a:gd name="T34" fmla="*/ 59 w 147"/>
                  <a:gd name="T35" fmla="*/ 86 h 148"/>
                  <a:gd name="T36" fmla="*/ 42 w 147"/>
                  <a:gd name="T37" fmla="*/ 113 h 148"/>
                  <a:gd name="T38" fmla="*/ 64 w 147"/>
                  <a:gd name="T39" fmla="*/ 67 h 148"/>
                  <a:gd name="T40" fmla="*/ 80 w 147"/>
                  <a:gd name="T41" fmla="*/ 64 h 148"/>
                  <a:gd name="T42" fmla="*/ 83 w 147"/>
                  <a:gd name="T43" fmla="*/ 80 h 148"/>
                  <a:gd name="T44" fmla="*/ 67 w 147"/>
                  <a:gd name="T45" fmla="*/ 84 h 148"/>
                  <a:gd name="T46" fmla="*/ 64 w 147"/>
                  <a:gd name="T47" fmla="*/ 67 h 148"/>
                  <a:gd name="T48" fmla="*/ 114 w 147"/>
                  <a:gd name="T49" fmla="*/ 114 h 148"/>
                  <a:gd name="T50" fmla="*/ 54 w 147"/>
                  <a:gd name="T51" fmla="*/ 128 h 148"/>
                  <a:gd name="T52" fmla="*/ 51 w 147"/>
                  <a:gd name="T53" fmla="*/ 118 h 148"/>
                  <a:gd name="T54" fmla="*/ 68 w 147"/>
                  <a:gd name="T55" fmla="*/ 92 h 148"/>
                  <a:gd name="T56" fmla="*/ 86 w 147"/>
                  <a:gd name="T57" fmla="*/ 88 h 148"/>
                  <a:gd name="T58" fmla="*/ 112 w 147"/>
                  <a:gd name="T59" fmla="*/ 104 h 148"/>
                  <a:gd name="T60" fmla="*/ 114 w 147"/>
                  <a:gd name="T61" fmla="*/ 114 h 148"/>
                  <a:gd name="T62" fmla="*/ 118 w 147"/>
                  <a:gd name="T63" fmla="*/ 96 h 148"/>
                  <a:gd name="T64" fmla="*/ 91 w 147"/>
                  <a:gd name="T65" fmla="*/ 79 h 148"/>
                  <a:gd name="T66" fmla="*/ 87 w 147"/>
                  <a:gd name="T67" fmla="*/ 61 h 148"/>
                  <a:gd name="T68" fmla="*/ 105 w 147"/>
                  <a:gd name="T69" fmla="*/ 33 h 148"/>
                  <a:gd name="T70" fmla="*/ 112 w 147"/>
                  <a:gd name="T71" fmla="*/ 32 h 148"/>
                  <a:gd name="T72" fmla="*/ 127 w 147"/>
                  <a:gd name="T73" fmla="*/ 93 h 148"/>
                  <a:gd name="T74" fmla="*/ 118 w 147"/>
                  <a:gd name="T75" fmla="*/ 9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7" h="148">
                    <a:moveTo>
                      <a:pt x="108" y="19"/>
                    </a:moveTo>
                    <a:cubicBezTo>
                      <a:pt x="78" y="0"/>
                      <a:pt x="38" y="9"/>
                      <a:pt x="19" y="39"/>
                    </a:cubicBezTo>
                    <a:cubicBezTo>
                      <a:pt x="0" y="69"/>
                      <a:pt x="9" y="109"/>
                      <a:pt x="39" y="128"/>
                    </a:cubicBezTo>
                    <a:cubicBezTo>
                      <a:pt x="69" y="148"/>
                      <a:pt x="109" y="139"/>
                      <a:pt x="128" y="108"/>
                    </a:cubicBezTo>
                    <a:cubicBezTo>
                      <a:pt x="147" y="78"/>
                      <a:pt x="138" y="38"/>
                      <a:pt x="108" y="19"/>
                    </a:cubicBezTo>
                    <a:close/>
                    <a:moveTo>
                      <a:pt x="33" y="33"/>
                    </a:moveTo>
                    <a:cubicBezTo>
                      <a:pt x="49" y="17"/>
                      <a:pt x="73" y="12"/>
                      <a:pt x="94" y="20"/>
                    </a:cubicBezTo>
                    <a:cubicBezTo>
                      <a:pt x="97" y="22"/>
                      <a:pt x="98" y="24"/>
                      <a:pt x="96" y="28"/>
                    </a:cubicBezTo>
                    <a:cubicBezTo>
                      <a:pt x="94" y="31"/>
                      <a:pt x="78" y="56"/>
                      <a:pt x="78" y="56"/>
                    </a:cubicBezTo>
                    <a:cubicBezTo>
                      <a:pt x="72" y="54"/>
                      <a:pt x="66" y="55"/>
                      <a:pt x="61" y="60"/>
                    </a:cubicBezTo>
                    <a:cubicBezTo>
                      <a:pt x="61" y="60"/>
                      <a:pt x="38" y="45"/>
                      <a:pt x="33" y="42"/>
                    </a:cubicBezTo>
                    <a:cubicBezTo>
                      <a:pt x="29" y="40"/>
                      <a:pt x="30" y="37"/>
                      <a:pt x="33" y="33"/>
                    </a:cubicBezTo>
                    <a:close/>
                    <a:moveTo>
                      <a:pt x="42" y="113"/>
                    </a:moveTo>
                    <a:cubicBezTo>
                      <a:pt x="40" y="117"/>
                      <a:pt x="35" y="116"/>
                      <a:pt x="33" y="114"/>
                    </a:cubicBezTo>
                    <a:cubicBezTo>
                      <a:pt x="17" y="98"/>
                      <a:pt x="12" y="74"/>
                      <a:pt x="20" y="53"/>
                    </a:cubicBezTo>
                    <a:cubicBezTo>
                      <a:pt x="21" y="50"/>
                      <a:pt x="25" y="49"/>
                      <a:pt x="28" y="51"/>
                    </a:cubicBezTo>
                    <a:cubicBezTo>
                      <a:pt x="32" y="53"/>
                      <a:pt x="55" y="68"/>
                      <a:pt x="55" y="68"/>
                    </a:cubicBezTo>
                    <a:cubicBezTo>
                      <a:pt x="54" y="74"/>
                      <a:pt x="55" y="81"/>
                      <a:pt x="59" y="86"/>
                    </a:cubicBezTo>
                    <a:cubicBezTo>
                      <a:pt x="59" y="86"/>
                      <a:pt x="45" y="109"/>
                      <a:pt x="42" y="113"/>
                    </a:cubicBezTo>
                    <a:close/>
                    <a:moveTo>
                      <a:pt x="64" y="67"/>
                    </a:moveTo>
                    <a:cubicBezTo>
                      <a:pt x="67" y="62"/>
                      <a:pt x="74" y="60"/>
                      <a:pt x="80" y="64"/>
                    </a:cubicBezTo>
                    <a:cubicBezTo>
                      <a:pt x="85" y="67"/>
                      <a:pt x="87" y="74"/>
                      <a:pt x="83" y="80"/>
                    </a:cubicBezTo>
                    <a:cubicBezTo>
                      <a:pt x="80" y="85"/>
                      <a:pt x="73" y="87"/>
                      <a:pt x="67" y="84"/>
                    </a:cubicBezTo>
                    <a:cubicBezTo>
                      <a:pt x="62" y="80"/>
                      <a:pt x="60" y="73"/>
                      <a:pt x="64" y="67"/>
                    </a:cubicBezTo>
                    <a:close/>
                    <a:moveTo>
                      <a:pt x="114" y="114"/>
                    </a:moveTo>
                    <a:cubicBezTo>
                      <a:pt x="99" y="129"/>
                      <a:pt x="75" y="135"/>
                      <a:pt x="54" y="128"/>
                    </a:cubicBezTo>
                    <a:cubicBezTo>
                      <a:pt x="50" y="126"/>
                      <a:pt x="48" y="122"/>
                      <a:pt x="51" y="118"/>
                    </a:cubicBezTo>
                    <a:cubicBezTo>
                      <a:pt x="54" y="114"/>
                      <a:pt x="68" y="92"/>
                      <a:pt x="68" y="92"/>
                    </a:cubicBezTo>
                    <a:cubicBezTo>
                      <a:pt x="74" y="94"/>
                      <a:pt x="81" y="92"/>
                      <a:pt x="86" y="88"/>
                    </a:cubicBezTo>
                    <a:cubicBezTo>
                      <a:pt x="86" y="88"/>
                      <a:pt x="105" y="100"/>
                      <a:pt x="112" y="104"/>
                    </a:cubicBezTo>
                    <a:cubicBezTo>
                      <a:pt x="118" y="108"/>
                      <a:pt x="117" y="110"/>
                      <a:pt x="114" y="114"/>
                    </a:cubicBezTo>
                    <a:close/>
                    <a:moveTo>
                      <a:pt x="118" y="96"/>
                    </a:moveTo>
                    <a:cubicBezTo>
                      <a:pt x="114" y="94"/>
                      <a:pt x="91" y="79"/>
                      <a:pt x="91" y="79"/>
                    </a:cubicBezTo>
                    <a:cubicBezTo>
                      <a:pt x="93" y="73"/>
                      <a:pt x="92" y="66"/>
                      <a:pt x="87" y="61"/>
                    </a:cubicBezTo>
                    <a:cubicBezTo>
                      <a:pt x="87" y="61"/>
                      <a:pt x="102" y="37"/>
                      <a:pt x="105" y="33"/>
                    </a:cubicBezTo>
                    <a:cubicBezTo>
                      <a:pt x="107" y="29"/>
                      <a:pt x="110" y="30"/>
                      <a:pt x="112" y="32"/>
                    </a:cubicBezTo>
                    <a:cubicBezTo>
                      <a:pt x="129" y="48"/>
                      <a:pt x="135" y="72"/>
                      <a:pt x="127" y="93"/>
                    </a:cubicBezTo>
                    <a:cubicBezTo>
                      <a:pt x="125" y="98"/>
                      <a:pt x="122" y="98"/>
                      <a:pt x="118"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grpSp>
        <p:grpSp>
          <p:nvGrpSpPr>
            <p:cNvPr id="148" name="组合 147"/>
            <p:cNvGrpSpPr/>
            <p:nvPr/>
          </p:nvGrpSpPr>
          <p:grpSpPr>
            <a:xfrm>
              <a:off x="5343" y="4431"/>
              <a:ext cx="1540" cy="1542"/>
              <a:chOff x="4038600" y="2149475"/>
              <a:chExt cx="1101725" cy="1103313"/>
            </a:xfrm>
            <a:solidFill>
              <a:srgbClr val="393E46"/>
            </a:solidFill>
          </p:grpSpPr>
          <p:sp>
            <p:nvSpPr>
              <p:cNvPr id="149" name="出自【趣你的PPT】(微信:qunideppt)：最优质的PPT资源库"/>
              <p:cNvSpPr>
                <a:spLocks noEditPoints="true"/>
              </p:cNvSpPr>
              <p:nvPr/>
            </p:nvSpPr>
            <p:spPr bwMode="auto">
              <a:xfrm>
                <a:off x="4038600" y="2149475"/>
                <a:ext cx="1101725" cy="1103313"/>
              </a:xfrm>
              <a:custGeom>
                <a:avLst/>
                <a:gdLst>
                  <a:gd name="T0" fmla="*/ 247 w 293"/>
                  <a:gd name="T1" fmla="*/ 253 h 293"/>
                  <a:gd name="T2" fmla="*/ 246 w 293"/>
                  <a:gd name="T3" fmla="*/ 220 h 293"/>
                  <a:gd name="T4" fmla="*/ 280 w 293"/>
                  <a:gd name="T5" fmla="*/ 205 h 293"/>
                  <a:gd name="T6" fmla="*/ 266 w 293"/>
                  <a:gd name="T7" fmla="*/ 177 h 293"/>
                  <a:gd name="T8" fmla="*/ 293 w 293"/>
                  <a:gd name="T9" fmla="*/ 151 h 293"/>
                  <a:gd name="T10" fmla="*/ 268 w 293"/>
                  <a:gd name="T11" fmla="*/ 127 h 293"/>
                  <a:gd name="T12" fmla="*/ 282 w 293"/>
                  <a:gd name="T13" fmla="*/ 92 h 293"/>
                  <a:gd name="T14" fmla="*/ 252 w 293"/>
                  <a:gd name="T15" fmla="*/ 84 h 293"/>
                  <a:gd name="T16" fmla="*/ 253 w 293"/>
                  <a:gd name="T17" fmla="*/ 46 h 293"/>
                  <a:gd name="T18" fmla="*/ 221 w 293"/>
                  <a:gd name="T19" fmla="*/ 48 h 293"/>
                  <a:gd name="T20" fmla="*/ 207 w 293"/>
                  <a:gd name="T21" fmla="*/ 13 h 293"/>
                  <a:gd name="T22" fmla="*/ 177 w 293"/>
                  <a:gd name="T23" fmla="*/ 27 h 293"/>
                  <a:gd name="T24" fmla="*/ 151 w 293"/>
                  <a:gd name="T25" fmla="*/ 0 h 293"/>
                  <a:gd name="T26" fmla="*/ 130 w 293"/>
                  <a:gd name="T27" fmla="*/ 24 h 293"/>
                  <a:gd name="T28" fmla="*/ 96 w 293"/>
                  <a:gd name="T29" fmla="*/ 9 h 293"/>
                  <a:gd name="T30" fmla="*/ 83 w 293"/>
                  <a:gd name="T31" fmla="*/ 40 h 293"/>
                  <a:gd name="T32" fmla="*/ 46 w 293"/>
                  <a:gd name="T33" fmla="*/ 40 h 293"/>
                  <a:gd name="T34" fmla="*/ 46 w 293"/>
                  <a:gd name="T35" fmla="*/ 73 h 293"/>
                  <a:gd name="T36" fmla="*/ 12 w 293"/>
                  <a:gd name="T37" fmla="*/ 87 h 293"/>
                  <a:gd name="T38" fmla="*/ 25 w 293"/>
                  <a:gd name="T39" fmla="*/ 116 h 293"/>
                  <a:gd name="T40" fmla="*/ 0 w 293"/>
                  <a:gd name="T41" fmla="*/ 142 h 293"/>
                  <a:gd name="T42" fmla="*/ 23 w 293"/>
                  <a:gd name="T43" fmla="*/ 167 h 293"/>
                  <a:gd name="T44" fmla="*/ 10 w 293"/>
                  <a:gd name="T45" fmla="*/ 201 h 293"/>
                  <a:gd name="T46" fmla="*/ 39 w 293"/>
                  <a:gd name="T47" fmla="*/ 211 h 293"/>
                  <a:gd name="T48" fmla="*/ 40 w 293"/>
                  <a:gd name="T49" fmla="*/ 247 h 293"/>
                  <a:gd name="T50" fmla="*/ 71 w 293"/>
                  <a:gd name="T51" fmla="*/ 247 h 293"/>
                  <a:gd name="T52" fmla="*/ 86 w 293"/>
                  <a:gd name="T53" fmla="*/ 280 h 293"/>
                  <a:gd name="T54" fmla="*/ 116 w 293"/>
                  <a:gd name="T55" fmla="*/ 268 h 293"/>
                  <a:gd name="T56" fmla="*/ 142 w 293"/>
                  <a:gd name="T57" fmla="*/ 293 h 293"/>
                  <a:gd name="T58" fmla="*/ 164 w 293"/>
                  <a:gd name="T59" fmla="*/ 270 h 293"/>
                  <a:gd name="T60" fmla="*/ 197 w 293"/>
                  <a:gd name="T61" fmla="*/ 284 h 293"/>
                  <a:gd name="T62" fmla="*/ 210 w 293"/>
                  <a:gd name="T63" fmla="*/ 253 h 293"/>
                  <a:gd name="T64" fmla="*/ 66 w 293"/>
                  <a:gd name="T65" fmla="*/ 211 h 293"/>
                  <a:gd name="T66" fmla="*/ 225 w 293"/>
                  <a:gd name="T67" fmla="*/ 83 h 293"/>
                  <a:gd name="T68" fmla="*/ 66 w 293"/>
                  <a:gd name="T69" fmla="*/ 21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3" h="293">
                    <a:moveTo>
                      <a:pt x="229" y="267"/>
                    </a:moveTo>
                    <a:cubicBezTo>
                      <a:pt x="247" y="253"/>
                      <a:pt x="247" y="253"/>
                      <a:pt x="247" y="253"/>
                    </a:cubicBezTo>
                    <a:cubicBezTo>
                      <a:pt x="237" y="231"/>
                      <a:pt x="237" y="231"/>
                      <a:pt x="237" y="231"/>
                    </a:cubicBezTo>
                    <a:cubicBezTo>
                      <a:pt x="240" y="227"/>
                      <a:pt x="243" y="224"/>
                      <a:pt x="246" y="220"/>
                    </a:cubicBezTo>
                    <a:cubicBezTo>
                      <a:pt x="269" y="226"/>
                      <a:pt x="269" y="226"/>
                      <a:pt x="269" y="226"/>
                    </a:cubicBezTo>
                    <a:cubicBezTo>
                      <a:pt x="280" y="205"/>
                      <a:pt x="280" y="205"/>
                      <a:pt x="280" y="205"/>
                    </a:cubicBezTo>
                    <a:cubicBezTo>
                      <a:pt x="263" y="189"/>
                      <a:pt x="263" y="189"/>
                      <a:pt x="263" y="189"/>
                    </a:cubicBezTo>
                    <a:cubicBezTo>
                      <a:pt x="264" y="185"/>
                      <a:pt x="265" y="181"/>
                      <a:pt x="266" y="177"/>
                    </a:cubicBezTo>
                    <a:cubicBezTo>
                      <a:pt x="290" y="174"/>
                      <a:pt x="290" y="174"/>
                      <a:pt x="290" y="174"/>
                    </a:cubicBezTo>
                    <a:cubicBezTo>
                      <a:pt x="293" y="151"/>
                      <a:pt x="293" y="151"/>
                      <a:pt x="293" y="151"/>
                    </a:cubicBezTo>
                    <a:cubicBezTo>
                      <a:pt x="270" y="142"/>
                      <a:pt x="270" y="142"/>
                      <a:pt x="270" y="142"/>
                    </a:cubicBezTo>
                    <a:cubicBezTo>
                      <a:pt x="269" y="137"/>
                      <a:pt x="269" y="132"/>
                      <a:pt x="268" y="127"/>
                    </a:cubicBezTo>
                    <a:cubicBezTo>
                      <a:pt x="289" y="114"/>
                      <a:pt x="289" y="114"/>
                      <a:pt x="289" y="114"/>
                    </a:cubicBezTo>
                    <a:cubicBezTo>
                      <a:pt x="282" y="92"/>
                      <a:pt x="282" y="92"/>
                      <a:pt x="282" y="92"/>
                    </a:cubicBezTo>
                    <a:cubicBezTo>
                      <a:pt x="257" y="93"/>
                      <a:pt x="257" y="93"/>
                      <a:pt x="257" y="93"/>
                    </a:cubicBezTo>
                    <a:cubicBezTo>
                      <a:pt x="256" y="90"/>
                      <a:pt x="254" y="87"/>
                      <a:pt x="252" y="84"/>
                    </a:cubicBezTo>
                    <a:cubicBezTo>
                      <a:pt x="268" y="64"/>
                      <a:pt x="268" y="64"/>
                      <a:pt x="268" y="64"/>
                    </a:cubicBezTo>
                    <a:cubicBezTo>
                      <a:pt x="253" y="46"/>
                      <a:pt x="253" y="46"/>
                      <a:pt x="253" y="46"/>
                    </a:cubicBezTo>
                    <a:cubicBezTo>
                      <a:pt x="230" y="56"/>
                      <a:pt x="230" y="56"/>
                      <a:pt x="230" y="56"/>
                    </a:cubicBezTo>
                    <a:cubicBezTo>
                      <a:pt x="227" y="53"/>
                      <a:pt x="224" y="51"/>
                      <a:pt x="221" y="48"/>
                    </a:cubicBezTo>
                    <a:cubicBezTo>
                      <a:pt x="227" y="24"/>
                      <a:pt x="227" y="24"/>
                      <a:pt x="227" y="24"/>
                    </a:cubicBezTo>
                    <a:cubicBezTo>
                      <a:pt x="207" y="13"/>
                      <a:pt x="207" y="13"/>
                      <a:pt x="207" y="13"/>
                    </a:cubicBezTo>
                    <a:cubicBezTo>
                      <a:pt x="190" y="31"/>
                      <a:pt x="190" y="31"/>
                      <a:pt x="190" y="31"/>
                    </a:cubicBezTo>
                    <a:cubicBezTo>
                      <a:pt x="185" y="29"/>
                      <a:pt x="181" y="28"/>
                      <a:pt x="177" y="27"/>
                    </a:cubicBezTo>
                    <a:cubicBezTo>
                      <a:pt x="174" y="2"/>
                      <a:pt x="174" y="2"/>
                      <a:pt x="174" y="2"/>
                    </a:cubicBezTo>
                    <a:cubicBezTo>
                      <a:pt x="151" y="0"/>
                      <a:pt x="151" y="0"/>
                      <a:pt x="151" y="0"/>
                    </a:cubicBezTo>
                    <a:cubicBezTo>
                      <a:pt x="142" y="23"/>
                      <a:pt x="142" y="23"/>
                      <a:pt x="142" y="23"/>
                    </a:cubicBezTo>
                    <a:cubicBezTo>
                      <a:pt x="138" y="23"/>
                      <a:pt x="134" y="23"/>
                      <a:pt x="130" y="24"/>
                    </a:cubicBezTo>
                    <a:cubicBezTo>
                      <a:pt x="118" y="3"/>
                      <a:pt x="118" y="3"/>
                      <a:pt x="118" y="3"/>
                    </a:cubicBezTo>
                    <a:cubicBezTo>
                      <a:pt x="96" y="9"/>
                      <a:pt x="96" y="9"/>
                      <a:pt x="96" y="9"/>
                    </a:cubicBezTo>
                    <a:cubicBezTo>
                      <a:pt x="96" y="33"/>
                      <a:pt x="96" y="33"/>
                      <a:pt x="96" y="33"/>
                    </a:cubicBezTo>
                    <a:cubicBezTo>
                      <a:pt x="92" y="35"/>
                      <a:pt x="87" y="37"/>
                      <a:pt x="83" y="40"/>
                    </a:cubicBezTo>
                    <a:cubicBezTo>
                      <a:pt x="64" y="25"/>
                      <a:pt x="64" y="25"/>
                      <a:pt x="64" y="25"/>
                    </a:cubicBezTo>
                    <a:cubicBezTo>
                      <a:pt x="46" y="40"/>
                      <a:pt x="46" y="40"/>
                      <a:pt x="46" y="40"/>
                    </a:cubicBezTo>
                    <a:cubicBezTo>
                      <a:pt x="56" y="61"/>
                      <a:pt x="56" y="61"/>
                      <a:pt x="56" y="61"/>
                    </a:cubicBezTo>
                    <a:cubicBezTo>
                      <a:pt x="52" y="65"/>
                      <a:pt x="49" y="69"/>
                      <a:pt x="46" y="73"/>
                    </a:cubicBezTo>
                    <a:cubicBezTo>
                      <a:pt x="23" y="67"/>
                      <a:pt x="23" y="67"/>
                      <a:pt x="23" y="67"/>
                    </a:cubicBezTo>
                    <a:cubicBezTo>
                      <a:pt x="12" y="87"/>
                      <a:pt x="12" y="87"/>
                      <a:pt x="12" y="87"/>
                    </a:cubicBezTo>
                    <a:cubicBezTo>
                      <a:pt x="29" y="103"/>
                      <a:pt x="29" y="103"/>
                      <a:pt x="29" y="103"/>
                    </a:cubicBezTo>
                    <a:cubicBezTo>
                      <a:pt x="28" y="107"/>
                      <a:pt x="26" y="112"/>
                      <a:pt x="25" y="116"/>
                    </a:cubicBezTo>
                    <a:cubicBezTo>
                      <a:pt x="2" y="119"/>
                      <a:pt x="2" y="119"/>
                      <a:pt x="2" y="119"/>
                    </a:cubicBezTo>
                    <a:cubicBezTo>
                      <a:pt x="0" y="142"/>
                      <a:pt x="0" y="142"/>
                      <a:pt x="0" y="142"/>
                    </a:cubicBezTo>
                    <a:cubicBezTo>
                      <a:pt x="21" y="150"/>
                      <a:pt x="21" y="150"/>
                      <a:pt x="21" y="150"/>
                    </a:cubicBezTo>
                    <a:cubicBezTo>
                      <a:pt x="21" y="156"/>
                      <a:pt x="22" y="161"/>
                      <a:pt x="23" y="167"/>
                    </a:cubicBezTo>
                    <a:cubicBezTo>
                      <a:pt x="3" y="179"/>
                      <a:pt x="3" y="179"/>
                      <a:pt x="3" y="179"/>
                    </a:cubicBezTo>
                    <a:cubicBezTo>
                      <a:pt x="10" y="201"/>
                      <a:pt x="10" y="201"/>
                      <a:pt x="10" y="201"/>
                    </a:cubicBezTo>
                    <a:cubicBezTo>
                      <a:pt x="33" y="200"/>
                      <a:pt x="33" y="200"/>
                      <a:pt x="33" y="200"/>
                    </a:cubicBezTo>
                    <a:cubicBezTo>
                      <a:pt x="35" y="204"/>
                      <a:pt x="37" y="207"/>
                      <a:pt x="39" y="211"/>
                    </a:cubicBezTo>
                    <a:cubicBezTo>
                      <a:pt x="25" y="229"/>
                      <a:pt x="25" y="229"/>
                      <a:pt x="25" y="229"/>
                    </a:cubicBezTo>
                    <a:cubicBezTo>
                      <a:pt x="40" y="247"/>
                      <a:pt x="40" y="247"/>
                      <a:pt x="40" y="247"/>
                    </a:cubicBezTo>
                    <a:cubicBezTo>
                      <a:pt x="60" y="238"/>
                      <a:pt x="60" y="238"/>
                      <a:pt x="60" y="238"/>
                    </a:cubicBezTo>
                    <a:cubicBezTo>
                      <a:pt x="64" y="241"/>
                      <a:pt x="68" y="244"/>
                      <a:pt x="71" y="247"/>
                    </a:cubicBezTo>
                    <a:cubicBezTo>
                      <a:pt x="66" y="269"/>
                      <a:pt x="66" y="269"/>
                      <a:pt x="66" y="269"/>
                    </a:cubicBezTo>
                    <a:cubicBezTo>
                      <a:pt x="86" y="280"/>
                      <a:pt x="86" y="280"/>
                      <a:pt x="86" y="280"/>
                    </a:cubicBezTo>
                    <a:cubicBezTo>
                      <a:pt x="102" y="263"/>
                      <a:pt x="102" y="263"/>
                      <a:pt x="102" y="263"/>
                    </a:cubicBezTo>
                    <a:cubicBezTo>
                      <a:pt x="106" y="265"/>
                      <a:pt x="111" y="267"/>
                      <a:pt x="116" y="268"/>
                    </a:cubicBezTo>
                    <a:cubicBezTo>
                      <a:pt x="119" y="290"/>
                      <a:pt x="119" y="290"/>
                      <a:pt x="119" y="290"/>
                    </a:cubicBezTo>
                    <a:cubicBezTo>
                      <a:pt x="142" y="293"/>
                      <a:pt x="142" y="293"/>
                      <a:pt x="142" y="293"/>
                    </a:cubicBezTo>
                    <a:cubicBezTo>
                      <a:pt x="150" y="271"/>
                      <a:pt x="150" y="271"/>
                      <a:pt x="150" y="271"/>
                    </a:cubicBezTo>
                    <a:cubicBezTo>
                      <a:pt x="155" y="271"/>
                      <a:pt x="159" y="271"/>
                      <a:pt x="164" y="270"/>
                    </a:cubicBezTo>
                    <a:cubicBezTo>
                      <a:pt x="175" y="290"/>
                      <a:pt x="175" y="290"/>
                      <a:pt x="175" y="290"/>
                    </a:cubicBezTo>
                    <a:cubicBezTo>
                      <a:pt x="197" y="284"/>
                      <a:pt x="197" y="284"/>
                      <a:pt x="197" y="284"/>
                    </a:cubicBezTo>
                    <a:cubicBezTo>
                      <a:pt x="197" y="260"/>
                      <a:pt x="197" y="260"/>
                      <a:pt x="197" y="260"/>
                    </a:cubicBezTo>
                    <a:cubicBezTo>
                      <a:pt x="201" y="258"/>
                      <a:pt x="206" y="256"/>
                      <a:pt x="210" y="253"/>
                    </a:cubicBezTo>
                    <a:lnTo>
                      <a:pt x="229" y="267"/>
                    </a:lnTo>
                    <a:close/>
                    <a:moveTo>
                      <a:pt x="66" y="211"/>
                    </a:moveTo>
                    <a:cubicBezTo>
                      <a:pt x="31" y="167"/>
                      <a:pt x="38" y="103"/>
                      <a:pt x="81" y="68"/>
                    </a:cubicBezTo>
                    <a:cubicBezTo>
                      <a:pt x="125" y="32"/>
                      <a:pt x="190" y="39"/>
                      <a:pt x="225" y="83"/>
                    </a:cubicBezTo>
                    <a:cubicBezTo>
                      <a:pt x="260" y="127"/>
                      <a:pt x="253" y="191"/>
                      <a:pt x="209" y="226"/>
                    </a:cubicBezTo>
                    <a:cubicBezTo>
                      <a:pt x="166" y="262"/>
                      <a:pt x="101" y="255"/>
                      <a:pt x="66" y="2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sp>
            <p:nvSpPr>
              <p:cNvPr id="150" name="出自【趣你的PPT】(微信:qunideppt)：最优质的PPT资源库"/>
              <p:cNvSpPr/>
              <p:nvPr/>
            </p:nvSpPr>
            <p:spPr bwMode="auto">
              <a:xfrm>
                <a:off x="4348163" y="2330450"/>
                <a:ext cx="423863" cy="252413"/>
              </a:xfrm>
              <a:custGeom>
                <a:avLst/>
                <a:gdLst>
                  <a:gd name="T0" fmla="*/ 39 w 113"/>
                  <a:gd name="T1" fmla="*/ 67 h 67"/>
                  <a:gd name="T2" fmla="*/ 85 w 113"/>
                  <a:gd name="T3" fmla="*/ 64 h 67"/>
                  <a:gd name="T4" fmla="*/ 113 w 113"/>
                  <a:gd name="T5" fmla="*/ 20 h 67"/>
                  <a:gd name="T6" fmla="*/ 7 w 113"/>
                  <a:gd name="T7" fmla="*/ 27 h 67"/>
                  <a:gd name="T8" fmla="*/ 0 w 113"/>
                  <a:gd name="T9" fmla="*/ 32 h 67"/>
                  <a:gd name="T10" fmla="*/ 39 w 113"/>
                  <a:gd name="T11" fmla="*/ 67 h 67"/>
                  <a:gd name="T12" fmla="*/ 39 w 113"/>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13" h="67">
                    <a:moveTo>
                      <a:pt x="39" y="67"/>
                    </a:moveTo>
                    <a:cubicBezTo>
                      <a:pt x="53" y="56"/>
                      <a:pt x="71" y="55"/>
                      <a:pt x="85" y="64"/>
                    </a:cubicBezTo>
                    <a:cubicBezTo>
                      <a:pt x="113" y="20"/>
                      <a:pt x="113" y="20"/>
                      <a:pt x="113" y="20"/>
                    </a:cubicBezTo>
                    <a:cubicBezTo>
                      <a:pt x="81" y="0"/>
                      <a:pt x="38" y="1"/>
                      <a:pt x="7" y="27"/>
                    </a:cubicBezTo>
                    <a:cubicBezTo>
                      <a:pt x="4" y="28"/>
                      <a:pt x="2" y="30"/>
                      <a:pt x="0" y="32"/>
                    </a:cubicBezTo>
                    <a:cubicBezTo>
                      <a:pt x="39" y="67"/>
                      <a:pt x="39" y="67"/>
                      <a:pt x="39" y="67"/>
                    </a:cubicBezTo>
                    <a:cubicBezTo>
                      <a:pt x="39" y="67"/>
                      <a:pt x="39" y="67"/>
                      <a:pt x="39"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sp>
            <p:nvSpPr>
              <p:cNvPr id="151" name="出自【趣你的PPT】(微信:qunideppt)：最优质的PPT资源库"/>
              <p:cNvSpPr>
                <a:spLocks noEditPoints="true"/>
              </p:cNvSpPr>
              <p:nvPr/>
            </p:nvSpPr>
            <p:spPr bwMode="auto">
              <a:xfrm>
                <a:off x="4460875" y="2566988"/>
                <a:ext cx="258763" cy="263525"/>
              </a:xfrm>
              <a:custGeom>
                <a:avLst/>
                <a:gdLst>
                  <a:gd name="T0" fmla="*/ 59 w 69"/>
                  <a:gd name="T1" fmla="*/ 16 h 70"/>
                  <a:gd name="T2" fmla="*/ 15 w 69"/>
                  <a:gd name="T3" fmla="*/ 11 h 70"/>
                  <a:gd name="T4" fmla="*/ 10 w 69"/>
                  <a:gd name="T5" fmla="*/ 54 h 70"/>
                  <a:gd name="T6" fmla="*/ 53 w 69"/>
                  <a:gd name="T7" fmla="*/ 60 h 70"/>
                  <a:gd name="T8" fmla="*/ 59 w 69"/>
                  <a:gd name="T9" fmla="*/ 16 h 70"/>
                  <a:gd name="T10" fmla="*/ 20 w 69"/>
                  <a:gd name="T11" fmla="*/ 47 h 70"/>
                  <a:gd name="T12" fmla="*/ 23 w 69"/>
                  <a:gd name="T13" fmla="*/ 21 h 70"/>
                  <a:gd name="T14" fmla="*/ 49 w 69"/>
                  <a:gd name="T15" fmla="*/ 24 h 70"/>
                  <a:gd name="T16" fmla="*/ 46 w 69"/>
                  <a:gd name="T17" fmla="*/ 50 h 70"/>
                  <a:gd name="T18" fmla="*/ 20 w 69"/>
                  <a:gd name="T1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59" y="16"/>
                    </a:moveTo>
                    <a:cubicBezTo>
                      <a:pt x="48" y="3"/>
                      <a:pt x="29" y="0"/>
                      <a:pt x="15" y="11"/>
                    </a:cubicBezTo>
                    <a:cubicBezTo>
                      <a:pt x="2" y="21"/>
                      <a:pt x="0" y="41"/>
                      <a:pt x="10" y="54"/>
                    </a:cubicBezTo>
                    <a:cubicBezTo>
                      <a:pt x="20" y="68"/>
                      <a:pt x="40" y="70"/>
                      <a:pt x="53" y="60"/>
                    </a:cubicBezTo>
                    <a:cubicBezTo>
                      <a:pt x="67" y="49"/>
                      <a:pt x="69" y="30"/>
                      <a:pt x="59" y="16"/>
                    </a:cubicBezTo>
                    <a:close/>
                    <a:moveTo>
                      <a:pt x="20" y="47"/>
                    </a:moveTo>
                    <a:cubicBezTo>
                      <a:pt x="13" y="39"/>
                      <a:pt x="15" y="27"/>
                      <a:pt x="23" y="21"/>
                    </a:cubicBezTo>
                    <a:cubicBezTo>
                      <a:pt x="31" y="14"/>
                      <a:pt x="42" y="16"/>
                      <a:pt x="49" y="24"/>
                    </a:cubicBezTo>
                    <a:cubicBezTo>
                      <a:pt x="55" y="32"/>
                      <a:pt x="54" y="43"/>
                      <a:pt x="46" y="50"/>
                    </a:cubicBezTo>
                    <a:cubicBezTo>
                      <a:pt x="38" y="56"/>
                      <a:pt x="26" y="55"/>
                      <a:pt x="20"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sp>
            <p:nvSpPr>
              <p:cNvPr id="152" name="出自【趣你的PPT】(微信:qunideppt)：最优质的PPT资源库"/>
              <p:cNvSpPr/>
              <p:nvPr/>
            </p:nvSpPr>
            <p:spPr bwMode="auto">
              <a:xfrm>
                <a:off x="4667250" y="2593975"/>
                <a:ext cx="293688" cy="417513"/>
              </a:xfrm>
              <a:custGeom>
                <a:avLst/>
                <a:gdLst>
                  <a:gd name="T0" fmla="*/ 67 w 78"/>
                  <a:gd name="T1" fmla="*/ 0 h 111"/>
                  <a:gd name="T2" fmla="*/ 19 w 78"/>
                  <a:gd name="T3" fmla="*/ 18 h 111"/>
                  <a:gd name="T4" fmla="*/ 5 w 78"/>
                  <a:gd name="T5" fmla="*/ 60 h 111"/>
                  <a:gd name="T6" fmla="*/ 0 w 78"/>
                  <a:gd name="T7" fmla="*/ 63 h 111"/>
                  <a:gd name="T8" fmla="*/ 20 w 78"/>
                  <a:gd name="T9" fmla="*/ 111 h 111"/>
                  <a:gd name="T10" fmla="*/ 37 w 78"/>
                  <a:gd name="T11" fmla="*/ 100 h 111"/>
                  <a:gd name="T12" fmla="*/ 67 w 78"/>
                  <a:gd name="T13" fmla="*/ 0 h 111"/>
                </a:gdLst>
                <a:ahLst/>
                <a:cxnLst>
                  <a:cxn ang="0">
                    <a:pos x="T0" y="T1"/>
                  </a:cxn>
                  <a:cxn ang="0">
                    <a:pos x="T2" y="T3"/>
                  </a:cxn>
                  <a:cxn ang="0">
                    <a:pos x="T4" y="T5"/>
                  </a:cxn>
                  <a:cxn ang="0">
                    <a:pos x="T6" y="T7"/>
                  </a:cxn>
                  <a:cxn ang="0">
                    <a:pos x="T8" y="T9"/>
                  </a:cxn>
                  <a:cxn ang="0">
                    <a:pos x="T10" y="T11"/>
                  </a:cxn>
                  <a:cxn ang="0">
                    <a:pos x="T12" y="T13"/>
                  </a:cxn>
                </a:cxnLst>
                <a:rect l="0" t="0" r="r" b="b"/>
                <a:pathLst>
                  <a:path w="78" h="111">
                    <a:moveTo>
                      <a:pt x="67" y="0"/>
                    </a:moveTo>
                    <a:cubicBezTo>
                      <a:pt x="19" y="18"/>
                      <a:pt x="19" y="18"/>
                      <a:pt x="19" y="18"/>
                    </a:cubicBezTo>
                    <a:cubicBezTo>
                      <a:pt x="22" y="33"/>
                      <a:pt x="17" y="50"/>
                      <a:pt x="5" y="60"/>
                    </a:cubicBezTo>
                    <a:cubicBezTo>
                      <a:pt x="3" y="61"/>
                      <a:pt x="2" y="62"/>
                      <a:pt x="0" y="63"/>
                    </a:cubicBezTo>
                    <a:cubicBezTo>
                      <a:pt x="20" y="111"/>
                      <a:pt x="20" y="111"/>
                      <a:pt x="20" y="111"/>
                    </a:cubicBezTo>
                    <a:cubicBezTo>
                      <a:pt x="26" y="108"/>
                      <a:pt x="32" y="104"/>
                      <a:pt x="37" y="100"/>
                    </a:cubicBezTo>
                    <a:cubicBezTo>
                      <a:pt x="68" y="75"/>
                      <a:pt x="78" y="35"/>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sp>
            <p:nvSpPr>
              <p:cNvPr id="153" name="出自【趣你的PPT】(微信:qunideppt)：最优质的PPT资源库"/>
              <p:cNvSpPr/>
              <p:nvPr/>
            </p:nvSpPr>
            <p:spPr bwMode="auto">
              <a:xfrm>
                <a:off x="4230688" y="2638425"/>
                <a:ext cx="319088" cy="400050"/>
              </a:xfrm>
              <a:custGeom>
                <a:avLst/>
                <a:gdLst>
                  <a:gd name="T0" fmla="*/ 85 w 85"/>
                  <a:gd name="T1" fmla="*/ 55 h 106"/>
                  <a:gd name="T2" fmla="*/ 64 w 85"/>
                  <a:gd name="T3" fmla="*/ 42 h 106"/>
                  <a:gd name="T4" fmla="*/ 55 w 85"/>
                  <a:gd name="T5" fmla="*/ 11 h 106"/>
                  <a:gd name="T6" fmla="*/ 5 w 85"/>
                  <a:gd name="T7" fmla="*/ 0 h 106"/>
                  <a:gd name="T8" fmla="*/ 24 w 85"/>
                  <a:gd name="T9" fmla="*/ 74 h 106"/>
                  <a:gd name="T10" fmla="*/ 75 w 85"/>
                  <a:gd name="T11" fmla="*/ 106 h 106"/>
                  <a:gd name="T12" fmla="*/ 85 w 85"/>
                  <a:gd name="T13" fmla="*/ 55 h 106"/>
                </a:gdLst>
                <a:ahLst/>
                <a:cxnLst>
                  <a:cxn ang="0">
                    <a:pos x="T0" y="T1"/>
                  </a:cxn>
                  <a:cxn ang="0">
                    <a:pos x="T2" y="T3"/>
                  </a:cxn>
                  <a:cxn ang="0">
                    <a:pos x="T4" y="T5"/>
                  </a:cxn>
                  <a:cxn ang="0">
                    <a:pos x="T6" y="T7"/>
                  </a:cxn>
                  <a:cxn ang="0">
                    <a:pos x="T8" y="T9"/>
                  </a:cxn>
                  <a:cxn ang="0">
                    <a:pos x="T10" y="T11"/>
                  </a:cxn>
                  <a:cxn ang="0">
                    <a:pos x="T12" y="T13"/>
                  </a:cxn>
                </a:cxnLst>
                <a:rect l="0" t="0" r="r" b="b"/>
                <a:pathLst>
                  <a:path w="85" h="106">
                    <a:moveTo>
                      <a:pt x="85" y="55"/>
                    </a:moveTo>
                    <a:cubicBezTo>
                      <a:pt x="77" y="53"/>
                      <a:pt x="70" y="49"/>
                      <a:pt x="64" y="42"/>
                    </a:cubicBezTo>
                    <a:cubicBezTo>
                      <a:pt x="57" y="33"/>
                      <a:pt x="54" y="21"/>
                      <a:pt x="55" y="11"/>
                    </a:cubicBezTo>
                    <a:cubicBezTo>
                      <a:pt x="5" y="0"/>
                      <a:pt x="5" y="0"/>
                      <a:pt x="5" y="0"/>
                    </a:cubicBezTo>
                    <a:cubicBezTo>
                      <a:pt x="0" y="25"/>
                      <a:pt x="6" y="52"/>
                      <a:pt x="24" y="74"/>
                    </a:cubicBezTo>
                    <a:cubicBezTo>
                      <a:pt x="37" y="91"/>
                      <a:pt x="56" y="102"/>
                      <a:pt x="75" y="106"/>
                    </a:cubicBezTo>
                    <a:lnTo>
                      <a:pt x="85"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grpSp>
        <p:grpSp>
          <p:nvGrpSpPr>
            <p:cNvPr id="154" name="组合 153"/>
            <p:cNvGrpSpPr/>
            <p:nvPr/>
          </p:nvGrpSpPr>
          <p:grpSpPr>
            <a:xfrm>
              <a:off x="7807" y="6163"/>
              <a:ext cx="1609" cy="1611"/>
              <a:chOff x="4923230" y="3739190"/>
              <a:chExt cx="1021620" cy="1023029"/>
            </a:xfrm>
            <a:solidFill>
              <a:srgbClr val="393E46"/>
            </a:solidFill>
          </p:grpSpPr>
          <p:sp>
            <p:nvSpPr>
              <p:cNvPr id="155" name="出自【趣你的PPT】(微信:qunideppt)：最优质的PPT资源库"/>
              <p:cNvSpPr>
                <a:spLocks noEditPoints="true"/>
              </p:cNvSpPr>
              <p:nvPr/>
            </p:nvSpPr>
            <p:spPr bwMode="auto">
              <a:xfrm>
                <a:off x="4923230" y="3739190"/>
                <a:ext cx="1021620" cy="1023029"/>
              </a:xfrm>
              <a:custGeom>
                <a:avLst/>
                <a:gdLst>
                  <a:gd name="T0" fmla="*/ 258 w 306"/>
                  <a:gd name="T1" fmla="*/ 265 h 306"/>
                  <a:gd name="T2" fmla="*/ 258 w 306"/>
                  <a:gd name="T3" fmla="*/ 230 h 306"/>
                  <a:gd name="T4" fmla="*/ 293 w 306"/>
                  <a:gd name="T5" fmla="*/ 215 h 306"/>
                  <a:gd name="T6" fmla="*/ 278 w 306"/>
                  <a:gd name="T7" fmla="*/ 185 h 306"/>
                  <a:gd name="T8" fmla="*/ 306 w 306"/>
                  <a:gd name="T9" fmla="*/ 158 h 306"/>
                  <a:gd name="T10" fmla="*/ 280 w 306"/>
                  <a:gd name="T11" fmla="*/ 133 h 306"/>
                  <a:gd name="T12" fmla="*/ 295 w 306"/>
                  <a:gd name="T13" fmla="*/ 96 h 306"/>
                  <a:gd name="T14" fmla="*/ 264 w 306"/>
                  <a:gd name="T15" fmla="*/ 88 h 306"/>
                  <a:gd name="T16" fmla="*/ 265 w 306"/>
                  <a:gd name="T17" fmla="*/ 48 h 306"/>
                  <a:gd name="T18" fmla="*/ 231 w 306"/>
                  <a:gd name="T19" fmla="*/ 51 h 306"/>
                  <a:gd name="T20" fmla="*/ 216 w 306"/>
                  <a:gd name="T21" fmla="*/ 14 h 306"/>
                  <a:gd name="T22" fmla="*/ 185 w 306"/>
                  <a:gd name="T23" fmla="*/ 29 h 306"/>
                  <a:gd name="T24" fmla="*/ 158 w 306"/>
                  <a:gd name="T25" fmla="*/ 0 h 306"/>
                  <a:gd name="T26" fmla="*/ 136 w 306"/>
                  <a:gd name="T27" fmla="*/ 25 h 306"/>
                  <a:gd name="T28" fmla="*/ 100 w 306"/>
                  <a:gd name="T29" fmla="*/ 10 h 306"/>
                  <a:gd name="T30" fmla="*/ 87 w 306"/>
                  <a:gd name="T31" fmla="*/ 42 h 306"/>
                  <a:gd name="T32" fmla="*/ 48 w 306"/>
                  <a:gd name="T33" fmla="*/ 42 h 306"/>
                  <a:gd name="T34" fmla="*/ 48 w 306"/>
                  <a:gd name="T35" fmla="*/ 76 h 306"/>
                  <a:gd name="T36" fmla="*/ 13 w 306"/>
                  <a:gd name="T37" fmla="*/ 92 h 306"/>
                  <a:gd name="T38" fmla="*/ 27 w 306"/>
                  <a:gd name="T39" fmla="*/ 122 h 306"/>
                  <a:gd name="T40" fmla="*/ 0 w 306"/>
                  <a:gd name="T41" fmla="*/ 149 h 306"/>
                  <a:gd name="T42" fmla="*/ 24 w 306"/>
                  <a:gd name="T43" fmla="*/ 175 h 306"/>
                  <a:gd name="T44" fmla="*/ 11 w 306"/>
                  <a:gd name="T45" fmla="*/ 210 h 306"/>
                  <a:gd name="T46" fmla="*/ 41 w 306"/>
                  <a:gd name="T47" fmla="*/ 221 h 306"/>
                  <a:gd name="T48" fmla="*/ 42 w 306"/>
                  <a:gd name="T49" fmla="*/ 258 h 306"/>
                  <a:gd name="T50" fmla="*/ 75 w 306"/>
                  <a:gd name="T51" fmla="*/ 259 h 306"/>
                  <a:gd name="T52" fmla="*/ 90 w 306"/>
                  <a:gd name="T53" fmla="*/ 293 h 306"/>
                  <a:gd name="T54" fmla="*/ 122 w 306"/>
                  <a:gd name="T55" fmla="*/ 280 h 306"/>
                  <a:gd name="T56" fmla="*/ 149 w 306"/>
                  <a:gd name="T57" fmla="*/ 306 h 306"/>
                  <a:gd name="T58" fmla="*/ 171 w 306"/>
                  <a:gd name="T59" fmla="*/ 283 h 306"/>
                  <a:gd name="T60" fmla="*/ 206 w 306"/>
                  <a:gd name="T61" fmla="*/ 297 h 306"/>
                  <a:gd name="T62" fmla="*/ 220 w 306"/>
                  <a:gd name="T63" fmla="*/ 265 h 306"/>
                  <a:gd name="T64" fmla="*/ 69 w 306"/>
                  <a:gd name="T65" fmla="*/ 221 h 306"/>
                  <a:gd name="T66" fmla="*/ 235 w 306"/>
                  <a:gd name="T67" fmla="*/ 87 h 306"/>
                  <a:gd name="T68" fmla="*/ 69 w 306"/>
                  <a:gd name="T69" fmla="*/ 221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6" h="306">
                    <a:moveTo>
                      <a:pt x="239" y="280"/>
                    </a:moveTo>
                    <a:cubicBezTo>
                      <a:pt x="258" y="265"/>
                      <a:pt x="258" y="265"/>
                      <a:pt x="258" y="265"/>
                    </a:cubicBezTo>
                    <a:cubicBezTo>
                      <a:pt x="248" y="242"/>
                      <a:pt x="248" y="242"/>
                      <a:pt x="248" y="242"/>
                    </a:cubicBezTo>
                    <a:cubicBezTo>
                      <a:pt x="252" y="238"/>
                      <a:pt x="255" y="234"/>
                      <a:pt x="258" y="230"/>
                    </a:cubicBezTo>
                    <a:cubicBezTo>
                      <a:pt x="282" y="236"/>
                      <a:pt x="282" y="236"/>
                      <a:pt x="282" y="236"/>
                    </a:cubicBezTo>
                    <a:cubicBezTo>
                      <a:pt x="293" y="215"/>
                      <a:pt x="293" y="215"/>
                      <a:pt x="293" y="215"/>
                    </a:cubicBezTo>
                    <a:cubicBezTo>
                      <a:pt x="275" y="198"/>
                      <a:pt x="275" y="198"/>
                      <a:pt x="275" y="198"/>
                    </a:cubicBezTo>
                    <a:cubicBezTo>
                      <a:pt x="276" y="194"/>
                      <a:pt x="277" y="190"/>
                      <a:pt x="278" y="185"/>
                    </a:cubicBezTo>
                    <a:cubicBezTo>
                      <a:pt x="304" y="182"/>
                      <a:pt x="304" y="182"/>
                      <a:pt x="304" y="182"/>
                    </a:cubicBezTo>
                    <a:cubicBezTo>
                      <a:pt x="306" y="158"/>
                      <a:pt x="306" y="158"/>
                      <a:pt x="306" y="158"/>
                    </a:cubicBezTo>
                    <a:cubicBezTo>
                      <a:pt x="282" y="149"/>
                      <a:pt x="282" y="149"/>
                      <a:pt x="282" y="149"/>
                    </a:cubicBezTo>
                    <a:cubicBezTo>
                      <a:pt x="282" y="143"/>
                      <a:pt x="281" y="138"/>
                      <a:pt x="280" y="133"/>
                    </a:cubicBezTo>
                    <a:cubicBezTo>
                      <a:pt x="303" y="120"/>
                      <a:pt x="303" y="120"/>
                      <a:pt x="303" y="120"/>
                    </a:cubicBezTo>
                    <a:cubicBezTo>
                      <a:pt x="295" y="96"/>
                      <a:pt x="295" y="96"/>
                      <a:pt x="295" y="96"/>
                    </a:cubicBezTo>
                    <a:cubicBezTo>
                      <a:pt x="269" y="98"/>
                      <a:pt x="269" y="98"/>
                      <a:pt x="269" y="98"/>
                    </a:cubicBezTo>
                    <a:cubicBezTo>
                      <a:pt x="268" y="94"/>
                      <a:pt x="266" y="91"/>
                      <a:pt x="264" y="88"/>
                    </a:cubicBezTo>
                    <a:cubicBezTo>
                      <a:pt x="280" y="67"/>
                      <a:pt x="280" y="67"/>
                      <a:pt x="280" y="67"/>
                    </a:cubicBezTo>
                    <a:cubicBezTo>
                      <a:pt x="265" y="48"/>
                      <a:pt x="265" y="48"/>
                      <a:pt x="265" y="48"/>
                    </a:cubicBezTo>
                    <a:cubicBezTo>
                      <a:pt x="241" y="59"/>
                      <a:pt x="241" y="59"/>
                      <a:pt x="241" y="59"/>
                    </a:cubicBezTo>
                    <a:cubicBezTo>
                      <a:pt x="238" y="56"/>
                      <a:pt x="234" y="53"/>
                      <a:pt x="231" y="51"/>
                    </a:cubicBezTo>
                    <a:cubicBezTo>
                      <a:pt x="238" y="26"/>
                      <a:pt x="238" y="26"/>
                      <a:pt x="238" y="26"/>
                    </a:cubicBezTo>
                    <a:cubicBezTo>
                      <a:pt x="216" y="14"/>
                      <a:pt x="216" y="14"/>
                      <a:pt x="216" y="14"/>
                    </a:cubicBezTo>
                    <a:cubicBezTo>
                      <a:pt x="198" y="33"/>
                      <a:pt x="198" y="33"/>
                      <a:pt x="198" y="33"/>
                    </a:cubicBezTo>
                    <a:cubicBezTo>
                      <a:pt x="194" y="31"/>
                      <a:pt x="190" y="30"/>
                      <a:pt x="185" y="29"/>
                    </a:cubicBezTo>
                    <a:cubicBezTo>
                      <a:pt x="182" y="3"/>
                      <a:pt x="182" y="3"/>
                      <a:pt x="182" y="3"/>
                    </a:cubicBezTo>
                    <a:cubicBezTo>
                      <a:pt x="158" y="0"/>
                      <a:pt x="158" y="0"/>
                      <a:pt x="158" y="0"/>
                    </a:cubicBezTo>
                    <a:cubicBezTo>
                      <a:pt x="149" y="24"/>
                      <a:pt x="149" y="24"/>
                      <a:pt x="149" y="24"/>
                    </a:cubicBezTo>
                    <a:cubicBezTo>
                      <a:pt x="144" y="25"/>
                      <a:pt x="140" y="25"/>
                      <a:pt x="136" y="25"/>
                    </a:cubicBezTo>
                    <a:cubicBezTo>
                      <a:pt x="124" y="3"/>
                      <a:pt x="124" y="3"/>
                      <a:pt x="124" y="3"/>
                    </a:cubicBezTo>
                    <a:cubicBezTo>
                      <a:pt x="100" y="10"/>
                      <a:pt x="100" y="10"/>
                      <a:pt x="100" y="10"/>
                    </a:cubicBezTo>
                    <a:cubicBezTo>
                      <a:pt x="101" y="35"/>
                      <a:pt x="101" y="35"/>
                      <a:pt x="101" y="35"/>
                    </a:cubicBezTo>
                    <a:cubicBezTo>
                      <a:pt x="96" y="37"/>
                      <a:pt x="91" y="39"/>
                      <a:pt x="87" y="42"/>
                    </a:cubicBezTo>
                    <a:cubicBezTo>
                      <a:pt x="67" y="27"/>
                      <a:pt x="67" y="27"/>
                      <a:pt x="67" y="27"/>
                    </a:cubicBezTo>
                    <a:cubicBezTo>
                      <a:pt x="48" y="42"/>
                      <a:pt x="48" y="42"/>
                      <a:pt x="48" y="42"/>
                    </a:cubicBezTo>
                    <a:cubicBezTo>
                      <a:pt x="58" y="65"/>
                      <a:pt x="58" y="65"/>
                      <a:pt x="58" y="65"/>
                    </a:cubicBezTo>
                    <a:cubicBezTo>
                      <a:pt x="55" y="68"/>
                      <a:pt x="51" y="72"/>
                      <a:pt x="48" y="76"/>
                    </a:cubicBezTo>
                    <a:cubicBezTo>
                      <a:pt x="25" y="70"/>
                      <a:pt x="25" y="70"/>
                      <a:pt x="25" y="70"/>
                    </a:cubicBezTo>
                    <a:cubicBezTo>
                      <a:pt x="13" y="92"/>
                      <a:pt x="13" y="92"/>
                      <a:pt x="13" y="92"/>
                    </a:cubicBezTo>
                    <a:cubicBezTo>
                      <a:pt x="31" y="108"/>
                      <a:pt x="31" y="108"/>
                      <a:pt x="31" y="108"/>
                    </a:cubicBezTo>
                    <a:cubicBezTo>
                      <a:pt x="29" y="113"/>
                      <a:pt x="28" y="117"/>
                      <a:pt x="27" y="122"/>
                    </a:cubicBezTo>
                    <a:cubicBezTo>
                      <a:pt x="3" y="125"/>
                      <a:pt x="3" y="125"/>
                      <a:pt x="3" y="125"/>
                    </a:cubicBezTo>
                    <a:cubicBezTo>
                      <a:pt x="0" y="149"/>
                      <a:pt x="0" y="149"/>
                      <a:pt x="0" y="149"/>
                    </a:cubicBezTo>
                    <a:cubicBezTo>
                      <a:pt x="23" y="157"/>
                      <a:pt x="23" y="157"/>
                      <a:pt x="23" y="157"/>
                    </a:cubicBezTo>
                    <a:cubicBezTo>
                      <a:pt x="23" y="163"/>
                      <a:pt x="23" y="169"/>
                      <a:pt x="24" y="175"/>
                    </a:cubicBezTo>
                    <a:cubicBezTo>
                      <a:pt x="4" y="187"/>
                      <a:pt x="4" y="187"/>
                      <a:pt x="4" y="187"/>
                    </a:cubicBezTo>
                    <a:cubicBezTo>
                      <a:pt x="11" y="210"/>
                      <a:pt x="11" y="210"/>
                      <a:pt x="11" y="210"/>
                    </a:cubicBezTo>
                    <a:cubicBezTo>
                      <a:pt x="35" y="209"/>
                      <a:pt x="35" y="209"/>
                      <a:pt x="35" y="209"/>
                    </a:cubicBezTo>
                    <a:cubicBezTo>
                      <a:pt x="37" y="213"/>
                      <a:pt x="39" y="217"/>
                      <a:pt x="41" y="221"/>
                    </a:cubicBezTo>
                    <a:cubicBezTo>
                      <a:pt x="27" y="240"/>
                      <a:pt x="27" y="240"/>
                      <a:pt x="27" y="240"/>
                    </a:cubicBezTo>
                    <a:cubicBezTo>
                      <a:pt x="42" y="258"/>
                      <a:pt x="42" y="258"/>
                      <a:pt x="42" y="258"/>
                    </a:cubicBezTo>
                    <a:cubicBezTo>
                      <a:pt x="63" y="249"/>
                      <a:pt x="63" y="249"/>
                      <a:pt x="63" y="249"/>
                    </a:cubicBezTo>
                    <a:cubicBezTo>
                      <a:pt x="67" y="252"/>
                      <a:pt x="71" y="256"/>
                      <a:pt x="75" y="259"/>
                    </a:cubicBezTo>
                    <a:cubicBezTo>
                      <a:pt x="69" y="281"/>
                      <a:pt x="69" y="281"/>
                      <a:pt x="69" y="281"/>
                    </a:cubicBezTo>
                    <a:cubicBezTo>
                      <a:pt x="90" y="293"/>
                      <a:pt x="90" y="293"/>
                      <a:pt x="90" y="293"/>
                    </a:cubicBezTo>
                    <a:cubicBezTo>
                      <a:pt x="107" y="276"/>
                      <a:pt x="107" y="276"/>
                      <a:pt x="107" y="276"/>
                    </a:cubicBezTo>
                    <a:cubicBezTo>
                      <a:pt x="111" y="278"/>
                      <a:pt x="117" y="279"/>
                      <a:pt x="122" y="280"/>
                    </a:cubicBezTo>
                    <a:cubicBezTo>
                      <a:pt x="125" y="304"/>
                      <a:pt x="125" y="304"/>
                      <a:pt x="125" y="304"/>
                    </a:cubicBezTo>
                    <a:cubicBezTo>
                      <a:pt x="149" y="306"/>
                      <a:pt x="149" y="306"/>
                      <a:pt x="149" y="306"/>
                    </a:cubicBezTo>
                    <a:cubicBezTo>
                      <a:pt x="157" y="284"/>
                      <a:pt x="157" y="284"/>
                      <a:pt x="157" y="284"/>
                    </a:cubicBezTo>
                    <a:cubicBezTo>
                      <a:pt x="162" y="284"/>
                      <a:pt x="167" y="283"/>
                      <a:pt x="171" y="283"/>
                    </a:cubicBezTo>
                    <a:cubicBezTo>
                      <a:pt x="183" y="304"/>
                      <a:pt x="183" y="304"/>
                      <a:pt x="183" y="304"/>
                    </a:cubicBezTo>
                    <a:cubicBezTo>
                      <a:pt x="206" y="297"/>
                      <a:pt x="206" y="297"/>
                      <a:pt x="206" y="297"/>
                    </a:cubicBezTo>
                    <a:cubicBezTo>
                      <a:pt x="206" y="273"/>
                      <a:pt x="206" y="273"/>
                      <a:pt x="206" y="273"/>
                    </a:cubicBezTo>
                    <a:cubicBezTo>
                      <a:pt x="211" y="270"/>
                      <a:pt x="215" y="268"/>
                      <a:pt x="220" y="265"/>
                    </a:cubicBezTo>
                    <a:lnTo>
                      <a:pt x="239" y="280"/>
                    </a:lnTo>
                    <a:close/>
                    <a:moveTo>
                      <a:pt x="69" y="221"/>
                    </a:moveTo>
                    <a:cubicBezTo>
                      <a:pt x="32" y="175"/>
                      <a:pt x="40" y="108"/>
                      <a:pt x="85" y="71"/>
                    </a:cubicBezTo>
                    <a:cubicBezTo>
                      <a:pt x="131" y="34"/>
                      <a:pt x="198" y="42"/>
                      <a:pt x="235" y="87"/>
                    </a:cubicBezTo>
                    <a:cubicBezTo>
                      <a:pt x="272" y="133"/>
                      <a:pt x="265" y="200"/>
                      <a:pt x="219" y="237"/>
                    </a:cubicBezTo>
                    <a:cubicBezTo>
                      <a:pt x="173" y="274"/>
                      <a:pt x="106" y="267"/>
                      <a:pt x="69"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sp>
            <p:nvSpPr>
              <p:cNvPr id="156" name="出自【趣你的PPT】(微信:qunideppt)：最优质的PPT资源库"/>
              <p:cNvSpPr/>
              <p:nvPr/>
            </p:nvSpPr>
            <p:spPr bwMode="auto">
              <a:xfrm>
                <a:off x="5210693" y="3909694"/>
                <a:ext cx="394557" cy="233916"/>
              </a:xfrm>
              <a:custGeom>
                <a:avLst/>
                <a:gdLst>
                  <a:gd name="T0" fmla="*/ 41 w 118"/>
                  <a:gd name="T1" fmla="*/ 70 h 70"/>
                  <a:gd name="T2" fmla="*/ 89 w 118"/>
                  <a:gd name="T3" fmla="*/ 66 h 70"/>
                  <a:gd name="T4" fmla="*/ 118 w 118"/>
                  <a:gd name="T5" fmla="*/ 21 h 70"/>
                  <a:gd name="T6" fmla="*/ 7 w 118"/>
                  <a:gd name="T7" fmla="*/ 28 h 70"/>
                  <a:gd name="T8" fmla="*/ 0 w 118"/>
                  <a:gd name="T9" fmla="*/ 34 h 70"/>
                  <a:gd name="T10" fmla="*/ 41 w 118"/>
                  <a:gd name="T11" fmla="*/ 70 h 70"/>
                  <a:gd name="T12" fmla="*/ 41 w 118"/>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118" h="70">
                    <a:moveTo>
                      <a:pt x="41" y="70"/>
                    </a:moveTo>
                    <a:cubicBezTo>
                      <a:pt x="55" y="58"/>
                      <a:pt x="74" y="57"/>
                      <a:pt x="89" y="66"/>
                    </a:cubicBezTo>
                    <a:cubicBezTo>
                      <a:pt x="118" y="21"/>
                      <a:pt x="118" y="21"/>
                      <a:pt x="118" y="21"/>
                    </a:cubicBezTo>
                    <a:cubicBezTo>
                      <a:pt x="84" y="0"/>
                      <a:pt x="40" y="1"/>
                      <a:pt x="7" y="28"/>
                    </a:cubicBezTo>
                    <a:cubicBezTo>
                      <a:pt x="5" y="29"/>
                      <a:pt x="2" y="32"/>
                      <a:pt x="0" y="34"/>
                    </a:cubicBezTo>
                    <a:cubicBezTo>
                      <a:pt x="41" y="70"/>
                      <a:pt x="41" y="70"/>
                      <a:pt x="41" y="70"/>
                    </a:cubicBezTo>
                    <a:cubicBezTo>
                      <a:pt x="41" y="70"/>
                      <a:pt x="41" y="70"/>
                      <a:pt x="4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sp>
            <p:nvSpPr>
              <p:cNvPr id="157" name="出自【趣你的PPT】(微信:qunideppt)：最优质的PPT资源库"/>
              <p:cNvSpPr>
                <a:spLocks noEditPoints="true"/>
              </p:cNvSpPr>
              <p:nvPr/>
            </p:nvSpPr>
            <p:spPr bwMode="auto">
              <a:xfrm>
                <a:off x="5313560" y="4130928"/>
                <a:ext cx="243780" cy="243780"/>
              </a:xfrm>
              <a:custGeom>
                <a:avLst/>
                <a:gdLst>
                  <a:gd name="T0" fmla="*/ 62 w 73"/>
                  <a:gd name="T1" fmla="*/ 17 h 73"/>
                  <a:gd name="T2" fmla="*/ 17 w 73"/>
                  <a:gd name="T3" fmla="*/ 11 h 73"/>
                  <a:gd name="T4" fmla="*/ 11 w 73"/>
                  <a:gd name="T5" fmla="*/ 56 h 73"/>
                  <a:gd name="T6" fmla="*/ 56 w 73"/>
                  <a:gd name="T7" fmla="*/ 62 h 73"/>
                  <a:gd name="T8" fmla="*/ 62 w 73"/>
                  <a:gd name="T9" fmla="*/ 17 h 73"/>
                  <a:gd name="T10" fmla="*/ 21 w 73"/>
                  <a:gd name="T11" fmla="*/ 49 h 73"/>
                  <a:gd name="T12" fmla="*/ 24 w 73"/>
                  <a:gd name="T13" fmla="*/ 21 h 73"/>
                  <a:gd name="T14" fmla="*/ 51 w 73"/>
                  <a:gd name="T15" fmla="*/ 24 h 73"/>
                  <a:gd name="T16" fmla="*/ 49 w 73"/>
                  <a:gd name="T17" fmla="*/ 52 h 73"/>
                  <a:gd name="T18" fmla="*/ 21 w 73"/>
                  <a:gd name="T19" fmla="*/ 4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62" y="17"/>
                    </a:moveTo>
                    <a:cubicBezTo>
                      <a:pt x="51" y="3"/>
                      <a:pt x="31" y="0"/>
                      <a:pt x="17" y="11"/>
                    </a:cubicBezTo>
                    <a:cubicBezTo>
                      <a:pt x="2" y="22"/>
                      <a:pt x="0" y="42"/>
                      <a:pt x="11" y="56"/>
                    </a:cubicBezTo>
                    <a:cubicBezTo>
                      <a:pt x="22" y="70"/>
                      <a:pt x="42" y="73"/>
                      <a:pt x="56" y="62"/>
                    </a:cubicBezTo>
                    <a:cubicBezTo>
                      <a:pt x="70" y="51"/>
                      <a:pt x="73" y="31"/>
                      <a:pt x="62" y="17"/>
                    </a:cubicBezTo>
                    <a:close/>
                    <a:moveTo>
                      <a:pt x="21" y="49"/>
                    </a:moveTo>
                    <a:cubicBezTo>
                      <a:pt x="14" y="40"/>
                      <a:pt x="16" y="28"/>
                      <a:pt x="24" y="21"/>
                    </a:cubicBezTo>
                    <a:cubicBezTo>
                      <a:pt x="33" y="15"/>
                      <a:pt x="45" y="16"/>
                      <a:pt x="51" y="24"/>
                    </a:cubicBezTo>
                    <a:cubicBezTo>
                      <a:pt x="58" y="33"/>
                      <a:pt x="57" y="45"/>
                      <a:pt x="49" y="52"/>
                    </a:cubicBezTo>
                    <a:cubicBezTo>
                      <a:pt x="40" y="58"/>
                      <a:pt x="28" y="57"/>
                      <a:pt x="2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sp>
            <p:nvSpPr>
              <p:cNvPr id="158" name="出自【趣你的PPT】(微信:qunideppt)：最优质的PPT资源库"/>
              <p:cNvSpPr/>
              <p:nvPr/>
            </p:nvSpPr>
            <p:spPr bwMode="auto">
              <a:xfrm>
                <a:off x="5508020" y="4153474"/>
                <a:ext cx="273371" cy="387511"/>
              </a:xfrm>
              <a:custGeom>
                <a:avLst/>
                <a:gdLst>
                  <a:gd name="T0" fmla="*/ 70 w 82"/>
                  <a:gd name="T1" fmla="*/ 0 h 116"/>
                  <a:gd name="T2" fmla="*/ 19 w 82"/>
                  <a:gd name="T3" fmla="*/ 19 h 116"/>
                  <a:gd name="T4" fmla="*/ 5 w 82"/>
                  <a:gd name="T5" fmla="*/ 62 h 116"/>
                  <a:gd name="T6" fmla="*/ 0 w 82"/>
                  <a:gd name="T7" fmla="*/ 65 h 116"/>
                  <a:gd name="T8" fmla="*/ 21 w 82"/>
                  <a:gd name="T9" fmla="*/ 116 h 116"/>
                  <a:gd name="T10" fmla="*/ 39 w 82"/>
                  <a:gd name="T11" fmla="*/ 104 h 116"/>
                  <a:gd name="T12" fmla="*/ 70 w 82"/>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82" h="116">
                    <a:moveTo>
                      <a:pt x="70" y="0"/>
                    </a:moveTo>
                    <a:cubicBezTo>
                      <a:pt x="19" y="19"/>
                      <a:pt x="19" y="19"/>
                      <a:pt x="19" y="19"/>
                    </a:cubicBezTo>
                    <a:cubicBezTo>
                      <a:pt x="23" y="35"/>
                      <a:pt x="18" y="52"/>
                      <a:pt x="5" y="62"/>
                    </a:cubicBezTo>
                    <a:cubicBezTo>
                      <a:pt x="3" y="63"/>
                      <a:pt x="2" y="65"/>
                      <a:pt x="0" y="65"/>
                    </a:cubicBezTo>
                    <a:cubicBezTo>
                      <a:pt x="21" y="116"/>
                      <a:pt x="21" y="116"/>
                      <a:pt x="21" y="116"/>
                    </a:cubicBezTo>
                    <a:cubicBezTo>
                      <a:pt x="27" y="113"/>
                      <a:pt x="33" y="109"/>
                      <a:pt x="39" y="104"/>
                    </a:cubicBezTo>
                    <a:cubicBezTo>
                      <a:pt x="71" y="79"/>
                      <a:pt x="82" y="37"/>
                      <a:pt x="7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sp>
            <p:nvSpPr>
              <p:cNvPr id="159" name="出自【趣你的PPT】(微信:qunideppt)：最优质的PPT资源库"/>
              <p:cNvSpPr/>
              <p:nvPr/>
            </p:nvSpPr>
            <p:spPr bwMode="auto">
              <a:xfrm>
                <a:off x="5103599" y="4197157"/>
                <a:ext cx="297327" cy="367784"/>
              </a:xfrm>
              <a:custGeom>
                <a:avLst/>
                <a:gdLst>
                  <a:gd name="T0" fmla="*/ 89 w 89"/>
                  <a:gd name="T1" fmla="*/ 57 h 110"/>
                  <a:gd name="T2" fmla="*/ 66 w 89"/>
                  <a:gd name="T3" fmla="*/ 43 h 110"/>
                  <a:gd name="T4" fmla="*/ 58 w 89"/>
                  <a:gd name="T5" fmla="*/ 11 h 110"/>
                  <a:gd name="T6" fmla="*/ 5 w 89"/>
                  <a:gd name="T7" fmla="*/ 0 h 110"/>
                  <a:gd name="T8" fmla="*/ 24 w 89"/>
                  <a:gd name="T9" fmla="*/ 77 h 110"/>
                  <a:gd name="T10" fmla="*/ 78 w 89"/>
                  <a:gd name="T11" fmla="*/ 110 h 110"/>
                  <a:gd name="T12" fmla="*/ 89 w 89"/>
                  <a:gd name="T13" fmla="*/ 57 h 110"/>
                </a:gdLst>
                <a:ahLst/>
                <a:cxnLst>
                  <a:cxn ang="0">
                    <a:pos x="T0" y="T1"/>
                  </a:cxn>
                  <a:cxn ang="0">
                    <a:pos x="T2" y="T3"/>
                  </a:cxn>
                  <a:cxn ang="0">
                    <a:pos x="T4" y="T5"/>
                  </a:cxn>
                  <a:cxn ang="0">
                    <a:pos x="T6" y="T7"/>
                  </a:cxn>
                  <a:cxn ang="0">
                    <a:pos x="T8" y="T9"/>
                  </a:cxn>
                  <a:cxn ang="0">
                    <a:pos x="T10" y="T11"/>
                  </a:cxn>
                  <a:cxn ang="0">
                    <a:pos x="T12" y="T13"/>
                  </a:cxn>
                </a:cxnLst>
                <a:rect l="0" t="0" r="r" b="b"/>
                <a:pathLst>
                  <a:path w="89" h="110">
                    <a:moveTo>
                      <a:pt x="89" y="57"/>
                    </a:moveTo>
                    <a:cubicBezTo>
                      <a:pt x="80" y="55"/>
                      <a:pt x="72" y="50"/>
                      <a:pt x="66" y="43"/>
                    </a:cubicBezTo>
                    <a:cubicBezTo>
                      <a:pt x="59" y="33"/>
                      <a:pt x="56" y="22"/>
                      <a:pt x="58" y="11"/>
                    </a:cubicBezTo>
                    <a:cubicBezTo>
                      <a:pt x="5" y="0"/>
                      <a:pt x="5" y="0"/>
                      <a:pt x="5" y="0"/>
                    </a:cubicBezTo>
                    <a:cubicBezTo>
                      <a:pt x="0" y="26"/>
                      <a:pt x="6" y="54"/>
                      <a:pt x="24" y="77"/>
                    </a:cubicBezTo>
                    <a:cubicBezTo>
                      <a:pt x="39" y="94"/>
                      <a:pt x="58" y="106"/>
                      <a:pt x="78" y="110"/>
                    </a:cubicBezTo>
                    <a:lnTo>
                      <a:pt x="8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grpSp>
        <p:sp>
          <p:nvSpPr>
            <p:cNvPr id="160" name="出自【趣你的PPT】(微信:qunideppt)：最优质的PPT资源库"/>
            <p:cNvSpPr>
              <a:spLocks noEditPoints="true"/>
            </p:cNvSpPr>
            <p:nvPr/>
          </p:nvSpPr>
          <p:spPr bwMode="auto">
            <a:xfrm>
              <a:off x="7934" y="3125"/>
              <a:ext cx="3042" cy="3038"/>
            </a:xfrm>
            <a:custGeom>
              <a:avLst/>
              <a:gdLst>
                <a:gd name="T0" fmla="*/ 526 w 579"/>
                <a:gd name="T1" fmla="*/ 364 h 578"/>
                <a:gd name="T2" fmla="*/ 526 w 579"/>
                <a:gd name="T3" fmla="*/ 364 h 578"/>
                <a:gd name="T4" fmla="*/ 538 w 579"/>
                <a:gd name="T5" fmla="*/ 297 h 578"/>
                <a:gd name="T6" fmla="*/ 538 w 579"/>
                <a:gd name="T7" fmla="*/ 297 h 578"/>
                <a:gd name="T8" fmla="*/ 579 w 579"/>
                <a:gd name="T9" fmla="*/ 269 h 578"/>
                <a:gd name="T10" fmla="*/ 560 w 579"/>
                <a:gd name="T11" fmla="*/ 184 h 578"/>
                <a:gd name="T12" fmla="*/ 510 w 579"/>
                <a:gd name="T13" fmla="*/ 175 h 578"/>
                <a:gd name="T14" fmla="*/ 510 w 579"/>
                <a:gd name="T15" fmla="*/ 175 h 578"/>
                <a:gd name="T16" fmla="*/ 471 w 579"/>
                <a:gd name="T17" fmla="*/ 120 h 578"/>
                <a:gd name="T18" fmla="*/ 471 w 579"/>
                <a:gd name="T19" fmla="*/ 120 h 578"/>
                <a:gd name="T20" fmla="*/ 480 w 579"/>
                <a:gd name="T21" fmla="*/ 70 h 578"/>
                <a:gd name="T22" fmla="*/ 406 w 579"/>
                <a:gd name="T23" fmla="*/ 24 h 578"/>
                <a:gd name="T24" fmla="*/ 365 w 579"/>
                <a:gd name="T25" fmla="*/ 53 h 578"/>
                <a:gd name="T26" fmla="*/ 365 w 579"/>
                <a:gd name="T27" fmla="*/ 53 h 578"/>
                <a:gd name="T28" fmla="*/ 298 w 579"/>
                <a:gd name="T29" fmla="*/ 41 h 578"/>
                <a:gd name="T30" fmla="*/ 298 w 579"/>
                <a:gd name="T31" fmla="*/ 41 h 578"/>
                <a:gd name="T32" fmla="*/ 269 w 579"/>
                <a:gd name="T33" fmla="*/ 0 h 578"/>
                <a:gd name="T34" fmla="*/ 185 w 579"/>
                <a:gd name="T35" fmla="*/ 19 h 578"/>
                <a:gd name="T36" fmla="*/ 176 w 579"/>
                <a:gd name="T37" fmla="*/ 69 h 578"/>
                <a:gd name="T38" fmla="*/ 176 w 579"/>
                <a:gd name="T39" fmla="*/ 69 h 578"/>
                <a:gd name="T40" fmla="*/ 120 w 579"/>
                <a:gd name="T41" fmla="*/ 108 h 578"/>
                <a:gd name="T42" fmla="*/ 120 w 579"/>
                <a:gd name="T43" fmla="*/ 108 h 578"/>
                <a:gd name="T44" fmla="*/ 72 w 579"/>
                <a:gd name="T45" fmla="*/ 98 h 578"/>
                <a:gd name="T46" fmla="*/ 24 w 579"/>
                <a:gd name="T47" fmla="*/ 173 h 578"/>
                <a:gd name="T48" fmla="*/ 53 w 579"/>
                <a:gd name="T49" fmla="*/ 214 h 578"/>
                <a:gd name="T50" fmla="*/ 53 w 579"/>
                <a:gd name="T51" fmla="*/ 214 h 578"/>
                <a:gd name="T52" fmla="*/ 42 w 579"/>
                <a:gd name="T53" fmla="*/ 281 h 578"/>
                <a:gd name="T54" fmla="*/ 42 w 579"/>
                <a:gd name="T55" fmla="*/ 281 h 578"/>
                <a:gd name="T56" fmla="*/ 0 w 579"/>
                <a:gd name="T57" fmla="*/ 308 h 578"/>
                <a:gd name="T58" fmla="*/ 20 w 579"/>
                <a:gd name="T59" fmla="*/ 395 h 578"/>
                <a:gd name="T60" fmla="*/ 69 w 579"/>
                <a:gd name="T61" fmla="*/ 403 h 578"/>
                <a:gd name="T62" fmla="*/ 70 w 579"/>
                <a:gd name="T63" fmla="*/ 403 h 578"/>
                <a:gd name="T64" fmla="*/ 109 w 579"/>
                <a:gd name="T65" fmla="*/ 459 h 578"/>
                <a:gd name="T66" fmla="*/ 109 w 579"/>
                <a:gd name="T67" fmla="*/ 459 h 578"/>
                <a:gd name="T68" fmla="*/ 98 w 579"/>
                <a:gd name="T69" fmla="*/ 507 h 578"/>
                <a:gd name="T70" fmla="*/ 174 w 579"/>
                <a:gd name="T71" fmla="*/ 555 h 578"/>
                <a:gd name="T72" fmla="*/ 215 w 579"/>
                <a:gd name="T73" fmla="*/ 525 h 578"/>
                <a:gd name="T74" fmla="*/ 215 w 579"/>
                <a:gd name="T75" fmla="*/ 525 h 578"/>
                <a:gd name="T76" fmla="*/ 282 w 579"/>
                <a:gd name="T77" fmla="*/ 537 h 578"/>
                <a:gd name="T78" fmla="*/ 282 w 579"/>
                <a:gd name="T79" fmla="*/ 537 h 578"/>
                <a:gd name="T80" fmla="*/ 309 w 579"/>
                <a:gd name="T81" fmla="*/ 578 h 578"/>
                <a:gd name="T82" fmla="*/ 396 w 579"/>
                <a:gd name="T83" fmla="*/ 559 h 578"/>
                <a:gd name="T84" fmla="*/ 404 w 579"/>
                <a:gd name="T85" fmla="*/ 509 h 578"/>
                <a:gd name="T86" fmla="*/ 404 w 579"/>
                <a:gd name="T87" fmla="*/ 509 h 578"/>
                <a:gd name="T88" fmla="*/ 459 w 579"/>
                <a:gd name="T89" fmla="*/ 470 h 578"/>
                <a:gd name="T90" fmla="*/ 459 w 579"/>
                <a:gd name="T91" fmla="*/ 470 h 578"/>
                <a:gd name="T92" fmla="*/ 509 w 579"/>
                <a:gd name="T93" fmla="*/ 479 h 578"/>
                <a:gd name="T94" fmla="*/ 555 w 579"/>
                <a:gd name="T95" fmla="*/ 406 h 578"/>
                <a:gd name="T96" fmla="*/ 526 w 579"/>
                <a:gd name="T97" fmla="*/ 364 h 578"/>
                <a:gd name="T98" fmla="*/ 222 w 579"/>
                <a:gd name="T99" fmla="*/ 396 h 578"/>
                <a:gd name="T100" fmla="*/ 183 w 579"/>
                <a:gd name="T101" fmla="*/ 222 h 578"/>
                <a:gd name="T102" fmla="*/ 357 w 579"/>
                <a:gd name="T103" fmla="*/ 182 h 578"/>
                <a:gd name="T104" fmla="*/ 397 w 579"/>
                <a:gd name="T105" fmla="*/ 357 h 578"/>
                <a:gd name="T106" fmla="*/ 222 w 579"/>
                <a:gd name="T107" fmla="*/ 396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9" h="578">
                  <a:moveTo>
                    <a:pt x="526" y="364"/>
                  </a:moveTo>
                  <a:cubicBezTo>
                    <a:pt x="526" y="364"/>
                    <a:pt x="526" y="364"/>
                    <a:pt x="526" y="364"/>
                  </a:cubicBezTo>
                  <a:cubicBezTo>
                    <a:pt x="533" y="342"/>
                    <a:pt x="537" y="320"/>
                    <a:pt x="538" y="297"/>
                  </a:cubicBezTo>
                  <a:cubicBezTo>
                    <a:pt x="538" y="297"/>
                    <a:pt x="538" y="297"/>
                    <a:pt x="538" y="297"/>
                  </a:cubicBezTo>
                  <a:cubicBezTo>
                    <a:pt x="579" y="269"/>
                    <a:pt x="579" y="269"/>
                    <a:pt x="579" y="269"/>
                  </a:cubicBezTo>
                  <a:cubicBezTo>
                    <a:pt x="560" y="184"/>
                    <a:pt x="560" y="184"/>
                    <a:pt x="560" y="184"/>
                  </a:cubicBezTo>
                  <a:cubicBezTo>
                    <a:pt x="510" y="175"/>
                    <a:pt x="510" y="175"/>
                    <a:pt x="510" y="175"/>
                  </a:cubicBezTo>
                  <a:cubicBezTo>
                    <a:pt x="510" y="175"/>
                    <a:pt x="510" y="175"/>
                    <a:pt x="510" y="175"/>
                  </a:cubicBezTo>
                  <a:cubicBezTo>
                    <a:pt x="500" y="155"/>
                    <a:pt x="487" y="136"/>
                    <a:pt x="471" y="120"/>
                  </a:cubicBezTo>
                  <a:cubicBezTo>
                    <a:pt x="471" y="120"/>
                    <a:pt x="471" y="120"/>
                    <a:pt x="471" y="120"/>
                  </a:cubicBezTo>
                  <a:cubicBezTo>
                    <a:pt x="480" y="70"/>
                    <a:pt x="480" y="70"/>
                    <a:pt x="480" y="70"/>
                  </a:cubicBezTo>
                  <a:cubicBezTo>
                    <a:pt x="406" y="24"/>
                    <a:pt x="406" y="24"/>
                    <a:pt x="406" y="24"/>
                  </a:cubicBezTo>
                  <a:cubicBezTo>
                    <a:pt x="365" y="53"/>
                    <a:pt x="365" y="53"/>
                    <a:pt x="365" y="53"/>
                  </a:cubicBezTo>
                  <a:cubicBezTo>
                    <a:pt x="365" y="53"/>
                    <a:pt x="365" y="53"/>
                    <a:pt x="365" y="53"/>
                  </a:cubicBezTo>
                  <a:cubicBezTo>
                    <a:pt x="343" y="46"/>
                    <a:pt x="320" y="42"/>
                    <a:pt x="298" y="41"/>
                  </a:cubicBezTo>
                  <a:cubicBezTo>
                    <a:pt x="298" y="41"/>
                    <a:pt x="298" y="41"/>
                    <a:pt x="298" y="41"/>
                  </a:cubicBezTo>
                  <a:cubicBezTo>
                    <a:pt x="269" y="0"/>
                    <a:pt x="269" y="0"/>
                    <a:pt x="269" y="0"/>
                  </a:cubicBezTo>
                  <a:cubicBezTo>
                    <a:pt x="185" y="19"/>
                    <a:pt x="185" y="19"/>
                    <a:pt x="185" y="19"/>
                  </a:cubicBezTo>
                  <a:cubicBezTo>
                    <a:pt x="176" y="69"/>
                    <a:pt x="176" y="69"/>
                    <a:pt x="176" y="69"/>
                  </a:cubicBezTo>
                  <a:cubicBezTo>
                    <a:pt x="176" y="69"/>
                    <a:pt x="176" y="69"/>
                    <a:pt x="176" y="69"/>
                  </a:cubicBezTo>
                  <a:cubicBezTo>
                    <a:pt x="156" y="79"/>
                    <a:pt x="137" y="92"/>
                    <a:pt x="120" y="108"/>
                  </a:cubicBezTo>
                  <a:cubicBezTo>
                    <a:pt x="120" y="108"/>
                    <a:pt x="120" y="108"/>
                    <a:pt x="120" y="108"/>
                  </a:cubicBezTo>
                  <a:cubicBezTo>
                    <a:pt x="72" y="98"/>
                    <a:pt x="72" y="98"/>
                    <a:pt x="72" y="98"/>
                  </a:cubicBezTo>
                  <a:cubicBezTo>
                    <a:pt x="24" y="173"/>
                    <a:pt x="24" y="173"/>
                    <a:pt x="24" y="173"/>
                  </a:cubicBezTo>
                  <a:cubicBezTo>
                    <a:pt x="53" y="214"/>
                    <a:pt x="53" y="214"/>
                    <a:pt x="53" y="214"/>
                  </a:cubicBezTo>
                  <a:cubicBezTo>
                    <a:pt x="53" y="214"/>
                    <a:pt x="53" y="214"/>
                    <a:pt x="53" y="214"/>
                  </a:cubicBezTo>
                  <a:cubicBezTo>
                    <a:pt x="46" y="236"/>
                    <a:pt x="43" y="258"/>
                    <a:pt x="42" y="281"/>
                  </a:cubicBezTo>
                  <a:cubicBezTo>
                    <a:pt x="42" y="281"/>
                    <a:pt x="42" y="281"/>
                    <a:pt x="42" y="281"/>
                  </a:cubicBezTo>
                  <a:cubicBezTo>
                    <a:pt x="0" y="308"/>
                    <a:pt x="0" y="308"/>
                    <a:pt x="0" y="308"/>
                  </a:cubicBezTo>
                  <a:cubicBezTo>
                    <a:pt x="20" y="395"/>
                    <a:pt x="20" y="395"/>
                    <a:pt x="20" y="395"/>
                  </a:cubicBezTo>
                  <a:cubicBezTo>
                    <a:pt x="69" y="403"/>
                    <a:pt x="69" y="403"/>
                    <a:pt x="69" y="403"/>
                  </a:cubicBezTo>
                  <a:cubicBezTo>
                    <a:pt x="70" y="403"/>
                    <a:pt x="70" y="403"/>
                    <a:pt x="70" y="403"/>
                  </a:cubicBezTo>
                  <a:cubicBezTo>
                    <a:pt x="80" y="423"/>
                    <a:pt x="93" y="442"/>
                    <a:pt x="109" y="459"/>
                  </a:cubicBezTo>
                  <a:cubicBezTo>
                    <a:pt x="109" y="459"/>
                    <a:pt x="109" y="459"/>
                    <a:pt x="109" y="459"/>
                  </a:cubicBezTo>
                  <a:cubicBezTo>
                    <a:pt x="98" y="507"/>
                    <a:pt x="98" y="507"/>
                    <a:pt x="98" y="507"/>
                  </a:cubicBezTo>
                  <a:cubicBezTo>
                    <a:pt x="174" y="555"/>
                    <a:pt x="174" y="555"/>
                    <a:pt x="174" y="555"/>
                  </a:cubicBezTo>
                  <a:cubicBezTo>
                    <a:pt x="215" y="525"/>
                    <a:pt x="215" y="525"/>
                    <a:pt x="215" y="525"/>
                  </a:cubicBezTo>
                  <a:cubicBezTo>
                    <a:pt x="215" y="525"/>
                    <a:pt x="215" y="525"/>
                    <a:pt x="215" y="525"/>
                  </a:cubicBezTo>
                  <a:cubicBezTo>
                    <a:pt x="237" y="532"/>
                    <a:pt x="259" y="536"/>
                    <a:pt x="282" y="537"/>
                  </a:cubicBezTo>
                  <a:cubicBezTo>
                    <a:pt x="282" y="537"/>
                    <a:pt x="282" y="537"/>
                    <a:pt x="282" y="537"/>
                  </a:cubicBezTo>
                  <a:cubicBezTo>
                    <a:pt x="309" y="578"/>
                    <a:pt x="309" y="578"/>
                    <a:pt x="309" y="578"/>
                  </a:cubicBezTo>
                  <a:cubicBezTo>
                    <a:pt x="396" y="559"/>
                    <a:pt x="396" y="559"/>
                    <a:pt x="396" y="559"/>
                  </a:cubicBezTo>
                  <a:cubicBezTo>
                    <a:pt x="404" y="509"/>
                    <a:pt x="404" y="509"/>
                    <a:pt x="404" y="509"/>
                  </a:cubicBezTo>
                  <a:cubicBezTo>
                    <a:pt x="404" y="509"/>
                    <a:pt x="404" y="509"/>
                    <a:pt x="404" y="509"/>
                  </a:cubicBezTo>
                  <a:cubicBezTo>
                    <a:pt x="424" y="499"/>
                    <a:pt x="442" y="486"/>
                    <a:pt x="459" y="470"/>
                  </a:cubicBezTo>
                  <a:cubicBezTo>
                    <a:pt x="459" y="470"/>
                    <a:pt x="459" y="470"/>
                    <a:pt x="459" y="470"/>
                  </a:cubicBezTo>
                  <a:cubicBezTo>
                    <a:pt x="509" y="479"/>
                    <a:pt x="509" y="479"/>
                    <a:pt x="509" y="479"/>
                  </a:cubicBezTo>
                  <a:cubicBezTo>
                    <a:pt x="555" y="406"/>
                    <a:pt x="555" y="406"/>
                    <a:pt x="555" y="406"/>
                  </a:cubicBezTo>
                  <a:lnTo>
                    <a:pt x="526" y="364"/>
                  </a:lnTo>
                  <a:close/>
                  <a:moveTo>
                    <a:pt x="222" y="396"/>
                  </a:moveTo>
                  <a:cubicBezTo>
                    <a:pt x="163" y="359"/>
                    <a:pt x="146" y="281"/>
                    <a:pt x="183" y="222"/>
                  </a:cubicBezTo>
                  <a:cubicBezTo>
                    <a:pt x="220" y="163"/>
                    <a:pt x="298" y="145"/>
                    <a:pt x="357" y="182"/>
                  </a:cubicBezTo>
                  <a:cubicBezTo>
                    <a:pt x="416" y="219"/>
                    <a:pt x="434" y="298"/>
                    <a:pt x="397" y="357"/>
                  </a:cubicBezTo>
                  <a:cubicBezTo>
                    <a:pt x="359" y="416"/>
                    <a:pt x="281" y="433"/>
                    <a:pt x="222" y="396"/>
                  </a:cubicBezTo>
                  <a:close/>
                </a:path>
              </a:pathLst>
            </a:custGeom>
            <a:solidFill>
              <a:srgbClr val="5D6573"/>
            </a:solidFill>
            <a:ln>
              <a:noFill/>
            </a:ln>
          </p:spPr>
          <p:txBody>
            <a:bodyPr vert="horz" wrap="square" lIns="91440" tIns="45720" rIns="91440" bIns="45720" numCol="1" anchor="t" anchorCtr="false" compatLnSpc="true"/>
            <a:p>
              <a:endParaRPr lang="zh-CN" altLang="en-US" dirty="0">
                <a:solidFill>
                  <a:schemeClr val="tx1">
                    <a:lumMod val="85000"/>
                    <a:lumOff val="15000"/>
                  </a:schemeClr>
                </a:solidFill>
                <a:ea typeface="微软雅黑" panose="020B0503020204020204" pitchFamily="34" charset="-122"/>
              </a:endParaRPr>
            </a:p>
          </p:txBody>
        </p:sp>
      </p:grpSp>
      <p:grpSp>
        <p:nvGrpSpPr>
          <p:cNvPr id="161" name="组合 160"/>
          <p:cNvGrpSpPr/>
          <p:nvPr/>
        </p:nvGrpSpPr>
        <p:grpSpPr>
          <a:xfrm>
            <a:off x="1830441" y="2074560"/>
            <a:ext cx="2198768" cy="508370"/>
            <a:chOff x="1719355" y="2282706"/>
            <a:chExt cx="3132080" cy="724158"/>
          </a:xfrm>
        </p:grpSpPr>
        <p:cxnSp>
          <p:nvCxnSpPr>
            <p:cNvPr id="162" name="出自【趣你的PPT】(微信:qunideppt)：最优质的PPT资源库"/>
            <p:cNvCxnSpPr/>
            <p:nvPr/>
          </p:nvCxnSpPr>
          <p:spPr>
            <a:xfrm flipH="true" flipV="true">
              <a:off x="4188238" y="2343668"/>
              <a:ext cx="663197" cy="66319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3" name="出自【趣你的PPT】(微信:qunideppt)：最优质的PPT资源库"/>
            <p:cNvCxnSpPr/>
            <p:nvPr/>
          </p:nvCxnSpPr>
          <p:spPr>
            <a:xfrm flipH="true">
              <a:off x="1790475" y="2343666"/>
              <a:ext cx="239776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4" name="出自【趣你的PPT】(微信:qunideppt)：最优质的PPT资源库"/>
            <p:cNvSpPr/>
            <p:nvPr/>
          </p:nvSpPr>
          <p:spPr>
            <a:xfrm flipH="true">
              <a:off x="1719355" y="2282706"/>
              <a:ext cx="121920" cy="1219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tx1">
                    <a:lumMod val="85000"/>
                    <a:lumOff val="15000"/>
                  </a:schemeClr>
                </a:solidFill>
                <a:ea typeface="微软雅黑" panose="020B0503020204020204" pitchFamily="34" charset="-122"/>
              </a:endParaRPr>
            </a:p>
          </p:txBody>
        </p:sp>
      </p:grpSp>
      <p:sp>
        <p:nvSpPr>
          <p:cNvPr id="165" name="出自【趣你的PPT】(微信:qunideppt)：最优质的PPT资源库"/>
          <p:cNvSpPr txBox="true"/>
          <p:nvPr/>
        </p:nvSpPr>
        <p:spPr>
          <a:xfrm>
            <a:off x="1907899" y="1730737"/>
            <a:ext cx="1269641" cy="368300"/>
          </a:xfrm>
          <a:prstGeom prst="rect">
            <a:avLst/>
          </a:prstGeom>
          <a:noFill/>
        </p:spPr>
        <p:txBody>
          <a:bodyPr wrap="square" rtlCol="0">
            <a:spAutoFit/>
          </a:bodyPr>
          <a:p>
            <a:r>
              <a:rPr lang="zh-CN" altLang="en-US" b="1" dirty="0">
                <a:latin typeface="微软雅黑" panose="020B0503020204020204" pitchFamily="34" charset="-122"/>
                <a:ea typeface="微软雅黑" panose="020B0503020204020204" pitchFamily="34" charset="-122"/>
                <a:sym typeface="+mn-ea"/>
              </a:rPr>
              <a:t>设施简单</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66" name="组合 165"/>
          <p:cNvGrpSpPr/>
          <p:nvPr/>
        </p:nvGrpSpPr>
        <p:grpSpPr>
          <a:xfrm flipH="true">
            <a:off x="7072970" y="2208566"/>
            <a:ext cx="3824981" cy="691850"/>
            <a:chOff x="-335774" y="2282706"/>
            <a:chExt cx="5448570" cy="985520"/>
          </a:xfrm>
        </p:grpSpPr>
        <p:cxnSp>
          <p:nvCxnSpPr>
            <p:cNvPr id="167" name="出自【趣你的PPT】(微信:qunideppt)：最优质的PPT资源库"/>
            <p:cNvCxnSpPr/>
            <p:nvPr/>
          </p:nvCxnSpPr>
          <p:spPr>
            <a:xfrm flipH="true" flipV="true">
              <a:off x="4188236" y="2343666"/>
              <a:ext cx="924560" cy="9245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8" name="出自【趣你的PPT】(微信:qunideppt)：最优质的PPT资源库"/>
            <p:cNvCxnSpPr/>
            <p:nvPr/>
          </p:nvCxnSpPr>
          <p:spPr>
            <a:xfrm flipH="true">
              <a:off x="-243064" y="2343666"/>
              <a:ext cx="443130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9" name="出自【趣你的PPT】(微信:qunideppt)：最优质的PPT资源库"/>
            <p:cNvSpPr/>
            <p:nvPr/>
          </p:nvSpPr>
          <p:spPr>
            <a:xfrm flipH="true">
              <a:off x="-335774" y="2282706"/>
              <a:ext cx="121920" cy="1219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tx1">
                    <a:lumMod val="85000"/>
                    <a:lumOff val="15000"/>
                  </a:schemeClr>
                </a:solidFill>
                <a:ea typeface="微软雅黑" panose="020B0503020204020204" pitchFamily="34" charset="-122"/>
              </a:endParaRPr>
            </a:p>
          </p:txBody>
        </p:sp>
      </p:grpSp>
      <p:sp>
        <p:nvSpPr>
          <p:cNvPr id="170" name="出自【趣你的PPT】(微信:qunideppt)：最优质的PPT资源库"/>
          <p:cNvSpPr txBox="true"/>
          <p:nvPr/>
        </p:nvSpPr>
        <p:spPr>
          <a:xfrm>
            <a:off x="9251321" y="1879550"/>
            <a:ext cx="1269641" cy="368300"/>
          </a:xfrm>
          <a:prstGeom prst="rect">
            <a:avLst/>
          </a:prstGeom>
          <a:noFill/>
        </p:spPr>
        <p:txBody>
          <a:bodyPr wrap="square" rtlCol="0">
            <a:spAutoFit/>
          </a:bodyPr>
          <a:p>
            <a:r>
              <a:rPr lang="zh-CN" altLang="en-US" b="1" dirty="0">
                <a:latin typeface="微软雅黑" panose="020B0503020204020204" pitchFamily="34" charset="-122"/>
                <a:ea typeface="微软雅黑" panose="020B0503020204020204" pitchFamily="34" charset="-122"/>
                <a:sym typeface="+mn-ea"/>
              </a:rPr>
              <a:t>政策不全</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71" name="组合 170"/>
          <p:cNvGrpSpPr/>
          <p:nvPr/>
        </p:nvGrpSpPr>
        <p:grpSpPr>
          <a:xfrm flipH="true" flipV="true">
            <a:off x="7132420" y="4297670"/>
            <a:ext cx="3765531" cy="85591"/>
            <a:chOff x="-335774" y="2282706"/>
            <a:chExt cx="5363885" cy="121920"/>
          </a:xfrm>
        </p:grpSpPr>
        <p:cxnSp>
          <p:nvCxnSpPr>
            <p:cNvPr id="172" name="出自【趣你的PPT】(微信:qunideppt)：最优质的PPT资源库"/>
            <p:cNvCxnSpPr/>
            <p:nvPr/>
          </p:nvCxnSpPr>
          <p:spPr>
            <a:xfrm flipH="true" flipV="true">
              <a:off x="-243064" y="2343665"/>
              <a:ext cx="52711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73" name="出自【趣你的PPT】(微信:qunideppt)：最优质的PPT资源库"/>
            <p:cNvSpPr/>
            <p:nvPr/>
          </p:nvSpPr>
          <p:spPr>
            <a:xfrm flipH="true">
              <a:off x="-335774" y="2282706"/>
              <a:ext cx="121920" cy="1219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tx1">
                    <a:lumMod val="85000"/>
                    <a:lumOff val="15000"/>
                  </a:schemeClr>
                </a:solidFill>
                <a:ea typeface="微软雅黑" panose="020B0503020204020204" pitchFamily="34" charset="-122"/>
              </a:endParaRPr>
            </a:p>
          </p:txBody>
        </p:sp>
      </p:grpSp>
      <p:sp>
        <p:nvSpPr>
          <p:cNvPr id="174" name="出自【趣你的PPT】(微信:qunideppt)：最优质的PPT资源库"/>
          <p:cNvSpPr txBox="true"/>
          <p:nvPr/>
        </p:nvSpPr>
        <p:spPr>
          <a:xfrm>
            <a:off x="9677306" y="3990958"/>
            <a:ext cx="1269641" cy="368300"/>
          </a:xfrm>
          <a:prstGeom prst="rect">
            <a:avLst/>
          </a:prstGeom>
          <a:noFill/>
        </p:spPr>
        <p:txBody>
          <a:bodyPr wrap="square" rtlCol="0">
            <a:spAutoFit/>
          </a:bodyPr>
          <a:p>
            <a:r>
              <a:rPr lang="zh-CN" altLang="en-US" b="1" dirty="0">
                <a:latin typeface="微软雅黑" panose="020B0503020204020204" pitchFamily="34" charset="-122"/>
                <a:ea typeface="微软雅黑" panose="020B0503020204020204" pitchFamily="34" charset="-122"/>
                <a:sym typeface="+mn-ea"/>
              </a:rPr>
              <a:t>处理稀少</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cxnSp>
        <p:nvCxnSpPr>
          <p:cNvPr id="176" name="出自【趣你的PPT】(微信:qunideppt)：最优质的PPT资源库"/>
          <p:cNvCxnSpPr>
            <a:endCxn id="177" idx="6"/>
          </p:cNvCxnSpPr>
          <p:nvPr/>
        </p:nvCxnSpPr>
        <p:spPr>
          <a:xfrm flipH="true" flipV="true">
            <a:off x="1071880" y="4694555"/>
            <a:ext cx="376555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77" name="出自【趣你的PPT】(微信:qunideppt)：最优质的PPT资源库"/>
          <p:cNvSpPr/>
          <p:nvPr/>
        </p:nvSpPr>
        <p:spPr>
          <a:xfrm flipH="true" flipV="true">
            <a:off x="1071880" y="4652010"/>
            <a:ext cx="85725" cy="85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tx1">
                  <a:lumMod val="85000"/>
                  <a:lumOff val="15000"/>
                </a:schemeClr>
              </a:solidFill>
              <a:ea typeface="微软雅黑" panose="020B0503020204020204" pitchFamily="34" charset="-122"/>
            </a:endParaRPr>
          </a:p>
        </p:txBody>
      </p:sp>
      <p:cxnSp>
        <p:nvCxnSpPr>
          <p:cNvPr id="8" name="出自【趣你的PPT】(微信:qunideppt)：最优质的PPT资源库"/>
          <p:cNvCxnSpPr/>
          <p:nvPr/>
        </p:nvCxnSpPr>
        <p:spPr>
          <a:xfrm flipH="true" flipV="true">
            <a:off x="6221730" y="4511675"/>
            <a:ext cx="6350" cy="81724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78" name="出自【趣你的PPT】(微信:qunideppt)：最优质的PPT资源库"/>
          <p:cNvSpPr txBox="true"/>
          <p:nvPr/>
        </p:nvSpPr>
        <p:spPr>
          <a:xfrm>
            <a:off x="1049707" y="4326346"/>
            <a:ext cx="1269641" cy="368300"/>
          </a:xfrm>
          <a:prstGeom prst="rect">
            <a:avLst/>
          </a:prstGeom>
          <a:noFill/>
        </p:spPr>
        <p:txBody>
          <a:bodyPr wrap="square" rtlCol="0">
            <a:spAutoFit/>
          </a:bodyPr>
          <a:p>
            <a:r>
              <a:rPr lang="zh-CN" altLang="en-US" b="1" dirty="0">
                <a:latin typeface="微软雅黑" panose="020B0503020204020204" pitchFamily="34" charset="-122"/>
                <a:ea typeface="微软雅黑" panose="020B0503020204020204" pitchFamily="34" charset="-122"/>
                <a:sym typeface="+mn-ea"/>
              </a:rPr>
              <a:t>知识缺乏</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79" name="矩形 178"/>
          <p:cNvSpPr/>
          <p:nvPr/>
        </p:nvSpPr>
        <p:spPr>
          <a:xfrm>
            <a:off x="1000760" y="2251075"/>
            <a:ext cx="2469515" cy="737235"/>
          </a:xfrm>
          <a:prstGeom prst="rect">
            <a:avLst/>
          </a:prstGeom>
        </p:spPr>
        <p:txBody>
          <a:bodyPr wrap="square">
            <a:spAutoFit/>
          </a:bodyPr>
          <a:p>
            <a:pPr indent="0"/>
            <a:r>
              <a:rPr lang="zh-CN" altLang="en-US" sz="1400" dirty="0">
                <a:latin typeface="微软雅黑" panose="020B0503020204020204" pitchFamily="34" charset="-122"/>
                <a:ea typeface="微软雅黑" panose="020B0503020204020204" pitchFamily="34" charset="-122"/>
                <a:sym typeface="+mn-ea"/>
              </a:rPr>
              <a:t>垃圾回收设施分类过于简单，给人们分类扔垃圾带来不方便。</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0" name="矩形 179"/>
          <p:cNvSpPr/>
          <p:nvPr/>
        </p:nvSpPr>
        <p:spPr>
          <a:xfrm>
            <a:off x="1001395" y="4843780"/>
            <a:ext cx="3182620" cy="737235"/>
          </a:xfrm>
          <a:prstGeom prst="rect">
            <a:avLst/>
          </a:prstGeom>
        </p:spPr>
        <p:txBody>
          <a:bodyPr wrap="square">
            <a:spAutoFit/>
          </a:bodyPr>
          <a:p>
            <a:pPr>
              <a:lnSpc>
                <a:spcPct val="150000"/>
              </a:lnSpc>
            </a:pPr>
            <a:r>
              <a:rPr lang="zh-CN" altLang="en-US" sz="1400" dirty="0">
                <a:latin typeface="微软雅黑" panose="020B0503020204020204" pitchFamily="34" charset="-122"/>
                <a:ea typeface="微软雅黑" panose="020B0503020204020204" pitchFamily="34" charset="-122"/>
                <a:sym typeface="+mn-ea"/>
              </a:rPr>
              <a:t>居民垃圾分类知识比较缺乏，也是制约垃圾分类回收的重要因素之一</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1" name="矩形 180"/>
          <p:cNvSpPr/>
          <p:nvPr/>
        </p:nvSpPr>
        <p:spPr>
          <a:xfrm>
            <a:off x="9203690" y="4532630"/>
            <a:ext cx="2156460" cy="866140"/>
          </a:xfrm>
          <a:prstGeom prst="rect">
            <a:avLst/>
          </a:prstGeom>
        </p:spPr>
        <p:txBody>
          <a:bodyPr wrap="square">
            <a:spAutoFit/>
          </a:bodyPr>
          <a:p>
            <a:pPr>
              <a:lnSpc>
                <a:spcPct val="120000"/>
              </a:lnSpc>
            </a:pPr>
            <a:r>
              <a:rPr lang="zh-CN" altLang="en-US" sz="1400" dirty="0">
                <a:latin typeface="微软雅黑" panose="020B0503020204020204" pitchFamily="34" charset="-122"/>
                <a:ea typeface="微软雅黑" panose="020B0503020204020204" pitchFamily="34" charset="-122"/>
                <a:sym typeface="+mn-ea"/>
              </a:rPr>
              <a:t>垃圾回收处理还没能实现全面产业化，无法推动整个垃圾分类回收的发展</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2" name="矩形 181"/>
          <p:cNvSpPr/>
          <p:nvPr/>
        </p:nvSpPr>
        <p:spPr>
          <a:xfrm>
            <a:off x="9203834" y="2298881"/>
            <a:ext cx="1868843" cy="1124585"/>
          </a:xfrm>
          <a:prstGeom prst="rect">
            <a:avLst/>
          </a:prstGeom>
        </p:spPr>
        <p:txBody>
          <a:bodyPr wrap="square">
            <a:spAutoFit/>
          </a:bodyPr>
          <a:p>
            <a:pPr algn="l">
              <a:lnSpc>
                <a:spcPct val="120000"/>
              </a:lnSpc>
              <a:buClrTx/>
              <a:buSzTx/>
              <a:buNone/>
            </a:pPr>
            <a:r>
              <a:rPr lang="zh-CN" altLang="en-US" sz="1400" dirty="0">
                <a:solidFill>
                  <a:schemeClr val="tx1"/>
                </a:solidFill>
                <a:latin typeface="微软雅黑" panose="020B0503020204020204" pitchFamily="34" charset="-122"/>
                <a:ea typeface="微软雅黑" panose="020B0503020204020204" pitchFamily="34" charset="-122"/>
                <a:sym typeface="+mn-ea"/>
              </a:rPr>
              <a:t>生活垃圾分类政策法规不健全，导致垃圾分类投放行为不具很强的约束力</a:t>
            </a:r>
            <a:endParaRPr lang="zh-CN" altLang="en-US" sz="1400" dirty="0">
              <a:solidFill>
                <a:schemeClr val="tx1"/>
              </a:solidFill>
              <a:latin typeface="微软雅黑" panose="020B0503020204020204" pitchFamily="34" charset="-122"/>
              <a:ea typeface="微软雅黑" panose="020B0503020204020204" pitchFamily="34" charset="-122"/>
              <a:sym typeface="+mn-ea"/>
            </a:endParaRPr>
          </a:p>
        </p:txBody>
      </p:sp>
      <p:sp>
        <p:nvSpPr>
          <p:cNvPr id="6" name="文本框 5"/>
          <p:cNvSpPr txBox="true"/>
          <p:nvPr/>
        </p:nvSpPr>
        <p:spPr>
          <a:xfrm>
            <a:off x="648970" y="997585"/>
            <a:ext cx="3690620" cy="460375"/>
          </a:xfrm>
          <a:prstGeom prst="rect">
            <a:avLst/>
          </a:prstGeom>
          <a:noFill/>
        </p:spPr>
        <p:txBody>
          <a:bodyPr wrap="square" rtlCol="0">
            <a:spAutoFit/>
          </a:bodyPr>
          <a:p>
            <a:r>
              <a:rPr lang="zh-CN" altLang="en-US" sz="2400" b="1">
                <a:solidFill>
                  <a:srgbClr val="C00000"/>
                </a:solidFill>
                <a:latin typeface="微软雅黑" panose="020B0503020204020204" pitchFamily="34" charset="-122"/>
                <a:ea typeface="微软雅黑" panose="020B0503020204020204" pitchFamily="34" charset="-122"/>
              </a:rPr>
              <a:t>垃圾分类存在的问题？</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9" name="出自【趣你的PPT】(微信:qunideppt)：最优质的PPT资源库"/>
          <p:cNvSpPr/>
          <p:nvPr/>
        </p:nvSpPr>
        <p:spPr>
          <a:xfrm flipH="true">
            <a:off x="6183366" y="5313060"/>
            <a:ext cx="85590" cy="8559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tx1">
                  <a:lumMod val="85000"/>
                  <a:lumOff val="15000"/>
                </a:schemeClr>
              </a:solidFill>
              <a:ea typeface="微软雅黑" panose="020B0503020204020204" pitchFamily="34" charset="-122"/>
            </a:endParaRPr>
          </a:p>
        </p:txBody>
      </p:sp>
      <p:sp>
        <p:nvSpPr>
          <p:cNvPr id="10" name="出自【趣你的PPT】(微信:qunideppt)：最优质的PPT资源库"/>
          <p:cNvSpPr txBox="true"/>
          <p:nvPr/>
        </p:nvSpPr>
        <p:spPr>
          <a:xfrm>
            <a:off x="6282055" y="4796155"/>
            <a:ext cx="1893570" cy="368300"/>
          </a:xfrm>
          <a:prstGeom prst="rect">
            <a:avLst/>
          </a:prstGeom>
          <a:noFill/>
        </p:spPr>
        <p:txBody>
          <a:bodyPr wrap="square" rtlCol="0">
            <a:spAutoFit/>
          </a:bodyPr>
          <a:p>
            <a:r>
              <a:rPr lang="zh-CN" altLang="en-US" b="1" dirty="0">
                <a:latin typeface="微软雅黑" panose="020B0503020204020204" pitchFamily="34" charset="-122"/>
                <a:ea typeface="微软雅黑" panose="020B0503020204020204" pitchFamily="34" charset="-122"/>
                <a:sym typeface="+mn-ea"/>
              </a:rPr>
              <a:t>管理需要完善</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1" name="文本框 10"/>
          <p:cNvSpPr txBox="true"/>
          <p:nvPr/>
        </p:nvSpPr>
        <p:spPr>
          <a:xfrm>
            <a:off x="6227445" y="5356860"/>
            <a:ext cx="2482215" cy="1014730"/>
          </a:xfrm>
          <a:prstGeom prst="rect">
            <a:avLst/>
          </a:prstGeom>
          <a:noFill/>
        </p:spPr>
        <p:txBody>
          <a:bodyPr wrap="square" rtlCol="0">
            <a:spAutoFit/>
          </a:bodyPr>
          <a:p>
            <a:pPr algn="l">
              <a:lnSpc>
                <a:spcPct val="150000"/>
              </a:lnSpc>
              <a:buClrTx/>
              <a:buSzTx/>
              <a:buFontTx/>
            </a:pPr>
            <a:r>
              <a:rPr lang="zh-CN" altLang="en-US" sz="1400" dirty="0">
                <a:latin typeface="微软雅黑" panose="020B0503020204020204" pitchFamily="34" charset="-122"/>
                <a:ea typeface="微软雅黑" panose="020B0503020204020204" pitchFamily="34" charset="-122"/>
                <a:sym typeface="+mn-ea"/>
              </a:rPr>
              <a:t>管理体制不能满足目前垃圾分类回收的要求</a:t>
            </a:r>
            <a:endParaRPr lang="zh-CN" altLang="en-US" sz="1400" dirty="0">
              <a:latin typeface="微软雅黑" panose="020B0503020204020204" pitchFamily="34" charset="-122"/>
              <a:ea typeface="微软雅黑" panose="020B0503020204020204" pitchFamily="34" charset="-122"/>
            </a:endParaRPr>
          </a:p>
          <a:p>
            <a:endParaRPr lang="zh-CN" altLang="en-US"/>
          </a:p>
        </p:txBody>
      </p:sp>
      <p:pic>
        <p:nvPicPr>
          <p:cNvPr id="3" name="图片 2"/>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572239" y="30122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dirty="0"/>
          </a:p>
        </p:txBody>
      </p:sp>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8" name="矩形 7"/>
          <p:cNvSpPr/>
          <p:nvPr/>
        </p:nvSpPr>
        <p:spPr>
          <a:xfrm>
            <a:off x="600042" y="1795689"/>
            <a:ext cx="4500501" cy="829945"/>
          </a:xfrm>
          <a:prstGeom prst="rect">
            <a:avLst/>
          </a:prstGeom>
        </p:spPr>
        <p:txBody>
          <a:bodyPr wrap="square">
            <a:spAutoFit/>
          </a:bodyPr>
          <a:p>
            <a:pPr>
              <a:lnSpc>
                <a:spcPct val="150000"/>
              </a:lnSpc>
            </a:pPr>
            <a:r>
              <a:rPr lang="en-US" altLang="zh-CN" sz="1600" dirty="0">
                <a:latin typeface="微软雅黑" panose="020B0503020204020204" pitchFamily="34" charset="-122"/>
                <a:ea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rPr>
              <a:t>垃圾回收设施分类过于简单，给人们分类扔垃圾带来不方便。</a:t>
            </a:r>
            <a:endParaRPr lang="en-US" altLang="zh-CN" sz="1600" dirty="0">
              <a:latin typeface="微软雅黑" panose="020B0503020204020204" pitchFamily="34" charset="-122"/>
              <a:ea typeface="微软雅黑" panose="020B0503020204020204" pitchFamily="34" charset="-122"/>
            </a:endParaRPr>
          </a:p>
        </p:txBody>
      </p:sp>
      <p:sp>
        <p:nvSpPr>
          <p:cNvPr id="14" name="TextBox 13"/>
          <p:cNvSpPr txBox="true"/>
          <p:nvPr/>
        </p:nvSpPr>
        <p:spPr>
          <a:xfrm>
            <a:off x="656129" y="1361349"/>
            <a:ext cx="1841500" cy="368300"/>
          </a:xfrm>
          <a:prstGeom prst="rect">
            <a:avLst/>
          </a:prstGeom>
          <a:noFill/>
        </p:spPr>
        <p:txBody>
          <a:bodyPr wrap="square" rtlCol="0">
            <a:spAutoFit/>
          </a:bodyPr>
          <a:p>
            <a:r>
              <a:rPr lang="zh-CN" altLang="en-US" b="1" dirty="0">
                <a:latin typeface="微软雅黑" panose="020B0503020204020204" pitchFamily="34" charset="-122"/>
                <a:ea typeface="微软雅黑" panose="020B0503020204020204" pitchFamily="34" charset="-122"/>
              </a:rPr>
              <a:t>设施简单</a:t>
            </a:r>
            <a:endParaRPr lang="zh-CN" altLang="en-US" b="1" dirty="0">
              <a:latin typeface="微软雅黑" panose="020B0503020204020204" pitchFamily="34" charset="-122"/>
              <a:ea typeface="微软雅黑" panose="020B0503020204020204" pitchFamily="34" charset="-122"/>
            </a:endParaRPr>
          </a:p>
        </p:txBody>
      </p:sp>
      <p:pic>
        <p:nvPicPr>
          <p:cNvPr id="3" name="图片 2"/>
          <p:cNvPicPr>
            <a:picLocks noChangeAspect="true"/>
          </p:cNvPicPr>
          <p:nvPr/>
        </p:nvPicPr>
        <p:blipFill>
          <a:blip r:embed="rId2" cstate="print"/>
          <a:stretch>
            <a:fillRect/>
          </a:stretch>
        </p:blipFill>
        <p:spPr>
          <a:xfrm>
            <a:off x="5462950" y="2858498"/>
            <a:ext cx="5184576" cy="2779652"/>
          </a:xfrm>
          <a:prstGeom prst="rect">
            <a:avLst/>
          </a:prstGeom>
        </p:spPr>
      </p:pic>
      <p:sp>
        <p:nvSpPr>
          <p:cNvPr id="4" name="矩形 3"/>
          <p:cNvSpPr/>
          <p:nvPr/>
        </p:nvSpPr>
        <p:spPr>
          <a:xfrm>
            <a:off x="600075" y="2539365"/>
            <a:ext cx="4626610" cy="3046095"/>
          </a:xfrm>
          <a:prstGeom prst="rect">
            <a:avLst/>
          </a:prstGeom>
        </p:spPr>
        <p:txBody>
          <a:bodyPr wrap="square">
            <a:spAutoFit/>
          </a:bodyPr>
          <a:p>
            <a:pPr indent="0">
              <a:lnSpc>
                <a:spcPct val="150000"/>
              </a:lnSpc>
            </a:pPr>
            <a:r>
              <a:rPr lang="zh-CN" altLang="en-US" sz="1600" dirty="0">
                <a:latin typeface="微软雅黑" panose="020B0503020204020204" pitchFamily="34" charset="-122"/>
                <a:ea typeface="微软雅黑" panose="020B0503020204020204" pitchFamily="34" charset="-122"/>
                <a:cs typeface="宋体" panose="02010600030101010101" pitchFamily="2" charset="-122"/>
              </a:rPr>
              <a:t>    现在街道上随处可见垃圾桶，大多分为两类：可回收物和不可回收物；也有的划分为三类：可回收物、有害垃圾以及其他垃圾。不管是怎样的分类，普遍存在着除了图案基本按照国标执行外，在颜色上可以说是五花八门的问题。</a:t>
            </a:r>
            <a:endParaRPr lang="en-US" altLang="zh-CN" sz="1600" dirty="0">
              <a:latin typeface="微软雅黑" panose="020B0503020204020204" pitchFamily="34" charset="-122"/>
              <a:ea typeface="微软雅黑" panose="020B0503020204020204" pitchFamily="34" charset="-122"/>
              <a:cs typeface="宋体" panose="02010600030101010101" pitchFamily="2" charset="-122"/>
            </a:endParaRPr>
          </a:p>
          <a:p>
            <a:pPr indent="0">
              <a:lnSpc>
                <a:spcPct val="150000"/>
              </a:lnSpc>
            </a:pPr>
            <a:r>
              <a:rPr lang="zh-CN" altLang="en-US" sz="1600" dirty="0">
                <a:latin typeface="微软雅黑" panose="020B0503020204020204" pitchFamily="34" charset="-122"/>
                <a:ea typeface="微软雅黑" panose="020B0503020204020204" pitchFamily="34" charset="-122"/>
                <a:cs typeface="宋体" panose="02010600030101010101" pitchFamily="2" charset="-122"/>
              </a:rPr>
              <a:t>     如果分类过于简单，垃圾桶上仅有一个可回收的标识，很难引导人们去完全分清垃圾可回收的种类，会给人们对垃圾的分类带来麻烦。</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slide(fromTop)">
                                      <p:cBhvr>
                                        <p:cTn id="1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572239" y="30122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dirty="0"/>
          </a:p>
        </p:txBody>
      </p:sp>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7" name="TextBox 1"/>
          <p:cNvSpPr txBox="true"/>
          <p:nvPr/>
        </p:nvSpPr>
        <p:spPr>
          <a:xfrm>
            <a:off x="558164" y="1282400"/>
            <a:ext cx="1214446" cy="369332"/>
          </a:xfrm>
          <a:prstGeom prst="rect">
            <a:avLst/>
          </a:prstGeom>
          <a:noFill/>
        </p:spPr>
        <p:txBody>
          <a:bodyPr wrap="square" rtlCol="0">
            <a:spAutoFit/>
          </a:bodyPr>
          <a:p>
            <a:r>
              <a:rPr lang="zh-CN" altLang="en-US" b="1" dirty="0">
                <a:latin typeface="微软雅黑" panose="020B0503020204020204" pitchFamily="34" charset="-122"/>
                <a:ea typeface="微软雅黑" panose="020B0503020204020204" pitchFamily="34" charset="-122"/>
              </a:rPr>
              <a:t>知识缺乏</a:t>
            </a:r>
            <a:endParaRPr lang="zh-CN" altLang="en-US" b="1" dirty="0">
              <a:latin typeface="微软雅黑" panose="020B0503020204020204" pitchFamily="34" charset="-122"/>
              <a:ea typeface="微软雅黑" panose="020B0503020204020204" pitchFamily="34" charset="-122"/>
            </a:endParaRPr>
          </a:p>
        </p:txBody>
      </p:sp>
      <p:pic>
        <p:nvPicPr>
          <p:cNvPr id="115714" name="Picture 2" descr="C:\Users\l\Desktop\bfc22afeb9083d9960282881117c53e9.png"/>
          <p:cNvPicPr>
            <a:picLocks noChangeAspect="true" noChangeArrowheads="true"/>
          </p:cNvPicPr>
          <p:nvPr/>
        </p:nvPicPr>
        <p:blipFill>
          <a:blip r:embed="rId2" cstate="print"/>
          <a:srcRect/>
          <a:stretch>
            <a:fillRect/>
          </a:stretch>
        </p:blipFill>
        <p:spPr bwMode="auto">
          <a:xfrm>
            <a:off x="7668284" y="2836322"/>
            <a:ext cx="3528392" cy="1917332"/>
          </a:xfrm>
          <a:prstGeom prst="rect">
            <a:avLst/>
          </a:prstGeom>
          <a:noFill/>
        </p:spPr>
      </p:pic>
      <p:sp>
        <p:nvSpPr>
          <p:cNvPr id="8" name="矩形 7"/>
          <p:cNvSpPr/>
          <p:nvPr/>
        </p:nvSpPr>
        <p:spPr>
          <a:xfrm>
            <a:off x="572135" y="1558925"/>
            <a:ext cx="6821805" cy="460375"/>
          </a:xfrm>
          <a:prstGeom prst="rect">
            <a:avLst/>
          </a:prstGeom>
        </p:spPr>
        <p:txBody>
          <a:bodyPr wrap="square">
            <a:spAutoFit/>
          </a:bodyPr>
          <a:p>
            <a:pPr>
              <a:lnSpc>
                <a:spcPct val="150000"/>
              </a:lnSpc>
            </a:pPr>
            <a:r>
              <a:rPr lang="en-US" altLang="zh-CN" sz="1600" dirty="0">
                <a:latin typeface="微软雅黑" panose="020B0503020204020204" pitchFamily="34" charset="-122"/>
                <a:ea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rPr>
              <a:t>居民垃圾分类知识比较缺乏，也是制约垃圾分类回收的重要因素之一</a:t>
            </a:r>
            <a:endParaRPr lang="en-US" altLang="zh-CN" sz="1600" dirty="0">
              <a:latin typeface="微软雅黑" panose="020B0503020204020204" pitchFamily="34" charset="-122"/>
              <a:ea typeface="微软雅黑" panose="020B0503020204020204" pitchFamily="34" charset="-122"/>
            </a:endParaRPr>
          </a:p>
        </p:txBody>
      </p:sp>
      <p:sp>
        <p:nvSpPr>
          <p:cNvPr id="9" name="文本框 8"/>
          <p:cNvSpPr txBox="true"/>
          <p:nvPr/>
        </p:nvSpPr>
        <p:spPr>
          <a:xfrm>
            <a:off x="557101" y="1991523"/>
            <a:ext cx="6865880" cy="3415030"/>
          </a:xfrm>
          <a:prstGeom prst="rect">
            <a:avLst/>
          </a:prstGeom>
          <a:noFill/>
          <a:ln w="9525">
            <a:noFill/>
          </a:ln>
        </p:spPr>
        <p:txBody>
          <a:bodyPr wrap="square">
            <a:spAutoFit/>
          </a:bodyPr>
          <a:p>
            <a:pPr indent="0">
              <a:lnSpc>
                <a:spcPct val="150000"/>
              </a:lnSpc>
            </a:pPr>
            <a:r>
              <a:rPr lang="zh-CN" altLang="en-US" sz="1600" b="0" dirty="0">
                <a:latin typeface="微软雅黑" panose="020B0503020204020204" pitchFamily="34" charset="-122"/>
                <a:ea typeface="微软雅黑" panose="020B0503020204020204" pitchFamily="34" charset="-122"/>
                <a:cs typeface="宋体" panose="02010600030101010101" pitchFamily="2" charset="-122"/>
              </a:rPr>
              <a:t>    垃圾分类投放需要两方面的因素配合，一方面需要有完善而细致的垃圾回收设施，另一方面需要居民有全面的分类知识，这样才能做到一一对应，真正实现垃圾完全分类回收。</a:t>
            </a:r>
            <a:endParaRPr lang="en-US" altLang="zh-CN" sz="1600" b="0" dirty="0">
              <a:latin typeface="微软雅黑" panose="020B0503020204020204" pitchFamily="34" charset="-122"/>
              <a:ea typeface="微软雅黑" panose="020B0503020204020204" pitchFamily="34" charset="-122"/>
              <a:cs typeface="宋体" panose="02010600030101010101" pitchFamily="2" charset="-122"/>
            </a:endParaRPr>
          </a:p>
          <a:p>
            <a:pPr indent="0">
              <a:lnSpc>
                <a:spcPct val="150000"/>
              </a:lnSpc>
            </a:pPr>
            <a:r>
              <a:rPr lang="en-US" altLang="zh-CN" sz="1600" dirty="0">
                <a:latin typeface="微软雅黑" panose="020B0503020204020204" pitchFamily="34" charset="-122"/>
                <a:ea typeface="微软雅黑" panose="020B0503020204020204" pitchFamily="34" charset="-122"/>
                <a:cs typeface="宋体" panose="02010600030101010101" pitchFamily="2" charset="-122"/>
              </a:rPr>
              <a:t>    </a:t>
            </a:r>
            <a:r>
              <a:rPr lang="zh-CN" altLang="en-US" sz="1600" b="0" dirty="0">
                <a:latin typeface="微软雅黑" panose="020B0503020204020204" pitchFamily="34" charset="-122"/>
                <a:ea typeface="微软雅黑" panose="020B0503020204020204" pitchFamily="34" charset="-122"/>
                <a:cs typeface="宋体" panose="02010600030101010101" pitchFamily="2" charset="-122"/>
              </a:rPr>
              <a:t>很多人只知道一些简单的可回收的垃圾，比如易拉罐、矿泉水瓶等，但是还有很多垃圾应该归于哪一类并不知道，这样便会形成有意识和无意识地乱丢，使分类形同虚设。这样带来的结果就是没有真正做到分类扔垃圾。有调查数据表明：由于没有找到这样的垃圾分类箱，无法分类投放的比例占</a:t>
            </a:r>
            <a:r>
              <a:rPr lang="en-US" altLang="zh-CN" sz="1600" b="0" dirty="0">
                <a:latin typeface="微软雅黑" panose="020B0503020204020204" pitchFamily="34" charset="-122"/>
                <a:ea typeface="微软雅黑" panose="020B0503020204020204" pitchFamily="34" charset="-122"/>
                <a:cs typeface="宋体" panose="02010600030101010101" pitchFamily="2" charset="-122"/>
              </a:rPr>
              <a:t>76.28%</a:t>
            </a:r>
            <a:r>
              <a:rPr lang="zh-CN" altLang="en-US" sz="1600" b="0" dirty="0">
                <a:latin typeface="微软雅黑" panose="020B0503020204020204" pitchFamily="34" charset="-122"/>
                <a:ea typeface="微软雅黑" panose="020B0503020204020204" pitchFamily="34" charset="-122"/>
                <a:cs typeface="宋体" panose="02010600030101010101" pitchFamily="2" charset="-122"/>
              </a:rPr>
              <a:t>，由此可以看出居民的垃圾分类知识是相当不全面的，这是影响垃圾分类投放效果不好的主要因素。</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Top)">
                                      <p:cBhvr>
                                        <p:cTn id="7" dur="1000"/>
                                        <p:tgtEl>
                                          <p:spTgt spid="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3" presetClass="entr" presetSubtype="10" fill="hold" nodeType="withEffect">
                                  <p:stCondLst>
                                    <p:cond delay="0"/>
                                  </p:stCondLst>
                                  <p:childTnLst>
                                    <p:set>
                                      <p:cBhvr>
                                        <p:cTn id="14" dur="1" fill="hold">
                                          <p:stCondLst>
                                            <p:cond delay="0"/>
                                          </p:stCondLst>
                                        </p:cTn>
                                        <p:tgtEl>
                                          <p:spTgt spid="115714"/>
                                        </p:tgtEl>
                                        <p:attrNameLst>
                                          <p:attrName>style.visibility</p:attrName>
                                        </p:attrNameLst>
                                      </p:cBhvr>
                                      <p:to>
                                        <p:strVal val="visible"/>
                                      </p:to>
                                    </p:set>
                                    <p:animEffect transition="in" filter="blinds(horizontal)">
                                      <p:cBhvr>
                                        <p:cTn id="15" dur="500"/>
                                        <p:tgtEl>
                                          <p:spTgt spid="115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572239" y="30122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dirty="0"/>
          </a:p>
        </p:txBody>
      </p:sp>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TextBox 1"/>
          <p:cNvSpPr txBox="true"/>
          <p:nvPr/>
        </p:nvSpPr>
        <p:spPr>
          <a:xfrm>
            <a:off x="800100" y="1207135"/>
            <a:ext cx="1253490" cy="368300"/>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处理稀少</a:t>
            </a:r>
            <a:endParaRPr lang="zh-CN" altLang="en-US" b="1" dirty="0">
              <a:latin typeface="微软雅黑" panose="020B0503020204020204" pitchFamily="34" charset="-122"/>
              <a:ea typeface="微软雅黑" panose="020B0503020204020204" pitchFamily="34" charset="-122"/>
            </a:endParaRPr>
          </a:p>
        </p:txBody>
      </p:sp>
      <p:sp>
        <p:nvSpPr>
          <p:cNvPr id="4" name="矩形 3"/>
          <p:cNvSpPr/>
          <p:nvPr/>
        </p:nvSpPr>
        <p:spPr>
          <a:xfrm>
            <a:off x="716280" y="1664335"/>
            <a:ext cx="4386580" cy="829945"/>
          </a:xfrm>
          <a:prstGeom prst="rect">
            <a:avLst/>
          </a:prstGeom>
        </p:spPr>
        <p:txBody>
          <a:bodyPr wrap="square">
            <a:spAutoFit/>
          </a:bodyPr>
          <a:lstStyle/>
          <a:p>
            <a:pPr>
              <a:lnSpc>
                <a:spcPct val="150000"/>
              </a:lnSpc>
            </a:pPr>
            <a:r>
              <a:rPr lang="en-US" altLang="zh-CN" sz="1600" dirty="0">
                <a:latin typeface="微软雅黑" panose="020B0503020204020204" pitchFamily="34" charset="-122"/>
                <a:ea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rPr>
              <a:t>垃圾回收处理还没能实现全面产业化，无法推动整个垃圾分类回收的发展。</a:t>
            </a:r>
            <a:endParaRPr lang="en-US" altLang="zh-CN" sz="1600" dirty="0">
              <a:latin typeface="微软雅黑" panose="020B0503020204020204" pitchFamily="34" charset="-122"/>
              <a:ea typeface="微软雅黑" panose="020B0503020204020204" pitchFamily="34" charset="-122"/>
            </a:endParaRPr>
          </a:p>
        </p:txBody>
      </p:sp>
      <p:pic>
        <p:nvPicPr>
          <p:cNvPr id="117762" name="Picture 2" descr="C:\Users\l\Desktop\1a43159fe3f8eee20f61357d100df76a.png"/>
          <p:cNvPicPr>
            <a:picLocks noChangeAspect="true" noChangeArrowheads="true"/>
          </p:cNvPicPr>
          <p:nvPr/>
        </p:nvPicPr>
        <p:blipFill>
          <a:blip r:embed="rId2" cstate="print"/>
          <a:srcRect/>
          <a:stretch>
            <a:fillRect/>
          </a:stretch>
        </p:blipFill>
        <p:spPr bwMode="auto">
          <a:xfrm>
            <a:off x="5753735" y="2709545"/>
            <a:ext cx="4670425" cy="2231390"/>
          </a:xfrm>
          <a:prstGeom prst="rect">
            <a:avLst/>
          </a:prstGeom>
          <a:noFill/>
        </p:spPr>
      </p:pic>
      <p:sp>
        <p:nvSpPr>
          <p:cNvPr id="5" name="矩形 4"/>
          <p:cNvSpPr/>
          <p:nvPr/>
        </p:nvSpPr>
        <p:spPr>
          <a:xfrm>
            <a:off x="721360" y="2409825"/>
            <a:ext cx="4603750" cy="3046095"/>
          </a:xfrm>
          <a:prstGeom prst="rect">
            <a:avLst/>
          </a:prstGeom>
        </p:spPr>
        <p:txBody>
          <a:bodyPr wrap="square">
            <a:spAutoFit/>
          </a:bodyPr>
          <a:lstStyle/>
          <a:p>
            <a:pPr>
              <a:lnSpc>
                <a:spcPct val="150000"/>
              </a:lnSpc>
            </a:pPr>
            <a:r>
              <a:rPr lang="en-US" altLang="zh-CN" sz="1600" dirty="0">
                <a:latin typeface="微软雅黑" panose="020B0503020204020204" pitchFamily="34" charset="-122"/>
                <a:ea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rPr>
              <a:t>目前，只有</a:t>
            </a:r>
            <a:r>
              <a:rPr lang="zh-CN" altLang="en-US" sz="1600" dirty="0">
                <a:solidFill>
                  <a:srgbClr val="FF0000"/>
                </a:solidFill>
                <a:latin typeface="微软雅黑" panose="020B0503020204020204" pitchFamily="34" charset="-122"/>
                <a:ea typeface="微软雅黑" panose="020B0503020204020204" pitchFamily="34" charset="-122"/>
              </a:rPr>
              <a:t>城市环卫部门</a:t>
            </a:r>
            <a:r>
              <a:rPr lang="zh-CN" altLang="en-US" sz="1600" dirty="0">
                <a:latin typeface="微软雅黑" panose="020B0503020204020204" pitchFamily="34" charset="-122"/>
                <a:ea typeface="微软雅黑" panose="020B0503020204020204" pitchFamily="34" charset="-122"/>
              </a:rPr>
              <a:t>在管理垃圾，他们主要负责将垃圾从社区运送到垃圾处理站。在此过程中，并没有注重垃圾的资源化，垃圾分类回收的程度并不高。另外，现在一些中小城市存在很多靠捡垃圾或收购废品为生的人群，在某种程度上为垃圾资源化作出了贡献。但是，这些只是分散在各个角落，没有形成一个体系，其贡献能力有限。</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Top)">
                                      <p:cBhvr>
                                        <p:cTn id="7" dur="1000"/>
                                        <p:tgtEl>
                                          <p:spTgt spid="3"/>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3" presetClass="entr" presetSubtype="10" fill="hold" nodeType="withEffect">
                                  <p:stCondLst>
                                    <p:cond delay="0"/>
                                  </p:stCondLst>
                                  <p:childTnLst>
                                    <p:set>
                                      <p:cBhvr>
                                        <p:cTn id="14" dur="1" fill="hold">
                                          <p:stCondLst>
                                            <p:cond delay="0"/>
                                          </p:stCondLst>
                                        </p:cTn>
                                        <p:tgtEl>
                                          <p:spTgt spid="117762"/>
                                        </p:tgtEl>
                                        <p:attrNameLst>
                                          <p:attrName>style.visibility</p:attrName>
                                        </p:attrNameLst>
                                      </p:cBhvr>
                                      <p:to>
                                        <p:strVal val="visible"/>
                                      </p:to>
                                    </p:set>
                                    <p:animEffect transition="in" filter="blinds(horizontal)">
                                      <p:cBhvr>
                                        <p:cTn id="15" dur="500"/>
                                        <p:tgtEl>
                                          <p:spTgt spid="1177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572239" y="30122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dirty="0"/>
          </a:p>
        </p:txBody>
      </p:sp>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TextBox 1"/>
          <p:cNvSpPr txBox="true"/>
          <p:nvPr/>
        </p:nvSpPr>
        <p:spPr>
          <a:xfrm>
            <a:off x="687705" y="1184275"/>
            <a:ext cx="2395220" cy="368300"/>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管理需要完善</a:t>
            </a:r>
            <a:endParaRPr lang="zh-CN" altLang="en-US" b="1" dirty="0">
              <a:latin typeface="微软雅黑" panose="020B0503020204020204" pitchFamily="34" charset="-122"/>
              <a:ea typeface="微软雅黑" panose="020B0503020204020204" pitchFamily="34" charset="-122"/>
            </a:endParaRPr>
          </a:p>
        </p:txBody>
      </p:sp>
      <p:sp>
        <p:nvSpPr>
          <p:cNvPr id="4" name="矩形 3"/>
          <p:cNvSpPr/>
          <p:nvPr/>
        </p:nvSpPr>
        <p:spPr>
          <a:xfrm>
            <a:off x="673100" y="1598930"/>
            <a:ext cx="4341495" cy="306705"/>
          </a:xfrm>
          <a:prstGeom prst="rect">
            <a:avLst/>
          </a:prstGeom>
        </p:spPr>
        <p:txBody>
          <a:bodyPr wrap="square">
            <a:spAutoFit/>
          </a:bodyPr>
          <a:lstStyle/>
          <a:p>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管理体制不能满足目前垃圾分类回收的要求</a:t>
            </a:r>
            <a:endParaRPr lang="zh-CN" altLang="en-US" sz="1400" dirty="0">
              <a:latin typeface="微软雅黑" panose="020B0503020204020204" pitchFamily="34" charset="-122"/>
              <a:ea typeface="微软雅黑" panose="020B0503020204020204" pitchFamily="34" charset="-122"/>
            </a:endParaRPr>
          </a:p>
        </p:txBody>
      </p:sp>
      <p:pic>
        <p:nvPicPr>
          <p:cNvPr id="118786" name="Picture 2" descr="C:\Users\l\Desktop\7b8547b5cd016118242b053afd605104.png"/>
          <p:cNvPicPr>
            <a:picLocks noChangeAspect="true" noChangeArrowheads="true"/>
          </p:cNvPicPr>
          <p:nvPr/>
        </p:nvPicPr>
        <p:blipFill>
          <a:blip r:embed="rId2" cstate="print"/>
          <a:srcRect/>
          <a:stretch>
            <a:fillRect/>
          </a:stretch>
        </p:blipFill>
        <p:spPr bwMode="auto">
          <a:xfrm>
            <a:off x="5389245" y="2054225"/>
            <a:ext cx="3739515" cy="3305175"/>
          </a:xfrm>
          <a:prstGeom prst="rect">
            <a:avLst/>
          </a:prstGeom>
          <a:noFill/>
        </p:spPr>
      </p:pic>
      <p:sp>
        <p:nvSpPr>
          <p:cNvPr id="5" name="文本框 4"/>
          <p:cNvSpPr txBox="true"/>
          <p:nvPr/>
        </p:nvSpPr>
        <p:spPr>
          <a:xfrm>
            <a:off x="687705" y="1797050"/>
            <a:ext cx="4194175" cy="2245360"/>
          </a:xfrm>
          <a:prstGeom prst="rect">
            <a:avLst/>
          </a:prstGeom>
          <a:noFill/>
          <a:ln w="9525">
            <a:noFill/>
          </a:ln>
        </p:spPr>
        <p:txBody>
          <a:bodyPr wrap="square">
            <a:spAutoFit/>
          </a:bodyPr>
          <a:lstStyle/>
          <a:p>
            <a:pPr indent="0">
              <a:lnSpc>
                <a:spcPct val="200000"/>
              </a:lnSpc>
            </a:pPr>
            <a:r>
              <a:rPr lang="en-US" altLang="zh-CN" sz="1400" b="0" dirty="0">
                <a:latin typeface="微软雅黑" panose="020B0503020204020204" pitchFamily="34" charset="-122"/>
                <a:ea typeface="微软雅黑" panose="020B0503020204020204" pitchFamily="34" charset="-122"/>
                <a:cs typeface="宋体" panose="02010600030101010101" pitchFamily="2" charset="-122"/>
              </a:rPr>
              <a:t>    </a:t>
            </a:r>
            <a:r>
              <a:rPr lang="zh-CN" altLang="en-US" sz="1400" b="0" dirty="0">
                <a:latin typeface="微软雅黑" panose="020B0503020204020204" pitchFamily="34" charset="-122"/>
                <a:ea typeface="微软雅黑" panose="020B0503020204020204" pitchFamily="34" charset="-122"/>
                <a:cs typeface="宋体" panose="02010600030101010101" pitchFamily="2" charset="-122"/>
              </a:rPr>
              <a:t>我国现行的城市生活垃圾管理体制，是从</a:t>
            </a:r>
            <a:r>
              <a:rPr lang="en-US" altLang="zh-CN" sz="1400" b="0" dirty="0">
                <a:latin typeface="微软雅黑" panose="020B0503020204020204" pitchFamily="34" charset="-122"/>
                <a:ea typeface="微软雅黑" panose="020B0503020204020204" pitchFamily="34" charset="-122"/>
                <a:cs typeface="宋体" panose="02010600030101010101" pitchFamily="2" charset="-122"/>
              </a:rPr>
              <a:t>20</a:t>
            </a:r>
            <a:r>
              <a:rPr lang="zh-CN" altLang="en-US" sz="1400" b="0" dirty="0">
                <a:latin typeface="微软雅黑" panose="020B0503020204020204" pitchFamily="34" charset="-122"/>
                <a:ea typeface="微软雅黑" panose="020B0503020204020204" pitchFamily="34" charset="-122"/>
                <a:cs typeface="宋体" panose="02010600030101010101" pitchFamily="2" charset="-122"/>
              </a:rPr>
              <a:t>世纪</a:t>
            </a:r>
            <a:r>
              <a:rPr lang="en-US" altLang="zh-CN" sz="1400" b="0" dirty="0">
                <a:latin typeface="微软雅黑" panose="020B0503020204020204" pitchFamily="34" charset="-122"/>
                <a:ea typeface="微软雅黑" panose="020B0503020204020204" pitchFamily="34" charset="-122"/>
                <a:cs typeface="宋体" panose="02010600030101010101" pitchFamily="2" charset="-122"/>
              </a:rPr>
              <a:t>80</a:t>
            </a:r>
            <a:r>
              <a:rPr lang="zh-CN" altLang="en-US" sz="1400" b="0" dirty="0">
                <a:latin typeface="微软雅黑" panose="020B0503020204020204" pitchFamily="34" charset="-122"/>
                <a:ea typeface="微软雅黑" panose="020B0503020204020204" pitchFamily="34" charset="-122"/>
                <a:cs typeface="宋体" panose="02010600030101010101" pitchFamily="2" charset="-122"/>
              </a:rPr>
              <a:t>年代逐渐形成的，垃圾分类回收是在政府主导下由环卫部门主导的事业单位负责。这种体制缺少群众的参与，很难实现大范围的统一行动，也制约了垃圾产业的市场化和产业化发展。</a:t>
            </a:r>
            <a:endParaRPr lang="zh-CN" altLang="en-US" sz="1400" dirty="0">
              <a:latin typeface="微软雅黑" panose="020B0503020204020204" pitchFamily="34" charset="-122"/>
              <a:ea typeface="微软雅黑" panose="020B0503020204020204" pitchFamily="34" charset="-122"/>
            </a:endParaRPr>
          </a:p>
        </p:txBody>
      </p:sp>
      <p:sp>
        <p:nvSpPr>
          <p:cNvPr id="7" name="TextBox 1"/>
          <p:cNvSpPr txBox="true"/>
          <p:nvPr/>
        </p:nvSpPr>
        <p:spPr>
          <a:xfrm>
            <a:off x="772160" y="4375785"/>
            <a:ext cx="1753235" cy="368300"/>
          </a:xfrm>
          <a:prstGeom prst="rect">
            <a:avLst/>
          </a:prstGeom>
          <a:noFill/>
        </p:spPr>
        <p:txBody>
          <a:bodyPr wrap="square" rtlCol="0">
            <a:spAutoFit/>
          </a:bodyPr>
          <a:p>
            <a:r>
              <a:rPr lang="zh-CN" altLang="en-US" b="1" dirty="0">
                <a:latin typeface="微软雅黑" panose="020B0503020204020204" pitchFamily="34" charset="-122"/>
                <a:ea typeface="微软雅黑" panose="020B0503020204020204" pitchFamily="34" charset="-122"/>
              </a:rPr>
              <a:t>政策不全</a:t>
            </a:r>
            <a:endParaRPr lang="zh-CN" altLang="en-US" b="1" dirty="0">
              <a:latin typeface="微软雅黑" panose="020B0503020204020204" pitchFamily="34" charset="-122"/>
              <a:ea typeface="微软雅黑" panose="020B0503020204020204" pitchFamily="34" charset="-122"/>
            </a:endParaRPr>
          </a:p>
        </p:txBody>
      </p:sp>
      <p:sp>
        <p:nvSpPr>
          <p:cNvPr id="8" name="矩形 7"/>
          <p:cNvSpPr/>
          <p:nvPr/>
        </p:nvSpPr>
        <p:spPr>
          <a:xfrm>
            <a:off x="702310" y="4633595"/>
            <a:ext cx="4034155" cy="953135"/>
          </a:xfrm>
          <a:prstGeom prst="rect">
            <a:avLst/>
          </a:prstGeom>
        </p:spPr>
        <p:txBody>
          <a:bodyPr wrap="square">
            <a:spAutoFit/>
          </a:bodyPr>
          <a:p>
            <a:pPr>
              <a:lnSpc>
                <a:spcPct val="200000"/>
              </a:lnSpc>
            </a:pPr>
            <a:r>
              <a:rPr lang="en-US" altLang="zh-CN" sz="1400" dirty="0">
                <a:latin typeface="微软雅黑" panose="020B0503020204020204" pitchFamily="34" charset="-122"/>
                <a:ea typeface="微软雅黑" panose="020B0503020204020204" pitchFamily="34" charset="-122"/>
                <a:cs typeface="宋体" panose="02010600030101010101" pitchFamily="2" charset="-122"/>
              </a:rPr>
              <a:t>    </a:t>
            </a:r>
            <a:r>
              <a:rPr lang="zh-CN" altLang="en-US" sz="1400" dirty="0">
                <a:latin typeface="微软雅黑" panose="020B0503020204020204" pitchFamily="34" charset="-122"/>
                <a:ea typeface="微软雅黑" panose="020B0503020204020204" pitchFamily="34" charset="-122"/>
                <a:cs typeface="宋体" panose="02010600030101010101" pitchFamily="2" charset="-122"/>
              </a:rPr>
              <a:t>生活垃圾分类政策法规不健全，导致垃圾分类投放行为不具很强的约束力</a:t>
            </a:r>
            <a:endParaRPr lang="zh-CN" altLang="en-US" sz="1400" dirty="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Top)">
                                      <p:cBhvr>
                                        <p:cTn id="7" dur="1000"/>
                                        <p:tgtEl>
                                          <p:spTgt spid="3"/>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3" presetClass="entr" presetSubtype="10" fill="hold" nodeType="withEffect">
                                  <p:stCondLst>
                                    <p:cond delay="0"/>
                                  </p:stCondLst>
                                  <p:childTnLst>
                                    <p:set>
                                      <p:cBhvr>
                                        <p:cTn id="14" dur="1" fill="hold">
                                          <p:stCondLst>
                                            <p:cond delay="0"/>
                                          </p:stCondLst>
                                        </p:cTn>
                                        <p:tgtEl>
                                          <p:spTgt spid="118786"/>
                                        </p:tgtEl>
                                        <p:attrNameLst>
                                          <p:attrName>style.visibility</p:attrName>
                                        </p:attrNameLst>
                                      </p:cBhvr>
                                      <p:to>
                                        <p:strVal val="visible"/>
                                      </p:to>
                                    </p:set>
                                    <p:animEffect transition="in" filter="blinds(horizontal)">
                                      <p:cBhvr>
                                        <p:cTn id="15" dur="500"/>
                                        <p:tgtEl>
                                          <p:spTgt spid="118786"/>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lide(fromTop)">
                                      <p:cBhvr>
                                        <p:cTn id="18" dur="1000"/>
                                        <p:tgtEl>
                                          <p:spTgt spid="7"/>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572239" y="30122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dirty="0"/>
          </a:p>
        </p:txBody>
      </p:sp>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4" name="组合 3"/>
          <p:cNvGrpSpPr/>
          <p:nvPr/>
        </p:nvGrpSpPr>
        <p:grpSpPr>
          <a:xfrm>
            <a:off x="864870" y="2203450"/>
            <a:ext cx="2593975" cy="3299460"/>
            <a:chOff x="13035" y="2171"/>
            <a:chExt cx="5236" cy="6657"/>
          </a:xfrm>
        </p:grpSpPr>
        <p:sp>
          <p:nvSpPr>
            <p:cNvPr id="5" name="稻壳儿榴莲果果"/>
            <p:cNvSpPr>
              <a:spLocks noEditPoints="true"/>
            </p:cNvSpPr>
            <p:nvPr/>
          </p:nvSpPr>
          <p:spPr bwMode="auto">
            <a:xfrm>
              <a:off x="14112" y="7388"/>
              <a:ext cx="2267" cy="1441"/>
            </a:xfrm>
            <a:custGeom>
              <a:avLst/>
              <a:gdLst>
                <a:gd name="T0" fmla="*/ 993 w 5693"/>
                <a:gd name="T1" fmla="*/ 1418 h 3823"/>
                <a:gd name="T2" fmla="*/ 859 w 5693"/>
                <a:gd name="T3" fmla="*/ 1517 h 3823"/>
                <a:gd name="T4" fmla="*/ 774 w 5693"/>
                <a:gd name="T5" fmla="*/ 1671 h 3823"/>
                <a:gd name="T6" fmla="*/ 737 w 5693"/>
                <a:gd name="T7" fmla="*/ 1854 h 3823"/>
                <a:gd name="T8" fmla="*/ 749 w 5693"/>
                <a:gd name="T9" fmla="*/ 2043 h 3823"/>
                <a:gd name="T10" fmla="*/ 809 w 5693"/>
                <a:gd name="T11" fmla="*/ 2214 h 3823"/>
                <a:gd name="T12" fmla="*/ 919 w 5693"/>
                <a:gd name="T13" fmla="*/ 2343 h 3823"/>
                <a:gd name="T14" fmla="*/ 1077 w 5693"/>
                <a:gd name="T15" fmla="*/ 2407 h 3823"/>
                <a:gd name="T16" fmla="*/ 4658 w 5693"/>
                <a:gd name="T17" fmla="*/ 2399 h 3823"/>
                <a:gd name="T18" fmla="*/ 4804 w 5693"/>
                <a:gd name="T19" fmla="*/ 2316 h 3823"/>
                <a:gd name="T20" fmla="*/ 4902 w 5693"/>
                <a:gd name="T21" fmla="*/ 2174 h 3823"/>
                <a:gd name="T22" fmla="*/ 4951 w 5693"/>
                <a:gd name="T23" fmla="*/ 1996 h 3823"/>
                <a:gd name="T24" fmla="*/ 4951 w 5693"/>
                <a:gd name="T25" fmla="*/ 1806 h 3823"/>
                <a:gd name="T26" fmla="*/ 4902 w 5693"/>
                <a:gd name="T27" fmla="*/ 1629 h 3823"/>
                <a:gd name="T28" fmla="*/ 4804 w 5693"/>
                <a:gd name="T29" fmla="*/ 1486 h 3823"/>
                <a:gd name="T30" fmla="*/ 4658 w 5693"/>
                <a:gd name="T31" fmla="*/ 1403 h 3823"/>
                <a:gd name="T32" fmla="*/ 485 w 5693"/>
                <a:gd name="T33" fmla="*/ 0 h 3823"/>
                <a:gd name="T34" fmla="*/ 273 w 5693"/>
                <a:gd name="T35" fmla="*/ 44 h 3823"/>
                <a:gd name="T36" fmla="*/ 121 w 5693"/>
                <a:gd name="T37" fmla="*/ 159 h 3823"/>
                <a:gd name="T38" fmla="*/ 30 w 5693"/>
                <a:gd name="T39" fmla="*/ 322 h 3823"/>
                <a:gd name="T40" fmla="*/ 0 w 5693"/>
                <a:gd name="T41" fmla="*/ 509 h 3823"/>
                <a:gd name="T42" fmla="*/ 30 w 5693"/>
                <a:gd name="T43" fmla="*/ 696 h 3823"/>
                <a:gd name="T44" fmla="*/ 121 w 5693"/>
                <a:gd name="T45" fmla="*/ 859 h 3823"/>
                <a:gd name="T46" fmla="*/ 273 w 5693"/>
                <a:gd name="T47" fmla="*/ 974 h 3823"/>
                <a:gd name="T48" fmla="*/ 485 w 5693"/>
                <a:gd name="T49" fmla="*/ 1018 h 3823"/>
                <a:gd name="T50" fmla="*/ 5372 w 5693"/>
                <a:gd name="T51" fmla="*/ 993 h 3823"/>
                <a:gd name="T52" fmla="*/ 5539 w 5693"/>
                <a:gd name="T53" fmla="*/ 893 h 3823"/>
                <a:gd name="T54" fmla="*/ 5645 w 5693"/>
                <a:gd name="T55" fmla="*/ 740 h 3823"/>
                <a:gd name="T56" fmla="*/ 5691 w 5693"/>
                <a:gd name="T57" fmla="*/ 557 h 3823"/>
                <a:gd name="T58" fmla="*/ 5675 w 5693"/>
                <a:gd name="T59" fmla="*/ 368 h 3823"/>
                <a:gd name="T60" fmla="*/ 5600 w 5693"/>
                <a:gd name="T61" fmla="*/ 196 h 3823"/>
                <a:gd name="T62" fmla="*/ 5463 w 5693"/>
                <a:gd name="T63" fmla="*/ 67 h 3823"/>
                <a:gd name="T64" fmla="*/ 5265 w 5693"/>
                <a:gd name="T65" fmla="*/ 3 h 3823"/>
                <a:gd name="T66" fmla="*/ 1404 w 5693"/>
                <a:gd name="T67" fmla="*/ 2869 h 3823"/>
                <a:gd name="T68" fmla="*/ 1599 w 5693"/>
                <a:gd name="T69" fmla="*/ 3109 h 3823"/>
                <a:gd name="T70" fmla="*/ 1765 w 5693"/>
                <a:gd name="T71" fmla="*/ 3289 h 3823"/>
                <a:gd name="T72" fmla="*/ 1941 w 5693"/>
                <a:gd name="T73" fmla="*/ 3454 h 3823"/>
                <a:gd name="T74" fmla="*/ 2128 w 5693"/>
                <a:gd name="T75" fmla="*/ 3596 h 3823"/>
                <a:gd name="T76" fmla="*/ 2330 w 5693"/>
                <a:gd name="T77" fmla="*/ 3708 h 3823"/>
                <a:gd name="T78" fmla="*/ 2550 w 5693"/>
                <a:gd name="T79" fmla="*/ 3787 h 3823"/>
                <a:gd name="T80" fmla="*/ 2787 w 5693"/>
                <a:gd name="T81" fmla="*/ 3822 h 3823"/>
                <a:gd name="T82" fmla="*/ 3029 w 5693"/>
                <a:gd name="T83" fmla="*/ 3811 h 3823"/>
                <a:gd name="T84" fmla="*/ 3253 w 5693"/>
                <a:gd name="T85" fmla="*/ 3758 h 3823"/>
                <a:gd name="T86" fmla="*/ 3461 w 5693"/>
                <a:gd name="T87" fmla="*/ 3667 h 3823"/>
                <a:gd name="T88" fmla="*/ 3654 w 5693"/>
                <a:gd name="T89" fmla="*/ 3545 h 3823"/>
                <a:gd name="T90" fmla="*/ 3834 w 5693"/>
                <a:gd name="T91" fmla="*/ 3394 h 3823"/>
                <a:gd name="T92" fmla="*/ 4002 w 5693"/>
                <a:gd name="T93" fmla="*/ 3220 h 3823"/>
                <a:gd name="T94" fmla="*/ 4157 w 5693"/>
                <a:gd name="T95" fmla="*/ 3029 h 3823"/>
                <a:gd name="T96" fmla="*/ 4300 w 5693"/>
                <a:gd name="T97" fmla="*/ 2825 h 3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693" h="3823">
                  <a:moveTo>
                    <a:pt x="1124" y="1392"/>
                  </a:moveTo>
                  <a:lnTo>
                    <a:pt x="1077" y="1395"/>
                  </a:lnTo>
                  <a:lnTo>
                    <a:pt x="1033" y="1403"/>
                  </a:lnTo>
                  <a:lnTo>
                    <a:pt x="993" y="1418"/>
                  </a:lnTo>
                  <a:lnTo>
                    <a:pt x="955" y="1435"/>
                  </a:lnTo>
                  <a:lnTo>
                    <a:pt x="919" y="1459"/>
                  </a:lnTo>
                  <a:lnTo>
                    <a:pt x="888" y="1486"/>
                  </a:lnTo>
                  <a:lnTo>
                    <a:pt x="859" y="1517"/>
                  </a:lnTo>
                  <a:lnTo>
                    <a:pt x="832" y="1551"/>
                  </a:lnTo>
                  <a:lnTo>
                    <a:pt x="809" y="1589"/>
                  </a:lnTo>
                  <a:lnTo>
                    <a:pt x="791" y="1629"/>
                  </a:lnTo>
                  <a:lnTo>
                    <a:pt x="774" y="1671"/>
                  </a:lnTo>
                  <a:lnTo>
                    <a:pt x="759" y="1715"/>
                  </a:lnTo>
                  <a:lnTo>
                    <a:pt x="749" y="1760"/>
                  </a:lnTo>
                  <a:lnTo>
                    <a:pt x="741" y="1806"/>
                  </a:lnTo>
                  <a:lnTo>
                    <a:pt x="737" y="1854"/>
                  </a:lnTo>
                  <a:lnTo>
                    <a:pt x="735" y="1901"/>
                  </a:lnTo>
                  <a:lnTo>
                    <a:pt x="737" y="1949"/>
                  </a:lnTo>
                  <a:lnTo>
                    <a:pt x="741" y="1996"/>
                  </a:lnTo>
                  <a:lnTo>
                    <a:pt x="749" y="2043"/>
                  </a:lnTo>
                  <a:lnTo>
                    <a:pt x="759" y="2088"/>
                  </a:lnTo>
                  <a:lnTo>
                    <a:pt x="774" y="2132"/>
                  </a:lnTo>
                  <a:lnTo>
                    <a:pt x="791" y="2174"/>
                  </a:lnTo>
                  <a:lnTo>
                    <a:pt x="809" y="2214"/>
                  </a:lnTo>
                  <a:lnTo>
                    <a:pt x="832" y="2251"/>
                  </a:lnTo>
                  <a:lnTo>
                    <a:pt x="859" y="2285"/>
                  </a:lnTo>
                  <a:lnTo>
                    <a:pt x="888" y="2316"/>
                  </a:lnTo>
                  <a:lnTo>
                    <a:pt x="919" y="2343"/>
                  </a:lnTo>
                  <a:lnTo>
                    <a:pt x="955" y="2366"/>
                  </a:lnTo>
                  <a:lnTo>
                    <a:pt x="993" y="2385"/>
                  </a:lnTo>
                  <a:lnTo>
                    <a:pt x="1033" y="2399"/>
                  </a:lnTo>
                  <a:lnTo>
                    <a:pt x="1077" y="2407"/>
                  </a:lnTo>
                  <a:lnTo>
                    <a:pt x="1124" y="2410"/>
                  </a:lnTo>
                  <a:lnTo>
                    <a:pt x="4567" y="2410"/>
                  </a:lnTo>
                  <a:lnTo>
                    <a:pt x="4614" y="2407"/>
                  </a:lnTo>
                  <a:lnTo>
                    <a:pt x="4658" y="2399"/>
                  </a:lnTo>
                  <a:lnTo>
                    <a:pt x="4699" y="2385"/>
                  </a:lnTo>
                  <a:lnTo>
                    <a:pt x="4737" y="2366"/>
                  </a:lnTo>
                  <a:lnTo>
                    <a:pt x="4772" y="2343"/>
                  </a:lnTo>
                  <a:lnTo>
                    <a:pt x="4804" y="2316"/>
                  </a:lnTo>
                  <a:lnTo>
                    <a:pt x="4834" y="2285"/>
                  </a:lnTo>
                  <a:lnTo>
                    <a:pt x="4859" y="2251"/>
                  </a:lnTo>
                  <a:lnTo>
                    <a:pt x="4882" y="2214"/>
                  </a:lnTo>
                  <a:lnTo>
                    <a:pt x="4902" y="2174"/>
                  </a:lnTo>
                  <a:lnTo>
                    <a:pt x="4918" y="2132"/>
                  </a:lnTo>
                  <a:lnTo>
                    <a:pt x="4932" y="2088"/>
                  </a:lnTo>
                  <a:lnTo>
                    <a:pt x="4943" y="2043"/>
                  </a:lnTo>
                  <a:lnTo>
                    <a:pt x="4951" y="1996"/>
                  </a:lnTo>
                  <a:lnTo>
                    <a:pt x="4955" y="1949"/>
                  </a:lnTo>
                  <a:lnTo>
                    <a:pt x="4956" y="1901"/>
                  </a:lnTo>
                  <a:lnTo>
                    <a:pt x="4955" y="1854"/>
                  </a:lnTo>
                  <a:lnTo>
                    <a:pt x="4951" y="1806"/>
                  </a:lnTo>
                  <a:lnTo>
                    <a:pt x="4943" y="1760"/>
                  </a:lnTo>
                  <a:lnTo>
                    <a:pt x="4932" y="1715"/>
                  </a:lnTo>
                  <a:lnTo>
                    <a:pt x="4918" y="1671"/>
                  </a:lnTo>
                  <a:lnTo>
                    <a:pt x="4902" y="1629"/>
                  </a:lnTo>
                  <a:lnTo>
                    <a:pt x="4882" y="1589"/>
                  </a:lnTo>
                  <a:lnTo>
                    <a:pt x="4859" y="1551"/>
                  </a:lnTo>
                  <a:lnTo>
                    <a:pt x="4833" y="1517"/>
                  </a:lnTo>
                  <a:lnTo>
                    <a:pt x="4804" y="1486"/>
                  </a:lnTo>
                  <a:lnTo>
                    <a:pt x="4772" y="1459"/>
                  </a:lnTo>
                  <a:lnTo>
                    <a:pt x="4737" y="1435"/>
                  </a:lnTo>
                  <a:lnTo>
                    <a:pt x="4699" y="1418"/>
                  </a:lnTo>
                  <a:lnTo>
                    <a:pt x="4658" y="1403"/>
                  </a:lnTo>
                  <a:lnTo>
                    <a:pt x="4614" y="1395"/>
                  </a:lnTo>
                  <a:lnTo>
                    <a:pt x="4567" y="1392"/>
                  </a:lnTo>
                  <a:lnTo>
                    <a:pt x="1124" y="1392"/>
                  </a:lnTo>
                  <a:close/>
                  <a:moveTo>
                    <a:pt x="485" y="0"/>
                  </a:moveTo>
                  <a:lnTo>
                    <a:pt x="426" y="3"/>
                  </a:lnTo>
                  <a:lnTo>
                    <a:pt x="372" y="12"/>
                  </a:lnTo>
                  <a:lnTo>
                    <a:pt x="321" y="26"/>
                  </a:lnTo>
                  <a:lnTo>
                    <a:pt x="273" y="44"/>
                  </a:lnTo>
                  <a:lnTo>
                    <a:pt x="229" y="67"/>
                  </a:lnTo>
                  <a:lnTo>
                    <a:pt x="189" y="94"/>
                  </a:lnTo>
                  <a:lnTo>
                    <a:pt x="153" y="125"/>
                  </a:lnTo>
                  <a:lnTo>
                    <a:pt x="121" y="159"/>
                  </a:lnTo>
                  <a:lnTo>
                    <a:pt x="93" y="196"/>
                  </a:lnTo>
                  <a:lnTo>
                    <a:pt x="68" y="237"/>
                  </a:lnTo>
                  <a:lnTo>
                    <a:pt x="47" y="279"/>
                  </a:lnTo>
                  <a:lnTo>
                    <a:pt x="30" y="322"/>
                  </a:lnTo>
                  <a:lnTo>
                    <a:pt x="16" y="368"/>
                  </a:lnTo>
                  <a:lnTo>
                    <a:pt x="7" y="414"/>
                  </a:lnTo>
                  <a:lnTo>
                    <a:pt x="2" y="462"/>
                  </a:lnTo>
                  <a:lnTo>
                    <a:pt x="0" y="509"/>
                  </a:lnTo>
                  <a:lnTo>
                    <a:pt x="2" y="557"/>
                  </a:lnTo>
                  <a:lnTo>
                    <a:pt x="7" y="604"/>
                  </a:lnTo>
                  <a:lnTo>
                    <a:pt x="16" y="651"/>
                  </a:lnTo>
                  <a:lnTo>
                    <a:pt x="30" y="696"/>
                  </a:lnTo>
                  <a:lnTo>
                    <a:pt x="47" y="740"/>
                  </a:lnTo>
                  <a:lnTo>
                    <a:pt x="68" y="782"/>
                  </a:lnTo>
                  <a:lnTo>
                    <a:pt x="93" y="822"/>
                  </a:lnTo>
                  <a:lnTo>
                    <a:pt x="121" y="859"/>
                  </a:lnTo>
                  <a:lnTo>
                    <a:pt x="153" y="893"/>
                  </a:lnTo>
                  <a:lnTo>
                    <a:pt x="189" y="924"/>
                  </a:lnTo>
                  <a:lnTo>
                    <a:pt x="229" y="951"/>
                  </a:lnTo>
                  <a:lnTo>
                    <a:pt x="273" y="974"/>
                  </a:lnTo>
                  <a:lnTo>
                    <a:pt x="321" y="993"/>
                  </a:lnTo>
                  <a:lnTo>
                    <a:pt x="372" y="1006"/>
                  </a:lnTo>
                  <a:lnTo>
                    <a:pt x="426" y="1015"/>
                  </a:lnTo>
                  <a:lnTo>
                    <a:pt x="485" y="1018"/>
                  </a:lnTo>
                  <a:lnTo>
                    <a:pt x="5206" y="1018"/>
                  </a:lnTo>
                  <a:lnTo>
                    <a:pt x="5265" y="1015"/>
                  </a:lnTo>
                  <a:lnTo>
                    <a:pt x="5320" y="1006"/>
                  </a:lnTo>
                  <a:lnTo>
                    <a:pt x="5372" y="993"/>
                  </a:lnTo>
                  <a:lnTo>
                    <a:pt x="5419" y="974"/>
                  </a:lnTo>
                  <a:lnTo>
                    <a:pt x="5463" y="951"/>
                  </a:lnTo>
                  <a:lnTo>
                    <a:pt x="5502" y="924"/>
                  </a:lnTo>
                  <a:lnTo>
                    <a:pt x="5539" y="893"/>
                  </a:lnTo>
                  <a:lnTo>
                    <a:pt x="5570" y="859"/>
                  </a:lnTo>
                  <a:lnTo>
                    <a:pt x="5600" y="822"/>
                  </a:lnTo>
                  <a:lnTo>
                    <a:pt x="5624" y="782"/>
                  </a:lnTo>
                  <a:lnTo>
                    <a:pt x="5645" y="740"/>
                  </a:lnTo>
                  <a:lnTo>
                    <a:pt x="5662" y="696"/>
                  </a:lnTo>
                  <a:lnTo>
                    <a:pt x="5675" y="651"/>
                  </a:lnTo>
                  <a:lnTo>
                    <a:pt x="5684" y="604"/>
                  </a:lnTo>
                  <a:lnTo>
                    <a:pt x="5691" y="557"/>
                  </a:lnTo>
                  <a:lnTo>
                    <a:pt x="5693" y="509"/>
                  </a:lnTo>
                  <a:lnTo>
                    <a:pt x="5691" y="462"/>
                  </a:lnTo>
                  <a:lnTo>
                    <a:pt x="5684" y="414"/>
                  </a:lnTo>
                  <a:lnTo>
                    <a:pt x="5675" y="368"/>
                  </a:lnTo>
                  <a:lnTo>
                    <a:pt x="5662" y="322"/>
                  </a:lnTo>
                  <a:lnTo>
                    <a:pt x="5645" y="279"/>
                  </a:lnTo>
                  <a:lnTo>
                    <a:pt x="5624" y="237"/>
                  </a:lnTo>
                  <a:lnTo>
                    <a:pt x="5600" y="196"/>
                  </a:lnTo>
                  <a:lnTo>
                    <a:pt x="5571" y="159"/>
                  </a:lnTo>
                  <a:lnTo>
                    <a:pt x="5539" y="125"/>
                  </a:lnTo>
                  <a:lnTo>
                    <a:pt x="5502" y="94"/>
                  </a:lnTo>
                  <a:lnTo>
                    <a:pt x="5463" y="67"/>
                  </a:lnTo>
                  <a:lnTo>
                    <a:pt x="5419" y="44"/>
                  </a:lnTo>
                  <a:lnTo>
                    <a:pt x="5372" y="26"/>
                  </a:lnTo>
                  <a:lnTo>
                    <a:pt x="5320" y="12"/>
                  </a:lnTo>
                  <a:lnTo>
                    <a:pt x="5265" y="3"/>
                  </a:lnTo>
                  <a:lnTo>
                    <a:pt x="5206" y="0"/>
                  </a:lnTo>
                  <a:lnTo>
                    <a:pt x="485" y="0"/>
                  </a:lnTo>
                  <a:close/>
                  <a:moveTo>
                    <a:pt x="1328" y="2772"/>
                  </a:moveTo>
                  <a:lnTo>
                    <a:pt x="1404" y="2869"/>
                  </a:lnTo>
                  <a:lnTo>
                    <a:pt x="1481" y="2965"/>
                  </a:lnTo>
                  <a:lnTo>
                    <a:pt x="1520" y="3014"/>
                  </a:lnTo>
                  <a:lnTo>
                    <a:pt x="1560" y="3061"/>
                  </a:lnTo>
                  <a:lnTo>
                    <a:pt x="1599" y="3109"/>
                  </a:lnTo>
                  <a:lnTo>
                    <a:pt x="1640" y="3155"/>
                  </a:lnTo>
                  <a:lnTo>
                    <a:pt x="1681" y="3200"/>
                  </a:lnTo>
                  <a:lnTo>
                    <a:pt x="1723" y="3246"/>
                  </a:lnTo>
                  <a:lnTo>
                    <a:pt x="1765" y="3289"/>
                  </a:lnTo>
                  <a:lnTo>
                    <a:pt x="1808" y="3332"/>
                  </a:lnTo>
                  <a:lnTo>
                    <a:pt x="1852" y="3374"/>
                  </a:lnTo>
                  <a:lnTo>
                    <a:pt x="1896" y="3415"/>
                  </a:lnTo>
                  <a:lnTo>
                    <a:pt x="1941" y="3454"/>
                  </a:lnTo>
                  <a:lnTo>
                    <a:pt x="1986" y="3492"/>
                  </a:lnTo>
                  <a:lnTo>
                    <a:pt x="2033" y="3528"/>
                  </a:lnTo>
                  <a:lnTo>
                    <a:pt x="2080" y="3563"/>
                  </a:lnTo>
                  <a:lnTo>
                    <a:pt x="2128" y="3596"/>
                  </a:lnTo>
                  <a:lnTo>
                    <a:pt x="2177" y="3627"/>
                  </a:lnTo>
                  <a:lnTo>
                    <a:pt x="2227" y="3656"/>
                  </a:lnTo>
                  <a:lnTo>
                    <a:pt x="2279" y="3684"/>
                  </a:lnTo>
                  <a:lnTo>
                    <a:pt x="2330" y="3708"/>
                  </a:lnTo>
                  <a:lnTo>
                    <a:pt x="2383" y="3731"/>
                  </a:lnTo>
                  <a:lnTo>
                    <a:pt x="2438" y="3752"/>
                  </a:lnTo>
                  <a:lnTo>
                    <a:pt x="2493" y="3770"/>
                  </a:lnTo>
                  <a:lnTo>
                    <a:pt x="2550" y="3787"/>
                  </a:lnTo>
                  <a:lnTo>
                    <a:pt x="2607" y="3799"/>
                  </a:lnTo>
                  <a:lnTo>
                    <a:pt x="2666" y="3810"/>
                  </a:lnTo>
                  <a:lnTo>
                    <a:pt x="2726" y="3816"/>
                  </a:lnTo>
                  <a:lnTo>
                    <a:pt x="2787" y="3822"/>
                  </a:lnTo>
                  <a:lnTo>
                    <a:pt x="2850" y="3823"/>
                  </a:lnTo>
                  <a:lnTo>
                    <a:pt x="2911" y="3822"/>
                  </a:lnTo>
                  <a:lnTo>
                    <a:pt x="2970" y="3817"/>
                  </a:lnTo>
                  <a:lnTo>
                    <a:pt x="3029" y="3811"/>
                  </a:lnTo>
                  <a:lnTo>
                    <a:pt x="3086" y="3801"/>
                  </a:lnTo>
                  <a:lnTo>
                    <a:pt x="3143" y="3789"/>
                  </a:lnTo>
                  <a:lnTo>
                    <a:pt x="3198" y="3774"/>
                  </a:lnTo>
                  <a:lnTo>
                    <a:pt x="3253" y="3758"/>
                  </a:lnTo>
                  <a:lnTo>
                    <a:pt x="3306" y="3738"/>
                  </a:lnTo>
                  <a:lnTo>
                    <a:pt x="3358" y="3717"/>
                  </a:lnTo>
                  <a:lnTo>
                    <a:pt x="3411" y="3693"/>
                  </a:lnTo>
                  <a:lnTo>
                    <a:pt x="3461" y="3667"/>
                  </a:lnTo>
                  <a:lnTo>
                    <a:pt x="3511" y="3640"/>
                  </a:lnTo>
                  <a:lnTo>
                    <a:pt x="3559" y="3610"/>
                  </a:lnTo>
                  <a:lnTo>
                    <a:pt x="3607" y="3578"/>
                  </a:lnTo>
                  <a:lnTo>
                    <a:pt x="3654" y="3545"/>
                  </a:lnTo>
                  <a:lnTo>
                    <a:pt x="3701" y="3510"/>
                  </a:lnTo>
                  <a:lnTo>
                    <a:pt x="3747" y="3472"/>
                  </a:lnTo>
                  <a:lnTo>
                    <a:pt x="3790" y="3434"/>
                  </a:lnTo>
                  <a:lnTo>
                    <a:pt x="3834" y="3394"/>
                  </a:lnTo>
                  <a:lnTo>
                    <a:pt x="3877" y="3353"/>
                  </a:lnTo>
                  <a:lnTo>
                    <a:pt x="3919" y="3310"/>
                  </a:lnTo>
                  <a:lnTo>
                    <a:pt x="3961" y="3266"/>
                  </a:lnTo>
                  <a:lnTo>
                    <a:pt x="4002" y="3220"/>
                  </a:lnTo>
                  <a:lnTo>
                    <a:pt x="4042" y="3174"/>
                  </a:lnTo>
                  <a:lnTo>
                    <a:pt x="4080" y="3128"/>
                  </a:lnTo>
                  <a:lnTo>
                    <a:pt x="4119" y="3079"/>
                  </a:lnTo>
                  <a:lnTo>
                    <a:pt x="4157" y="3029"/>
                  </a:lnTo>
                  <a:lnTo>
                    <a:pt x="4193" y="2980"/>
                  </a:lnTo>
                  <a:lnTo>
                    <a:pt x="4230" y="2929"/>
                  </a:lnTo>
                  <a:lnTo>
                    <a:pt x="4266" y="2877"/>
                  </a:lnTo>
                  <a:lnTo>
                    <a:pt x="4300" y="2825"/>
                  </a:lnTo>
                  <a:lnTo>
                    <a:pt x="4335" y="2772"/>
                  </a:lnTo>
                  <a:lnTo>
                    <a:pt x="1328" y="2772"/>
                  </a:lnTo>
                  <a:close/>
                </a:path>
              </a:pathLst>
            </a:custGeom>
            <a:solidFill>
              <a:srgbClr val="0070C0"/>
            </a:solidFill>
            <a:ln>
              <a:noFill/>
            </a:ln>
          </p:spPr>
          <p:txBody>
            <a:bodyPr vert="horz" wrap="square" lIns="60952" tIns="30476" rIns="60952" bIns="30476" numCol="1" anchor="t" anchorCtr="false" compatLnSpc="true"/>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ru-RU" sz="1200">
                <a:solidFill>
                  <a:sysClr val="windowText" lastClr="000000"/>
                </a:solidFill>
              </a:endParaRPr>
            </a:p>
          </p:txBody>
        </p:sp>
        <p:sp>
          <p:nvSpPr>
            <p:cNvPr id="9" name="稻壳儿榴莲果果"/>
            <p:cNvSpPr/>
            <p:nvPr/>
          </p:nvSpPr>
          <p:spPr bwMode="auto">
            <a:xfrm>
              <a:off x="14041" y="2171"/>
              <a:ext cx="4231" cy="5082"/>
            </a:xfrm>
            <a:custGeom>
              <a:avLst/>
              <a:gdLst>
                <a:gd name="T0" fmla="*/ 0 w 10629"/>
                <a:gd name="T1" fmla="*/ 10485 h 13484"/>
                <a:gd name="T2" fmla="*/ 48 w 10629"/>
                <a:gd name="T3" fmla="*/ 13471 h 13484"/>
                <a:gd name="T4" fmla="*/ 117 w 10629"/>
                <a:gd name="T5" fmla="*/ 13479 h 13484"/>
                <a:gd name="T6" fmla="*/ 256 w 10629"/>
                <a:gd name="T7" fmla="*/ 13482 h 13484"/>
                <a:gd name="T8" fmla="*/ 547 w 10629"/>
                <a:gd name="T9" fmla="*/ 13484 h 13484"/>
                <a:gd name="T10" fmla="*/ 1075 w 10629"/>
                <a:gd name="T11" fmla="*/ 13484 h 13484"/>
                <a:gd name="T12" fmla="*/ 1652 w 10629"/>
                <a:gd name="T13" fmla="*/ 13482 h 13484"/>
                <a:gd name="T14" fmla="*/ 1796 w 10629"/>
                <a:gd name="T15" fmla="*/ 13443 h 13484"/>
                <a:gd name="T16" fmla="*/ 1908 w 10629"/>
                <a:gd name="T17" fmla="*/ 13368 h 13484"/>
                <a:gd name="T18" fmla="*/ 1987 w 10629"/>
                <a:gd name="T19" fmla="*/ 13265 h 13484"/>
                <a:gd name="T20" fmla="*/ 2035 w 10629"/>
                <a:gd name="T21" fmla="*/ 13143 h 13484"/>
                <a:gd name="T22" fmla="*/ 2052 w 10629"/>
                <a:gd name="T23" fmla="*/ 13011 h 13484"/>
                <a:gd name="T24" fmla="*/ 2036 w 10629"/>
                <a:gd name="T25" fmla="*/ 12879 h 13484"/>
                <a:gd name="T26" fmla="*/ 1988 w 10629"/>
                <a:gd name="T27" fmla="*/ 12758 h 13484"/>
                <a:gd name="T28" fmla="*/ 1909 w 10629"/>
                <a:gd name="T29" fmla="*/ 12654 h 13484"/>
                <a:gd name="T30" fmla="*/ 1797 w 10629"/>
                <a:gd name="T31" fmla="*/ 12579 h 13484"/>
                <a:gd name="T32" fmla="*/ 1652 w 10629"/>
                <a:gd name="T33" fmla="*/ 12540 h 13484"/>
                <a:gd name="T34" fmla="*/ 908 w 10629"/>
                <a:gd name="T35" fmla="*/ 10882 h 13484"/>
                <a:gd name="T36" fmla="*/ 7106 w 10629"/>
                <a:gd name="T37" fmla="*/ 4691 h 13484"/>
                <a:gd name="T38" fmla="*/ 7188 w 10629"/>
                <a:gd name="T39" fmla="*/ 5091 h 13484"/>
                <a:gd name="T40" fmla="*/ 7221 w 10629"/>
                <a:gd name="T41" fmla="*/ 5503 h 13484"/>
                <a:gd name="T42" fmla="*/ 7203 w 10629"/>
                <a:gd name="T43" fmla="*/ 5937 h 13484"/>
                <a:gd name="T44" fmla="*/ 7127 w 10629"/>
                <a:gd name="T45" fmla="*/ 6405 h 13484"/>
                <a:gd name="T46" fmla="*/ 6987 w 10629"/>
                <a:gd name="T47" fmla="*/ 6918 h 13484"/>
                <a:gd name="T48" fmla="*/ 6776 w 10629"/>
                <a:gd name="T49" fmla="*/ 7486 h 13484"/>
                <a:gd name="T50" fmla="*/ 6492 w 10629"/>
                <a:gd name="T51" fmla="*/ 8120 h 13484"/>
                <a:gd name="T52" fmla="*/ 6124 w 10629"/>
                <a:gd name="T53" fmla="*/ 8832 h 13484"/>
                <a:gd name="T54" fmla="*/ 5671 w 10629"/>
                <a:gd name="T55" fmla="*/ 9631 h 13484"/>
                <a:gd name="T56" fmla="*/ 5126 w 10629"/>
                <a:gd name="T57" fmla="*/ 10528 h 13484"/>
                <a:gd name="T58" fmla="*/ 4471 w 10629"/>
                <a:gd name="T59" fmla="*/ 12540 h 13484"/>
                <a:gd name="T60" fmla="*/ 4328 w 10629"/>
                <a:gd name="T61" fmla="*/ 12579 h 13484"/>
                <a:gd name="T62" fmla="*/ 4216 w 10629"/>
                <a:gd name="T63" fmla="*/ 12654 h 13484"/>
                <a:gd name="T64" fmla="*/ 4136 w 10629"/>
                <a:gd name="T65" fmla="*/ 12758 h 13484"/>
                <a:gd name="T66" fmla="*/ 4088 w 10629"/>
                <a:gd name="T67" fmla="*/ 12879 h 13484"/>
                <a:gd name="T68" fmla="*/ 4073 w 10629"/>
                <a:gd name="T69" fmla="*/ 13011 h 13484"/>
                <a:gd name="T70" fmla="*/ 4088 w 10629"/>
                <a:gd name="T71" fmla="*/ 13143 h 13484"/>
                <a:gd name="T72" fmla="*/ 4136 w 10629"/>
                <a:gd name="T73" fmla="*/ 13265 h 13484"/>
                <a:gd name="T74" fmla="*/ 4216 w 10629"/>
                <a:gd name="T75" fmla="*/ 13368 h 13484"/>
                <a:gd name="T76" fmla="*/ 4328 w 10629"/>
                <a:gd name="T77" fmla="*/ 13443 h 13484"/>
                <a:gd name="T78" fmla="*/ 4471 w 10629"/>
                <a:gd name="T79" fmla="*/ 13482 h 13484"/>
                <a:gd name="T80" fmla="*/ 6034 w 10629"/>
                <a:gd name="T81" fmla="*/ 10805 h 13484"/>
                <a:gd name="T82" fmla="*/ 6537 w 10629"/>
                <a:gd name="T83" fmla="*/ 9967 h 13484"/>
                <a:gd name="T84" fmla="*/ 6975 w 10629"/>
                <a:gd name="T85" fmla="*/ 9186 h 13484"/>
                <a:gd name="T86" fmla="*/ 7347 w 10629"/>
                <a:gd name="T87" fmla="*/ 8456 h 13484"/>
                <a:gd name="T88" fmla="*/ 7649 w 10629"/>
                <a:gd name="T89" fmla="*/ 7768 h 13484"/>
                <a:gd name="T90" fmla="*/ 7879 w 10629"/>
                <a:gd name="T91" fmla="*/ 7114 h 13484"/>
                <a:gd name="T92" fmla="*/ 8036 w 10629"/>
                <a:gd name="T93" fmla="*/ 6487 h 13484"/>
                <a:gd name="T94" fmla="*/ 8117 w 10629"/>
                <a:gd name="T95" fmla="*/ 5879 h 13484"/>
                <a:gd name="T96" fmla="*/ 8120 w 10629"/>
                <a:gd name="T97" fmla="*/ 5283 h 13484"/>
                <a:gd name="T98" fmla="*/ 8041 w 10629"/>
                <a:gd name="T99" fmla="*/ 4691 h 13484"/>
                <a:gd name="T100" fmla="*/ 7881 w 10629"/>
                <a:gd name="T101" fmla="*/ 4094 h 13484"/>
                <a:gd name="T102" fmla="*/ 9493 w 10629"/>
                <a:gd name="T103" fmla="*/ 1828 h 13484"/>
                <a:gd name="T104" fmla="*/ 8492 w 10629"/>
                <a:gd name="T105" fmla="*/ 773 h 13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29" h="13484">
                  <a:moveTo>
                    <a:pt x="8492" y="773"/>
                  </a:moveTo>
                  <a:lnTo>
                    <a:pt x="8850" y="1150"/>
                  </a:lnTo>
                  <a:lnTo>
                    <a:pt x="0" y="10485"/>
                  </a:lnTo>
                  <a:lnTo>
                    <a:pt x="0" y="13464"/>
                  </a:lnTo>
                  <a:lnTo>
                    <a:pt x="26" y="13468"/>
                  </a:lnTo>
                  <a:lnTo>
                    <a:pt x="48" y="13471"/>
                  </a:lnTo>
                  <a:lnTo>
                    <a:pt x="69" y="13474"/>
                  </a:lnTo>
                  <a:lnTo>
                    <a:pt x="91" y="13476"/>
                  </a:lnTo>
                  <a:lnTo>
                    <a:pt x="117" y="13479"/>
                  </a:lnTo>
                  <a:lnTo>
                    <a:pt x="152" y="13480"/>
                  </a:lnTo>
                  <a:lnTo>
                    <a:pt x="197" y="13481"/>
                  </a:lnTo>
                  <a:lnTo>
                    <a:pt x="256" y="13482"/>
                  </a:lnTo>
                  <a:lnTo>
                    <a:pt x="332" y="13483"/>
                  </a:lnTo>
                  <a:lnTo>
                    <a:pt x="428" y="13484"/>
                  </a:lnTo>
                  <a:lnTo>
                    <a:pt x="547" y="13484"/>
                  </a:lnTo>
                  <a:lnTo>
                    <a:pt x="693" y="13484"/>
                  </a:lnTo>
                  <a:lnTo>
                    <a:pt x="868" y="13484"/>
                  </a:lnTo>
                  <a:lnTo>
                    <a:pt x="1075" y="13484"/>
                  </a:lnTo>
                  <a:lnTo>
                    <a:pt x="1316" y="13484"/>
                  </a:lnTo>
                  <a:lnTo>
                    <a:pt x="1598" y="13484"/>
                  </a:lnTo>
                  <a:lnTo>
                    <a:pt x="1652" y="13482"/>
                  </a:lnTo>
                  <a:lnTo>
                    <a:pt x="1704" y="13473"/>
                  </a:lnTo>
                  <a:lnTo>
                    <a:pt x="1752" y="13461"/>
                  </a:lnTo>
                  <a:lnTo>
                    <a:pt x="1796" y="13443"/>
                  </a:lnTo>
                  <a:lnTo>
                    <a:pt x="1836" y="13422"/>
                  </a:lnTo>
                  <a:lnTo>
                    <a:pt x="1874" y="13397"/>
                  </a:lnTo>
                  <a:lnTo>
                    <a:pt x="1908" y="13368"/>
                  </a:lnTo>
                  <a:lnTo>
                    <a:pt x="1938" y="13336"/>
                  </a:lnTo>
                  <a:lnTo>
                    <a:pt x="1964" y="13302"/>
                  </a:lnTo>
                  <a:lnTo>
                    <a:pt x="1987" y="13265"/>
                  </a:lnTo>
                  <a:lnTo>
                    <a:pt x="2007" y="13226"/>
                  </a:lnTo>
                  <a:lnTo>
                    <a:pt x="2023" y="13185"/>
                  </a:lnTo>
                  <a:lnTo>
                    <a:pt x="2035" y="13143"/>
                  </a:lnTo>
                  <a:lnTo>
                    <a:pt x="2045" y="13099"/>
                  </a:lnTo>
                  <a:lnTo>
                    <a:pt x="2050" y="13056"/>
                  </a:lnTo>
                  <a:lnTo>
                    <a:pt x="2052" y="13011"/>
                  </a:lnTo>
                  <a:lnTo>
                    <a:pt x="2050" y="12966"/>
                  </a:lnTo>
                  <a:lnTo>
                    <a:pt x="2045" y="12923"/>
                  </a:lnTo>
                  <a:lnTo>
                    <a:pt x="2036" y="12879"/>
                  </a:lnTo>
                  <a:lnTo>
                    <a:pt x="2024" y="12837"/>
                  </a:lnTo>
                  <a:lnTo>
                    <a:pt x="2008" y="12796"/>
                  </a:lnTo>
                  <a:lnTo>
                    <a:pt x="1988" y="12758"/>
                  </a:lnTo>
                  <a:lnTo>
                    <a:pt x="1965" y="12720"/>
                  </a:lnTo>
                  <a:lnTo>
                    <a:pt x="1939" y="12686"/>
                  </a:lnTo>
                  <a:lnTo>
                    <a:pt x="1909" y="12654"/>
                  </a:lnTo>
                  <a:lnTo>
                    <a:pt x="1875" y="12625"/>
                  </a:lnTo>
                  <a:lnTo>
                    <a:pt x="1838" y="12600"/>
                  </a:lnTo>
                  <a:lnTo>
                    <a:pt x="1797" y="12579"/>
                  </a:lnTo>
                  <a:lnTo>
                    <a:pt x="1753" y="12561"/>
                  </a:lnTo>
                  <a:lnTo>
                    <a:pt x="1705" y="12549"/>
                  </a:lnTo>
                  <a:lnTo>
                    <a:pt x="1652" y="12540"/>
                  </a:lnTo>
                  <a:lnTo>
                    <a:pt x="1598" y="12538"/>
                  </a:lnTo>
                  <a:lnTo>
                    <a:pt x="908" y="12538"/>
                  </a:lnTo>
                  <a:lnTo>
                    <a:pt x="908" y="10882"/>
                  </a:lnTo>
                  <a:lnTo>
                    <a:pt x="7030" y="4426"/>
                  </a:lnTo>
                  <a:lnTo>
                    <a:pt x="7070" y="4559"/>
                  </a:lnTo>
                  <a:lnTo>
                    <a:pt x="7106" y="4691"/>
                  </a:lnTo>
                  <a:lnTo>
                    <a:pt x="7138" y="4824"/>
                  </a:lnTo>
                  <a:lnTo>
                    <a:pt x="7166" y="4957"/>
                  </a:lnTo>
                  <a:lnTo>
                    <a:pt x="7188" y="5091"/>
                  </a:lnTo>
                  <a:lnTo>
                    <a:pt x="7204" y="5227"/>
                  </a:lnTo>
                  <a:lnTo>
                    <a:pt x="7216" y="5363"/>
                  </a:lnTo>
                  <a:lnTo>
                    <a:pt x="7221" y="5503"/>
                  </a:lnTo>
                  <a:lnTo>
                    <a:pt x="7222" y="5644"/>
                  </a:lnTo>
                  <a:lnTo>
                    <a:pt x="7216" y="5788"/>
                  </a:lnTo>
                  <a:lnTo>
                    <a:pt x="7203" y="5937"/>
                  </a:lnTo>
                  <a:lnTo>
                    <a:pt x="7184" y="6089"/>
                  </a:lnTo>
                  <a:lnTo>
                    <a:pt x="7159" y="6244"/>
                  </a:lnTo>
                  <a:lnTo>
                    <a:pt x="7127" y="6405"/>
                  </a:lnTo>
                  <a:lnTo>
                    <a:pt x="7087" y="6570"/>
                  </a:lnTo>
                  <a:lnTo>
                    <a:pt x="7041" y="6741"/>
                  </a:lnTo>
                  <a:lnTo>
                    <a:pt x="6987" y="6918"/>
                  </a:lnTo>
                  <a:lnTo>
                    <a:pt x="6925" y="7100"/>
                  </a:lnTo>
                  <a:lnTo>
                    <a:pt x="6855" y="7290"/>
                  </a:lnTo>
                  <a:lnTo>
                    <a:pt x="6776" y="7486"/>
                  </a:lnTo>
                  <a:lnTo>
                    <a:pt x="6691" y="7689"/>
                  </a:lnTo>
                  <a:lnTo>
                    <a:pt x="6595" y="7900"/>
                  </a:lnTo>
                  <a:lnTo>
                    <a:pt x="6492" y="8120"/>
                  </a:lnTo>
                  <a:lnTo>
                    <a:pt x="6379" y="8348"/>
                  </a:lnTo>
                  <a:lnTo>
                    <a:pt x="6256" y="8584"/>
                  </a:lnTo>
                  <a:lnTo>
                    <a:pt x="6124" y="8832"/>
                  </a:lnTo>
                  <a:lnTo>
                    <a:pt x="5983" y="9088"/>
                  </a:lnTo>
                  <a:lnTo>
                    <a:pt x="5833" y="9354"/>
                  </a:lnTo>
                  <a:lnTo>
                    <a:pt x="5671" y="9631"/>
                  </a:lnTo>
                  <a:lnTo>
                    <a:pt x="5500" y="9918"/>
                  </a:lnTo>
                  <a:lnTo>
                    <a:pt x="5319" y="10217"/>
                  </a:lnTo>
                  <a:lnTo>
                    <a:pt x="5126" y="10528"/>
                  </a:lnTo>
                  <a:lnTo>
                    <a:pt x="5126" y="12538"/>
                  </a:lnTo>
                  <a:lnTo>
                    <a:pt x="4527" y="12538"/>
                  </a:lnTo>
                  <a:lnTo>
                    <a:pt x="4471" y="12540"/>
                  </a:lnTo>
                  <a:lnTo>
                    <a:pt x="4420" y="12549"/>
                  </a:lnTo>
                  <a:lnTo>
                    <a:pt x="4372" y="12561"/>
                  </a:lnTo>
                  <a:lnTo>
                    <a:pt x="4328" y="12579"/>
                  </a:lnTo>
                  <a:lnTo>
                    <a:pt x="4287" y="12600"/>
                  </a:lnTo>
                  <a:lnTo>
                    <a:pt x="4249" y="12625"/>
                  </a:lnTo>
                  <a:lnTo>
                    <a:pt x="4216" y="12654"/>
                  </a:lnTo>
                  <a:lnTo>
                    <a:pt x="4186" y="12686"/>
                  </a:lnTo>
                  <a:lnTo>
                    <a:pt x="4159" y="12720"/>
                  </a:lnTo>
                  <a:lnTo>
                    <a:pt x="4136" y="12758"/>
                  </a:lnTo>
                  <a:lnTo>
                    <a:pt x="4116" y="12796"/>
                  </a:lnTo>
                  <a:lnTo>
                    <a:pt x="4101" y="12837"/>
                  </a:lnTo>
                  <a:lnTo>
                    <a:pt x="4088" y="12879"/>
                  </a:lnTo>
                  <a:lnTo>
                    <a:pt x="4079" y="12923"/>
                  </a:lnTo>
                  <a:lnTo>
                    <a:pt x="4074" y="12966"/>
                  </a:lnTo>
                  <a:lnTo>
                    <a:pt x="4073" y="13011"/>
                  </a:lnTo>
                  <a:lnTo>
                    <a:pt x="4074" y="13056"/>
                  </a:lnTo>
                  <a:lnTo>
                    <a:pt x="4079" y="13099"/>
                  </a:lnTo>
                  <a:lnTo>
                    <a:pt x="4088" y="13143"/>
                  </a:lnTo>
                  <a:lnTo>
                    <a:pt x="4101" y="13185"/>
                  </a:lnTo>
                  <a:lnTo>
                    <a:pt x="4116" y="13226"/>
                  </a:lnTo>
                  <a:lnTo>
                    <a:pt x="4136" y="13265"/>
                  </a:lnTo>
                  <a:lnTo>
                    <a:pt x="4159" y="13302"/>
                  </a:lnTo>
                  <a:lnTo>
                    <a:pt x="4186" y="13336"/>
                  </a:lnTo>
                  <a:lnTo>
                    <a:pt x="4216" y="13368"/>
                  </a:lnTo>
                  <a:lnTo>
                    <a:pt x="4249" y="13397"/>
                  </a:lnTo>
                  <a:lnTo>
                    <a:pt x="4287" y="13422"/>
                  </a:lnTo>
                  <a:lnTo>
                    <a:pt x="4328" y="13443"/>
                  </a:lnTo>
                  <a:lnTo>
                    <a:pt x="4372" y="13461"/>
                  </a:lnTo>
                  <a:lnTo>
                    <a:pt x="4420" y="13473"/>
                  </a:lnTo>
                  <a:lnTo>
                    <a:pt x="4471" y="13482"/>
                  </a:lnTo>
                  <a:lnTo>
                    <a:pt x="4527" y="13484"/>
                  </a:lnTo>
                  <a:lnTo>
                    <a:pt x="6034" y="13484"/>
                  </a:lnTo>
                  <a:lnTo>
                    <a:pt x="6034" y="10805"/>
                  </a:lnTo>
                  <a:lnTo>
                    <a:pt x="6209" y="10519"/>
                  </a:lnTo>
                  <a:lnTo>
                    <a:pt x="6377" y="10240"/>
                  </a:lnTo>
                  <a:lnTo>
                    <a:pt x="6537" y="9967"/>
                  </a:lnTo>
                  <a:lnTo>
                    <a:pt x="6691" y="9701"/>
                  </a:lnTo>
                  <a:lnTo>
                    <a:pt x="6836" y="9441"/>
                  </a:lnTo>
                  <a:lnTo>
                    <a:pt x="6975" y="9186"/>
                  </a:lnTo>
                  <a:lnTo>
                    <a:pt x="7106" y="8938"/>
                  </a:lnTo>
                  <a:lnTo>
                    <a:pt x="7230" y="8695"/>
                  </a:lnTo>
                  <a:lnTo>
                    <a:pt x="7347" y="8456"/>
                  </a:lnTo>
                  <a:lnTo>
                    <a:pt x="7455" y="8222"/>
                  </a:lnTo>
                  <a:lnTo>
                    <a:pt x="7556" y="7993"/>
                  </a:lnTo>
                  <a:lnTo>
                    <a:pt x="7649" y="7768"/>
                  </a:lnTo>
                  <a:lnTo>
                    <a:pt x="7734" y="7546"/>
                  </a:lnTo>
                  <a:lnTo>
                    <a:pt x="7810" y="7328"/>
                  </a:lnTo>
                  <a:lnTo>
                    <a:pt x="7879" y="7114"/>
                  </a:lnTo>
                  <a:lnTo>
                    <a:pt x="7940" y="6902"/>
                  </a:lnTo>
                  <a:lnTo>
                    <a:pt x="7992" y="6694"/>
                  </a:lnTo>
                  <a:lnTo>
                    <a:pt x="8036" y="6487"/>
                  </a:lnTo>
                  <a:lnTo>
                    <a:pt x="8072" y="6283"/>
                  </a:lnTo>
                  <a:lnTo>
                    <a:pt x="8099" y="6080"/>
                  </a:lnTo>
                  <a:lnTo>
                    <a:pt x="8117" y="5879"/>
                  </a:lnTo>
                  <a:lnTo>
                    <a:pt x="8127" y="5680"/>
                  </a:lnTo>
                  <a:lnTo>
                    <a:pt x="8128" y="5482"/>
                  </a:lnTo>
                  <a:lnTo>
                    <a:pt x="8120" y="5283"/>
                  </a:lnTo>
                  <a:lnTo>
                    <a:pt x="8103" y="5085"/>
                  </a:lnTo>
                  <a:lnTo>
                    <a:pt x="8077" y="4889"/>
                  </a:lnTo>
                  <a:lnTo>
                    <a:pt x="8041" y="4691"/>
                  </a:lnTo>
                  <a:lnTo>
                    <a:pt x="7997" y="4493"/>
                  </a:lnTo>
                  <a:lnTo>
                    <a:pt x="7944" y="4294"/>
                  </a:lnTo>
                  <a:lnTo>
                    <a:pt x="7881" y="4094"/>
                  </a:lnTo>
                  <a:lnTo>
                    <a:pt x="7808" y="3893"/>
                  </a:lnTo>
                  <a:lnTo>
                    <a:pt x="7726" y="3691"/>
                  </a:lnTo>
                  <a:lnTo>
                    <a:pt x="9493" y="1828"/>
                  </a:lnTo>
                  <a:lnTo>
                    <a:pt x="9897" y="2254"/>
                  </a:lnTo>
                  <a:lnTo>
                    <a:pt x="10629" y="0"/>
                  </a:lnTo>
                  <a:lnTo>
                    <a:pt x="8492" y="773"/>
                  </a:lnTo>
                  <a:close/>
                </a:path>
              </a:pathLst>
            </a:custGeom>
            <a:solidFill>
              <a:srgbClr val="0070C0"/>
            </a:solidFill>
            <a:ln>
              <a:noFill/>
            </a:ln>
          </p:spPr>
          <p:txBody>
            <a:bodyPr vert="horz" wrap="square" lIns="60952" tIns="30476" rIns="60952" bIns="30476" numCol="1" anchor="t" anchorCtr="false" compatLnSpc="true"/>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ru-RU" sz="1200">
                <a:solidFill>
                  <a:sysClr val="windowText" lastClr="000000"/>
                </a:solidFill>
              </a:endParaRPr>
            </a:p>
          </p:txBody>
        </p:sp>
        <p:sp>
          <p:nvSpPr>
            <p:cNvPr id="10" name="稻壳儿榴莲果果"/>
            <p:cNvSpPr/>
            <p:nvPr/>
          </p:nvSpPr>
          <p:spPr bwMode="auto">
            <a:xfrm>
              <a:off x="13576" y="2641"/>
              <a:ext cx="3273" cy="3277"/>
            </a:xfrm>
            <a:custGeom>
              <a:avLst/>
              <a:gdLst>
                <a:gd name="T0" fmla="*/ 6084 w 8221"/>
                <a:gd name="T1" fmla="*/ 773 h 8695"/>
                <a:gd name="T2" fmla="*/ 6467 w 8221"/>
                <a:gd name="T3" fmla="*/ 1178 h 8695"/>
                <a:gd name="T4" fmla="*/ 5298 w 8221"/>
                <a:gd name="T5" fmla="*/ 2383 h 8695"/>
                <a:gd name="T6" fmla="*/ 4295 w 8221"/>
                <a:gd name="T7" fmla="*/ 3419 h 8695"/>
                <a:gd name="T8" fmla="*/ 3444 w 8221"/>
                <a:gd name="T9" fmla="*/ 4297 h 8695"/>
                <a:gd name="T10" fmla="*/ 2731 w 8221"/>
                <a:gd name="T11" fmla="*/ 5032 h 8695"/>
                <a:gd name="T12" fmla="*/ 2143 w 8221"/>
                <a:gd name="T13" fmla="*/ 5638 h 8695"/>
                <a:gd name="T14" fmla="*/ 1666 w 8221"/>
                <a:gd name="T15" fmla="*/ 6131 h 8695"/>
                <a:gd name="T16" fmla="*/ 1286 w 8221"/>
                <a:gd name="T17" fmla="*/ 6523 h 8695"/>
                <a:gd name="T18" fmla="*/ 990 w 8221"/>
                <a:gd name="T19" fmla="*/ 6828 h 8695"/>
                <a:gd name="T20" fmla="*/ 765 w 8221"/>
                <a:gd name="T21" fmla="*/ 7061 h 8695"/>
                <a:gd name="T22" fmla="*/ 596 w 8221"/>
                <a:gd name="T23" fmla="*/ 7237 h 8695"/>
                <a:gd name="T24" fmla="*/ 469 w 8221"/>
                <a:gd name="T25" fmla="*/ 7368 h 8695"/>
                <a:gd name="T26" fmla="*/ 372 w 8221"/>
                <a:gd name="T27" fmla="*/ 7470 h 8695"/>
                <a:gd name="T28" fmla="*/ 290 w 8221"/>
                <a:gd name="T29" fmla="*/ 7556 h 8695"/>
                <a:gd name="T30" fmla="*/ 210 w 8221"/>
                <a:gd name="T31" fmla="*/ 7641 h 8695"/>
                <a:gd name="T32" fmla="*/ 119 w 8221"/>
                <a:gd name="T33" fmla="*/ 7738 h 8695"/>
                <a:gd name="T34" fmla="*/ 0 w 8221"/>
                <a:gd name="T35" fmla="*/ 7861 h 8695"/>
                <a:gd name="T36" fmla="*/ 37 w 8221"/>
                <a:gd name="T37" fmla="*/ 7924 h 8695"/>
                <a:gd name="T38" fmla="*/ 70 w 8221"/>
                <a:gd name="T39" fmla="*/ 7983 h 8695"/>
                <a:gd name="T40" fmla="*/ 102 w 8221"/>
                <a:gd name="T41" fmla="*/ 8038 h 8695"/>
                <a:gd name="T42" fmla="*/ 132 w 8221"/>
                <a:gd name="T43" fmla="*/ 8090 h 8695"/>
                <a:gd name="T44" fmla="*/ 162 w 8221"/>
                <a:gd name="T45" fmla="*/ 8140 h 8695"/>
                <a:gd name="T46" fmla="*/ 190 w 8221"/>
                <a:gd name="T47" fmla="*/ 8188 h 8695"/>
                <a:gd name="T48" fmla="*/ 217 w 8221"/>
                <a:gd name="T49" fmla="*/ 8235 h 8695"/>
                <a:gd name="T50" fmla="*/ 244 w 8221"/>
                <a:gd name="T51" fmla="*/ 8280 h 8695"/>
                <a:gd name="T52" fmla="*/ 271 w 8221"/>
                <a:gd name="T53" fmla="*/ 8326 h 8695"/>
                <a:gd name="T54" fmla="*/ 300 w 8221"/>
                <a:gd name="T55" fmla="*/ 8373 h 8695"/>
                <a:gd name="T56" fmla="*/ 328 w 8221"/>
                <a:gd name="T57" fmla="*/ 8420 h 8695"/>
                <a:gd name="T58" fmla="*/ 358 w 8221"/>
                <a:gd name="T59" fmla="*/ 8470 h 8695"/>
                <a:gd name="T60" fmla="*/ 390 w 8221"/>
                <a:gd name="T61" fmla="*/ 8520 h 8695"/>
                <a:gd name="T62" fmla="*/ 422 w 8221"/>
                <a:gd name="T63" fmla="*/ 8576 h 8695"/>
                <a:gd name="T64" fmla="*/ 458 w 8221"/>
                <a:gd name="T65" fmla="*/ 8633 h 8695"/>
                <a:gd name="T66" fmla="*/ 495 w 8221"/>
                <a:gd name="T67" fmla="*/ 8695 h 8695"/>
                <a:gd name="T68" fmla="*/ 1058 w 8221"/>
                <a:gd name="T69" fmla="*/ 8101 h 8695"/>
                <a:gd name="T70" fmla="*/ 1525 w 8221"/>
                <a:gd name="T71" fmla="*/ 7608 h 8695"/>
                <a:gd name="T72" fmla="*/ 1913 w 8221"/>
                <a:gd name="T73" fmla="*/ 7198 h 8695"/>
                <a:gd name="T74" fmla="*/ 2239 w 8221"/>
                <a:gd name="T75" fmla="*/ 6855 h 8695"/>
                <a:gd name="T76" fmla="*/ 2517 w 8221"/>
                <a:gd name="T77" fmla="*/ 6562 h 8695"/>
                <a:gd name="T78" fmla="*/ 2764 w 8221"/>
                <a:gd name="T79" fmla="*/ 6302 h 8695"/>
                <a:gd name="T80" fmla="*/ 2997 w 8221"/>
                <a:gd name="T81" fmla="*/ 6059 h 8695"/>
                <a:gd name="T82" fmla="*/ 3232 w 8221"/>
                <a:gd name="T83" fmla="*/ 5816 h 8695"/>
                <a:gd name="T84" fmla="*/ 3484 w 8221"/>
                <a:gd name="T85" fmla="*/ 5556 h 8695"/>
                <a:gd name="T86" fmla="*/ 3770 w 8221"/>
                <a:gd name="T87" fmla="*/ 5262 h 8695"/>
                <a:gd name="T88" fmla="*/ 4106 w 8221"/>
                <a:gd name="T89" fmla="*/ 4918 h 8695"/>
                <a:gd name="T90" fmla="*/ 4510 w 8221"/>
                <a:gd name="T91" fmla="*/ 4507 h 8695"/>
                <a:gd name="T92" fmla="*/ 4996 w 8221"/>
                <a:gd name="T93" fmla="*/ 4011 h 8695"/>
                <a:gd name="T94" fmla="*/ 5580 w 8221"/>
                <a:gd name="T95" fmla="*/ 3415 h 8695"/>
                <a:gd name="T96" fmla="*/ 6278 w 8221"/>
                <a:gd name="T97" fmla="*/ 2702 h 8695"/>
                <a:gd name="T98" fmla="*/ 7109 w 8221"/>
                <a:gd name="T99" fmla="*/ 1855 h 8695"/>
                <a:gd name="T100" fmla="*/ 7488 w 8221"/>
                <a:gd name="T101" fmla="*/ 2254 h 8695"/>
                <a:gd name="T102" fmla="*/ 8221 w 8221"/>
                <a:gd name="T103" fmla="*/ 0 h 8695"/>
                <a:gd name="T104" fmla="*/ 6084 w 8221"/>
                <a:gd name="T105" fmla="*/ 773 h 8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21" h="8695">
                  <a:moveTo>
                    <a:pt x="6084" y="773"/>
                  </a:moveTo>
                  <a:lnTo>
                    <a:pt x="6467" y="1178"/>
                  </a:lnTo>
                  <a:lnTo>
                    <a:pt x="5298" y="2383"/>
                  </a:lnTo>
                  <a:lnTo>
                    <a:pt x="4295" y="3419"/>
                  </a:lnTo>
                  <a:lnTo>
                    <a:pt x="3444" y="4297"/>
                  </a:lnTo>
                  <a:lnTo>
                    <a:pt x="2731" y="5032"/>
                  </a:lnTo>
                  <a:lnTo>
                    <a:pt x="2143" y="5638"/>
                  </a:lnTo>
                  <a:lnTo>
                    <a:pt x="1666" y="6131"/>
                  </a:lnTo>
                  <a:lnTo>
                    <a:pt x="1286" y="6523"/>
                  </a:lnTo>
                  <a:lnTo>
                    <a:pt x="990" y="6828"/>
                  </a:lnTo>
                  <a:lnTo>
                    <a:pt x="765" y="7061"/>
                  </a:lnTo>
                  <a:lnTo>
                    <a:pt x="596" y="7237"/>
                  </a:lnTo>
                  <a:lnTo>
                    <a:pt x="469" y="7368"/>
                  </a:lnTo>
                  <a:lnTo>
                    <a:pt x="372" y="7470"/>
                  </a:lnTo>
                  <a:lnTo>
                    <a:pt x="290" y="7556"/>
                  </a:lnTo>
                  <a:lnTo>
                    <a:pt x="210" y="7641"/>
                  </a:lnTo>
                  <a:lnTo>
                    <a:pt x="119" y="7738"/>
                  </a:lnTo>
                  <a:lnTo>
                    <a:pt x="0" y="7861"/>
                  </a:lnTo>
                  <a:lnTo>
                    <a:pt x="37" y="7924"/>
                  </a:lnTo>
                  <a:lnTo>
                    <a:pt x="70" y="7983"/>
                  </a:lnTo>
                  <a:lnTo>
                    <a:pt x="102" y="8038"/>
                  </a:lnTo>
                  <a:lnTo>
                    <a:pt x="132" y="8090"/>
                  </a:lnTo>
                  <a:lnTo>
                    <a:pt x="162" y="8140"/>
                  </a:lnTo>
                  <a:lnTo>
                    <a:pt x="190" y="8188"/>
                  </a:lnTo>
                  <a:lnTo>
                    <a:pt x="217" y="8235"/>
                  </a:lnTo>
                  <a:lnTo>
                    <a:pt x="244" y="8280"/>
                  </a:lnTo>
                  <a:lnTo>
                    <a:pt x="271" y="8326"/>
                  </a:lnTo>
                  <a:lnTo>
                    <a:pt x="300" y="8373"/>
                  </a:lnTo>
                  <a:lnTo>
                    <a:pt x="328" y="8420"/>
                  </a:lnTo>
                  <a:lnTo>
                    <a:pt x="358" y="8470"/>
                  </a:lnTo>
                  <a:lnTo>
                    <a:pt x="390" y="8520"/>
                  </a:lnTo>
                  <a:lnTo>
                    <a:pt x="422" y="8576"/>
                  </a:lnTo>
                  <a:lnTo>
                    <a:pt x="458" y="8633"/>
                  </a:lnTo>
                  <a:lnTo>
                    <a:pt x="495" y="8695"/>
                  </a:lnTo>
                  <a:lnTo>
                    <a:pt x="1058" y="8101"/>
                  </a:lnTo>
                  <a:lnTo>
                    <a:pt x="1525" y="7608"/>
                  </a:lnTo>
                  <a:lnTo>
                    <a:pt x="1913" y="7198"/>
                  </a:lnTo>
                  <a:lnTo>
                    <a:pt x="2239" y="6855"/>
                  </a:lnTo>
                  <a:lnTo>
                    <a:pt x="2517" y="6562"/>
                  </a:lnTo>
                  <a:lnTo>
                    <a:pt x="2764" y="6302"/>
                  </a:lnTo>
                  <a:lnTo>
                    <a:pt x="2997" y="6059"/>
                  </a:lnTo>
                  <a:lnTo>
                    <a:pt x="3232" y="5816"/>
                  </a:lnTo>
                  <a:lnTo>
                    <a:pt x="3484" y="5556"/>
                  </a:lnTo>
                  <a:lnTo>
                    <a:pt x="3770" y="5262"/>
                  </a:lnTo>
                  <a:lnTo>
                    <a:pt x="4106" y="4918"/>
                  </a:lnTo>
                  <a:lnTo>
                    <a:pt x="4510" y="4507"/>
                  </a:lnTo>
                  <a:lnTo>
                    <a:pt x="4996" y="4011"/>
                  </a:lnTo>
                  <a:lnTo>
                    <a:pt x="5580" y="3415"/>
                  </a:lnTo>
                  <a:lnTo>
                    <a:pt x="6278" y="2702"/>
                  </a:lnTo>
                  <a:lnTo>
                    <a:pt x="7109" y="1855"/>
                  </a:lnTo>
                  <a:lnTo>
                    <a:pt x="7488" y="2254"/>
                  </a:lnTo>
                  <a:lnTo>
                    <a:pt x="8221" y="0"/>
                  </a:lnTo>
                  <a:lnTo>
                    <a:pt x="6084" y="773"/>
                  </a:lnTo>
                  <a:close/>
                </a:path>
              </a:pathLst>
            </a:custGeom>
            <a:solidFill>
              <a:srgbClr val="A5A5A5"/>
            </a:solidFill>
            <a:ln>
              <a:noFill/>
            </a:ln>
          </p:spPr>
          <p:txBody>
            <a:bodyPr vert="horz" wrap="square" lIns="60952" tIns="30476" rIns="60952" bIns="30476" numCol="1" anchor="t" anchorCtr="false" compatLnSpc="true"/>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ru-RU" sz="1200">
                <a:solidFill>
                  <a:sysClr val="windowText" lastClr="000000"/>
                </a:solidFill>
              </a:endParaRPr>
            </a:p>
          </p:txBody>
        </p:sp>
        <p:sp>
          <p:nvSpPr>
            <p:cNvPr id="11" name="稻壳儿榴莲果果"/>
            <p:cNvSpPr/>
            <p:nvPr/>
          </p:nvSpPr>
          <p:spPr bwMode="auto">
            <a:xfrm>
              <a:off x="13035" y="2364"/>
              <a:ext cx="3036" cy="3008"/>
            </a:xfrm>
            <a:custGeom>
              <a:avLst/>
              <a:gdLst>
                <a:gd name="T0" fmla="*/ 6 w 7626"/>
                <a:gd name="T1" fmla="*/ 5375 h 7982"/>
                <a:gd name="T2" fmla="*/ 36 w 7626"/>
                <a:gd name="T3" fmla="*/ 5643 h 7982"/>
                <a:gd name="T4" fmla="*/ 87 w 7626"/>
                <a:gd name="T5" fmla="*/ 5917 h 7982"/>
                <a:gd name="T6" fmla="*/ 158 w 7626"/>
                <a:gd name="T7" fmla="*/ 6192 h 7982"/>
                <a:gd name="T8" fmla="*/ 243 w 7626"/>
                <a:gd name="T9" fmla="*/ 6470 h 7982"/>
                <a:gd name="T10" fmla="*/ 341 w 7626"/>
                <a:gd name="T11" fmla="*/ 6744 h 7982"/>
                <a:gd name="T12" fmla="*/ 448 w 7626"/>
                <a:gd name="T13" fmla="*/ 7014 h 7982"/>
                <a:gd name="T14" fmla="*/ 560 w 7626"/>
                <a:gd name="T15" fmla="*/ 7274 h 7982"/>
                <a:gd name="T16" fmla="*/ 750 w 7626"/>
                <a:gd name="T17" fmla="*/ 7685 h 7982"/>
                <a:gd name="T18" fmla="*/ 1025 w 7626"/>
                <a:gd name="T19" fmla="*/ 7846 h 7982"/>
                <a:gd name="T20" fmla="*/ 1296 w 7626"/>
                <a:gd name="T21" fmla="*/ 7561 h 7982"/>
                <a:gd name="T22" fmla="*/ 1586 w 7626"/>
                <a:gd name="T23" fmla="*/ 7253 h 7982"/>
                <a:gd name="T24" fmla="*/ 2149 w 7626"/>
                <a:gd name="T25" fmla="*/ 6656 h 7982"/>
                <a:gd name="T26" fmla="*/ 3236 w 7626"/>
                <a:gd name="T27" fmla="*/ 5501 h 7982"/>
                <a:gd name="T28" fmla="*/ 5100 w 7626"/>
                <a:gd name="T29" fmla="*/ 3522 h 7982"/>
                <a:gd name="T30" fmla="*/ 4107 w 7626"/>
                <a:gd name="T31" fmla="*/ 2476 h 7982"/>
                <a:gd name="T32" fmla="*/ 1060 w 7626"/>
                <a:gd name="T33" fmla="*/ 6043 h 7982"/>
                <a:gd name="T34" fmla="*/ 926 w 7626"/>
                <a:gd name="T35" fmla="*/ 5132 h 7982"/>
                <a:gd name="T36" fmla="*/ 1011 w 7626"/>
                <a:gd name="T37" fmla="*/ 4253 h 7982"/>
                <a:gd name="T38" fmla="*/ 1289 w 7626"/>
                <a:gd name="T39" fmla="*/ 3431 h 7982"/>
                <a:gd name="T40" fmla="*/ 1738 w 7626"/>
                <a:gd name="T41" fmla="*/ 2688 h 7982"/>
                <a:gd name="T42" fmla="*/ 2331 w 7626"/>
                <a:gd name="T43" fmla="*/ 2047 h 7982"/>
                <a:gd name="T44" fmla="*/ 3046 w 7626"/>
                <a:gd name="T45" fmla="*/ 1531 h 7982"/>
                <a:gd name="T46" fmla="*/ 3857 w 7626"/>
                <a:gd name="T47" fmla="*/ 1165 h 7982"/>
                <a:gd name="T48" fmla="*/ 4740 w 7626"/>
                <a:gd name="T49" fmla="*/ 969 h 7982"/>
                <a:gd name="T50" fmla="*/ 5669 w 7626"/>
                <a:gd name="T51" fmla="*/ 968 h 7982"/>
                <a:gd name="T52" fmla="*/ 6622 w 7626"/>
                <a:gd name="T53" fmla="*/ 1184 h 7982"/>
                <a:gd name="T54" fmla="*/ 7552 w 7626"/>
                <a:gd name="T55" fmla="*/ 562 h 7982"/>
                <a:gd name="T56" fmla="*/ 7330 w 7626"/>
                <a:gd name="T57" fmla="*/ 456 h 7982"/>
                <a:gd name="T58" fmla="*/ 7106 w 7626"/>
                <a:gd name="T59" fmla="*/ 361 h 7982"/>
                <a:gd name="T60" fmla="*/ 6880 w 7626"/>
                <a:gd name="T61" fmla="*/ 278 h 7982"/>
                <a:gd name="T62" fmla="*/ 6654 w 7626"/>
                <a:gd name="T63" fmla="*/ 206 h 7982"/>
                <a:gd name="T64" fmla="*/ 6428 w 7626"/>
                <a:gd name="T65" fmla="*/ 146 h 7982"/>
                <a:gd name="T66" fmla="*/ 6200 w 7626"/>
                <a:gd name="T67" fmla="*/ 96 h 7982"/>
                <a:gd name="T68" fmla="*/ 5973 w 7626"/>
                <a:gd name="T69" fmla="*/ 56 h 7982"/>
                <a:gd name="T70" fmla="*/ 5746 w 7626"/>
                <a:gd name="T71" fmla="*/ 28 h 7982"/>
                <a:gd name="T72" fmla="*/ 5520 w 7626"/>
                <a:gd name="T73" fmla="*/ 9 h 7982"/>
                <a:gd name="T74" fmla="*/ 5294 w 7626"/>
                <a:gd name="T75" fmla="*/ 0 h 7982"/>
                <a:gd name="T76" fmla="*/ 4710 w 7626"/>
                <a:gd name="T77" fmla="*/ 25 h 7982"/>
                <a:gd name="T78" fmla="*/ 3964 w 7626"/>
                <a:gd name="T79" fmla="*/ 156 h 7982"/>
                <a:gd name="T80" fmla="*/ 3250 w 7626"/>
                <a:gd name="T81" fmla="*/ 390 h 7982"/>
                <a:gd name="T82" fmla="*/ 2579 w 7626"/>
                <a:gd name="T83" fmla="*/ 722 h 7982"/>
                <a:gd name="T84" fmla="*/ 1961 w 7626"/>
                <a:gd name="T85" fmla="*/ 1145 h 7982"/>
                <a:gd name="T86" fmla="*/ 1408 w 7626"/>
                <a:gd name="T87" fmla="*/ 1651 h 7982"/>
                <a:gd name="T88" fmla="*/ 930 w 7626"/>
                <a:gd name="T89" fmla="*/ 2234 h 7982"/>
                <a:gd name="T90" fmla="*/ 540 w 7626"/>
                <a:gd name="T91" fmla="*/ 2888 h 7982"/>
                <a:gd name="T92" fmla="*/ 247 w 7626"/>
                <a:gd name="T93" fmla="*/ 3604 h 7982"/>
                <a:gd name="T94" fmla="*/ 64 w 7626"/>
                <a:gd name="T95" fmla="*/ 4378 h 7982"/>
                <a:gd name="T96" fmla="*/ 0 w 7626"/>
                <a:gd name="T97" fmla="*/ 5200 h 7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626" h="7982">
                  <a:moveTo>
                    <a:pt x="0" y="5200"/>
                  </a:moveTo>
                  <a:lnTo>
                    <a:pt x="1" y="5287"/>
                  </a:lnTo>
                  <a:lnTo>
                    <a:pt x="6" y="5375"/>
                  </a:lnTo>
                  <a:lnTo>
                    <a:pt x="14" y="5463"/>
                  </a:lnTo>
                  <a:lnTo>
                    <a:pt x="23" y="5552"/>
                  </a:lnTo>
                  <a:lnTo>
                    <a:pt x="36" y="5643"/>
                  </a:lnTo>
                  <a:lnTo>
                    <a:pt x="50" y="5733"/>
                  </a:lnTo>
                  <a:lnTo>
                    <a:pt x="68" y="5825"/>
                  </a:lnTo>
                  <a:lnTo>
                    <a:pt x="87" y="5917"/>
                  </a:lnTo>
                  <a:lnTo>
                    <a:pt x="109" y="6008"/>
                  </a:lnTo>
                  <a:lnTo>
                    <a:pt x="132" y="6101"/>
                  </a:lnTo>
                  <a:lnTo>
                    <a:pt x="158" y="6192"/>
                  </a:lnTo>
                  <a:lnTo>
                    <a:pt x="184" y="6285"/>
                  </a:lnTo>
                  <a:lnTo>
                    <a:pt x="213" y="6378"/>
                  </a:lnTo>
                  <a:lnTo>
                    <a:pt x="243" y="6470"/>
                  </a:lnTo>
                  <a:lnTo>
                    <a:pt x="275" y="6562"/>
                  </a:lnTo>
                  <a:lnTo>
                    <a:pt x="308" y="6653"/>
                  </a:lnTo>
                  <a:lnTo>
                    <a:pt x="341" y="6744"/>
                  </a:lnTo>
                  <a:lnTo>
                    <a:pt x="376" y="6835"/>
                  </a:lnTo>
                  <a:lnTo>
                    <a:pt x="411" y="6924"/>
                  </a:lnTo>
                  <a:lnTo>
                    <a:pt x="448" y="7014"/>
                  </a:lnTo>
                  <a:lnTo>
                    <a:pt x="484" y="7101"/>
                  </a:lnTo>
                  <a:lnTo>
                    <a:pt x="522" y="7188"/>
                  </a:lnTo>
                  <a:lnTo>
                    <a:pt x="560" y="7274"/>
                  </a:lnTo>
                  <a:lnTo>
                    <a:pt x="597" y="7359"/>
                  </a:lnTo>
                  <a:lnTo>
                    <a:pt x="674" y="7525"/>
                  </a:lnTo>
                  <a:lnTo>
                    <a:pt x="750" y="7685"/>
                  </a:lnTo>
                  <a:lnTo>
                    <a:pt x="825" y="7837"/>
                  </a:lnTo>
                  <a:lnTo>
                    <a:pt x="897" y="7982"/>
                  </a:lnTo>
                  <a:lnTo>
                    <a:pt x="1025" y="7846"/>
                  </a:lnTo>
                  <a:lnTo>
                    <a:pt x="1129" y="7737"/>
                  </a:lnTo>
                  <a:lnTo>
                    <a:pt x="1216" y="7645"/>
                  </a:lnTo>
                  <a:lnTo>
                    <a:pt x="1296" y="7561"/>
                  </a:lnTo>
                  <a:lnTo>
                    <a:pt x="1378" y="7474"/>
                  </a:lnTo>
                  <a:lnTo>
                    <a:pt x="1472" y="7375"/>
                  </a:lnTo>
                  <a:lnTo>
                    <a:pt x="1586" y="7253"/>
                  </a:lnTo>
                  <a:lnTo>
                    <a:pt x="1732" y="7100"/>
                  </a:lnTo>
                  <a:lnTo>
                    <a:pt x="1916" y="6903"/>
                  </a:lnTo>
                  <a:lnTo>
                    <a:pt x="2149" y="6656"/>
                  </a:lnTo>
                  <a:lnTo>
                    <a:pt x="2441" y="6346"/>
                  </a:lnTo>
                  <a:lnTo>
                    <a:pt x="2800" y="5965"/>
                  </a:lnTo>
                  <a:lnTo>
                    <a:pt x="3236" y="5501"/>
                  </a:lnTo>
                  <a:lnTo>
                    <a:pt x="3759" y="4946"/>
                  </a:lnTo>
                  <a:lnTo>
                    <a:pt x="4377" y="4291"/>
                  </a:lnTo>
                  <a:lnTo>
                    <a:pt x="5100" y="3522"/>
                  </a:lnTo>
                  <a:lnTo>
                    <a:pt x="5510" y="3956"/>
                  </a:lnTo>
                  <a:lnTo>
                    <a:pt x="6244" y="1702"/>
                  </a:lnTo>
                  <a:lnTo>
                    <a:pt x="4107" y="2476"/>
                  </a:lnTo>
                  <a:lnTo>
                    <a:pt x="4457" y="2846"/>
                  </a:lnTo>
                  <a:lnTo>
                    <a:pt x="1157" y="6350"/>
                  </a:lnTo>
                  <a:lnTo>
                    <a:pt x="1060" y="6043"/>
                  </a:lnTo>
                  <a:lnTo>
                    <a:pt x="989" y="5738"/>
                  </a:lnTo>
                  <a:lnTo>
                    <a:pt x="945" y="5433"/>
                  </a:lnTo>
                  <a:lnTo>
                    <a:pt x="926" y="5132"/>
                  </a:lnTo>
                  <a:lnTo>
                    <a:pt x="931" y="4835"/>
                  </a:lnTo>
                  <a:lnTo>
                    <a:pt x="960" y="4541"/>
                  </a:lnTo>
                  <a:lnTo>
                    <a:pt x="1011" y="4253"/>
                  </a:lnTo>
                  <a:lnTo>
                    <a:pt x="1083" y="3972"/>
                  </a:lnTo>
                  <a:lnTo>
                    <a:pt x="1176" y="3698"/>
                  </a:lnTo>
                  <a:lnTo>
                    <a:pt x="1289" y="3431"/>
                  </a:lnTo>
                  <a:lnTo>
                    <a:pt x="1421" y="3174"/>
                  </a:lnTo>
                  <a:lnTo>
                    <a:pt x="1571" y="2925"/>
                  </a:lnTo>
                  <a:lnTo>
                    <a:pt x="1738" y="2688"/>
                  </a:lnTo>
                  <a:lnTo>
                    <a:pt x="1921" y="2462"/>
                  </a:lnTo>
                  <a:lnTo>
                    <a:pt x="2119" y="2247"/>
                  </a:lnTo>
                  <a:lnTo>
                    <a:pt x="2331" y="2047"/>
                  </a:lnTo>
                  <a:lnTo>
                    <a:pt x="2557" y="1860"/>
                  </a:lnTo>
                  <a:lnTo>
                    <a:pt x="2796" y="1688"/>
                  </a:lnTo>
                  <a:lnTo>
                    <a:pt x="3046" y="1531"/>
                  </a:lnTo>
                  <a:lnTo>
                    <a:pt x="3308" y="1392"/>
                  </a:lnTo>
                  <a:lnTo>
                    <a:pt x="3577" y="1268"/>
                  </a:lnTo>
                  <a:lnTo>
                    <a:pt x="3857" y="1165"/>
                  </a:lnTo>
                  <a:lnTo>
                    <a:pt x="4145" y="1080"/>
                  </a:lnTo>
                  <a:lnTo>
                    <a:pt x="4439" y="1013"/>
                  </a:lnTo>
                  <a:lnTo>
                    <a:pt x="4740" y="969"/>
                  </a:lnTo>
                  <a:lnTo>
                    <a:pt x="5046" y="946"/>
                  </a:lnTo>
                  <a:lnTo>
                    <a:pt x="5356" y="945"/>
                  </a:lnTo>
                  <a:lnTo>
                    <a:pt x="5669" y="968"/>
                  </a:lnTo>
                  <a:lnTo>
                    <a:pt x="5986" y="1014"/>
                  </a:lnTo>
                  <a:lnTo>
                    <a:pt x="6303" y="1087"/>
                  </a:lnTo>
                  <a:lnTo>
                    <a:pt x="6622" y="1184"/>
                  </a:lnTo>
                  <a:lnTo>
                    <a:pt x="6940" y="1309"/>
                  </a:lnTo>
                  <a:lnTo>
                    <a:pt x="7626" y="599"/>
                  </a:lnTo>
                  <a:lnTo>
                    <a:pt x="7552" y="562"/>
                  </a:lnTo>
                  <a:lnTo>
                    <a:pt x="7478" y="525"/>
                  </a:lnTo>
                  <a:lnTo>
                    <a:pt x="7404" y="490"/>
                  </a:lnTo>
                  <a:lnTo>
                    <a:pt x="7330" y="456"/>
                  </a:lnTo>
                  <a:lnTo>
                    <a:pt x="7255" y="423"/>
                  </a:lnTo>
                  <a:lnTo>
                    <a:pt x="7180" y="392"/>
                  </a:lnTo>
                  <a:lnTo>
                    <a:pt x="7106" y="361"/>
                  </a:lnTo>
                  <a:lnTo>
                    <a:pt x="7030" y="332"/>
                  </a:lnTo>
                  <a:lnTo>
                    <a:pt x="6955" y="305"/>
                  </a:lnTo>
                  <a:lnTo>
                    <a:pt x="6880" y="278"/>
                  </a:lnTo>
                  <a:lnTo>
                    <a:pt x="6804" y="253"/>
                  </a:lnTo>
                  <a:lnTo>
                    <a:pt x="6729" y="230"/>
                  </a:lnTo>
                  <a:lnTo>
                    <a:pt x="6654" y="206"/>
                  </a:lnTo>
                  <a:lnTo>
                    <a:pt x="6578" y="186"/>
                  </a:lnTo>
                  <a:lnTo>
                    <a:pt x="6503" y="165"/>
                  </a:lnTo>
                  <a:lnTo>
                    <a:pt x="6428" y="146"/>
                  </a:lnTo>
                  <a:lnTo>
                    <a:pt x="6351" y="128"/>
                  </a:lnTo>
                  <a:lnTo>
                    <a:pt x="6276" y="112"/>
                  </a:lnTo>
                  <a:lnTo>
                    <a:pt x="6200" y="96"/>
                  </a:lnTo>
                  <a:lnTo>
                    <a:pt x="6124" y="82"/>
                  </a:lnTo>
                  <a:lnTo>
                    <a:pt x="6049" y="69"/>
                  </a:lnTo>
                  <a:lnTo>
                    <a:pt x="5973" y="56"/>
                  </a:lnTo>
                  <a:lnTo>
                    <a:pt x="5897" y="45"/>
                  </a:lnTo>
                  <a:lnTo>
                    <a:pt x="5821" y="35"/>
                  </a:lnTo>
                  <a:lnTo>
                    <a:pt x="5746" y="28"/>
                  </a:lnTo>
                  <a:lnTo>
                    <a:pt x="5670" y="20"/>
                  </a:lnTo>
                  <a:lnTo>
                    <a:pt x="5595" y="13"/>
                  </a:lnTo>
                  <a:lnTo>
                    <a:pt x="5520" y="9"/>
                  </a:lnTo>
                  <a:lnTo>
                    <a:pt x="5444" y="4"/>
                  </a:lnTo>
                  <a:lnTo>
                    <a:pt x="5369" y="2"/>
                  </a:lnTo>
                  <a:lnTo>
                    <a:pt x="5294" y="0"/>
                  </a:lnTo>
                  <a:lnTo>
                    <a:pt x="5218" y="0"/>
                  </a:lnTo>
                  <a:lnTo>
                    <a:pt x="4963" y="7"/>
                  </a:lnTo>
                  <a:lnTo>
                    <a:pt x="4710" y="25"/>
                  </a:lnTo>
                  <a:lnTo>
                    <a:pt x="4459" y="56"/>
                  </a:lnTo>
                  <a:lnTo>
                    <a:pt x="4209" y="101"/>
                  </a:lnTo>
                  <a:lnTo>
                    <a:pt x="3964" y="156"/>
                  </a:lnTo>
                  <a:lnTo>
                    <a:pt x="3722" y="222"/>
                  </a:lnTo>
                  <a:lnTo>
                    <a:pt x="3484" y="300"/>
                  </a:lnTo>
                  <a:lnTo>
                    <a:pt x="3250" y="390"/>
                  </a:lnTo>
                  <a:lnTo>
                    <a:pt x="3021" y="490"/>
                  </a:lnTo>
                  <a:lnTo>
                    <a:pt x="2797" y="601"/>
                  </a:lnTo>
                  <a:lnTo>
                    <a:pt x="2579" y="722"/>
                  </a:lnTo>
                  <a:lnTo>
                    <a:pt x="2367" y="853"/>
                  </a:lnTo>
                  <a:lnTo>
                    <a:pt x="2161" y="993"/>
                  </a:lnTo>
                  <a:lnTo>
                    <a:pt x="1961" y="1145"/>
                  </a:lnTo>
                  <a:lnTo>
                    <a:pt x="1769" y="1305"/>
                  </a:lnTo>
                  <a:lnTo>
                    <a:pt x="1584" y="1474"/>
                  </a:lnTo>
                  <a:lnTo>
                    <a:pt x="1408" y="1651"/>
                  </a:lnTo>
                  <a:lnTo>
                    <a:pt x="1240" y="1837"/>
                  </a:lnTo>
                  <a:lnTo>
                    <a:pt x="1081" y="2032"/>
                  </a:lnTo>
                  <a:lnTo>
                    <a:pt x="930" y="2234"/>
                  </a:lnTo>
                  <a:lnTo>
                    <a:pt x="790" y="2445"/>
                  </a:lnTo>
                  <a:lnTo>
                    <a:pt x="660" y="2662"/>
                  </a:lnTo>
                  <a:lnTo>
                    <a:pt x="540" y="2888"/>
                  </a:lnTo>
                  <a:lnTo>
                    <a:pt x="431" y="3121"/>
                  </a:lnTo>
                  <a:lnTo>
                    <a:pt x="334" y="3359"/>
                  </a:lnTo>
                  <a:lnTo>
                    <a:pt x="247" y="3604"/>
                  </a:lnTo>
                  <a:lnTo>
                    <a:pt x="174" y="3857"/>
                  </a:lnTo>
                  <a:lnTo>
                    <a:pt x="112" y="4114"/>
                  </a:lnTo>
                  <a:lnTo>
                    <a:pt x="64" y="4378"/>
                  </a:lnTo>
                  <a:lnTo>
                    <a:pt x="28" y="4647"/>
                  </a:lnTo>
                  <a:lnTo>
                    <a:pt x="7" y="4921"/>
                  </a:lnTo>
                  <a:lnTo>
                    <a:pt x="0" y="5200"/>
                  </a:lnTo>
                  <a:close/>
                </a:path>
              </a:pathLst>
            </a:custGeom>
            <a:solidFill>
              <a:srgbClr val="323033"/>
            </a:solidFill>
            <a:ln>
              <a:noFill/>
            </a:ln>
          </p:spPr>
          <p:txBody>
            <a:bodyPr vert="horz" wrap="square" lIns="60952" tIns="30476" rIns="60952" bIns="30476" numCol="1" anchor="t" anchorCtr="false" compatLnSpc="true"/>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ru-RU" sz="1200">
                <a:solidFill>
                  <a:sysClr val="windowText" lastClr="000000"/>
                </a:solidFill>
              </a:endParaRPr>
            </a:p>
          </p:txBody>
        </p:sp>
      </p:grpSp>
      <p:sp>
        <p:nvSpPr>
          <p:cNvPr id="12" name="文本框 11"/>
          <p:cNvSpPr txBox="true"/>
          <p:nvPr/>
        </p:nvSpPr>
        <p:spPr>
          <a:xfrm>
            <a:off x="600075" y="1039495"/>
            <a:ext cx="6582410" cy="460375"/>
          </a:xfrm>
          <a:prstGeom prst="rect">
            <a:avLst/>
          </a:prstGeom>
          <a:noFill/>
        </p:spPr>
        <p:txBody>
          <a:bodyPr wrap="square" rtlCol="0">
            <a:spAutoFit/>
          </a:bodyPr>
          <a:p>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机关事业单位示范带头 全面推进垃圾分类工作</a:t>
            </a:r>
            <a:endPar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true"/>
          <p:nvPr/>
        </p:nvSpPr>
        <p:spPr>
          <a:xfrm>
            <a:off x="4271645" y="2543810"/>
            <a:ext cx="5489575" cy="2245360"/>
          </a:xfrm>
          <a:prstGeom prst="rect">
            <a:avLst/>
          </a:prstGeom>
          <a:noFill/>
        </p:spPr>
        <p:txBody>
          <a:bodyPr wrap="square" rtlCol="0">
            <a:spAutoFit/>
          </a:bodyPr>
          <a:p>
            <a:r>
              <a:rPr lang="zh-CN" altLang="en-US" sz="2800">
                <a:latin typeface="微软雅黑" panose="020B0503020204020204" pitchFamily="34" charset="-122"/>
                <a:ea typeface="微软雅黑" panose="020B0503020204020204" pitchFamily="34" charset="-122"/>
              </a:rPr>
              <a:t>①城市垃圾分类现状</a:t>
            </a:r>
            <a:endParaRPr lang="zh-CN" altLang="en-US" sz="2800">
              <a:latin typeface="微软雅黑" panose="020B0503020204020204" pitchFamily="34" charset="-122"/>
              <a:ea typeface="微软雅黑" panose="020B0503020204020204" pitchFamily="34" charset="-122"/>
            </a:endParaRPr>
          </a:p>
          <a:p>
            <a:endParaRPr lang="zh-CN" altLang="en-US" sz="2800">
              <a:latin typeface="微软雅黑" panose="020B0503020204020204" pitchFamily="34" charset="-122"/>
              <a:ea typeface="微软雅黑" panose="020B0503020204020204" pitchFamily="34" charset="-122"/>
            </a:endParaRPr>
          </a:p>
          <a:p>
            <a:r>
              <a:rPr lang="zh-CN" altLang="en-US" sz="2800">
                <a:latin typeface="微软雅黑" panose="020B0503020204020204" pitchFamily="34" charset="-122"/>
                <a:ea typeface="微软雅黑" panose="020B0503020204020204" pitchFamily="34" charset="-122"/>
              </a:rPr>
              <a:t>②城市垃圾分类存在的问题</a:t>
            </a:r>
            <a:endParaRPr lang="zh-CN" altLang="en-US" sz="2800">
              <a:latin typeface="微软雅黑" panose="020B0503020204020204" pitchFamily="34" charset="-122"/>
              <a:ea typeface="微软雅黑" panose="020B0503020204020204" pitchFamily="34" charset="-122"/>
            </a:endParaRPr>
          </a:p>
          <a:p>
            <a:endParaRPr lang="zh-CN" altLang="en-US" sz="2800">
              <a:latin typeface="微软雅黑" panose="020B0503020204020204" pitchFamily="34" charset="-122"/>
              <a:ea typeface="微软雅黑" panose="020B0503020204020204" pitchFamily="34" charset="-122"/>
            </a:endParaRPr>
          </a:p>
          <a:p>
            <a:r>
              <a:rPr lang="zh-CN" altLang="en-US" sz="2800">
                <a:latin typeface="微软雅黑" panose="020B0503020204020204" pitchFamily="34" charset="-122"/>
                <a:ea typeface="微软雅黑" panose="020B0503020204020204" pitchFamily="34" charset="-122"/>
              </a:rPr>
              <a:t>③城市垃圾分类的意见建议</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572239" y="30122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dirty="0"/>
          </a:p>
        </p:txBody>
      </p:sp>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8" name="文本框 7"/>
          <p:cNvSpPr txBox="true"/>
          <p:nvPr/>
        </p:nvSpPr>
        <p:spPr>
          <a:xfrm>
            <a:off x="1413510" y="2564765"/>
            <a:ext cx="3737610" cy="368300"/>
          </a:xfrm>
          <a:prstGeom prst="rect">
            <a:avLst/>
          </a:prstGeom>
          <a:noFill/>
        </p:spPr>
        <p:txBody>
          <a:bodyPr wrap="square" rtlCol="0">
            <a:spAutoFit/>
          </a:bodyPr>
          <a:p>
            <a:endParaRPr lang="zh-CN" altLang="en-US"/>
          </a:p>
        </p:txBody>
      </p:sp>
      <p:sp>
        <p:nvSpPr>
          <p:cNvPr id="9" name="文本框 8"/>
          <p:cNvSpPr txBox="true"/>
          <p:nvPr/>
        </p:nvSpPr>
        <p:spPr>
          <a:xfrm>
            <a:off x="709295" y="1144270"/>
            <a:ext cx="2312035" cy="368300"/>
          </a:xfrm>
          <a:prstGeom prst="rect">
            <a:avLst/>
          </a:prstGeom>
          <a:noFill/>
        </p:spPr>
        <p:txBody>
          <a:bodyPr wrap="square" rtlCol="0">
            <a:spAutoFit/>
          </a:bodyPr>
          <a:p>
            <a:r>
              <a:rPr lang="zh-CN" altLang="en-US">
                <a:solidFill>
                  <a:srgbClr val="FF0000"/>
                </a:solidFill>
                <a:latin typeface="微软雅黑" panose="020B0503020204020204" pitchFamily="34" charset="-122"/>
                <a:ea typeface="微软雅黑" panose="020B0503020204020204" pitchFamily="34" charset="-122"/>
                <a:sym typeface="+mn-ea"/>
              </a:rPr>
              <a:t>城市垃圾分类现状</a:t>
            </a:r>
            <a:endParaRPr lang="zh-CN" altLang="en-US">
              <a:solidFill>
                <a:srgbClr val="FF0000"/>
              </a:solidFill>
              <a:latin typeface="微软雅黑" panose="020B0503020204020204" pitchFamily="34" charset="-122"/>
              <a:ea typeface="微软雅黑" panose="020B0503020204020204" pitchFamily="34" charset="-122"/>
              <a:sym typeface="+mn-ea"/>
            </a:endParaRPr>
          </a:p>
        </p:txBody>
      </p:sp>
      <p:pic>
        <p:nvPicPr>
          <p:cNvPr id="10" name="图片 9" descr="微信图片_201903141516177"/>
          <p:cNvPicPr>
            <a:picLocks noChangeAspect="true" noChangeArrowheads="true"/>
          </p:cNvPicPr>
          <p:nvPr/>
        </p:nvPicPr>
        <p:blipFill>
          <a:blip r:embed="rId2">
            <a:extLst>
              <a:ext uri="{28A0092B-C50C-407E-A947-70E740481C1C}">
                <a14:useLocalDpi xmlns:a14="http://schemas.microsoft.com/office/drawing/2010/main" val="false"/>
              </a:ext>
            </a:extLst>
          </a:blip>
          <a:srcRect/>
          <a:stretch>
            <a:fillRect/>
          </a:stretch>
        </p:blipFill>
        <p:spPr bwMode="auto">
          <a:xfrm>
            <a:off x="7204710" y="1840865"/>
            <a:ext cx="3909695" cy="293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true"/>
          <p:nvPr/>
        </p:nvSpPr>
        <p:spPr>
          <a:xfrm>
            <a:off x="618490" y="1512570"/>
            <a:ext cx="6586220" cy="4276725"/>
          </a:xfrm>
          <a:prstGeom prst="rect">
            <a:avLst/>
          </a:prstGeom>
          <a:noFill/>
        </p:spPr>
        <p:txBody>
          <a:bodyPr wrap="square" rtlCol="0">
            <a:spAutoFit/>
          </a:bodyPr>
          <a:p>
            <a:r>
              <a:rPr lang="zh-CN" altLang="en-US" sz="16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（一）垃圾分类回收还处于推广阶段。</a:t>
            </a:r>
            <a:endParaRPr lang="zh-CN" altLang="en-US" sz="16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我国虽然早就提出了垃圾分类回收的思路，但真正实行垃圾分类回收的城市不多。2000年以来，在上海、北京、深圳、广州等8大城市重新进行垃圾分类回收的试点。北京要求在2008年后，垃圾分类回收达到70％以上；上海也力争在2010年世博会前，全市生活垃圾基本实行分类回收。而其他城市的垃圾分类基本处于零的状态，大部分城市的垃圾都采用混合收集的方式。也有些城市对垃圾分类回收进行了一些初步的尝试，但由于种种原因，垃圾分类回收都先后夭折。</a:t>
            </a:r>
            <a:endPar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（二）垃圾分类体系不完善，标准不统一。</a:t>
            </a:r>
            <a:endParaRPr lang="zh-CN" altLang="en-US" sz="16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各个城市间垃圾分类的标准不一，国家也没有统一的垃圾分类回收标准，易造成垃圾投放的盲目性，也使垃圾分类箱达不到应有的效果。如上海城市垃圾按玻璃、有害垃圾、可回收垃圾、其他垃圾进行分类；而在重庆，垃圾的分类只是按二种方法分类，一种是可回收垃圾，一种是不可回收垃圾；而各个城市的垃圾分类的多样化，易造成垃圾设施的多样化，从而影响垃圾投放的规范化，直接导致垃圾分类回收执行上的困难。</a:t>
            </a:r>
            <a:endPar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2327910" y="-10160"/>
            <a:ext cx="15089505" cy="5730240"/>
            <a:chOff x="-3666" y="-16"/>
            <a:chExt cx="23763" cy="9024"/>
          </a:xfrm>
        </p:grpSpPr>
        <p:pic>
          <p:nvPicPr>
            <p:cNvPr id="26" name="图片 25"/>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20" name="矩形 19"/>
            <p:cNvSpPr/>
            <p:nvPr/>
          </p:nvSpPr>
          <p:spPr>
            <a:xfrm>
              <a:off x="-3666" y="-16"/>
              <a:ext cx="22912" cy="9024"/>
            </a:xfrm>
            <a:prstGeom prst="rect">
              <a:avLst/>
            </a:prstGeom>
            <a:gradFill>
              <a:gsLst>
                <a:gs pos="100000">
                  <a:schemeClr val="accent1">
                    <a:lumMod val="0"/>
                    <a:lumOff val="100000"/>
                    <a:alpha val="58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占位符 2"/>
          <p:cNvSpPr>
            <a:spLocks noGrp="true"/>
          </p:cNvSpPr>
          <p:nvPr>
            <p:ph type="body" sz="quarter" idx="10"/>
          </p:nvPr>
        </p:nvSpPr>
        <p:spPr>
          <a:xfrm>
            <a:off x="409680" y="315194"/>
            <a:ext cx="4693784" cy="724247"/>
          </a:xfrm>
        </p:spPr>
        <p:txBody>
          <a:bodyPr/>
          <a:lstStyle/>
          <a:p>
            <a:r>
              <a:rPr lang="zh-CN" altLang="en-US" sz="2800" b="1" dirty="0"/>
              <a:t>城市现状</a:t>
            </a:r>
            <a:endParaRPr lang="zh-CN" altLang="en-US" sz="2800" b="1" dirty="0"/>
          </a:p>
        </p:txBody>
      </p:sp>
      <p:sp>
        <p:nvSpPr>
          <p:cNvPr id="7" name="出自【趣你的PPT】(微信:qunideppt)：最优质的PPT资源库"/>
          <p:cNvSpPr/>
          <p:nvPr/>
        </p:nvSpPr>
        <p:spPr>
          <a:xfrm>
            <a:off x="678328" y="3838612"/>
            <a:ext cx="3284821" cy="472955"/>
          </a:xfrm>
          <a:prstGeom prst="rect">
            <a:avLst/>
          </a:prstGeom>
          <a:solidFill>
            <a:srgbClr val="5D6573"/>
          </a:solidFill>
          <a:ln w="12700" cap="flat" cmpd="sng" algn="ctr">
            <a:noFill/>
            <a:prstDash val="solid"/>
            <a:miter lim="800000"/>
          </a:ln>
          <a:effectLst/>
        </p:spPr>
        <p:txBody>
          <a:bodyPr rtlCol="0" anchor="ctr"/>
          <a:lstStyle/>
          <a:p>
            <a:pPr algn="ctr">
              <a:defRPr/>
            </a:pPr>
            <a:endParaRPr lang="zh-CN" altLang="en-US" sz="1200" kern="0">
              <a:solidFill>
                <a:prstClr val="white"/>
              </a:solidFill>
              <a:ea typeface="微软雅黑" panose="020B0503020204020204" pitchFamily="34" charset="-122"/>
            </a:endParaRPr>
          </a:p>
        </p:txBody>
      </p:sp>
      <p:sp>
        <p:nvSpPr>
          <p:cNvPr id="8" name="出自【趣你的PPT】(微信:qunideppt)：最优质的PPT资源库"/>
          <p:cNvSpPr txBox="true"/>
          <p:nvPr/>
        </p:nvSpPr>
        <p:spPr>
          <a:xfrm>
            <a:off x="2008519" y="3931232"/>
            <a:ext cx="716280" cy="306705"/>
          </a:xfrm>
          <a:prstGeom prst="rect">
            <a:avLst/>
          </a:prstGeom>
          <a:noFill/>
        </p:spPr>
        <p:txBody>
          <a:bodyPr wrap="none" rtlCol="0">
            <a:spAutoFit/>
          </a:bodyPr>
          <a:lstStyle/>
          <a:p>
            <a:pPr algn="ctr">
              <a:defRPr/>
            </a:pPr>
            <a:r>
              <a:rPr lang="zh-CN" altLang="en-US" sz="1400" b="1" kern="0" dirty="0">
                <a:solidFill>
                  <a:prstClr val="white"/>
                </a:solidFill>
                <a:ea typeface="微软雅黑" panose="020B0503020204020204" pitchFamily="34" charset="-122"/>
              </a:rPr>
              <a:t>资源化</a:t>
            </a:r>
            <a:endParaRPr lang="zh-CN" altLang="en-US" sz="1400" b="1" kern="0" dirty="0">
              <a:solidFill>
                <a:prstClr val="white"/>
              </a:solidFill>
              <a:ea typeface="微软雅黑" panose="020B0503020204020204" pitchFamily="34" charset="-122"/>
            </a:endParaRPr>
          </a:p>
        </p:txBody>
      </p:sp>
      <p:sp>
        <p:nvSpPr>
          <p:cNvPr id="12" name="矩形 11"/>
          <p:cNvSpPr/>
          <p:nvPr/>
        </p:nvSpPr>
        <p:spPr>
          <a:xfrm>
            <a:off x="578613" y="4344563"/>
            <a:ext cx="3489534" cy="1814830"/>
          </a:xfrm>
          <a:prstGeom prst="rect">
            <a:avLst/>
          </a:prstGeom>
        </p:spPr>
        <p:txBody>
          <a:bodyPr wrap="square">
            <a:spAutoFit/>
          </a:bodyPr>
          <a:lstStyle/>
          <a:p>
            <a:pPr algn="just">
              <a:defRPr/>
            </a:pPr>
            <a:r>
              <a:rPr lang="zh-CN" altLang="en-US" sz="1400" b="1" dirty="0">
                <a:latin typeface="微软雅黑" panose="020B0503020204020204" pitchFamily="34" charset="-122"/>
                <a:ea typeface="微软雅黑" panose="020B0503020204020204" pitchFamily="34" charset="-122"/>
                <a:sym typeface="+mn-ea"/>
              </a:rPr>
              <a:t>我国每年使用塑料快餐盒达</a:t>
            </a:r>
            <a:r>
              <a:rPr lang="en-US" altLang="zh-CN" sz="1400" b="1" dirty="0">
                <a:latin typeface="微软雅黑" panose="020B0503020204020204" pitchFamily="34" charset="-122"/>
                <a:ea typeface="微软雅黑" panose="020B0503020204020204" pitchFamily="34" charset="-122"/>
                <a:sym typeface="+mn-ea"/>
              </a:rPr>
              <a:t>30</a:t>
            </a:r>
            <a:r>
              <a:rPr lang="zh-CN" altLang="en-US" sz="1400" b="1" dirty="0">
                <a:latin typeface="微软雅黑" panose="020B0503020204020204" pitchFamily="34" charset="-122"/>
                <a:ea typeface="微软雅黑" panose="020B0503020204020204" pitchFamily="34" charset="-122"/>
                <a:sym typeface="+mn-ea"/>
              </a:rPr>
              <a:t>亿个，方便面碗</a:t>
            </a:r>
            <a:r>
              <a:rPr lang="en-US" altLang="zh-CN" sz="1400" b="1" dirty="0">
                <a:latin typeface="微软雅黑" panose="020B0503020204020204" pitchFamily="34" charset="-122"/>
                <a:ea typeface="微软雅黑" panose="020B0503020204020204" pitchFamily="34" charset="-122"/>
                <a:sym typeface="+mn-ea"/>
              </a:rPr>
              <a:t>5—6</a:t>
            </a:r>
            <a:r>
              <a:rPr lang="zh-CN" altLang="en-US" sz="1400" b="1" dirty="0">
                <a:latin typeface="微软雅黑" panose="020B0503020204020204" pitchFamily="34" charset="-122"/>
                <a:ea typeface="微软雅黑" panose="020B0503020204020204" pitchFamily="34" charset="-122"/>
                <a:sym typeface="+mn-ea"/>
              </a:rPr>
              <a:t>亿个，废塑料占生活垃圾的</a:t>
            </a:r>
            <a:r>
              <a:rPr lang="en-US" altLang="zh-CN" sz="1400" b="1" dirty="0">
                <a:latin typeface="微软雅黑" panose="020B0503020204020204" pitchFamily="34" charset="-122"/>
                <a:ea typeface="微软雅黑" panose="020B0503020204020204" pitchFamily="34" charset="-122"/>
                <a:sym typeface="+mn-ea"/>
              </a:rPr>
              <a:t>3—7%</a:t>
            </a:r>
            <a:r>
              <a:rPr lang="zh-CN" altLang="en-US" sz="1400" b="1" dirty="0">
                <a:latin typeface="微软雅黑" panose="020B0503020204020204" pitchFamily="34" charset="-122"/>
                <a:ea typeface="微软雅黑" panose="020B0503020204020204" pitchFamily="34" charset="-122"/>
                <a:sym typeface="+mn-ea"/>
              </a:rPr>
              <a:t>。</a:t>
            </a:r>
            <a:r>
              <a:rPr lang="en-US" altLang="zh-CN" sz="1400" b="1" dirty="0">
                <a:latin typeface="微软雅黑" panose="020B0503020204020204" pitchFamily="34" charset="-122"/>
                <a:ea typeface="微软雅黑" panose="020B0503020204020204" pitchFamily="34" charset="-122"/>
                <a:sym typeface="+mn-ea"/>
              </a:rPr>
              <a:t>1</a:t>
            </a:r>
            <a:r>
              <a:rPr lang="zh-CN" altLang="en-US" sz="1400" b="1" dirty="0">
                <a:latin typeface="微软雅黑" panose="020B0503020204020204" pitchFamily="34" charset="-122"/>
                <a:ea typeface="微软雅黑" panose="020B0503020204020204" pitchFamily="34" charset="-122"/>
                <a:sym typeface="+mn-ea"/>
              </a:rPr>
              <a:t>吨废塑料可回炼</a:t>
            </a:r>
            <a:r>
              <a:rPr lang="en-US" altLang="zh-CN" sz="1400" b="1" dirty="0">
                <a:latin typeface="微软雅黑" panose="020B0503020204020204" pitchFamily="34" charset="-122"/>
                <a:ea typeface="微软雅黑" panose="020B0503020204020204" pitchFamily="34" charset="-122"/>
                <a:sym typeface="+mn-ea"/>
              </a:rPr>
              <a:t>600</a:t>
            </a:r>
            <a:r>
              <a:rPr lang="zh-CN" altLang="en-US" sz="1400" b="1" dirty="0">
                <a:latin typeface="微软雅黑" panose="020B0503020204020204" pitchFamily="34" charset="-122"/>
                <a:ea typeface="微软雅黑" panose="020B0503020204020204" pitchFamily="34" charset="-122"/>
                <a:sym typeface="+mn-ea"/>
              </a:rPr>
              <a:t>公斤无铅汽油和柴油。回收</a:t>
            </a:r>
            <a:r>
              <a:rPr lang="en-US" altLang="zh-CN" sz="1400" b="1" dirty="0">
                <a:latin typeface="微软雅黑" panose="020B0503020204020204" pitchFamily="34" charset="-122"/>
                <a:ea typeface="微软雅黑" panose="020B0503020204020204" pitchFamily="34" charset="-122"/>
                <a:sym typeface="+mn-ea"/>
              </a:rPr>
              <a:t>1500</a:t>
            </a:r>
            <a:r>
              <a:rPr lang="zh-CN" altLang="en-US" sz="1400" b="1" dirty="0">
                <a:latin typeface="微软雅黑" panose="020B0503020204020204" pitchFamily="34" charset="-122"/>
                <a:ea typeface="微软雅黑" panose="020B0503020204020204" pitchFamily="34" charset="-122"/>
                <a:sym typeface="+mn-ea"/>
              </a:rPr>
              <a:t>吨废纸，可免于砍伐用于生产</a:t>
            </a:r>
            <a:r>
              <a:rPr lang="en-US" altLang="zh-CN" sz="1400" b="1" dirty="0">
                <a:latin typeface="微软雅黑" panose="020B0503020204020204" pitchFamily="34" charset="-122"/>
                <a:ea typeface="微软雅黑" panose="020B0503020204020204" pitchFamily="34" charset="-122"/>
                <a:sym typeface="+mn-ea"/>
              </a:rPr>
              <a:t>1200</a:t>
            </a:r>
            <a:r>
              <a:rPr lang="zh-CN" altLang="en-US" sz="1400" b="1" dirty="0">
                <a:latin typeface="微软雅黑" panose="020B0503020204020204" pitchFamily="34" charset="-122"/>
                <a:ea typeface="微软雅黑" panose="020B0503020204020204" pitchFamily="34" charset="-122"/>
                <a:sym typeface="+mn-ea"/>
              </a:rPr>
              <a:t>吨纸的林木。一吨易拉罐熔化后能结成一吨很好的铝块，可少采</a:t>
            </a:r>
            <a:r>
              <a:rPr lang="en-US" altLang="zh-CN" sz="1400" b="1" dirty="0">
                <a:latin typeface="微软雅黑" panose="020B0503020204020204" pitchFamily="34" charset="-122"/>
                <a:ea typeface="微软雅黑" panose="020B0503020204020204" pitchFamily="34" charset="-122"/>
                <a:sym typeface="+mn-ea"/>
              </a:rPr>
              <a:t>20</a:t>
            </a:r>
            <a:r>
              <a:rPr lang="zh-CN" altLang="en-US" sz="1400" b="1" dirty="0">
                <a:latin typeface="微软雅黑" panose="020B0503020204020204" pitchFamily="34" charset="-122"/>
                <a:ea typeface="微软雅黑" panose="020B0503020204020204" pitchFamily="34" charset="-122"/>
                <a:sym typeface="+mn-ea"/>
              </a:rPr>
              <a:t>吨铝矿。生产垃圾中有</a:t>
            </a:r>
            <a:r>
              <a:rPr lang="en-US" altLang="zh-CN" sz="1400" b="1" dirty="0">
                <a:latin typeface="微软雅黑" panose="020B0503020204020204" pitchFamily="34" charset="-122"/>
                <a:ea typeface="微软雅黑" panose="020B0503020204020204" pitchFamily="34" charset="-122"/>
                <a:sym typeface="+mn-ea"/>
              </a:rPr>
              <a:t>30%—40%</a:t>
            </a:r>
            <a:r>
              <a:rPr lang="zh-CN" altLang="en-US" sz="1400" b="1" dirty="0">
                <a:latin typeface="微软雅黑" panose="020B0503020204020204" pitchFamily="34" charset="-122"/>
                <a:ea typeface="微软雅黑" panose="020B0503020204020204" pitchFamily="34" charset="-122"/>
                <a:sym typeface="+mn-ea"/>
              </a:rPr>
              <a:t>可以回收利用，应珍惜这个小本大利的资源</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出自【趣你的PPT】(微信:qunideppt)：最优质的PPT资源库"/>
          <p:cNvSpPr/>
          <p:nvPr/>
        </p:nvSpPr>
        <p:spPr>
          <a:xfrm>
            <a:off x="4504390" y="3838612"/>
            <a:ext cx="3284821" cy="472955"/>
          </a:xfrm>
          <a:prstGeom prst="rect">
            <a:avLst/>
          </a:prstGeom>
          <a:solidFill>
            <a:srgbClr val="5D6573"/>
          </a:solidFill>
          <a:ln w="12700" cap="flat" cmpd="sng" algn="ctr">
            <a:noFill/>
            <a:prstDash val="solid"/>
            <a:miter lim="800000"/>
          </a:ln>
          <a:effectLst/>
        </p:spPr>
        <p:txBody>
          <a:bodyPr rtlCol="0" anchor="ctr"/>
          <a:lstStyle/>
          <a:p>
            <a:pPr algn="ctr">
              <a:defRPr/>
            </a:pPr>
            <a:endParaRPr lang="zh-CN" altLang="en-US" sz="1200" kern="0">
              <a:solidFill>
                <a:prstClr val="white"/>
              </a:solidFill>
              <a:ea typeface="微软雅黑" panose="020B0503020204020204" pitchFamily="34" charset="-122"/>
            </a:endParaRPr>
          </a:p>
        </p:txBody>
      </p:sp>
      <p:sp>
        <p:nvSpPr>
          <p:cNvPr id="14" name="出自【趣你的PPT】(微信:qunideppt)：最优质的PPT资源库"/>
          <p:cNvSpPr txBox="true"/>
          <p:nvPr/>
        </p:nvSpPr>
        <p:spPr>
          <a:xfrm>
            <a:off x="5834581" y="3931232"/>
            <a:ext cx="716280" cy="306705"/>
          </a:xfrm>
          <a:prstGeom prst="rect">
            <a:avLst/>
          </a:prstGeom>
          <a:noFill/>
        </p:spPr>
        <p:txBody>
          <a:bodyPr wrap="none" rtlCol="0">
            <a:spAutoFit/>
          </a:bodyPr>
          <a:lstStyle/>
          <a:p>
            <a:pPr algn="ctr">
              <a:defRPr/>
            </a:pPr>
            <a:r>
              <a:rPr lang="zh-CN" altLang="en-US" sz="1400" b="1" kern="0" dirty="0">
                <a:solidFill>
                  <a:prstClr val="white"/>
                </a:solidFill>
                <a:ea typeface="微软雅黑" panose="020B0503020204020204" pitchFamily="34" charset="-122"/>
              </a:rPr>
              <a:t>减量化</a:t>
            </a:r>
            <a:endParaRPr lang="zh-CN" altLang="en-US" sz="1400" b="1" kern="0" dirty="0">
              <a:solidFill>
                <a:prstClr val="white"/>
              </a:solidFill>
              <a:ea typeface="微软雅黑" panose="020B0503020204020204" pitchFamily="34" charset="-122"/>
            </a:endParaRPr>
          </a:p>
        </p:txBody>
      </p:sp>
      <p:sp>
        <p:nvSpPr>
          <p:cNvPr id="15" name="矩形 14"/>
          <p:cNvSpPr/>
          <p:nvPr/>
        </p:nvSpPr>
        <p:spPr>
          <a:xfrm>
            <a:off x="4404675" y="4330593"/>
            <a:ext cx="3489534" cy="953135"/>
          </a:xfrm>
          <a:prstGeom prst="rect">
            <a:avLst/>
          </a:prstGeom>
        </p:spPr>
        <p:txBody>
          <a:bodyPr wrap="square">
            <a:spAutoFit/>
          </a:bodyPr>
          <a:lstStyle/>
          <a:p>
            <a:pPr algn="just">
              <a:defRPr/>
            </a:pPr>
            <a:r>
              <a:rPr lang="zh-CN" altLang="en-US" sz="1400" b="1" dirty="0">
                <a:latin typeface="微软雅黑" panose="020B0503020204020204" pitchFamily="34" charset="-122"/>
                <a:ea typeface="微软雅黑" panose="020B0503020204020204" pitchFamily="34" charset="-122"/>
                <a:sym typeface="+mn-ea"/>
              </a:rPr>
              <a:t>生活垃圾中有些物质不易降解，使土地受到严重侵蚀。垃圾分类，去掉能回收的、不易降解的物质，减少垃圾数量达</a:t>
            </a:r>
            <a:r>
              <a:rPr lang="en-US" sz="1400" b="1" dirty="0">
                <a:latin typeface="微软雅黑" panose="020B0503020204020204" pitchFamily="34" charset="-122"/>
                <a:ea typeface="微软雅黑" panose="020B0503020204020204" pitchFamily="34" charset="-122"/>
                <a:sym typeface="+mn-ea"/>
              </a:rPr>
              <a:t>50%</a:t>
            </a:r>
            <a:r>
              <a:rPr lang="zh-CN" altLang="en-US" sz="1400" b="1" dirty="0">
                <a:latin typeface="微软雅黑" panose="020B0503020204020204" pitchFamily="34" charset="-122"/>
                <a:ea typeface="微软雅黑" panose="020B0503020204020204" pitchFamily="34" charset="-122"/>
                <a:sym typeface="+mn-ea"/>
              </a:rPr>
              <a:t>以上。</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出自【趣你的PPT】(微信:qunideppt)：最优质的PPT资源库"/>
          <p:cNvSpPr/>
          <p:nvPr/>
        </p:nvSpPr>
        <p:spPr>
          <a:xfrm>
            <a:off x="8330452" y="3838612"/>
            <a:ext cx="3284821" cy="472955"/>
          </a:xfrm>
          <a:prstGeom prst="rect">
            <a:avLst/>
          </a:prstGeom>
          <a:solidFill>
            <a:srgbClr val="5D6573"/>
          </a:solidFill>
          <a:ln w="12700" cap="flat" cmpd="sng" algn="ctr">
            <a:noFill/>
            <a:prstDash val="solid"/>
            <a:miter lim="800000"/>
          </a:ln>
          <a:effectLst/>
        </p:spPr>
        <p:txBody>
          <a:bodyPr rtlCol="0" anchor="ctr"/>
          <a:lstStyle/>
          <a:p>
            <a:pPr algn="ctr">
              <a:defRPr/>
            </a:pPr>
            <a:endParaRPr lang="zh-CN" altLang="en-US" sz="1200" kern="0">
              <a:solidFill>
                <a:prstClr val="white"/>
              </a:solidFill>
              <a:ea typeface="微软雅黑" panose="020B0503020204020204" pitchFamily="34" charset="-122"/>
            </a:endParaRPr>
          </a:p>
        </p:txBody>
      </p:sp>
      <p:sp>
        <p:nvSpPr>
          <p:cNvPr id="17" name="出自【趣你的PPT】(微信:qunideppt)：最优质的PPT资源库"/>
          <p:cNvSpPr txBox="true"/>
          <p:nvPr/>
        </p:nvSpPr>
        <p:spPr>
          <a:xfrm>
            <a:off x="9660643" y="3931232"/>
            <a:ext cx="716280" cy="306705"/>
          </a:xfrm>
          <a:prstGeom prst="rect">
            <a:avLst/>
          </a:prstGeom>
          <a:noFill/>
        </p:spPr>
        <p:txBody>
          <a:bodyPr wrap="none" rtlCol="0">
            <a:spAutoFit/>
          </a:bodyPr>
          <a:lstStyle/>
          <a:p>
            <a:pPr algn="ctr">
              <a:defRPr/>
            </a:pPr>
            <a:r>
              <a:rPr lang="zh-CN" altLang="en-US" sz="1400" b="1" kern="0" dirty="0">
                <a:solidFill>
                  <a:prstClr val="white"/>
                </a:solidFill>
                <a:ea typeface="微软雅黑" panose="020B0503020204020204" pitchFamily="34" charset="-122"/>
              </a:rPr>
              <a:t>无害化</a:t>
            </a:r>
            <a:endParaRPr lang="zh-CN" altLang="en-US" sz="1400" b="1" kern="0" dirty="0">
              <a:solidFill>
                <a:prstClr val="white"/>
              </a:solidFill>
              <a:ea typeface="微软雅黑" panose="020B0503020204020204" pitchFamily="34" charset="-122"/>
            </a:endParaRPr>
          </a:p>
        </p:txBody>
      </p:sp>
      <p:sp>
        <p:nvSpPr>
          <p:cNvPr id="18" name="矩形 17"/>
          <p:cNvSpPr/>
          <p:nvPr/>
        </p:nvSpPr>
        <p:spPr>
          <a:xfrm>
            <a:off x="8230737" y="4302653"/>
            <a:ext cx="3489534" cy="1168400"/>
          </a:xfrm>
          <a:prstGeom prst="rect">
            <a:avLst/>
          </a:prstGeom>
        </p:spPr>
        <p:txBody>
          <a:bodyPr wrap="square">
            <a:spAutoFit/>
          </a:bodyPr>
          <a:lstStyle/>
          <a:p>
            <a:pPr algn="just">
              <a:defRPr/>
            </a:pPr>
            <a:r>
              <a:rPr lang="zh-CN" altLang="en-US" sz="1400" b="1" dirty="0">
                <a:latin typeface="微软雅黑" panose="020B0503020204020204" pitchFamily="34" charset="-122"/>
                <a:ea typeface="微软雅黑" panose="020B0503020204020204" pitchFamily="34" charset="-122"/>
                <a:sym typeface="+mn-ea"/>
              </a:rPr>
              <a:t>废弃的电池含有金属汞、镉等有毒的物质，会对人类产生严重的危害；土壤中的废塑料会导致农作物减产；抛弃的废塑料被动物误食，导致动物死亡的事故时有发生。因此回收利用可以减少危害</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true"/>
          </p:cNvPicPr>
          <p:nvPr/>
        </p:nvPicPr>
        <p:blipFill>
          <a:blip r:embed="rId2"/>
          <a:stretch>
            <a:fillRect/>
          </a:stretch>
        </p:blipFill>
        <p:spPr>
          <a:xfrm>
            <a:off x="8330565" y="1295400"/>
            <a:ext cx="3299460" cy="2175510"/>
          </a:xfrm>
          <a:prstGeom prst="rect">
            <a:avLst/>
          </a:prstGeom>
        </p:spPr>
      </p:pic>
      <p:pic>
        <p:nvPicPr>
          <p:cNvPr id="5" name="图片 4"/>
          <p:cNvPicPr>
            <a:picLocks noChangeAspect="true"/>
          </p:cNvPicPr>
          <p:nvPr/>
        </p:nvPicPr>
        <p:blipFill>
          <a:blip r:embed="rId3"/>
          <a:stretch>
            <a:fillRect/>
          </a:stretch>
        </p:blipFill>
        <p:spPr>
          <a:xfrm>
            <a:off x="4404995" y="1296035"/>
            <a:ext cx="3384550" cy="2181860"/>
          </a:xfrm>
          <a:prstGeom prst="rect">
            <a:avLst/>
          </a:prstGeom>
        </p:spPr>
      </p:pic>
      <p:pic>
        <p:nvPicPr>
          <p:cNvPr id="11" name="图片 10"/>
          <p:cNvPicPr>
            <a:picLocks noChangeAspect="true"/>
          </p:cNvPicPr>
          <p:nvPr/>
        </p:nvPicPr>
        <p:blipFill rotWithShape="true">
          <a:blip r:embed="rId4"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pic>
        <p:nvPicPr>
          <p:cNvPr id="6" name="图片 5"/>
          <p:cNvPicPr>
            <a:picLocks noChangeAspect="true"/>
          </p:cNvPicPr>
          <p:nvPr/>
        </p:nvPicPr>
        <p:blipFill>
          <a:blip r:embed="rId5"/>
          <a:stretch>
            <a:fillRect/>
          </a:stretch>
        </p:blipFill>
        <p:spPr>
          <a:xfrm>
            <a:off x="678180" y="1296035"/>
            <a:ext cx="3284855" cy="2283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572239" y="30122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dirty="0"/>
          </a:p>
        </p:txBody>
      </p:sp>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8" name="文本框 7"/>
          <p:cNvSpPr txBox="true"/>
          <p:nvPr/>
        </p:nvSpPr>
        <p:spPr>
          <a:xfrm>
            <a:off x="1413510" y="2587625"/>
            <a:ext cx="3737610" cy="368300"/>
          </a:xfrm>
          <a:prstGeom prst="rect">
            <a:avLst/>
          </a:prstGeom>
          <a:noFill/>
        </p:spPr>
        <p:txBody>
          <a:bodyPr wrap="square" rtlCol="0">
            <a:spAutoFit/>
          </a:bodyPr>
          <a:p>
            <a:endParaRPr lang="zh-CN" altLang="en-US"/>
          </a:p>
        </p:txBody>
      </p:sp>
      <p:sp>
        <p:nvSpPr>
          <p:cNvPr id="9" name="文本框 8"/>
          <p:cNvSpPr txBox="true"/>
          <p:nvPr/>
        </p:nvSpPr>
        <p:spPr>
          <a:xfrm>
            <a:off x="709295" y="1167130"/>
            <a:ext cx="2312035" cy="368300"/>
          </a:xfrm>
          <a:prstGeom prst="rect">
            <a:avLst/>
          </a:prstGeom>
          <a:noFill/>
        </p:spPr>
        <p:txBody>
          <a:bodyPr wrap="square" rtlCol="0">
            <a:spAutoFit/>
          </a:bodyPr>
          <a:p>
            <a:r>
              <a:rPr lang="zh-CN" altLang="en-US">
                <a:solidFill>
                  <a:srgbClr val="FF0000"/>
                </a:solidFill>
                <a:latin typeface="微软雅黑" panose="020B0503020204020204" pitchFamily="34" charset="-122"/>
                <a:ea typeface="微软雅黑" panose="020B0503020204020204" pitchFamily="34" charset="-122"/>
                <a:sym typeface="+mn-ea"/>
              </a:rPr>
              <a:t>城市垃圾分类现状</a:t>
            </a:r>
            <a:endParaRPr lang="zh-CN" altLang="en-US">
              <a:solidFill>
                <a:srgbClr val="FF0000"/>
              </a:solidFill>
              <a:latin typeface="微软雅黑" panose="020B0503020204020204" pitchFamily="34" charset="-122"/>
              <a:ea typeface="微软雅黑" panose="020B0503020204020204" pitchFamily="34" charset="-122"/>
              <a:sym typeface="+mn-ea"/>
            </a:endParaRPr>
          </a:p>
        </p:txBody>
      </p:sp>
      <p:sp>
        <p:nvSpPr>
          <p:cNvPr id="11" name="文本框 10"/>
          <p:cNvSpPr txBox="true"/>
          <p:nvPr/>
        </p:nvSpPr>
        <p:spPr>
          <a:xfrm>
            <a:off x="603885" y="1535430"/>
            <a:ext cx="9499600" cy="3784600"/>
          </a:xfrm>
          <a:prstGeom prst="rect">
            <a:avLst/>
          </a:prstGeom>
          <a:noFill/>
        </p:spPr>
        <p:txBody>
          <a:bodyPr wrap="square" rtlCol="0">
            <a:spAutoFit/>
          </a:bodyPr>
          <a:p>
            <a:r>
              <a:rPr lang="zh-CN" altLang="en-US" sz="1600" b="1">
                <a:latin typeface="微软雅黑" panose="020B0503020204020204" pitchFamily="34" charset="-122"/>
                <a:ea typeface="微软雅黑" panose="020B0503020204020204" pitchFamily="34" charset="-122"/>
              </a:rPr>
              <a:t>（三）垃圾分类处理水平低，缺乏综合性利用的企业。</a:t>
            </a:r>
            <a:endParaRPr lang="zh-CN" altLang="en-US" sz="1600" b="1">
              <a:latin typeface="微软雅黑" panose="020B0503020204020204" pitchFamily="34" charset="-122"/>
              <a:ea typeface="微软雅黑" panose="020B0503020204020204" pitchFamily="34" charset="-122"/>
            </a:endParaRPr>
          </a:p>
          <a:p>
            <a:r>
              <a:rPr lang="zh-CN" altLang="en-US" sz="1600">
                <a:latin typeface="微软雅黑" panose="020B0503020204020204" pitchFamily="34" charset="-122"/>
                <a:ea typeface="微软雅黑" panose="020B0503020204020204" pitchFamily="34" charset="-122"/>
              </a:rPr>
              <a:t>　　垃圾分类回收是为了更好地处理和利用垃圾，这是垃圾分类回收的出发点和着眼点。有些城市的垃圾分类处理体系不完善，分类设施缺乏，不能对多样化的垃圾分类回收。大部分中、小城市只有简单的垃圾填埋这种单一处理垃圾的方式，没有垃圾堆肥厂、垃圾焚烧厂，拥有垃圾综合利用厂的城市更少。由于消纳垃圾的工厂太少，使得垃圾找不到合适利用的厂家，导致分类好的垃圾又重新被运到填埋厂，而为数不多的垃圾利用工厂又因收集不到足够的原料只能停产。由于对一些有害垃圾不能采取特殊处理，导致有害垃圾和普通垃圾混合堆放。</a:t>
            </a:r>
            <a:endParaRPr lang="zh-CN" altLang="en-US" sz="1600">
              <a:latin typeface="微软雅黑" panose="020B0503020204020204" pitchFamily="34" charset="-122"/>
              <a:ea typeface="微软雅黑" panose="020B0503020204020204" pitchFamily="34" charset="-122"/>
            </a:endParaRPr>
          </a:p>
          <a:p>
            <a:endParaRPr lang="zh-CN" altLang="en-US" sz="1600" b="1">
              <a:latin typeface="微软雅黑" panose="020B0503020204020204" pitchFamily="34" charset="-122"/>
              <a:ea typeface="微软雅黑" panose="020B0503020204020204" pitchFamily="34" charset="-122"/>
            </a:endParaRPr>
          </a:p>
          <a:p>
            <a:r>
              <a:rPr lang="zh-CN" altLang="en-US" sz="1600" b="1">
                <a:latin typeface="微软雅黑" panose="020B0503020204020204" pitchFamily="34" charset="-122"/>
                <a:ea typeface="微软雅黑" panose="020B0503020204020204" pitchFamily="34" charset="-122"/>
              </a:rPr>
              <a:t>（四）垃圾分类回收在城市不同的区域开展不均衡。</a:t>
            </a:r>
            <a:endParaRPr lang="zh-CN" altLang="en-US" sz="1600" b="1">
              <a:latin typeface="微软雅黑" panose="020B0503020204020204" pitchFamily="34" charset="-122"/>
              <a:ea typeface="微软雅黑" panose="020B0503020204020204" pitchFamily="34" charset="-122"/>
            </a:endParaRPr>
          </a:p>
          <a:p>
            <a:r>
              <a:rPr lang="zh-CN" altLang="en-US" sz="1600">
                <a:latin typeface="微软雅黑" panose="020B0503020204020204" pitchFamily="34" charset="-122"/>
                <a:ea typeface="微软雅黑" panose="020B0503020204020204" pitchFamily="34" charset="-122"/>
              </a:rPr>
              <a:t>　　在城市一些公共的场所，如商场、娱乐场所、街道两旁等，人口流量大，致使人口素质差别大，同时这些场所的垃圾成分浮动性大，这些区域实行垃圾分类回收相对难度较大；此外，一些老式住宅区或者城市的城中村，这些地区由于历史原因，卫生状况一直较差，人们养成的乱扔垃圾的习惯由来已久，造成垃圾分类回收的推广难度较大；而在一些中高档小区、行政服务中心、学校，这些区域由于人口的组成成分单一，素质较高，流动人口较少，实行分类回收的难度较小。因此，在城市的不同区域，垃圾分类回收开展不均衡。</a:t>
            </a:r>
            <a:endParaRPr lang="zh-CN" altLang="en-US" sz="16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572239" y="30122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dirty="0"/>
          </a:p>
        </p:txBody>
      </p:sp>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8" name="文本框 7"/>
          <p:cNvSpPr txBox="true"/>
          <p:nvPr/>
        </p:nvSpPr>
        <p:spPr>
          <a:xfrm>
            <a:off x="1413510" y="2900045"/>
            <a:ext cx="3737610" cy="368300"/>
          </a:xfrm>
          <a:prstGeom prst="rect">
            <a:avLst/>
          </a:prstGeom>
          <a:noFill/>
        </p:spPr>
        <p:txBody>
          <a:bodyPr wrap="square" rtlCol="0">
            <a:spAutoFit/>
          </a:bodyPr>
          <a:p>
            <a:endParaRPr lang="zh-CN" altLang="en-US"/>
          </a:p>
        </p:txBody>
      </p:sp>
      <p:sp>
        <p:nvSpPr>
          <p:cNvPr id="5" name="文本框 4"/>
          <p:cNvSpPr txBox="true"/>
          <p:nvPr/>
        </p:nvSpPr>
        <p:spPr>
          <a:xfrm>
            <a:off x="1323340" y="1490345"/>
            <a:ext cx="2816225" cy="368300"/>
          </a:xfrm>
          <a:prstGeom prst="rect">
            <a:avLst/>
          </a:prstGeom>
          <a:noFill/>
        </p:spPr>
        <p:txBody>
          <a:bodyPr wrap="square" rtlCol="0">
            <a:spAutoFit/>
          </a:bodyPr>
          <a:p>
            <a:r>
              <a:rPr lang="zh-CN" altLang="en-US">
                <a:solidFill>
                  <a:srgbClr val="FF0000"/>
                </a:solidFill>
                <a:latin typeface="微软雅黑" panose="020B0503020204020204" pitchFamily="34" charset="-122"/>
                <a:ea typeface="微软雅黑" panose="020B0503020204020204" pitchFamily="34" charset="-122"/>
                <a:sym typeface="+mn-ea"/>
              </a:rPr>
              <a:t>城市垃圾分类存在的问题</a:t>
            </a:r>
            <a:endParaRPr lang="zh-CN" altLang="en-US">
              <a:solidFill>
                <a:srgbClr val="FF0000"/>
              </a:solidFill>
              <a:latin typeface="微软雅黑" panose="020B0503020204020204" pitchFamily="34" charset="-122"/>
              <a:ea typeface="微软雅黑" panose="020B0503020204020204" pitchFamily="34" charset="-122"/>
              <a:sym typeface="+mn-ea"/>
            </a:endParaRPr>
          </a:p>
        </p:txBody>
      </p:sp>
      <p:pic>
        <p:nvPicPr>
          <p:cNvPr id="9" name="图片 12" descr="730291197158447600"/>
          <p:cNvPicPr>
            <a:picLocks noChangeAspect="true" noChangeArrowheads="true"/>
          </p:cNvPicPr>
          <p:nvPr/>
        </p:nvPicPr>
        <p:blipFill>
          <a:blip r:embed="rId2">
            <a:extLst>
              <a:ext uri="{28A0092B-C50C-407E-A947-70E740481C1C}">
                <a14:useLocalDpi xmlns:a14="http://schemas.microsoft.com/office/drawing/2010/main" val="false"/>
              </a:ext>
            </a:extLst>
          </a:blip>
          <a:srcRect/>
          <a:stretch>
            <a:fillRect/>
          </a:stretch>
        </p:blipFill>
        <p:spPr bwMode="auto">
          <a:xfrm>
            <a:off x="697865" y="2092325"/>
            <a:ext cx="4067175" cy="3049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true"/>
          <p:nvPr/>
        </p:nvSpPr>
        <p:spPr>
          <a:xfrm>
            <a:off x="4906010" y="1052830"/>
            <a:ext cx="3724275" cy="1076325"/>
          </a:xfrm>
          <a:prstGeom prst="rect">
            <a:avLst/>
          </a:prstGeom>
          <a:noFill/>
        </p:spPr>
        <p:txBody>
          <a:bodyPr wrap="square" rtlCol="0">
            <a:spAutoFit/>
          </a:bodyPr>
          <a:p>
            <a:r>
              <a:rPr lang="en-US" altLang="zh-CN" sz="16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rPr>
              <a:t>垃圾分类法规不健全</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。当前的地方法规缺少强制性较弱，违反法规的惩罚措施普遍缺失和过轻，难以保障法规的持续有效实施，实施效果也大打折扣。</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true"/>
          <p:nvPr/>
        </p:nvSpPr>
        <p:spPr>
          <a:xfrm>
            <a:off x="4919980" y="2173605"/>
            <a:ext cx="3867785" cy="1322070"/>
          </a:xfrm>
          <a:prstGeom prst="rect">
            <a:avLst/>
          </a:prstGeom>
          <a:noFill/>
        </p:spPr>
        <p:txBody>
          <a:bodyPr wrap="square" rtlCol="0">
            <a:spAutoFit/>
          </a:bodyPr>
          <a:p>
            <a:r>
              <a:rPr lang="en-US" altLang="zh-CN" sz="1600"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rPr>
              <a:t>居民分类动力不足。</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我国城市居民在家中进行垃圾分类意愿普遍偏弱。大多数居民对生活垃圾处置的危害并无切身的感受，实施分类对大数居民也无明显的改善，对居民的收益及付出形成不对等的条件。</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true"/>
          <p:nvPr/>
        </p:nvSpPr>
        <p:spPr>
          <a:xfrm>
            <a:off x="4919980" y="3551555"/>
            <a:ext cx="5422265" cy="1076325"/>
          </a:xfrm>
          <a:prstGeom prst="rect">
            <a:avLst/>
          </a:prstGeom>
          <a:noFill/>
        </p:spPr>
        <p:txBody>
          <a:bodyPr wrap="square" rtlCol="0">
            <a:spAutoFit/>
          </a:bodyPr>
          <a:p>
            <a:r>
              <a:rPr lang="en-US" altLang="zh-CN" sz="1600" b="1">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rPr>
              <a:t>垃圾分类工作并未市场化、体系化。</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垃圾分类工作并不全是有政府承担的公益性工作，必须让垃圾分类处理工作符合市场化改革潮流，形成垃圾分类处理产业链，发展环保企业。</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true"/>
          <p:nvPr/>
        </p:nvSpPr>
        <p:spPr>
          <a:xfrm>
            <a:off x="4961890" y="4640580"/>
            <a:ext cx="5283200" cy="829945"/>
          </a:xfrm>
          <a:prstGeom prst="rect">
            <a:avLst/>
          </a:prstGeom>
          <a:noFill/>
        </p:spPr>
        <p:txBody>
          <a:bodyPr wrap="square" rtlCol="0">
            <a:spAutoFit/>
          </a:bodyPr>
          <a:p>
            <a:r>
              <a:rPr lang="en-US" altLang="zh-CN" sz="1600" b="1">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rPr>
              <a:t>忽视前端垃圾减量作用。</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各地普遍只重视垃圾前端分类，忽视垃圾源头减量作用，应宣传倡导和切实推进垃圾减量工作，一些以往的优秀经验可以加以推广。</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572239" y="30122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dirty="0"/>
          </a:p>
        </p:txBody>
      </p:sp>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8" name="文本框 7"/>
          <p:cNvSpPr txBox="true"/>
          <p:nvPr/>
        </p:nvSpPr>
        <p:spPr>
          <a:xfrm>
            <a:off x="1413510" y="2602865"/>
            <a:ext cx="3737610" cy="368300"/>
          </a:xfrm>
          <a:prstGeom prst="rect">
            <a:avLst/>
          </a:prstGeom>
          <a:noFill/>
        </p:spPr>
        <p:txBody>
          <a:bodyPr wrap="square" rtlCol="0">
            <a:spAutoFit/>
          </a:bodyPr>
          <a:p>
            <a:endParaRPr lang="zh-CN" altLang="en-US"/>
          </a:p>
        </p:txBody>
      </p:sp>
      <p:sp>
        <p:nvSpPr>
          <p:cNvPr id="4" name="文本框 3"/>
          <p:cNvSpPr txBox="true"/>
          <p:nvPr/>
        </p:nvSpPr>
        <p:spPr>
          <a:xfrm>
            <a:off x="739775" y="1287145"/>
            <a:ext cx="2746375" cy="368300"/>
          </a:xfrm>
          <a:prstGeom prst="rect">
            <a:avLst/>
          </a:prstGeom>
          <a:noFill/>
        </p:spPr>
        <p:txBody>
          <a:bodyPr wrap="square" rtlCol="0">
            <a:spAutoFit/>
          </a:bodyPr>
          <a:p>
            <a:r>
              <a:rPr lang="zh-CN" altLang="en-US">
                <a:solidFill>
                  <a:srgbClr val="FF0000"/>
                </a:solidFill>
                <a:effectLst/>
                <a:latin typeface="微软雅黑" panose="020B0503020204020204" pitchFamily="34" charset="-122"/>
                <a:ea typeface="微软雅黑" panose="020B0503020204020204" pitchFamily="34" charset="-122"/>
                <a:sym typeface="+mn-ea"/>
              </a:rPr>
              <a:t>城市垃圾分类的意见建议：</a:t>
            </a:r>
            <a:endParaRPr lang="zh-CN" altLang="en-US">
              <a:solidFill>
                <a:srgbClr val="FF0000"/>
              </a:solidFill>
              <a:effectLst/>
              <a:latin typeface="微软雅黑" panose="020B0503020204020204" pitchFamily="34" charset="-122"/>
              <a:ea typeface="微软雅黑" panose="020B0503020204020204" pitchFamily="34" charset="-122"/>
              <a:sym typeface="+mn-ea"/>
            </a:endParaRPr>
          </a:p>
        </p:txBody>
      </p:sp>
      <p:sp>
        <p:nvSpPr>
          <p:cNvPr id="5" name="文本框 4"/>
          <p:cNvSpPr txBox="true"/>
          <p:nvPr/>
        </p:nvSpPr>
        <p:spPr>
          <a:xfrm>
            <a:off x="725805" y="1795145"/>
            <a:ext cx="3735705" cy="368300"/>
          </a:xfrm>
          <a:prstGeom prst="rect">
            <a:avLst/>
          </a:prstGeom>
          <a:noFill/>
        </p:spPr>
        <p:txBody>
          <a:bodyPr wrap="square" rtlCol="0">
            <a:spAutoFit/>
          </a:bodyPr>
          <a:p>
            <a:r>
              <a:rPr lang="en-US" altLang="zh-CN">
                <a:latin typeface="微软雅黑" panose="020B0503020204020204" pitchFamily="34" charset="-122"/>
                <a:ea typeface="微软雅黑" panose="020B0503020204020204" pitchFamily="34" charset="-122"/>
                <a:cs typeface="微软雅黑" panose="020B0503020204020204" pitchFamily="34" charset="-122"/>
              </a:rPr>
              <a:t>1. </a:t>
            </a:r>
            <a:r>
              <a:rPr lang="zh-CN" altLang="en-US">
                <a:latin typeface="微软雅黑" panose="020B0503020204020204" pitchFamily="34" charset="-122"/>
                <a:ea typeface="微软雅黑" panose="020B0503020204020204" pitchFamily="34" charset="-122"/>
                <a:cs typeface="微软雅黑" panose="020B0503020204020204" pitchFamily="34" charset="-122"/>
              </a:rPr>
              <a:t>加强源头处理，促进垃圾减量化。</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true"/>
          <p:nvPr/>
        </p:nvSpPr>
        <p:spPr>
          <a:xfrm>
            <a:off x="696595" y="2527935"/>
            <a:ext cx="4996180" cy="368300"/>
          </a:xfrm>
          <a:prstGeom prst="rect">
            <a:avLst/>
          </a:prstGeom>
          <a:noFill/>
        </p:spPr>
        <p:txBody>
          <a:bodyPr wrap="square" rtlCol="0">
            <a:spAutoFit/>
          </a:bodyPr>
          <a:p>
            <a:r>
              <a:rPr lang="en-US" altLang="zh-CN">
                <a:latin typeface="微软雅黑" panose="020B0503020204020204" pitchFamily="34" charset="-122"/>
                <a:ea typeface="微软雅黑" panose="020B0503020204020204" pitchFamily="34" charset="-122"/>
                <a:cs typeface="微软雅黑" panose="020B0503020204020204" pitchFamily="34" charset="-122"/>
              </a:rPr>
              <a:t>2. </a:t>
            </a:r>
            <a:r>
              <a:rPr lang="zh-CN" altLang="en-US">
                <a:latin typeface="微软雅黑" panose="020B0503020204020204" pitchFamily="34" charset="-122"/>
                <a:ea typeface="微软雅黑" panose="020B0503020204020204" pitchFamily="34" charset="-122"/>
                <a:cs typeface="微软雅黑" panose="020B0503020204020204" pitchFamily="34" charset="-122"/>
              </a:rPr>
              <a:t>加强城市垃圾的分类收集，促进垃圾资源化。</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true"/>
          <p:nvPr/>
        </p:nvSpPr>
        <p:spPr>
          <a:xfrm>
            <a:off x="710565" y="3199130"/>
            <a:ext cx="5045075" cy="368300"/>
          </a:xfrm>
          <a:prstGeom prst="rect">
            <a:avLst/>
          </a:prstGeom>
          <a:noFill/>
        </p:spPr>
        <p:txBody>
          <a:bodyPr wrap="square" rtlCol="0">
            <a:spAutoFit/>
          </a:bodyPr>
          <a:p>
            <a:r>
              <a:rPr lang="en-US" altLang="zh-CN">
                <a:latin typeface="微软雅黑" panose="020B0503020204020204" pitchFamily="34" charset="-122"/>
                <a:ea typeface="微软雅黑" panose="020B0503020204020204" pitchFamily="34" charset="-122"/>
                <a:cs typeface="微软雅黑" panose="020B0503020204020204" pitchFamily="34" charset="-122"/>
              </a:rPr>
              <a:t>3. </a:t>
            </a:r>
            <a:r>
              <a:rPr lang="zh-CN" altLang="en-US">
                <a:latin typeface="微软雅黑" panose="020B0503020204020204" pitchFamily="34" charset="-122"/>
                <a:ea typeface="微软雅黑" panose="020B0503020204020204" pitchFamily="34" charset="-122"/>
                <a:cs typeface="微软雅黑" panose="020B0503020204020204" pitchFamily="34" charset="-122"/>
              </a:rPr>
              <a:t>采取多元化方式对垃圾进行处理。</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true"/>
          <p:nvPr/>
        </p:nvSpPr>
        <p:spPr>
          <a:xfrm>
            <a:off x="715010" y="3870325"/>
            <a:ext cx="4098925" cy="368300"/>
          </a:xfrm>
          <a:prstGeom prst="rect">
            <a:avLst/>
          </a:prstGeom>
          <a:noFill/>
        </p:spPr>
        <p:txBody>
          <a:bodyPr wrap="square" rtlCol="0">
            <a:spAutoFit/>
          </a:bodyPr>
          <a:p>
            <a:r>
              <a:rPr lang="en-US" altLang="zh-CN">
                <a:latin typeface="微软雅黑" panose="020B0503020204020204" pitchFamily="34" charset="-122"/>
                <a:ea typeface="微软雅黑" panose="020B0503020204020204" pitchFamily="34" charset="-122"/>
                <a:cs typeface="微软雅黑" panose="020B0503020204020204" pitchFamily="34" charset="-122"/>
              </a:rPr>
              <a:t>4. </a:t>
            </a:r>
            <a:r>
              <a:rPr lang="zh-CN" altLang="en-US">
                <a:latin typeface="微软雅黑" panose="020B0503020204020204" pitchFamily="34" charset="-122"/>
                <a:ea typeface="微软雅黑" panose="020B0503020204020204" pitchFamily="34" charset="-122"/>
                <a:cs typeface="微软雅黑" panose="020B0503020204020204" pitchFamily="34" charset="-122"/>
              </a:rPr>
              <a:t>建立建全垃圾处理的收费制度。</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true"/>
          <p:nvPr/>
        </p:nvSpPr>
        <p:spPr>
          <a:xfrm>
            <a:off x="715010" y="4542155"/>
            <a:ext cx="7117715" cy="368300"/>
          </a:xfrm>
          <a:prstGeom prst="rect">
            <a:avLst/>
          </a:prstGeom>
          <a:noFill/>
        </p:spPr>
        <p:txBody>
          <a:bodyPr wrap="square" rtlCol="0">
            <a:spAutoFit/>
          </a:bodyPr>
          <a:p>
            <a:r>
              <a:rPr lang="en-US" altLang="zh-CN">
                <a:latin typeface="微软雅黑" panose="020B0503020204020204" pitchFamily="34" charset="-122"/>
                <a:ea typeface="微软雅黑" panose="020B0503020204020204" pitchFamily="34" charset="-122"/>
                <a:cs typeface="微软雅黑" panose="020B0503020204020204" pitchFamily="34" charset="-122"/>
              </a:rPr>
              <a:t>5. </a:t>
            </a:r>
            <a:r>
              <a:rPr lang="zh-CN" altLang="en-US">
                <a:latin typeface="微软雅黑" panose="020B0503020204020204" pitchFamily="34" charset="-122"/>
                <a:ea typeface="微软雅黑" panose="020B0503020204020204" pitchFamily="34" charset="-122"/>
                <a:cs typeface="微软雅黑" panose="020B0503020204020204" pitchFamily="34" charset="-122"/>
              </a:rPr>
              <a:t>建立垃圾产业化、结构城市垃圾处理必须逐步走向企业化。</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true"/>
          <p:nvPr/>
        </p:nvSpPr>
        <p:spPr>
          <a:xfrm>
            <a:off x="756920" y="5181600"/>
            <a:ext cx="3363595" cy="368300"/>
          </a:xfrm>
          <a:prstGeom prst="rect">
            <a:avLst/>
          </a:prstGeom>
          <a:noFill/>
        </p:spPr>
        <p:txBody>
          <a:bodyPr wrap="square" rtlCol="0">
            <a:spAutoFit/>
          </a:bodyPr>
          <a:p>
            <a:r>
              <a:rPr lang="en-US" altLang="zh-CN">
                <a:latin typeface="微软雅黑" panose="020B0503020204020204" pitchFamily="34" charset="-122"/>
                <a:ea typeface="微软雅黑" panose="020B0503020204020204" pitchFamily="34" charset="-122"/>
                <a:cs typeface="微软雅黑" panose="020B0503020204020204" pitchFamily="34" charset="-122"/>
              </a:rPr>
              <a:t>6. </a:t>
            </a:r>
            <a:r>
              <a:rPr lang="zh-CN" altLang="en-US">
                <a:latin typeface="微软雅黑" panose="020B0503020204020204" pitchFamily="34" charset="-122"/>
                <a:ea typeface="微软雅黑" panose="020B0503020204020204" pitchFamily="34" charset="-122"/>
                <a:cs typeface="微软雅黑" panose="020B0503020204020204" pitchFamily="34" charset="-122"/>
              </a:rPr>
              <a:t>制度统一的垃圾分类标准。</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8" name="ïšlîḑé"/>
          <p:cNvGrpSpPr/>
          <p:nvPr/>
        </p:nvGrpSpPr>
        <p:grpSpPr>
          <a:xfrm rot="0">
            <a:off x="6939280" y="2289175"/>
            <a:ext cx="3637280" cy="3776980"/>
            <a:chOff x="8554543" y="1540621"/>
            <a:chExt cx="3637460" cy="3777231"/>
          </a:xfrm>
        </p:grpSpPr>
        <p:sp>
          <p:nvSpPr>
            <p:cNvPr id="185" name="ïšḻîďê"/>
            <p:cNvSpPr/>
            <p:nvPr/>
          </p:nvSpPr>
          <p:spPr bwMode="auto">
            <a:xfrm>
              <a:off x="8554543" y="3122573"/>
              <a:ext cx="2629446" cy="2195279"/>
            </a:xfrm>
            <a:custGeom>
              <a:avLst/>
              <a:gdLst>
                <a:gd name="connsiteX0" fmla="*/ 833234 w 3078472"/>
                <a:gd name="connsiteY0" fmla="*/ 606468 h 2570163"/>
                <a:gd name="connsiteX1" fmla="*/ 833234 w 3078472"/>
                <a:gd name="connsiteY1" fmla="*/ 634880 h 2570163"/>
                <a:gd name="connsiteX2" fmla="*/ 833234 w 3078472"/>
                <a:gd name="connsiteY2" fmla="*/ 636588 h 2570163"/>
                <a:gd name="connsiteX3" fmla="*/ 884006 w 3078472"/>
                <a:gd name="connsiteY3" fmla="*/ 636588 h 2570163"/>
                <a:gd name="connsiteX4" fmla="*/ 1075578 w 3078472"/>
                <a:gd name="connsiteY4" fmla="*/ 636588 h 2570163"/>
                <a:gd name="connsiteX5" fmla="*/ 1075578 w 3078472"/>
                <a:gd name="connsiteY5" fmla="*/ 1199454 h 2570163"/>
                <a:gd name="connsiteX6" fmla="*/ 1078857 w 3078472"/>
                <a:gd name="connsiteY6" fmla="*/ 1199454 h 2570163"/>
                <a:gd name="connsiteX7" fmla="*/ 1078857 w 3078472"/>
                <a:gd name="connsiteY7" fmla="*/ 1899765 h 2570163"/>
                <a:gd name="connsiteX8" fmla="*/ 777188 w 3078472"/>
                <a:gd name="connsiteY8" fmla="*/ 1899765 h 2570163"/>
                <a:gd name="connsiteX9" fmla="*/ 777188 w 3078472"/>
                <a:gd name="connsiteY9" fmla="*/ 1911627 h 2570163"/>
                <a:gd name="connsiteX10" fmla="*/ 777188 w 3078472"/>
                <a:gd name="connsiteY10" fmla="*/ 1916661 h 2570163"/>
                <a:gd name="connsiteX11" fmla="*/ 829231 w 3078472"/>
                <a:gd name="connsiteY11" fmla="*/ 1916661 h 2570163"/>
                <a:gd name="connsiteX12" fmla="*/ 1053007 w 3078472"/>
                <a:gd name="connsiteY12" fmla="*/ 1916661 h 2570163"/>
                <a:gd name="connsiteX13" fmla="*/ 1079249 w 3078472"/>
                <a:gd name="connsiteY13" fmla="*/ 1916661 h 2570163"/>
                <a:gd name="connsiteX14" fmla="*/ 1248183 w 3078472"/>
                <a:gd name="connsiteY14" fmla="*/ 1916661 h 2570163"/>
                <a:gd name="connsiteX15" fmla="*/ 1248183 w 3078472"/>
                <a:gd name="connsiteY15" fmla="*/ 1905605 h 2570163"/>
                <a:gd name="connsiteX16" fmla="*/ 1248183 w 3078472"/>
                <a:gd name="connsiteY16" fmla="*/ 1900238 h 2570163"/>
                <a:gd name="connsiteX17" fmla="*/ 1104257 w 3078472"/>
                <a:gd name="connsiteY17" fmla="*/ 1900238 h 2570163"/>
                <a:gd name="connsiteX18" fmla="*/ 1104257 w 3078472"/>
                <a:gd name="connsiteY18" fmla="*/ 1328738 h 2570163"/>
                <a:gd name="connsiteX19" fmla="*/ 1104257 w 3078472"/>
                <a:gd name="connsiteY19" fmla="*/ 1254126 h 2570163"/>
                <a:gd name="connsiteX20" fmla="*/ 1104257 w 3078472"/>
                <a:gd name="connsiteY20" fmla="*/ 636588 h 2570163"/>
                <a:gd name="connsiteX21" fmla="*/ 1948807 w 3078472"/>
                <a:gd name="connsiteY21" fmla="*/ 636588 h 2570163"/>
                <a:gd name="connsiteX22" fmla="*/ 1948807 w 3078472"/>
                <a:gd name="connsiteY22" fmla="*/ 1254126 h 2570163"/>
                <a:gd name="connsiteX23" fmla="*/ 1948807 w 3078472"/>
                <a:gd name="connsiteY23" fmla="*/ 1328738 h 2570163"/>
                <a:gd name="connsiteX24" fmla="*/ 1948807 w 3078472"/>
                <a:gd name="connsiteY24" fmla="*/ 1900238 h 2570163"/>
                <a:gd name="connsiteX25" fmla="*/ 1804523 w 3078472"/>
                <a:gd name="connsiteY25" fmla="*/ 1900238 h 2570163"/>
                <a:gd name="connsiteX26" fmla="*/ 1804523 w 3078472"/>
                <a:gd name="connsiteY26" fmla="*/ 1916661 h 2570163"/>
                <a:gd name="connsiteX27" fmla="*/ 1988149 w 3078472"/>
                <a:gd name="connsiteY27" fmla="*/ 1916661 h 2570163"/>
                <a:gd name="connsiteX28" fmla="*/ 2020940 w 3078472"/>
                <a:gd name="connsiteY28" fmla="*/ 1916661 h 2570163"/>
                <a:gd name="connsiteX29" fmla="*/ 2176177 w 3078472"/>
                <a:gd name="connsiteY29" fmla="*/ 1916661 h 2570163"/>
                <a:gd name="connsiteX30" fmla="*/ 2190506 w 3078472"/>
                <a:gd name="connsiteY30" fmla="*/ 1916661 h 2570163"/>
                <a:gd name="connsiteX31" fmla="*/ 2190506 w 3078472"/>
                <a:gd name="connsiteY31" fmla="*/ 1896492 h 2570163"/>
                <a:gd name="connsiteX32" fmla="*/ 1985319 w 3078472"/>
                <a:gd name="connsiteY32" fmla="*/ 1896492 h 2570163"/>
                <a:gd name="connsiteX33" fmla="*/ 1985319 w 3078472"/>
                <a:gd name="connsiteY33" fmla="*/ 636588 h 2570163"/>
                <a:gd name="connsiteX34" fmla="*/ 2237392 w 3078472"/>
                <a:gd name="connsiteY34" fmla="*/ 636588 h 2570163"/>
                <a:gd name="connsiteX35" fmla="*/ 2246869 w 3078472"/>
                <a:gd name="connsiteY35" fmla="*/ 636588 h 2570163"/>
                <a:gd name="connsiteX36" fmla="*/ 2246869 w 3078472"/>
                <a:gd name="connsiteY36" fmla="*/ 606468 h 2570163"/>
                <a:gd name="connsiteX37" fmla="*/ 833234 w 3078472"/>
                <a:gd name="connsiteY37" fmla="*/ 606468 h 2570163"/>
                <a:gd name="connsiteX38" fmla="*/ 1133345 w 3078472"/>
                <a:gd name="connsiteY38" fmla="*/ 0 h 2570163"/>
                <a:gd name="connsiteX39" fmla="*/ 1946759 w 3078472"/>
                <a:gd name="connsiteY39" fmla="*/ 0 h 2570163"/>
                <a:gd name="connsiteX40" fmla="*/ 2469902 w 3078472"/>
                <a:gd name="connsiteY40" fmla="*/ 519595 h 2570163"/>
                <a:gd name="connsiteX41" fmla="*/ 2556819 w 3078472"/>
                <a:gd name="connsiteY41" fmla="*/ 606468 h 2570163"/>
                <a:gd name="connsiteX42" fmla="*/ 2335426 w 3078472"/>
                <a:gd name="connsiteY42" fmla="*/ 606468 h 2570163"/>
                <a:gd name="connsiteX43" fmla="*/ 2335426 w 3078472"/>
                <a:gd name="connsiteY43" fmla="*/ 634880 h 2570163"/>
                <a:gd name="connsiteX44" fmla="*/ 2335426 w 3078472"/>
                <a:gd name="connsiteY44" fmla="*/ 636588 h 2570163"/>
                <a:gd name="connsiteX45" fmla="*/ 2385601 w 3078472"/>
                <a:gd name="connsiteY45" fmla="*/ 636588 h 2570163"/>
                <a:gd name="connsiteX46" fmla="*/ 2582824 w 3078472"/>
                <a:gd name="connsiteY46" fmla="*/ 636588 h 2570163"/>
                <a:gd name="connsiteX47" fmla="*/ 2901274 w 3078472"/>
                <a:gd name="connsiteY47" fmla="*/ 1235452 h 2570163"/>
                <a:gd name="connsiteX48" fmla="*/ 2904557 w 3078472"/>
                <a:gd name="connsiteY48" fmla="*/ 1253450 h 2570163"/>
                <a:gd name="connsiteX49" fmla="*/ 2897991 w 3078472"/>
                <a:gd name="connsiteY49" fmla="*/ 1896492 h 2570163"/>
                <a:gd name="connsiteX50" fmla="*/ 2279147 w 3078472"/>
                <a:gd name="connsiteY50" fmla="*/ 1896492 h 2570163"/>
                <a:gd name="connsiteX51" fmla="*/ 2279147 w 3078472"/>
                <a:gd name="connsiteY51" fmla="*/ 1908764 h 2570163"/>
                <a:gd name="connsiteX52" fmla="*/ 2279147 w 3078472"/>
                <a:gd name="connsiteY52" fmla="*/ 1916661 h 2570163"/>
                <a:gd name="connsiteX53" fmla="*/ 2304370 w 3078472"/>
                <a:gd name="connsiteY53" fmla="*/ 1916661 h 2570163"/>
                <a:gd name="connsiteX54" fmla="*/ 2893165 w 3078472"/>
                <a:gd name="connsiteY54" fmla="*/ 1916661 h 2570163"/>
                <a:gd name="connsiteX55" fmla="*/ 2880049 w 3078472"/>
                <a:gd name="connsiteY55" fmla="*/ 1972348 h 2570163"/>
                <a:gd name="connsiteX56" fmla="*/ 3076792 w 3078472"/>
                <a:gd name="connsiteY56" fmla="*/ 2365432 h 2570163"/>
                <a:gd name="connsiteX57" fmla="*/ 2652156 w 3078472"/>
                <a:gd name="connsiteY57" fmla="*/ 2426032 h 2570163"/>
                <a:gd name="connsiteX58" fmla="*/ 1988149 w 3078472"/>
                <a:gd name="connsiteY58" fmla="*/ 2553785 h 2570163"/>
                <a:gd name="connsiteX59" fmla="*/ 1948801 w 3078472"/>
                <a:gd name="connsiteY59" fmla="*/ 2555423 h 2570163"/>
                <a:gd name="connsiteX60" fmla="*/ 1548757 w 3078472"/>
                <a:gd name="connsiteY60" fmla="*/ 2570163 h 2570163"/>
                <a:gd name="connsiteX61" fmla="*/ 1548757 w 3078472"/>
                <a:gd name="connsiteY61" fmla="*/ 1916661 h 2570163"/>
                <a:gd name="connsiteX62" fmla="*/ 1715989 w 3078472"/>
                <a:gd name="connsiteY62" fmla="*/ 1916661 h 2570163"/>
                <a:gd name="connsiteX63" fmla="*/ 1715989 w 3078472"/>
                <a:gd name="connsiteY63" fmla="*/ 1905605 h 2570163"/>
                <a:gd name="connsiteX64" fmla="*/ 1715989 w 3078472"/>
                <a:gd name="connsiteY64" fmla="*/ 1900238 h 2570163"/>
                <a:gd name="connsiteX65" fmla="*/ 1336750 w 3078472"/>
                <a:gd name="connsiteY65" fmla="*/ 1900238 h 2570163"/>
                <a:gd name="connsiteX66" fmla="*/ 1336750 w 3078472"/>
                <a:gd name="connsiteY66" fmla="*/ 1916661 h 2570163"/>
                <a:gd name="connsiteX67" fmla="*/ 1512244 w 3078472"/>
                <a:gd name="connsiteY67" fmla="*/ 1916661 h 2570163"/>
                <a:gd name="connsiteX68" fmla="*/ 1512244 w 3078472"/>
                <a:gd name="connsiteY68" fmla="*/ 2570163 h 2570163"/>
                <a:gd name="connsiteX69" fmla="*/ 1103851 w 3078472"/>
                <a:gd name="connsiteY69" fmla="*/ 2553785 h 2570163"/>
                <a:gd name="connsiteX70" fmla="*/ 1079249 w 3078472"/>
                <a:gd name="connsiteY70" fmla="*/ 2552147 h 2570163"/>
                <a:gd name="connsiteX71" fmla="*/ 426475 w 3078472"/>
                <a:gd name="connsiteY71" fmla="*/ 2426032 h 2570163"/>
                <a:gd name="connsiteX72" fmla="*/ 1681 w 3078472"/>
                <a:gd name="connsiteY72" fmla="*/ 2365432 h 2570163"/>
                <a:gd name="connsiteX73" fmla="*/ 198497 w 3078472"/>
                <a:gd name="connsiteY73" fmla="*/ 1972348 h 2570163"/>
                <a:gd name="connsiteX74" fmla="*/ 185376 w 3078472"/>
                <a:gd name="connsiteY74" fmla="*/ 1916661 h 2570163"/>
                <a:gd name="connsiteX75" fmla="*/ 618371 w 3078472"/>
                <a:gd name="connsiteY75" fmla="*/ 1916661 h 2570163"/>
                <a:gd name="connsiteX76" fmla="*/ 665935 w 3078472"/>
                <a:gd name="connsiteY76" fmla="*/ 1916661 h 2570163"/>
                <a:gd name="connsiteX77" fmla="*/ 686347 w 3078472"/>
                <a:gd name="connsiteY77" fmla="*/ 1916661 h 2570163"/>
                <a:gd name="connsiteX78" fmla="*/ 688655 w 3078472"/>
                <a:gd name="connsiteY78" fmla="*/ 1916661 h 2570163"/>
                <a:gd name="connsiteX79" fmla="*/ 688655 w 3078472"/>
                <a:gd name="connsiteY79" fmla="*/ 1899765 h 2570163"/>
                <a:gd name="connsiteX80" fmla="*/ 182048 w 3078472"/>
                <a:gd name="connsiteY80" fmla="*/ 1899765 h 2570163"/>
                <a:gd name="connsiteX81" fmla="*/ 173850 w 3078472"/>
                <a:gd name="connsiteY81" fmla="*/ 1255087 h 2570163"/>
                <a:gd name="connsiteX82" fmla="*/ 177129 w 3078472"/>
                <a:gd name="connsiteY82" fmla="*/ 1235452 h 2570163"/>
                <a:gd name="connsiteX83" fmla="*/ 495193 w 3078472"/>
                <a:gd name="connsiteY83" fmla="*/ 636588 h 2570163"/>
                <a:gd name="connsiteX84" fmla="*/ 740043 w 3078472"/>
                <a:gd name="connsiteY84" fmla="*/ 636588 h 2570163"/>
                <a:gd name="connsiteX85" fmla="*/ 744677 w 3078472"/>
                <a:gd name="connsiteY85" fmla="*/ 636588 h 2570163"/>
                <a:gd name="connsiteX86" fmla="*/ 744677 w 3078472"/>
                <a:gd name="connsiteY86" fmla="*/ 606468 h 2570163"/>
                <a:gd name="connsiteX87" fmla="*/ 521644 w 3078472"/>
                <a:gd name="connsiteY87" fmla="*/ 606468 h 2570163"/>
                <a:gd name="connsiteX88" fmla="*/ 608561 w 3078472"/>
                <a:gd name="connsiteY88" fmla="*/ 519595 h 2570163"/>
                <a:gd name="connsiteX89" fmla="*/ 1133345 w 3078472"/>
                <a:gd name="connsiteY89" fmla="*/ 0 h 2570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078472" h="2570163">
                  <a:moveTo>
                    <a:pt x="833234" y="606468"/>
                  </a:moveTo>
                  <a:cubicBezTo>
                    <a:pt x="833234" y="606468"/>
                    <a:pt x="833234" y="606468"/>
                    <a:pt x="833234" y="634880"/>
                  </a:cubicBezTo>
                  <a:lnTo>
                    <a:pt x="833234" y="636588"/>
                  </a:lnTo>
                  <a:lnTo>
                    <a:pt x="884006" y="636588"/>
                  </a:lnTo>
                  <a:cubicBezTo>
                    <a:pt x="939551" y="636588"/>
                    <a:pt x="1003030" y="636588"/>
                    <a:pt x="1075578" y="636588"/>
                  </a:cubicBezTo>
                  <a:cubicBezTo>
                    <a:pt x="1075578" y="636588"/>
                    <a:pt x="1075578" y="636588"/>
                    <a:pt x="1075578" y="1199454"/>
                  </a:cubicBezTo>
                  <a:cubicBezTo>
                    <a:pt x="1075578" y="1199454"/>
                    <a:pt x="1075578" y="1199454"/>
                    <a:pt x="1078857" y="1199454"/>
                  </a:cubicBezTo>
                  <a:cubicBezTo>
                    <a:pt x="1078857" y="1199454"/>
                    <a:pt x="1078857" y="1199454"/>
                    <a:pt x="1078857" y="1899765"/>
                  </a:cubicBezTo>
                  <a:lnTo>
                    <a:pt x="777188" y="1899765"/>
                  </a:lnTo>
                  <a:cubicBezTo>
                    <a:pt x="777188" y="1899765"/>
                    <a:pt x="777188" y="1899765"/>
                    <a:pt x="777188" y="1911627"/>
                  </a:cubicBezTo>
                  <a:lnTo>
                    <a:pt x="777188" y="1916661"/>
                  </a:lnTo>
                  <a:lnTo>
                    <a:pt x="829231" y="1916661"/>
                  </a:lnTo>
                  <a:cubicBezTo>
                    <a:pt x="883663" y="1916661"/>
                    <a:pt x="956239" y="1916661"/>
                    <a:pt x="1053007" y="1916661"/>
                  </a:cubicBezTo>
                  <a:cubicBezTo>
                    <a:pt x="1053007" y="1916661"/>
                    <a:pt x="1053007" y="1916661"/>
                    <a:pt x="1079249" y="1916661"/>
                  </a:cubicBezTo>
                  <a:cubicBezTo>
                    <a:pt x="1079249" y="1916661"/>
                    <a:pt x="1079249" y="1916661"/>
                    <a:pt x="1248183" y="1916661"/>
                  </a:cubicBezTo>
                  <a:cubicBezTo>
                    <a:pt x="1248183" y="1916661"/>
                    <a:pt x="1248183" y="1916661"/>
                    <a:pt x="1248183" y="1905605"/>
                  </a:cubicBezTo>
                  <a:lnTo>
                    <a:pt x="1248183" y="1900238"/>
                  </a:lnTo>
                  <a:lnTo>
                    <a:pt x="1104257" y="1900238"/>
                  </a:lnTo>
                  <a:lnTo>
                    <a:pt x="1104257" y="1328738"/>
                  </a:lnTo>
                  <a:lnTo>
                    <a:pt x="1104257" y="1254126"/>
                  </a:lnTo>
                  <a:lnTo>
                    <a:pt x="1104257" y="636588"/>
                  </a:lnTo>
                  <a:lnTo>
                    <a:pt x="1948807" y="636588"/>
                  </a:lnTo>
                  <a:lnTo>
                    <a:pt x="1948807" y="1254126"/>
                  </a:lnTo>
                  <a:lnTo>
                    <a:pt x="1948807" y="1328738"/>
                  </a:lnTo>
                  <a:lnTo>
                    <a:pt x="1948807" y="1900238"/>
                  </a:lnTo>
                  <a:lnTo>
                    <a:pt x="1804523" y="1900238"/>
                  </a:lnTo>
                  <a:lnTo>
                    <a:pt x="1804523" y="1916661"/>
                  </a:lnTo>
                  <a:cubicBezTo>
                    <a:pt x="1804523" y="1916661"/>
                    <a:pt x="1804523" y="1916661"/>
                    <a:pt x="1988149" y="1916661"/>
                  </a:cubicBezTo>
                  <a:cubicBezTo>
                    <a:pt x="1988149" y="1916661"/>
                    <a:pt x="1988149" y="1916661"/>
                    <a:pt x="2020940" y="1916661"/>
                  </a:cubicBezTo>
                  <a:cubicBezTo>
                    <a:pt x="2020940" y="1916661"/>
                    <a:pt x="2020940" y="1916661"/>
                    <a:pt x="2176177" y="1916661"/>
                  </a:cubicBezTo>
                  <a:lnTo>
                    <a:pt x="2190506" y="1916661"/>
                  </a:lnTo>
                  <a:lnTo>
                    <a:pt x="2190506" y="1896492"/>
                  </a:lnTo>
                  <a:cubicBezTo>
                    <a:pt x="2190506" y="1896492"/>
                    <a:pt x="2190506" y="1896492"/>
                    <a:pt x="1985319" y="1896492"/>
                  </a:cubicBezTo>
                  <a:cubicBezTo>
                    <a:pt x="1985319" y="1896492"/>
                    <a:pt x="1985319" y="1896492"/>
                    <a:pt x="1985319" y="636588"/>
                  </a:cubicBezTo>
                  <a:cubicBezTo>
                    <a:pt x="1985319" y="636588"/>
                    <a:pt x="1985319" y="636588"/>
                    <a:pt x="2237392" y="636588"/>
                  </a:cubicBezTo>
                  <a:lnTo>
                    <a:pt x="2246869" y="636588"/>
                  </a:lnTo>
                  <a:lnTo>
                    <a:pt x="2246869" y="606468"/>
                  </a:lnTo>
                  <a:cubicBezTo>
                    <a:pt x="2246869" y="606468"/>
                    <a:pt x="2246869" y="606468"/>
                    <a:pt x="833234" y="606468"/>
                  </a:cubicBezTo>
                  <a:close/>
                  <a:moveTo>
                    <a:pt x="1133345" y="0"/>
                  </a:moveTo>
                  <a:cubicBezTo>
                    <a:pt x="1133345" y="0"/>
                    <a:pt x="1133345" y="0"/>
                    <a:pt x="1946759" y="0"/>
                  </a:cubicBezTo>
                  <a:cubicBezTo>
                    <a:pt x="2120593" y="177023"/>
                    <a:pt x="2338706" y="395024"/>
                    <a:pt x="2469902" y="519595"/>
                  </a:cubicBezTo>
                  <a:cubicBezTo>
                    <a:pt x="2497781" y="545821"/>
                    <a:pt x="2527300" y="573686"/>
                    <a:pt x="2556819" y="606468"/>
                  </a:cubicBezTo>
                  <a:cubicBezTo>
                    <a:pt x="2556819" y="606468"/>
                    <a:pt x="2556819" y="606468"/>
                    <a:pt x="2335426" y="606468"/>
                  </a:cubicBezTo>
                  <a:cubicBezTo>
                    <a:pt x="2335426" y="606468"/>
                    <a:pt x="2335426" y="606468"/>
                    <a:pt x="2335426" y="634880"/>
                  </a:cubicBezTo>
                  <a:lnTo>
                    <a:pt x="2335426" y="636588"/>
                  </a:lnTo>
                  <a:lnTo>
                    <a:pt x="2385601" y="636588"/>
                  </a:lnTo>
                  <a:cubicBezTo>
                    <a:pt x="2442784" y="636588"/>
                    <a:pt x="2508136" y="636588"/>
                    <a:pt x="2582824" y="636588"/>
                  </a:cubicBezTo>
                  <a:cubicBezTo>
                    <a:pt x="2710861" y="778941"/>
                    <a:pt x="2840539" y="976926"/>
                    <a:pt x="2901274" y="1235452"/>
                  </a:cubicBezTo>
                  <a:cubicBezTo>
                    <a:pt x="2901274" y="1235452"/>
                    <a:pt x="2901274" y="1235452"/>
                    <a:pt x="2904557" y="1253450"/>
                  </a:cubicBezTo>
                  <a:cubicBezTo>
                    <a:pt x="2945595" y="1436709"/>
                    <a:pt x="2950519" y="1649420"/>
                    <a:pt x="2897991" y="1896492"/>
                  </a:cubicBezTo>
                  <a:lnTo>
                    <a:pt x="2279147" y="1896492"/>
                  </a:lnTo>
                  <a:cubicBezTo>
                    <a:pt x="2279147" y="1896492"/>
                    <a:pt x="2279147" y="1896492"/>
                    <a:pt x="2279147" y="1908764"/>
                  </a:cubicBezTo>
                  <a:lnTo>
                    <a:pt x="2279147" y="1916661"/>
                  </a:lnTo>
                  <a:lnTo>
                    <a:pt x="2304370" y="1916661"/>
                  </a:lnTo>
                  <a:cubicBezTo>
                    <a:pt x="2433203" y="1916661"/>
                    <a:pt x="2620595" y="1916661"/>
                    <a:pt x="2893165" y="1916661"/>
                  </a:cubicBezTo>
                  <a:cubicBezTo>
                    <a:pt x="2889886" y="1934677"/>
                    <a:pt x="2884968" y="1954331"/>
                    <a:pt x="2880049" y="1972348"/>
                  </a:cubicBezTo>
                  <a:cubicBezTo>
                    <a:pt x="2880049" y="1972348"/>
                    <a:pt x="3099745" y="2321210"/>
                    <a:pt x="3076792" y="2365432"/>
                  </a:cubicBezTo>
                  <a:cubicBezTo>
                    <a:pt x="3053839" y="2411292"/>
                    <a:pt x="2652156" y="2426032"/>
                    <a:pt x="2652156" y="2426032"/>
                  </a:cubicBezTo>
                  <a:cubicBezTo>
                    <a:pt x="2652156" y="2426032"/>
                    <a:pt x="2457053" y="2514476"/>
                    <a:pt x="1988149" y="2553785"/>
                  </a:cubicBezTo>
                  <a:cubicBezTo>
                    <a:pt x="1988149" y="2553785"/>
                    <a:pt x="1988149" y="2553785"/>
                    <a:pt x="1948801" y="2555423"/>
                  </a:cubicBezTo>
                  <a:cubicBezTo>
                    <a:pt x="1835674" y="2563612"/>
                    <a:pt x="1691396" y="2570163"/>
                    <a:pt x="1548757" y="2570163"/>
                  </a:cubicBezTo>
                  <a:cubicBezTo>
                    <a:pt x="1548757" y="2570163"/>
                    <a:pt x="1548757" y="2570163"/>
                    <a:pt x="1548757" y="1916661"/>
                  </a:cubicBezTo>
                  <a:cubicBezTo>
                    <a:pt x="1548757" y="1916661"/>
                    <a:pt x="1548757" y="1916661"/>
                    <a:pt x="1715989" y="1916661"/>
                  </a:cubicBezTo>
                  <a:cubicBezTo>
                    <a:pt x="1715989" y="1916661"/>
                    <a:pt x="1715989" y="1916661"/>
                    <a:pt x="1715989" y="1905605"/>
                  </a:cubicBezTo>
                  <a:lnTo>
                    <a:pt x="1715989" y="1900238"/>
                  </a:lnTo>
                  <a:lnTo>
                    <a:pt x="1336750" y="1900238"/>
                  </a:lnTo>
                  <a:lnTo>
                    <a:pt x="1336750" y="1916661"/>
                  </a:lnTo>
                  <a:lnTo>
                    <a:pt x="1512244" y="1916661"/>
                  </a:lnTo>
                  <a:cubicBezTo>
                    <a:pt x="1512244" y="1916661"/>
                    <a:pt x="1512244" y="1916661"/>
                    <a:pt x="1512244" y="2570163"/>
                  </a:cubicBezTo>
                  <a:cubicBezTo>
                    <a:pt x="1351511" y="2570163"/>
                    <a:pt x="1226861" y="2563612"/>
                    <a:pt x="1103851" y="2553785"/>
                  </a:cubicBezTo>
                  <a:cubicBezTo>
                    <a:pt x="1103851" y="2553785"/>
                    <a:pt x="1103851" y="2553785"/>
                    <a:pt x="1079249" y="2552147"/>
                  </a:cubicBezTo>
                  <a:cubicBezTo>
                    <a:pt x="618371" y="2512838"/>
                    <a:pt x="426475" y="2426032"/>
                    <a:pt x="426475" y="2426032"/>
                  </a:cubicBezTo>
                  <a:cubicBezTo>
                    <a:pt x="426475" y="2426032"/>
                    <a:pt x="24643" y="2411292"/>
                    <a:pt x="1681" y="2365432"/>
                  </a:cubicBezTo>
                  <a:cubicBezTo>
                    <a:pt x="-21281" y="2321210"/>
                    <a:pt x="198497" y="1972348"/>
                    <a:pt x="198497" y="1972348"/>
                  </a:cubicBezTo>
                  <a:cubicBezTo>
                    <a:pt x="193576" y="1954331"/>
                    <a:pt x="190296" y="1934677"/>
                    <a:pt x="185376" y="1916661"/>
                  </a:cubicBezTo>
                  <a:cubicBezTo>
                    <a:pt x="185376" y="1916661"/>
                    <a:pt x="185376" y="1916661"/>
                    <a:pt x="618371" y="1916661"/>
                  </a:cubicBezTo>
                  <a:cubicBezTo>
                    <a:pt x="618371" y="1916661"/>
                    <a:pt x="618371" y="1916661"/>
                    <a:pt x="665935" y="1916661"/>
                  </a:cubicBezTo>
                  <a:cubicBezTo>
                    <a:pt x="665935" y="1916661"/>
                    <a:pt x="665935" y="1916661"/>
                    <a:pt x="686347" y="1916661"/>
                  </a:cubicBezTo>
                  <a:lnTo>
                    <a:pt x="688655" y="1916661"/>
                  </a:lnTo>
                  <a:lnTo>
                    <a:pt x="688655" y="1899765"/>
                  </a:lnTo>
                  <a:cubicBezTo>
                    <a:pt x="688655" y="1899765"/>
                    <a:pt x="688655" y="1899765"/>
                    <a:pt x="182048" y="1899765"/>
                  </a:cubicBezTo>
                  <a:cubicBezTo>
                    <a:pt x="127944" y="1652693"/>
                    <a:pt x="132862" y="1438345"/>
                    <a:pt x="173850" y="1255087"/>
                  </a:cubicBezTo>
                  <a:cubicBezTo>
                    <a:pt x="173850" y="1255087"/>
                    <a:pt x="173850" y="1255087"/>
                    <a:pt x="177129" y="1235452"/>
                  </a:cubicBezTo>
                  <a:cubicBezTo>
                    <a:pt x="237791" y="976926"/>
                    <a:pt x="367312" y="780577"/>
                    <a:pt x="495193" y="636588"/>
                  </a:cubicBezTo>
                  <a:cubicBezTo>
                    <a:pt x="495193" y="636588"/>
                    <a:pt x="495193" y="636588"/>
                    <a:pt x="740043" y="636588"/>
                  </a:cubicBezTo>
                  <a:lnTo>
                    <a:pt x="744677" y="636588"/>
                  </a:lnTo>
                  <a:lnTo>
                    <a:pt x="744677" y="606468"/>
                  </a:lnTo>
                  <a:cubicBezTo>
                    <a:pt x="744677" y="606468"/>
                    <a:pt x="744677" y="606468"/>
                    <a:pt x="521644" y="606468"/>
                  </a:cubicBezTo>
                  <a:cubicBezTo>
                    <a:pt x="551163" y="573686"/>
                    <a:pt x="580682" y="545821"/>
                    <a:pt x="608561" y="519595"/>
                  </a:cubicBezTo>
                  <a:cubicBezTo>
                    <a:pt x="739757" y="395024"/>
                    <a:pt x="957870" y="177023"/>
                    <a:pt x="1133345" y="0"/>
                  </a:cubicBezTo>
                  <a:close/>
                </a:path>
              </a:pathLst>
            </a:custGeom>
            <a:solidFill>
              <a:srgbClr val="4472C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6" name="ïşḻiďè"/>
            <p:cNvSpPr/>
            <p:nvPr/>
          </p:nvSpPr>
          <p:spPr bwMode="auto">
            <a:xfrm>
              <a:off x="9438072" y="1540621"/>
              <a:ext cx="864368" cy="1561614"/>
            </a:xfrm>
            <a:custGeom>
              <a:avLst/>
              <a:gdLst>
                <a:gd name="connsiteX0" fmla="*/ 376204 w 1011975"/>
                <a:gd name="connsiteY0" fmla="*/ 1569524 h 1828287"/>
                <a:gd name="connsiteX1" fmla="*/ 633345 w 1011975"/>
                <a:gd name="connsiteY1" fmla="*/ 1569524 h 1828287"/>
                <a:gd name="connsiteX2" fmla="*/ 893762 w 1011975"/>
                <a:gd name="connsiteY2" fmla="*/ 1828287 h 1828287"/>
                <a:gd name="connsiteX3" fmla="*/ 769286 w 1011975"/>
                <a:gd name="connsiteY3" fmla="*/ 1828287 h 1828287"/>
                <a:gd name="connsiteX4" fmla="*/ 291036 w 1011975"/>
                <a:gd name="connsiteY4" fmla="*/ 1828287 h 1828287"/>
                <a:gd name="connsiteX5" fmla="*/ 119062 w 1011975"/>
                <a:gd name="connsiteY5" fmla="*/ 1828287 h 1828287"/>
                <a:gd name="connsiteX6" fmla="*/ 376204 w 1011975"/>
                <a:gd name="connsiteY6" fmla="*/ 1569524 h 1828287"/>
                <a:gd name="connsiteX7" fmla="*/ 595794 w 1011975"/>
                <a:gd name="connsiteY7" fmla="*/ 141 h 1828287"/>
                <a:gd name="connsiteX8" fmla="*/ 658220 w 1011975"/>
                <a:gd name="connsiteY8" fmla="*/ 16767 h 1828287"/>
                <a:gd name="connsiteX9" fmla="*/ 743575 w 1011975"/>
                <a:gd name="connsiteY9" fmla="*/ 116779 h 1828287"/>
                <a:gd name="connsiteX10" fmla="*/ 1011130 w 1011975"/>
                <a:gd name="connsiteY10" fmla="*/ 249583 h 1828287"/>
                <a:gd name="connsiteX11" fmla="*/ 996357 w 1011975"/>
                <a:gd name="connsiteY11" fmla="*/ 279095 h 1828287"/>
                <a:gd name="connsiteX12" fmla="*/ 807591 w 1011975"/>
                <a:gd name="connsiteY12" fmla="*/ 436491 h 1828287"/>
                <a:gd name="connsiteX13" fmla="*/ 684483 w 1011975"/>
                <a:gd name="connsiteY13" fmla="*/ 572574 h 1828287"/>
                <a:gd name="connsiteX14" fmla="*/ 389023 w 1011975"/>
                <a:gd name="connsiteY14" fmla="*/ 554539 h 1828287"/>
                <a:gd name="connsiteX15" fmla="*/ 9848 w 1011975"/>
                <a:gd name="connsiteY15" fmla="*/ 144652 h 1828287"/>
                <a:gd name="connsiteX16" fmla="*/ 0 w 1011975"/>
                <a:gd name="connsiteY16" fmla="*/ 129896 h 1828287"/>
                <a:gd name="connsiteX17" fmla="*/ 264273 w 1011975"/>
                <a:gd name="connsiteY17" fmla="*/ 136454 h 1828287"/>
                <a:gd name="connsiteX18" fmla="*/ 336496 w 1011975"/>
                <a:gd name="connsiteY18" fmla="*/ 62674 h 1828287"/>
                <a:gd name="connsiteX19" fmla="*/ 425134 w 1011975"/>
                <a:gd name="connsiteY19" fmla="*/ 121698 h 1828287"/>
                <a:gd name="connsiteX20" fmla="*/ 521980 w 1011975"/>
                <a:gd name="connsiteY20" fmla="*/ 93826 h 1828287"/>
                <a:gd name="connsiteX21" fmla="*/ 533470 w 1011975"/>
                <a:gd name="connsiteY21" fmla="*/ 29883 h 1828287"/>
                <a:gd name="connsiteX22" fmla="*/ 595794 w 1011975"/>
                <a:gd name="connsiteY22" fmla="*/ 141 h 182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11975" h="1828287">
                  <a:moveTo>
                    <a:pt x="376204" y="1569524"/>
                  </a:moveTo>
                  <a:cubicBezTo>
                    <a:pt x="376204" y="1569524"/>
                    <a:pt x="376204" y="1569524"/>
                    <a:pt x="633345" y="1569524"/>
                  </a:cubicBezTo>
                  <a:cubicBezTo>
                    <a:pt x="633345" y="1569524"/>
                    <a:pt x="761097" y="1692355"/>
                    <a:pt x="893762" y="1828287"/>
                  </a:cubicBezTo>
                  <a:cubicBezTo>
                    <a:pt x="893762" y="1828287"/>
                    <a:pt x="893762" y="1828287"/>
                    <a:pt x="769286" y="1828287"/>
                  </a:cubicBezTo>
                  <a:cubicBezTo>
                    <a:pt x="769286" y="1828287"/>
                    <a:pt x="769286" y="1828287"/>
                    <a:pt x="291036" y="1828287"/>
                  </a:cubicBezTo>
                  <a:cubicBezTo>
                    <a:pt x="291036" y="1828287"/>
                    <a:pt x="291036" y="1828287"/>
                    <a:pt x="119062" y="1828287"/>
                  </a:cubicBezTo>
                  <a:cubicBezTo>
                    <a:pt x="251728" y="1692355"/>
                    <a:pt x="376204" y="1569524"/>
                    <a:pt x="376204" y="1569524"/>
                  </a:cubicBezTo>
                  <a:close/>
                  <a:moveTo>
                    <a:pt x="595794" y="141"/>
                  </a:moveTo>
                  <a:cubicBezTo>
                    <a:pt x="612259" y="986"/>
                    <a:pt x="632777" y="5700"/>
                    <a:pt x="658220" y="16767"/>
                  </a:cubicBezTo>
                  <a:cubicBezTo>
                    <a:pt x="718953" y="43000"/>
                    <a:pt x="738650" y="85628"/>
                    <a:pt x="743575" y="116779"/>
                  </a:cubicBezTo>
                  <a:cubicBezTo>
                    <a:pt x="879815" y="147931"/>
                    <a:pt x="997999" y="202036"/>
                    <a:pt x="1011130" y="249583"/>
                  </a:cubicBezTo>
                  <a:cubicBezTo>
                    <a:pt x="1014413" y="259420"/>
                    <a:pt x="1007847" y="269257"/>
                    <a:pt x="996357" y="279095"/>
                  </a:cubicBezTo>
                  <a:cubicBezTo>
                    <a:pt x="973377" y="318444"/>
                    <a:pt x="917568" y="388944"/>
                    <a:pt x="807591" y="436491"/>
                  </a:cubicBezTo>
                  <a:cubicBezTo>
                    <a:pt x="650012" y="503713"/>
                    <a:pt x="684483" y="572574"/>
                    <a:pt x="684483" y="572574"/>
                  </a:cubicBezTo>
                  <a:cubicBezTo>
                    <a:pt x="684483" y="572574"/>
                    <a:pt x="684483" y="572574"/>
                    <a:pt x="389023" y="554539"/>
                  </a:cubicBezTo>
                  <a:cubicBezTo>
                    <a:pt x="389023" y="554539"/>
                    <a:pt x="96845" y="269257"/>
                    <a:pt x="9848" y="144652"/>
                  </a:cubicBezTo>
                  <a:cubicBezTo>
                    <a:pt x="6566" y="139733"/>
                    <a:pt x="3283" y="134814"/>
                    <a:pt x="0" y="129896"/>
                  </a:cubicBezTo>
                  <a:cubicBezTo>
                    <a:pt x="0" y="129896"/>
                    <a:pt x="75506" y="49558"/>
                    <a:pt x="264273" y="136454"/>
                  </a:cubicBezTo>
                  <a:cubicBezTo>
                    <a:pt x="292177" y="100384"/>
                    <a:pt x="306950" y="61035"/>
                    <a:pt x="336496" y="62674"/>
                  </a:cubicBezTo>
                  <a:cubicBezTo>
                    <a:pt x="367684" y="64314"/>
                    <a:pt x="397230" y="95465"/>
                    <a:pt x="425134" y="121698"/>
                  </a:cubicBezTo>
                  <a:cubicBezTo>
                    <a:pt x="443190" y="106942"/>
                    <a:pt x="471095" y="95465"/>
                    <a:pt x="521980" y="93826"/>
                  </a:cubicBezTo>
                  <a:cubicBezTo>
                    <a:pt x="530187" y="62674"/>
                    <a:pt x="533470" y="29883"/>
                    <a:pt x="533470" y="29883"/>
                  </a:cubicBezTo>
                  <a:cubicBezTo>
                    <a:pt x="533470" y="29883"/>
                    <a:pt x="546396" y="-2395"/>
                    <a:pt x="595794" y="141"/>
                  </a:cubicBezTo>
                  <a:close/>
                </a:path>
              </a:pathLst>
            </a:custGeom>
            <a:solidFill>
              <a:srgbClr val="4472C4"/>
            </a:solidFill>
            <a:ln>
              <a:noFill/>
            </a:ln>
          </p:spPr>
          <p:txBody>
            <a:bodyPr anchor="ctr"/>
            <a:p>
              <a:pPr algn="ctr"/>
            </a:p>
          </p:txBody>
        </p:sp>
        <p:sp>
          <p:nvSpPr>
            <p:cNvPr id="187" name="î$ľïḍé"/>
            <p:cNvSpPr/>
            <p:nvPr/>
          </p:nvSpPr>
          <p:spPr bwMode="auto">
            <a:xfrm>
              <a:off x="9377054" y="1941543"/>
              <a:ext cx="1065774" cy="939672"/>
            </a:xfrm>
            <a:custGeom>
              <a:avLst/>
              <a:gdLst>
                <a:gd name="T0" fmla="*/ 761 w 761"/>
                <a:gd name="T1" fmla="*/ 109 h 672"/>
                <a:gd name="T2" fmla="*/ 761 w 761"/>
                <a:gd name="T3" fmla="*/ 582 h 672"/>
                <a:gd name="T4" fmla="*/ 709 w 761"/>
                <a:gd name="T5" fmla="*/ 582 h 672"/>
                <a:gd name="T6" fmla="*/ 527 w 761"/>
                <a:gd name="T7" fmla="*/ 672 h 672"/>
                <a:gd name="T8" fmla="*/ 123 w 761"/>
                <a:gd name="T9" fmla="*/ 672 h 672"/>
                <a:gd name="T10" fmla="*/ 85 w 761"/>
                <a:gd name="T11" fmla="*/ 609 h 672"/>
                <a:gd name="T12" fmla="*/ 112 w 761"/>
                <a:gd name="T13" fmla="*/ 533 h 672"/>
                <a:gd name="T14" fmla="*/ 51 w 761"/>
                <a:gd name="T15" fmla="*/ 451 h 672"/>
                <a:gd name="T16" fmla="*/ 98 w 761"/>
                <a:gd name="T17" fmla="*/ 373 h 672"/>
                <a:gd name="T18" fmla="*/ 84 w 761"/>
                <a:gd name="T19" fmla="*/ 371 h 672"/>
                <a:gd name="T20" fmla="*/ 16 w 761"/>
                <a:gd name="T21" fmla="*/ 293 h 672"/>
                <a:gd name="T22" fmla="*/ 69 w 761"/>
                <a:gd name="T23" fmla="*/ 215 h 672"/>
                <a:gd name="T24" fmla="*/ 80 w 761"/>
                <a:gd name="T25" fmla="*/ 213 h 672"/>
                <a:gd name="T26" fmla="*/ 0 w 761"/>
                <a:gd name="T27" fmla="*/ 115 h 672"/>
                <a:gd name="T28" fmla="*/ 397 w 761"/>
                <a:gd name="T29" fmla="*/ 31 h 672"/>
                <a:gd name="T30" fmla="*/ 703 w 761"/>
                <a:gd name="T31" fmla="*/ 100 h 672"/>
                <a:gd name="T32" fmla="*/ 761 w 761"/>
                <a:gd name="T33" fmla="*/ 109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1" h="672">
                  <a:moveTo>
                    <a:pt x="761" y="109"/>
                  </a:moveTo>
                  <a:cubicBezTo>
                    <a:pt x="761" y="582"/>
                    <a:pt x="761" y="582"/>
                    <a:pt x="761" y="582"/>
                  </a:cubicBezTo>
                  <a:cubicBezTo>
                    <a:pt x="709" y="582"/>
                    <a:pt x="709" y="582"/>
                    <a:pt x="709" y="582"/>
                  </a:cubicBezTo>
                  <a:cubicBezTo>
                    <a:pt x="709" y="582"/>
                    <a:pt x="640" y="672"/>
                    <a:pt x="527" y="672"/>
                  </a:cubicBezTo>
                  <a:cubicBezTo>
                    <a:pt x="413" y="672"/>
                    <a:pt x="123" y="672"/>
                    <a:pt x="123" y="672"/>
                  </a:cubicBezTo>
                  <a:cubicBezTo>
                    <a:pt x="123" y="672"/>
                    <a:pt x="85" y="660"/>
                    <a:pt x="85" y="609"/>
                  </a:cubicBezTo>
                  <a:cubicBezTo>
                    <a:pt x="85" y="558"/>
                    <a:pt x="112" y="551"/>
                    <a:pt x="112" y="533"/>
                  </a:cubicBezTo>
                  <a:cubicBezTo>
                    <a:pt x="112" y="515"/>
                    <a:pt x="51" y="551"/>
                    <a:pt x="51" y="451"/>
                  </a:cubicBezTo>
                  <a:cubicBezTo>
                    <a:pt x="51" y="351"/>
                    <a:pt x="98" y="387"/>
                    <a:pt x="98" y="373"/>
                  </a:cubicBezTo>
                  <a:cubicBezTo>
                    <a:pt x="98" y="370"/>
                    <a:pt x="92" y="370"/>
                    <a:pt x="84" y="371"/>
                  </a:cubicBezTo>
                  <a:cubicBezTo>
                    <a:pt x="60" y="372"/>
                    <a:pt x="16" y="373"/>
                    <a:pt x="16" y="293"/>
                  </a:cubicBezTo>
                  <a:cubicBezTo>
                    <a:pt x="16" y="211"/>
                    <a:pt x="51" y="213"/>
                    <a:pt x="69" y="215"/>
                  </a:cubicBezTo>
                  <a:cubicBezTo>
                    <a:pt x="76" y="216"/>
                    <a:pt x="80" y="217"/>
                    <a:pt x="80" y="213"/>
                  </a:cubicBezTo>
                  <a:cubicBezTo>
                    <a:pt x="80" y="202"/>
                    <a:pt x="0" y="230"/>
                    <a:pt x="0" y="115"/>
                  </a:cubicBezTo>
                  <a:cubicBezTo>
                    <a:pt x="0" y="0"/>
                    <a:pt x="239" y="31"/>
                    <a:pt x="397" y="31"/>
                  </a:cubicBezTo>
                  <a:cubicBezTo>
                    <a:pt x="555" y="31"/>
                    <a:pt x="663" y="66"/>
                    <a:pt x="703" y="100"/>
                  </a:cubicBezTo>
                  <a:cubicBezTo>
                    <a:pt x="743" y="134"/>
                    <a:pt x="761" y="109"/>
                    <a:pt x="761" y="109"/>
                  </a:cubicBezTo>
                </a:path>
              </a:pathLst>
            </a:custGeom>
            <a:solidFill>
              <a:srgbClr val="FFEACA"/>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8" name="iśliďè"/>
            <p:cNvSpPr/>
            <p:nvPr/>
          </p:nvSpPr>
          <p:spPr bwMode="auto">
            <a:xfrm>
              <a:off x="9495022" y="2093409"/>
              <a:ext cx="947808" cy="787805"/>
            </a:xfrm>
            <a:custGeom>
              <a:avLst/>
              <a:gdLst>
                <a:gd name="T0" fmla="*/ 676 w 676"/>
                <a:gd name="T1" fmla="*/ 0 h 563"/>
                <a:gd name="T2" fmla="*/ 656 w 676"/>
                <a:gd name="T3" fmla="*/ 9 h 563"/>
                <a:gd name="T4" fmla="*/ 648 w 676"/>
                <a:gd name="T5" fmla="*/ 8 h 563"/>
                <a:gd name="T6" fmla="*/ 21 w 676"/>
                <a:gd name="T7" fmla="*/ 494 h 563"/>
                <a:gd name="T8" fmla="*/ 0 w 676"/>
                <a:gd name="T9" fmla="*/ 493 h 563"/>
                <a:gd name="T10" fmla="*/ 0 w 676"/>
                <a:gd name="T11" fmla="*/ 500 h 563"/>
                <a:gd name="T12" fmla="*/ 0 w 676"/>
                <a:gd name="T13" fmla="*/ 500 h 563"/>
                <a:gd name="T14" fmla="*/ 38 w 676"/>
                <a:gd name="T15" fmla="*/ 563 h 563"/>
                <a:gd name="T16" fmla="*/ 442 w 676"/>
                <a:gd name="T17" fmla="*/ 563 h 563"/>
                <a:gd name="T18" fmla="*/ 624 w 676"/>
                <a:gd name="T19" fmla="*/ 473 h 563"/>
                <a:gd name="T20" fmla="*/ 676 w 676"/>
                <a:gd name="T21" fmla="*/ 473 h 563"/>
                <a:gd name="T22" fmla="*/ 676 w 676"/>
                <a:gd name="T23" fmla="*/ 0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6" h="563">
                  <a:moveTo>
                    <a:pt x="676" y="0"/>
                  </a:moveTo>
                  <a:cubicBezTo>
                    <a:pt x="676" y="0"/>
                    <a:pt x="670" y="9"/>
                    <a:pt x="656" y="9"/>
                  </a:cubicBezTo>
                  <a:cubicBezTo>
                    <a:pt x="654" y="9"/>
                    <a:pt x="651" y="9"/>
                    <a:pt x="648" y="8"/>
                  </a:cubicBezTo>
                  <a:cubicBezTo>
                    <a:pt x="574" y="285"/>
                    <a:pt x="318" y="494"/>
                    <a:pt x="21" y="494"/>
                  </a:cubicBezTo>
                  <a:cubicBezTo>
                    <a:pt x="14" y="494"/>
                    <a:pt x="7" y="494"/>
                    <a:pt x="0" y="493"/>
                  </a:cubicBezTo>
                  <a:cubicBezTo>
                    <a:pt x="0" y="496"/>
                    <a:pt x="0" y="498"/>
                    <a:pt x="0" y="500"/>
                  </a:cubicBezTo>
                  <a:cubicBezTo>
                    <a:pt x="0" y="500"/>
                    <a:pt x="0" y="500"/>
                    <a:pt x="0" y="500"/>
                  </a:cubicBezTo>
                  <a:cubicBezTo>
                    <a:pt x="0" y="551"/>
                    <a:pt x="38" y="563"/>
                    <a:pt x="38" y="563"/>
                  </a:cubicBezTo>
                  <a:cubicBezTo>
                    <a:pt x="38" y="563"/>
                    <a:pt x="328" y="563"/>
                    <a:pt x="442" y="563"/>
                  </a:cubicBezTo>
                  <a:cubicBezTo>
                    <a:pt x="555" y="563"/>
                    <a:pt x="624" y="473"/>
                    <a:pt x="624" y="473"/>
                  </a:cubicBezTo>
                  <a:cubicBezTo>
                    <a:pt x="676" y="473"/>
                    <a:pt x="676" y="473"/>
                    <a:pt x="676" y="473"/>
                  </a:cubicBezTo>
                  <a:cubicBezTo>
                    <a:pt x="676" y="0"/>
                    <a:pt x="676" y="0"/>
                    <a:pt x="676" y="0"/>
                  </a:cubicBezTo>
                </a:path>
              </a:pathLst>
            </a:custGeom>
            <a:solidFill>
              <a:srgbClr val="FFE7C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9" name="i$ļíḓè"/>
            <p:cNvSpPr/>
            <p:nvPr/>
          </p:nvSpPr>
          <p:spPr bwMode="auto">
            <a:xfrm>
              <a:off x="10442829" y="2017475"/>
              <a:ext cx="219663" cy="825773"/>
            </a:xfrm>
            <a:prstGeom prst="rect">
              <a:avLst/>
            </a:prstGeom>
            <a:solidFill>
              <a:schemeClr val="bg1">
                <a:lumMod val="95000"/>
              </a:schemeClr>
            </a:solidFill>
            <a:ln>
              <a:noFill/>
            </a:ln>
          </p:spPr>
          <p:txBody>
            <a:bodyPr anchor="ctr"/>
            <a:p>
              <a:pPr algn="ctr"/>
            </a:p>
          </p:txBody>
        </p:sp>
        <p:sp>
          <p:nvSpPr>
            <p:cNvPr id="190" name="íşḻîḋê"/>
            <p:cNvSpPr/>
            <p:nvPr/>
          </p:nvSpPr>
          <p:spPr bwMode="auto">
            <a:xfrm>
              <a:off x="10442829" y="2017475"/>
              <a:ext cx="219663" cy="825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91" name="í$ľîḍè"/>
            <p:cNvSpPr/>
            <p:nvPr/>
          </p:nvSpPr>
          <p:spPr bwMode="auto">
            <a:xfrm>
              <a:off x="10662492" y="1989000"/>
              <a:ext cx="1529508" cy="884078"/>
            </a:xfrm>
            <a:prstGeom prst="rect">
              <a:avLst/>
            </a:prstGeom>
            <a:solidFill>
              <a:srgbClr val="4472C4"/>
            </a:solidFill>
            <a:ln>
              <a:noFill/>
            </a:ln>
          </p:spPr>
          <p:txBody>
            <a:bodyPr anchor="ctr"/>
            <a:p>
              <a:pPr algn="ctr"/>
            </a:p>
          </p:txBody>
        </p:sp>
        <p:sp>
          <p:nvSpPr>
            <p:cNvPr id="192" name="işḷiḑe"/>
            <p:cNvSpPr/>
            <p:nvPr/>
          </p:nvSpPr>
          <p:spPr bwMode="auto">
            <a:xfrm>
              <a:off x="10662493" y="1989000"/>
              <a:ext cx="1529508" cy="88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93" name="ïṧ1iḑé"/>
            <p:cNvSpPr/>
            <p:nvPr/>
          </p:nvSpPr>
          <p:spPr bwMode="auto">
            <a:xfrm>
              <a:off x="10442829" y="2652059"/>
              <a:ext cx="219663" cy="191189"/>
            </a:xfrm>
            <a:prstGeom prst="rect">
              <a:avLst/>
            </a:prstGeom>
            <a:solidFill>
              <a:schemeClr val="bg1">
                <a:lumMod val="85000"/>
              </a:schemeClr>
            </a:solidFill>
            <a:ln>
              <a:noFill/>
            </a:ln>
          </p:spPr>
          <p:txBody>
            <a:bodyPr anchor="ctr"/>
            <a:p>
              <a:pPr algn="ctr"/>
            </a:p>
          </p:txBody>
        </p:sp>
        <p:sp>
          <p:nvSpPr>
            <p:cNvPr id="194" name="ïŝḻíḍê"/>
            <p:cNvSpPr/>
            <p:nvPr/>
          </p:nvSpPr>
          <p:spPr bwMode="auto">
            <a:xfrm>
              <a:off x="10442829" y="2652060"/>
              <a:ext cx="219663" cy="19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95" name="íṩlîḓê"/>
            <p:cNvSpPr/>
            <p:nvPr/>
          </p:nvSpPr>
          <p:spPr bwMode="auto">
            <a:xfrm>
              <a:off x="10662495" y="2668330"/>
              <a:ext cx="1529508" cy="204749"/>
            </a:xfrm>
            <a:prstGeom prst="rect">
              <a:avLst/>
            </a:prstGeom>
            <a:solidFill>
              <a:schemeClr val="bg1">
                <a:lumMod val="65000"/>
              </a:schemeClr>
            </a:solidFill>
            <a:ln>
              <a:noFill/>
            </a:ln>
          </p:spPr>
          <p:txBody>
            <a:bodyPr anchor="ctr"/>
            <a:p>
              <a:pPr algn="ctr"/>
            </a:p>
          </p:txBody>
        </p:sp>
        <p:sp>
          <p:nvSpPr>
            <p:cNvPr id="196" name="íSḻíḍe"/>
            <p:cNvSpPr/>
            <p:nvPr/>
          </p:nvSpPr>
          <p:spPr bwMode="auto">
            <a:xfrm>
              <a:off x="10662493" y="2668330"/>
              <a:ext cx="1529508" cy="204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614045" y="287020"/>
            <a:ext cx="5313045" cy="724535"/>
          </a:xfrm>
        </p:spPr>
        <p:txBody>
          <a:bodyPr/>
          <a:lstStyle/>
          <a:p>
            <a:r>
              <a:rPr lang="zh-CN" altLang="en-US" sz="2800" b="1" dirty="0">
                <a:sym typeface="+mn-ea"/>
              </a:rPr>
              <a:t>做好垃圾分类的举措</a:t>
            </a:r>
            <a:endParaRPr lang="en-US" altLang="zh-CN" sz="2800" b="1" dirty="0">
              <a:sym typeface="+mn-ea"/>
            </a:endParaRPr>
          </a:p>
        </p:txBody>
      </p:sp>
      <p:grpSp>
        <p:nvGrpSpPr>
          <p:cNvPr id="11" name="그룹 10"/>
          <p:cNvGrpSpPr/>
          <p:nvPr/>
        </p:nvGrpSpPr>
        <p:grpSpPr>
          <a:xfrm>
            <a:off x="1402715" y="1151890"/>
            <a:ext cx="7623175" cy="1443990"/>
            <a:chOff x="5962618" y="3522561"/>
            <a:chExt cx="4032449" cy="1443835"/>
          </a:xfrm>
        </p:grpSpPr>
        <p:sp>
          <p:nvSpPr>
            <p:cNvPr id="12" name="Chevron 8"/>
            <p:cNvSpPr/>
            <p:nvPr/>
          </p:nvSpPr>
          <p:spPr>
            <a:xfrm>
              <a:off x="5962618" y="3522561"/>
              <a:ext cx="4032449" cy="1443835"/>
            </a:xfrm>
            <a:prstGeom prst="chevron">
              <a:avLst/>
            </a:prstGeom>
            <a:solidFill>
              <a:srgbClr val="1B262C"/>
            </a:solidFill>
            <a:ln>
              <a:noFill/>
            </a:ln>
            <a:effectLst>
              <a:outerShdw blurRad="50800" dist="50800" dir="5400000" algn="ctr" rotWithShape="0">
                <a:srgbClr val="000000">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ko-KR" altLang="en-US">
                <a:solidFill>
                  <a:schemeClr val="tx1"/>
                </a:solidFill>
                <a:latin typeface="微软雅黑" panose="020B0503020204020204" pitchFamily="34" charset="-122"/>
              </a:endParaRPr>
            </a:p>
          </p:txBody>
        </p:sp>
        <p:sp>
          <p:nvSpPr>
            <p:cNvPr id="13" name="Chevron 9"/>
            <p:cNvSpPr/>
            <p:nvPr/>
          </p:nvSpPr>
          <p:spPr>
            <a:xfrm>
              <a:off x="6251901" y="3633695"/>
              <a:ext cx="3411682" cy="1221567"/>
            </a:xfrm>
            <a:prstGeom prst="chevron">
              <a:avLst/>
            </a:prstGeom>
            <a:solidFill>
              <a:schemeClr val="bg1"/>
            </a:solidFill>
            <a:ln>
              <a:noFill/>
            </a:ln>
            <a:effectLst>
              <a:outerShdw blurRad="635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ko-KR" altLang="en-US">
                <a:latin typeface="微软雅黑" panose="020B0503020204020204" pitchFamily="34" charset="-122"/>
              </a:endParaRPr>
            </a:p>
          </p:txBody>
        </p:sp>
        <p:sp>
          <p:nvSpPr>
            <p:cNvPr id="14" name="Hexagon 10"/>
            <p:cNvSpPr/>
            <p:nvPr/>
          </p:nvSpPr>
          <p:spPr>
            <a:xfrm>
              <a:off x="5962618" y="3741001"/>
              <a:ext cx="3619166" cy="1007745"/>
            </a:xfrm>
            <a:prstGeom prst="hexagon">
              <a:avLst>
                <a:gd name="adj" fmla="val 51788"/>
                <a:gd name="vf" fmla="val 115470"/>
              </a:avLst>
            </a:prstGeom>
            <a:solidFill>
              <a:srgbClr val="1B262C"/>
            </a:solidFill>
            <a:ln>
              <a:noFill/>
            </a:ln>
            <a:effectLst>
              <a:outerShdw blurRad="50800" dist="50800" dir="5400000" algn="ctr" rotWithShape="0">
                <a:srgbClr val="000000">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229235"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在人流大的公共区域</a:t>
              </a:r>
              <a:r>
                <a:rPr lang="en-US" altLang="zh-CN" sz="1600"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a:t>
              </a:r>
              <a:r>
                <a:rPr lang="zh-CN" altLang="en-US" sz="1600"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宣传栏通过展架、横幅、海报、单页等形式进行宣传</a:t>
              </a:r>
              <a:endParaRPr lang="zh-CN" altLang="en-US" sz="1600"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pic>
        <p:nvPicPr>
          <p:cNvPr id="6" name="图片 5" descr="P71019-160203"/>
          <p:cNvPicPr>
            <a:picLocks noChangeAspect="true"/>
          </p:cNvPicPr>
          <p:nvPr/>
        </p:nvPicPr>
        <p:blipFill>
          <a:blip r:embed="rId1" cstate="print"/>
          <a:stretch>
            <a:fillRect/>
          </a:stretch>
        </p:blipFill>
        <p:spPr>
          <a:xfrm>
            <a:off x="1296035" y="2936875"/>
            <a:ext cx="4121785" cy="3088640"/>
          </a:xfrm>
          <a:prstGeom prst="rect">
            <a:avLst/>
          </a:prstGeom>
        </p:spPr>
      </p:pic>
      <p:pic>
        <p:nvPicPr>
          <p:cNvPr id="7" name="图片 6" descr="P71109-144609"/>
          <p:cNvPicPr>
            <a:picLocks noChangeAspect="true"/>
          </p:cNvPicPr>
          <p:nvPr/>
        </p:nvPicPr>
        <p:blipFill>
          <a:blip r:embed="rId2" cstate="print"/>
          <a:stretch>
            <a:fillRect/>
          </a:stretch>
        </p:blipFill>
        <p:spPr>
          <a:xfrm>
            <a:off x="6059170" y="2921000"/>
            <a:ext cx="4189095" cy="3104515"/>
          </a:xfrm>
          <a:prstGeom prst="rect">
            <a:avLst/>
          </a:prstGeom>
        </p:spPr>
      </p:pic>
      <p:sp>
        <p:nvSpPr>
          <p:cNvPr id="60" name="直角三角形 59"/>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直角三角形 60"/>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true"/>
          </p:cNvPicPr>
          <p:nvPr/>
        </p:nvPicPr>
        <p:blipFill rotWithShape="true">
          <a:blip r:embed="rId3"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直角三角形 59"/>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占位符 1"/>
          <p:cNvSpPr>
            <a:spLocks noGrp="true"/>
          </p:cNvSpPr>
          <p:nvPr>
            <p:ph type="body" sz="quarter" idx="10"/>
          </p:nvPr>
        </p:nvSpPr>
        <p:spPr>
          <a:xfrm>
            <a:off x="502389" y="315194"/>
            <a:ext cx="11282576" cy="724247"/>
          </a:xfrm>
        </p:spPr>
        <p:txBody>
          <a:bodyPr/>
          <a:lstStyle/>
          <a:p>
            <a:r>
              <a:rPr lang="zh-CN" altLang="en-US" sz="2800" b="1" dirty="0">
                <a:sym typeface="+mn-ea"/>
              </a:rPr>
              <a:t>如何去做好垃圾分类</a:t>
            </a:r>
            <a:endParaRPr lang="zh-CN" altLang="en-US" sz="2800" b="1" dirty="0">
              <a:sym typeface="+mn-ea"/>
            </a:endParaRPr>
          </a:p>
        </p:txBody>
      </p:sp>
      <p:grpSp>
        <p:nvGrpSpPr>
          <p:cNvPr id="3" name="그룹 2"/>
          <p:cNvGrpSpPr/>
          <p:nvPr/>
        </p:nvGrpSpPr>
        <p:grpSpPr>
          <a:xfrm>
            <a:off x="689881" y="1595261"/>
            <a:ext cx="3856769" cy="2141190"/>
            <a:chOff x="2183187" y="1821689"/>
            <a:chExt cx="2797876" cy="2141190"/>
          </a:xfrm>
        </p:grpSpPr>
        <p:sp>
          <p:nvSpPr>
            <p:cNvPr id="4" name="Pentagon 3"/>
            <p:cNvSpPr/>
            <p:nvPr/>
          </p:nvSpPr>
          <p:spPr>
            <a:xfrm>
              <a:off x="2291111" y="1910879"/>
              <a:ext cx="2689952" cy="2052000"/>
            </a:xfrm>
            <a:prstGeom prst="homePlate">
              <a:avLst>
                <a:gd name="adj" fmla="val 21254"/>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5" name="Pentagon 12"/>
            <p:cNvSpPr/>
            <p:nvPr/>
          </p:nvSpPr>
          <p:spPr>
            <a:xfrm>
              <a:off x="2183187" y="1821689"/>
              <a:ext cx="2689952" cy="2052000"/>
            </a:xfrm>
            <a:prstGeom prst="homePlate">
              <a:avLst>
                <a:gd name="adj" fmla="val 21254"/>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grpSp>
        <p:nvGrpSpPr>
          <p:cNvPr id="6" name="그룹 5"/>
          <p:cNvGrpSpPr/>
          <p:nvPr/>
        </p:nvGrpSpPr>
        <p:grpSpPr>
          <a:xfrm>
            <a:off x="689880" y="3778637"/>
            <a:ext cx="3856770" cy="2141189"/>
            <a:chOff x="2183186" y="4005065"/>
            <a:chExt cx="2797877" cy="2141189"/>
          </a:xfrm>
        </p:grpSpPr>
        <p:sp>
          <p:nvSpPr>
            <p:cNvPr id="7" name="Pentagon 4"/>
            <p:cNvSpPr/>
            <p:nvPr/>
          </p:nvSpPr>
          <p:spPr>
            <a:xfrm>
              <a:off x="2291111" y="4094254"/>
              <a:ext cx="2689952" cy="2052000"/>
            </a:xfrm>
            <a:prstGeom prst="homePlate">
              <a:avLst>
                <a:gd name="adj" fmla="val 21254"/>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8" name="Pentagon 13"/>
            <p:cNvSpPr/>
            <p:nvPr/>
          </p:nvSpPr>
          <p:spPr>
            <a:xfrm>
              <a:off x="2183186" y="4005065"/>
              <a:ext cx="2689952" cy="2052000"/>
            </a:xfrm>
            <a:prstGeom prst="homePlate">
              <a:avLst>
                <a:gd name="adj" fmla="val 21254"/>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grpSp>
        <p:nvGrpSpPr>
          <p:cNvPr id="9" name="그룹 8"/>
          <p:cNvGrpSpPr/>
          <p:nvPr/>
        </p:nvGrpSpPr>
        <p:grpSpPr>
          <a:xfrm>
            <a:off x="7624050" y="1595261"/>
            <a:ext cx="3836159" cy="2141190"/>
            <a:chOff x="7232588" y="1821689"/>
            <a:chExt cx="2785753" cy="2141190"/>
          </a:xfrm>
        </p:grpSpPr>
        <p:sp>
          <p:nvSpPr>
            <p:cNvPr id="10" name="Pentagon 6"/>
            <p:cNvSpPr/>
            <p:nvPr/>
          </p:nvSpPr>
          <p:spPr>
            <a:xfrm rot="10800000">
              <a:off x="7232588" y="1910879"/>
              <a:ext cx="2692686" cy="2052000"/>
            </a:xfrm>
            <a:prstGeom prst="homePlate">
              <a:avLst>
                <a:gd name="adj" fmla="val 21254"/>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1" name="Pentagon 14"/>
            <p:cNvSpPr/>
            <p:nvPr/>
          </p:nvSpPr>
          <p:spPr>
            <a:xfrm rot="10800000">
              <a:off x="7325655" y="1821689"/>
              <a:ext cx="2692686" cy="2052000"/>
            </a:xfrm>
            <a:prstGeom prst="homePlate">
              <a:avLst>
                <a:gd name="adj" fmla="val 21254"/>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grpSp>
        <p:nvGrpSpPr>
          <p:cNvPr id="12" name="그룹 11"/>
          <p:cNvGrpSpPr/>
          <p:nvPr/>
        </p:nvGrpSpPr>
        <p:grpSpPr>
          <a:xfrm>
            <a:off x="7623810" y="3778885"/>
            <a:ext cx="3822065" cy="2141220"/>
            <a:chOff x="7232588" y="4005064"/>
            <a:chExt cx="2785753" cy="2141189"/>
          </a:xfrm>
        </p:grpSpPr>
        <p:sp>
          <p:nvSpPr>
            <p:cNvPr id="13" name="Pentagon 5"/>
            <p:cNvSpPr/>
            <p:nvPr/>
          </p:nvSpPr>
          <p:spPr>
            <a:xfrm rot="10800000">
              <a:off x="7232588" y="4094253"/>
              <a:ext cx="2692686" cy="2052000"/>
            </a:xfrm>
            <a:prstGeom prst="homePlate">
              <a:avLst>
                <a:gd name="adj" fmla="val 21254"/>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4" name="Pentagon 15"/>
            <p:cNvSpPr/>
            <p:nvPr/>
          </p:nvSpPr>
          <p:spPr>
            <a:xfrm rot="10800000">
              <a:off x="7325655" y="4005064"/>
              <a:ext cx="2692686" cy="2052000"/>
            </a:xfrm>
            <a:prstGeom prst="homePlate">
              <a:avLst>
                <a:gd name="adj" fmla="val 21254"/>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grpSp>
        <p:nvGrpSpPr>
          <p:cNvPr id="27" name="그룹 26"/>
          <p:cNvGrpSpPr/>
          <p:nvPr/>
        </p:nvGrpSpPr>
        <p:grpSpPr>
          <a:xfrm>
            <a:off x="4790215" y="2407651"/>
            <a:ext cx="2599492" cy="2599492"/>
            <a:chOff x="4790215" y="2634079"/>
            <a:chExt cx="2599492" cy="2599492"/>
          </a:xfrm>
        </p:grpSpPr>
        <p:sp>
          <p:nvSpPr>
            <p:cNvPr id="28" name="Oval 7"/>
            <p:cNvSpPr/>
            <p:nvPr/>
          </p:nvSpPr>
          <p:spPr>
            <a:xfrm>
              <a:off x="4790215" y="2634079"/>
              <a:ext cx="2599492" cy="2599492"/>
            </a:xfrm>
            <a:prstGeom prst="ellipse">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29" name="그룹 28"/>
            <p:cNvGrpSpPr/>
            <p:nvPr/>
          </p:nvGrpSpPr>
          <p:grpSpPr>
            <a:xfrm>
              <a:off x="5045357" y="2874203"/>
              <a:ext cx="2089211" cy="2089211"/>
              <a:chOff x="5045357" y="2874203"/>
              <a:chExt cx="2089211" cy="2089211"/>
            </a:xfrm>
          </p:grpSpPr>
          <p:sp>
            <p:nvSpPr>
              <p:cNvPr id="30" name="Block Arc 8"/>
              <p:cNvSpPr/>
              <p:nvPr/>
            </p:nvSpPr>
            <p:spPr>
              <a:xfrm rot="5400000">
                <a:off x="5045357" y="2874203"/>
                <a:ext cx="2089211" cy="2089211"/>
              </a:xfrm>
              <a:prstGeom prst="blockArc">
                <a:avLst>
                  <a:gd name="adj1" fmla="val 10800000"/>
                  <a:gd name="adj2" fmla="val 16208807"/>
                  <a:gd name="adj3" fmla="val 25571"/>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1" name="Block Arc 9"/>
              <p:cNvSpPr/>
              <p:nvPr/>
            </p:nvSpPr>
            <p:spPr>
              <a:xfrm rot="16200000">
                <a:off x="5045357" y="2874203"/>
                <a:ext cx="2089211" cy="2089211"/>
              </a:xfrm>
              <a:prstGeom prst="blockArc">
                <a:avLst>
                  <a:gd name="adj1" fmla="val 10800000"/>
                  <a:gd name="adj2" fmla="val 16208807"/>
                  <a:gd name="adj3" fmla="val 25571"/>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2" name="Block Arc 10"/>
              <p:cNvSpPr/>
              <p:nvPr/>
            </p:nvSpPr>
            <p:spPr>
              <a:xfrm rot="10800000">
                <a:off x="5045357" y="2874203"/>
                <a:ext cx="2089211" cy="2089211"/>
              </a:xfrm>
              <a:prstGeom prst="blockArc">
                <a:avLst>
                  <a:gd name="adj1" fmla="val 10800000"/>
                  <a:gd name="adj2" fmla="val 16208807"/>
                  <a:gd name="adj3" fmla="val 25571"/>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3" name="Block Arc 11"/>
              <p:cNvSpPr/>
              <p:nvPr/>
            </p:nvSpPr>
            <p:spPr>
              <a:xfrm>
                <a:off x="5045357" y="2874203"/>
                <a:ext cx="2089211" cy="2089211"/>
              </a:xfrm>
              <a:prstGeom prst="blockArc">
                <a:avLst>
                  <a:gd name="adj1" fmla="val 10800000"/>
                  <a:gd name="adj2" fmla="val 16208807"/>
                  <a:gd name="adj3" fmla="val 25571"/>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grpSp>
      <p:sp>
        <p:nvSpPr>
          <p:cNvPr id="34" name="TextBox 33"/>
          <p:cNvSpPr txBox="true"/>
          <p:nvPr/>
        </p:nvSpPr>
        <p:spPr>
          <a:xfrm>
            <a:off x="5261037" y="2905830"/>
            <a:ext cx="504056" cy="584775"/>
          </a:xfrm>
          <a:prstGeom prst="rect">
            <a:avLst/>
          </a:prstGeom>
          <a:noFill/>
        </p:spPr>
        <p:txBody>
          <a:bodyPr wrap="square" rtlCol="0">
            <a:spAutoFit/>
          </a:bodyPr>
          <a:lstStyle/>
          <a:p>
            <a:pPr algn="ctr"/>
            <a:r>
              <a:rPr lang="en-US" altLang="zh-CN" sz="3200" b="1" dirty="0">
                <a:solidFill>
                  <a:schemeClr val="bg1"/>
                </a:solidFill>
                <a:cs typeface="Arial" panose="020B0604020202020204" pitchFamily="34" charset="0"/>
              </a:rPr>
              <a:t>1</a:t>
            </a:r>
            <a:endParaRPr lang="ko-KR" altLang="en-US" sz="3200" b="1" dirty="0">
              <a:solidFill>
                <a:schemeClr val="bg1"/>
              </a:solidFill>
              <a:cs typeface="Arial" panose="020B0604020202020204" pitchFamily="34" charset="0"/>
            </a:endParaRPr>
          </a:p>
        </p:txBody>
      </p:sp>
      <p:sp>
        <p:nvSpPr>
          <p:cNvPr id="35" name="TextBox 34"/>
          <p:cNvSpPr txBox="true"/>
          <p:nvPr/>
        </p:nvSpPr>
        <p:spPr>
          <a:xfrm>
            <a:off x="6436989" y="2905829"/>
            <a:ext cx="504056" cy="584775"/>
          </a:xfrm>
          <a:prstGeom prst="rect">
            <a:avLst/>
          </a:prstGeom>
          <a:noFill/>
        </p:spPr>
        <p:txBody>
          <a:bodyPr wrap="square" rtlCol="0">
            <a:spAutoFit/>
          </a:bodyPr>
          <a:lstStyle/>
          <a:p>
            <a:pPr algn="ctr"/>
            <a:r>
              <a:rPr lang="en-US" altLang="zh-CN" sz="3200" b="1" dirty="0">
                <a:solidFill>
                  <a:srgbClr val="0F4C75"/>
                </a:solidFill>
                <a:cs typeface="Arial" panose="020B0604020202020204" pitchFamily="34" charset="0"/>
              </a:rPr>
              <a:t>2</a:t>
            </a:r>
            <a:endParaRPr lang="ko-KR" altLang="en-US" sz="3200" b="1" dirty="0">
              <a:solidFill>
                <a:srgbClr val="0F4C75"/>
              </a:solidFill>
              <a:cs typeface="Arial" panose="020B0604020202020204" pitchFamily="34" charset="0"/>
            </a:endParaRPr>
          </a:p>
        </p:txBody>
      </p:sp>
      <p:sp>
        <p:nvSpPr>
          <p:cNvPr id="36" name="TextBox 35"/>
          <p:cNvSpPr txBox="true"/>
          <p:nvPr/>
        </p:nvSpPr>
        <p:spPr>
          <a:xfrm>
            <a:off x="5261035" y="3864530"/>
            <a:ext cx="504056" cy="584775"/>
          </a:xfrm>
          <a:prstGeom prst="rect">
            <a:avLst/>
          </a:prstGeom>
          <a:noFill/>
        </p:spPr>
        <p:txBody>
          <a:bodyPr wrap="square" rtlCol="0">
            <a:spAutoFit/>
          </a:bodyPr>
          <a:lstStyle/>
          <a:p>
            <a:pPr algn="ctr"/>
            <a:r>
              <a:rPr lang="en-US" altLang="zh-CN" sz="3200" b="1" dirty="0">
                <a:solidFill>
                  <a:srgbClr val="0F4C75"/>
                </a:solidFill>
                <a:cs typeface="Arial" panose="020B0604020202020204" pitchFamily="34" charset="0"/>
              </a:rPr>
              <a:t>4</a:t>
            </a:r>
            <a:endParaRPr lang="ko-KR" altLang="en-US" sz="3200" b="1" dirty="0">
              <a:solidFill>
                <a:srgbClr val="0F4C75"/>
              </a:solidFill>
              <a:cs typeface="Arial" panose="020B0604020202020204" pitchFamily="34" charset="0"/>
            </a:endParaRPr>
          </a:p>
        </p:txBody>
      </p:sp>
      <p:sp>
        <p:nvSpPr>
          <p:cNvPr id="37" name="TextBox 36"/>
          <p:cNvSpPr txBox="true"/>
          <p:nvPr/>
        </p:nvSpPr>
        <p:spPr>
          <a:xfrm>
            <a:off x="6436987" y="3864529"/>
            <a:ext cx="504056" cy="584775"/>
          </a:xfrm>
          <a:prstGeom prst="rect">
            <a:avLst/>
          </a:prstGeom>
          <a:noFill/>
        </p:spPr>
        <p:txBody>
          <a:bodyPr wrap="square" rtlCol="0">
            <a:spAutoFit/>
          </a:bodyPr>
          <a:lstStyle/>
          <a:p>
            <a:pPr algn="ctr"/>
            <a:r>
              <a:rPr lang="en-US" altLang="zh-CN" sz="3200" b="1" dirty="0">
                <a:solidFill>
                  <a:schemeClr val="bg1"/>
                </a:solidFill>
                <a:cs typeface="Arial" panose="020B0604020202020204" pitchFamily="34" charset="0"/>
              </a:rPr>
              <a:t>3</a:t>
            </a:r>
            <a:endParaRPr lang="ko-KR" altLang="en-US" sz="3200" b="1" dirty="0">
              <a:solidFill>
                <a:schemeClr val="bg1"/>
              </a:solidFill>
              <a:cs typeface="Arial" panose="020B0604020202020204" pitchFamily="34" charset="0"/>
            </a:endParaRPr>
          </a:p>
        </p:txBody>
      </p:sp>
      <p:sp>
        <p:nvSpPr>
          <p:cNvPr id="38" name="Rounded Rectangle 51"/>
          <p:cNvSpPr/>
          <p:nvPr/>
        </p:nvSpPr>
        <p:spPr>
          <a:xfrm rot="16200000" flipH="true">
            <a:off x="5841837" y="3442585"/>
            <a:ext cx="496247" cy="467346"/>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false" anchor="ctr" anchorCtr="false" forceAA="false" compatLnSpc="true">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sp>
        <p:nvSpPr>
          <p:cNvPr id="61" name="直角三角形 60"/>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true"/>
          <p:nvPr/>
        </p:nvSpPr>
        <p:spPr>
          <a:xfrm>
            <a:off x="721995" y="1011555"/>
            <a:ext cx="2284095" cy="460375"/>
          </a:xfrm>
          <a:prstGeom prst="rect">
            <a:avLst/>
          </a:prstGeom>
          <a:noFill/>
        </p:spPr>
        <p:txBody>
          <a:bodyPr wrap="square" rtlCol="0">
            <a:spAutoFit/>
          </a:bodyPr>
          <a:p>
            <a:r>
              <a:rPr lang="zh-CN" altLang="en-US" sz="2400" b="1">
                <a:solidFill>
                  <a:srgbClr val="C00000"/>
                </a:solidFill>
                <a:latin typeface="微软雅黑" panose="020B0503020204020204" pitchFamily="34" charset="-122"/>
                <a:ea typeface="微软雅黑" panose="020B0503020204020204" pitchFamily="34" charset="-122"/>
              </a:rPr>
              <a:t>小区分类宣传：</a:t>
            </a:r>
            <a:endParaRPr lang="zh-CN" altLang="en-US" sz="2400" b="1">
              <a:solidFill>
                <a:srgbClr val="C00000"/>
              </a:solidFill>
              <a:latin typeface="微软雅黑" panose="020B0503020204020204" pitchFamily="34" charset="-122"/>
              <a:ea typeface="微软雅黑" panose="020B0503020204020204" pitchFamily="34" charset="-122"/>
            </a:endParaRPr>
          </a:p>
        </p:txBody>
      </p:sp>
      <p:pic>
        <p:nvPicPr>
          <p:cNvPr id="40" name="Picture 3" descr="C:\Users\l\Desktop\PPT4.4\活动照片\微信图片_20180404160808.jpg"/>
          <p:cNvPicPr>
            <a:picLocks noChangeAspect="true" noChangeArrowheads="true"/>
          </p:cNvPicPr>
          <p:nvPr/>
        </p:nvPicPr>
        <p:blipFill>
          <a:blip r:embed="rId1" cstate="print"/>
          <a:srcRect/>
          <a:stretch>
            <a:fillRect/>
          </a:stretch>
        </p:blipFill>
        <p:spPr bwMode="auto">
          <a:xfrm>
            <a:off x="986790" y="4010660"/>
            <a:ext cx="2793365" cy="1571625"/>
          </a:xfrm>
          <a:prstGeom prst="rect">
            <a:avLst/>
          </a:prstGeom>
          <a:noFill/>
        </p:spPr>
      </p:pic>
      <p:pic>
        <p:nvPicPr>
          <p:cNvPr id="41" name="图片 40"/>
          <p:cNvPicPr>
            <a:picLocks noChangeAspect="true"/>
          </p:cNvPicPr>
          <p:nvPr/>
        </p:nvPicPr>
        <p:blipFill>
          <a:blip r:embed="rId2" cstate="print"/>
          <a:stretch>
            <a:fillRect/>
          </a:stretch>
        </p:blipFill>
        <p:spPr>
          <a:xfrm>
            <a:off x="8342630" y="1776730"/>
            <a:ext cx="2891155" cy="1689100"/>
          </a:xfrm>
          <a:prstGeom prst="rect">
            <a:avLst/>
          </a:prstGeom>
        </p:spPr>
      </p:pic>
      <p:pic>
        <p:nvPicPr>
          <p:cNvPr id="42" name="图片 41"/>
          <p:cNvPicPr>
            <a:picLocks noChangeAspect="true"/>
          </p:cNvPicPr>
          <p:nvPr/>
        </p:nvPicPr>
        <p:blipFill>
          <a:blip r:embed="rId3" cstate="print"/>
          <a:stretch>
            <a:fillRect/>
          </a:stretch>
        </p:blipFill>
        <p:spPr>
          <a:xfrm>
            <a:off x="8342630" y="4010660"/>
            <a:ext cx="2835275" cy="1579880"/>
          </a:xfrm>
          <a:prstGeom prst="rect">
            <a:avLst/>
          </a:prstGeom>
        </p:spPr>
      </p:pic>
      <p:pic>
        <p:nvPicPr>
          <p:cNvPr id="43" name="Picture 1" descr="C:\Users\l\Desktop\PPT4.4\活动照片\微信图片_20180404160702.jpg"/>
          <p:cNvPicPr>
            <a:picLocks noChangeAspect="true" noChangeArrowheads="true"/>
          </p:cNvPicPr>
          <p:nvPr/>
        </p:nvPicPr>
        <p:blipFill>
          <a:blip r:embed="rId4" cstate="print"/>
          <a:srcRect/>
          <a:stretch>
            <a:fillRect/>
          </a:stretch>
        </p:blipFill>
        <p:spPr bwMode="auto">
          <a:xfrm>
            <a:off x="958538" y="1684643"/>
            <a:ext cx="2769409" cy="1846272"/>
          </a:xfrm>
          <a:prstGeom prst="rect">
            <a:avLst/>
          </a:prstGeom>
          <a:noFill/>
        </p:spPr>
      </p:pic>
      <p:sp>
        <p:nvSpPr>
          <p:cNvPr id="45" name="文本框 44"/>
          <p:cNvSpPr txBox="true"/>
          <p:nvPr/>
        </p:nvSpPr>
        <p:spPr>
          <a:xfrm>
            <a:off x="7247890" y="4403090"/>
            <a:ext cx="459740" cy="1289050"/>
          </a:xfrm>
          <a:prstGeom prst="rect">
            <a:avLst/>
          </a:prstGeom>
          <a:noFill/>
        </p:spPr>
        <p:txBody>
          <a:bodyPr vert="eaVert" wrap="square" rtlCol="0">
            <a:spAutoFit/>
          </a:bodyPr>
          <a:p>
            <a:r>
              <a:rPr lang="zh-CN" altLang="en-US" b="1">
                <a:latin typeface="微软雅黑" panose="020B0503020204020204" pitchFamily="34" charset="-122"/>
                <a:ea typeface="微软雅黑" panose="020B0503020204020204" pitchFamily="34" charset="-122"/>
              </a:rPr>
              <a:t>现场督导</a:t>
            </a:r>
            <a:endParaRPr lang="zh-CN" altLang="en-US" b="1">
              <a:latin typeface="微软雅黑" panose="020B0503020204020204" pitchFamily="34" charset="-122"/>
              <a:ea typeface="微软雅黑" panose="020B0503020204020204" pitchFamily="34" charset="-122"/>
            </a:endParaRPr>
          </a:p>
        </p:txBody>
      </p:sp>
      <p:sp>
        <p:nvSpPr>
          <p:cNvPr id="49" name="文本框 48"/>
          <p:cNvSpPr txBox="true"/>
          <p:nvPr/>
        </p:nvSpPr>
        <p:spPr>
          <a:xfrm>
            <a:off x="4546600" y="4301490"/>
            <a:ext cx="459740" cy="1289050"/>
          </a:xfrm>
          <a:prstGeom prst="rect">
            <a:avLst/>
          </a:prstGeom>
          <a:noFill/>
        </p:spPr>
        <p:txBody>
          <a:bodyPr vert="eaVert" wrap="square" rtlCol="0">
            <a:spAutoFit/>
          </a:bodyPr>
          <a:p>
            <a:r>
              <a:rPr lang="zh-CN" altLang="en-US" b="1">
                <a:latin typeface="微软雅黑" panose="020B0503020204020204" pitchFamily="34" charset="-122"/>
                <a:ea typeface="微软雅黑" panose="020B0503020204020204" pitchFamily="34" charset="-122"/>
              </a:rPr>
              <a:t>启动仪式</a:t>
            </a:r>
            <a:endParaRPr lang="zh-CN" altLang="en-US" b="1">
              <a:latin typeface="微软雅黑" panose="020B0503020204020204" pitchFamily="34" charset="-122"/>
              <a:ea typeface="微软雅黑" panose="020B0503020204020204" pitchFamily="34" charset="-122"/>
            </a:endParaRPr>
          </a:p>
        </p:txBody>
      </p:sp>
      <p:sp>
        <p:nvSpPr>
          <p:cNvPr id="51" name="文本框 50"/>
          <p:cNvSpPr txBox="true"/>
          <p:nvPr/>
        </p:nvSpPr>
        <p:spPr>
          <a:xfrm>
            <a:off x="4546600" y="2139315"/>
            <a:ext cx="459740" cy="1289050"/>
          </a:xfrm>
          <a:prstGeom prst="rect">
            <a:avLst/>
          </a:prstGeom>
          <a:noFill/>
        </p:spPr>
        <p:txBody>
          <a:bodyPr vert="eaVert" wrap="square" rtlCol="0">
            <a:spAutoFit/>
          </a:bodyPr>
          <a:p>
            <a:r>
              <a:rPr lang="zh-CN" altLang="en-US" b="1">
                <a:latin typeface="微软雅黑" panose="020B0503020204020204" pitchFamily="34" charset="-122"/>
                <a:ea typeface="微软雅黑" panose="020B0503020204020204" pitchFamily="34" charset="-122"/>
                <a:sym typeface="+mn-ea"/>
              </a:rPr>
              <a:t>主题活动</a:t>
            </a:r>
            <a:endParaRPr lang="zh-CN" altLang="en-US"/>
          </a:p>
        </p:txBody>
      </p:sp>
      <p:sp>
        <p:nvSpPr>
          <p:cNvPr id="54" name="文本框 53"/>
          <p:cNvSpPr txBox="true"/>
          <p:nvPr/>
        </p:nvSpPr>
        <p:spPr>
          <a:xfrm>
            <a:off x="7261860" y="1979930"/>
            <a:ext cx="459740" cy="2030730"/>
          </a:xfrm>
          <a:prstGeom prst="rect">
            <a:avLst/>
          </a:prstGeom>
          <a:noFill/>
        </p:spPr>
        <p:txBody>
          <a:bodyPr vert="eaVert" wrap="square" rtlCol="0">
            <a:spAutoFit/>
          </a:bodyPr>
          <a:p>
            <a:r>
              <a:rPr lang="zh-CN" altLang="en-US" b="1">
                <a:latin typeface="微软雅黑" panose="020B0503020204020204" pitchFamily="34" charset="-122"/>
                <a:ea typeface="微软雅黑" panose="020B0503020204020204" pitchFamily="34" charset="-122"/>
              </a:rPr>
              <a:t>上门入户宣传</a:t>
            </a:r>
            <a:endParaRPr lang="zh-CN" altLang="en-US" b="1">
              <a:latin typeface="微软雅黑" panose="020B0503020204020204" pitchFamily="34" charset="-122"/>
              <a:ea typeface="微软雅黑" panose="020B0503020204020204" pitchFamily="34" charset="-122"/>
            </a:endParaRPr>
          </a:p>
        </p:txBody>
      </p:sp>
      <p:pic>
        <p:nvPicPr>
          <p:cNvPr id="16" name="图片 15"/>
          <p:cNvPicPr>
            <a:picLocks noChangeAspect="true"/>
          </p:cNvPicPr>
          <p:nvPr/>
        </p:nvPicPr>
        <p:blipFill rotWithShape="true">
          <a:blip r:embed="rId5"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1000" fill="hold"/>
                                        <p:tgtEl>
                                          <p:spTgt spid="43"/>
                                        </p:tgtEl>
                                        <p:attrNameLst>
                                          <p:attrName>ppt_x</p:attrName>
                                        </p:attrNameLst>
                                      </p:cBhvr>
                                      <p:tavLst>
                                        <p:tav tm="0">
                                          <p:val>
                                            <p:strVal val="#ppt_x-.2"/>
                                          </p:val>
                                        </p:tav>
                                        <p:tav tm="100000">
                                          <p:val>
                                            <p:strVal val="#ppt_x"/>
                                          </p:val>
                                        </p:tav>
                                      </p:tavLst>
                                    </p:anim>
                                    <p:anim calcmode="lin" valueType="num">
                                      <p:cBhvr>
                                        <p:cTn id="8" dur="1000" fill="hold"/>
                                        <p:tgtEl>
                                          <p:spTgt spid="43"/>
                                        </p:tgtEl>
                                        <p:attrNameLst>
                                          <p:attrName>ppt_y</p:attrName>
                                        </p:attrNameLst>
                                      </p:cBhvr>
                                      <p:tavLst>
                                        <p:tav tm="0">
                                          <p:val>
                                            <p:strVal val="#ppt_y"/>
                                          </p:val>
                                        </p:tav>
                                        <p:tav tm="100000">
                                          <p:val>
                                            <p:strVal val="#ppt_y"/>
                                          </p:val>
                                        </p:tav>
                                      </p:tavLst>
                                    </p:anim>
                                    <p:animEffect transition="in" filter="wipe(right)" prLst="gradientSize: 0.1">
                                      <p:cBhvr>
                                        <p:cTn id="9" dur="1000"/>
                                        <p:tgtEl>
                                          <p:spTgt spid="4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p:cTn id="14" dur="1000" fill="hold"/>
                                        <p:tgtEl>
                                          <p:spTgt spid="40"/>
                                        </p:tgtEl>
                                        <p:attrNameLst>
                                          <p:attrName>ppt_x</p:attrName>
                                        </p:attrNameLst>
                                      </p:cBhvr>
                                      <p:tavLst>
                                        <p:tav tm="0">
                                          <p:val>
                                            <p:strVal val="#ppt_x-.2"/>
                                          </p:val>
                                        </p:tav>
                                        <p:tav tm="100000">
                                          <p:val>
                                            <p:strVal val="#ppt_x"/>
                                          </p:val>
                                        </p:tav>
                                      </p:tavLst>
                                    </p:anim>
                                    <p:anim calcmode="lin" valueType="num">
                                      <p:cBhvr>
                                        <p:cTn id="15"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0"/>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p:cTn id="21" dur="1000" fill="hold"/>
                                        <p:tgtEl>
                                          <p:spTgt spid="41"/>
                                        </p:tgtEl>
                                        <p:attrNameLst>
                                          <p:attrName>ppt_x</p:attrName>
                                        </p:attrNameLst>
                                      </p:cBhvr>
                                      <p:tavLst>
                                        <p:tav tm="0">
                                          <p:val>
                                            <p:strVal val="#ppt_x-.2"/>
                                          </p:val>
                                        </p:tav>
                                        <p:tav tm="100000">
                                          <p:val>
                                            <p:strVal val="#ppt_x"/>
                                          </p:val>
                                        </p:tav>
                                      </p:tavLst>
                                    </p:anim>
                                    <p:anim calcmode="lin" valueType="num">
                                      <p:cBhvr>
                                        <p:cTn id="22" dur="1000" fill="hold"/>
                                        <p:tgtEl>
                                          <p:spTgt spid="4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1"/>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1000" fill="hold"/>
                                        <p:tgtEl>
                                          <p:spTgt spid="42"/>
                                        </p:tgtEl>
                                        <p:attrNameLst>
                                          <p:attrName>ppt_x</p:attrName>
                                        </p:attrNameLst>
                                      </p:cBhvr>
                                      <p:tavLst>
                                        <p:tav tm="0">
                                          <p:val>
                                            <p:strVal val="#ppt_x-.2"/>
                                          </p:val>
                                        </p:tav>
                                        <p:tav tm="100000">
                                          <p:val>
                                            <p:strVal val="#ppt_x"/>
                                          </p:val>
                                        </p:tav>
                                      </p:tavLst>
                                    </p:anim>
                                    <p:anim calcmode="lin" valueType="num">
                                      <p:cBhvr>
                                        <p:cTn id="29" dur="10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30"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572239" y="30122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dirty="0"/>
          </a:p>
        </p:txBody>
      </p:sp>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129" name="文本框 128"/>
          <p:cNvSpPr txBox="true"/>
          <p:nvPr/>
        </p:nvSpPr>
        <p:spPr>
          <a:xfrm>
            <a:off x="583565" y="1017905"/>
            <a:ext cx="4516755" cy="460375"/>
          </a:xfrm>
          <a:prstGeom prst="rect">
            <a:avLst/>
          </a:prstGeom>
          <a:noFill/>
        </p:spPr>
        <p:txBody>
          <a:bodyPr wrap="square" rtlCol="0">
            <a:spAutoFit/>
          </a:bodyPr>
          <a:p>
            <a:r>
              <a:rPr lang="zh-CN" altLang="en-US" sz="2400" b="1">
                <a:solidFill>
                  <a:srgbClr val="C00000"/>
                </a:solidFill>
                <a:latin typeface="微软雅黑" panose="020B0503020204020204" pitchFamily="34" charset="-122"/>
                <a:ea typeface="微软雅黑" panose="020B0503020204020204" pitchFamily="34" charset="-122"/>
              </a:rPr>
              <a:t>机关单位如何去做好宣传工作呢？</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7" name="文本框 6"/>
          <p:cNvSpPr txBox="true"/>
          <p:nvPr/>
        </p:nvSpPr>
        <p:spPr>
          <a:xfrm>
            <a:off x="572135" y="1577340"/>
            <a:ext cx="4413885" cy="2306955"/>
          </a:xfrm>
          <a:prstGeom prst="rect">
            <a:avLst/>
          </a:prstGeom>
          <a:noFill/>
        </p:spPr>
        <p:txBody>
          <a:bodyPr wrap="square" rtlCol="0">
            <a:spAutoFit/>
          </a:bodyPr>
          <a:p>
            <a:pPr>
              <a:lnSpc>
                <a:spcPct val="150000"/>
              </a:lnSpc>
            </a:pPr>
            <a:r>
              <a:rPr lang="en-US" altLang="zh-CN" sz="1600" b="1">
                <a:latin typeface="微软雅黑" panose="020B0503020204020204" pitchFamily="34" charset="-122"/>
                <a:ea typeface="微软雅黑" panose="020B0503020204020204" pitchFamily="34" charset="-122"/>
              </a:rPr>
              <a:t>1</a:t>
            </a:r>
            <a:r>
              <a:rPr lang="zh-CN" altLang="en-US" sz="1600" b="1">
                <a:latin typeface="微软雅黑" panose="020B0503020204020204" pitchFamily="34" charset="-122"/>
                <a:ea typeface="微软雅黑" panose="020B0503020204020204" pitchFamily="34" charset="-122"/>
              </a:rPr>
              <a:t>、</a:t>
            </a:r>
            <a:r>
              <a:rPr lang="zh-CN" altLang="zh-CN" sz="1600" b="1">
                <a:latin typeface="微软雅黑" panose="020B0503020204020204" pitchFamily="34" charset="-122"/>
                <a:ea typeface="微软雅黑" panose="020B0503020204020204" pitchFamily="34" charset="-122"/>
              </a:rPr>
              <a:t>主题活动：</a:t>
            </a:r>
            <a:r>
              <a:rPr lang="zh-CN" altLang="zh-CN" sz="1600">
                <a:latin typeface="微软雅黑" panose="020B0503020204020204" pitchFamily="34" charset="-122"/>
                <a:ea typeface="微软雅黑" panose="020B0503020204020204" pitchFamily="34" charset="-122"/>
              </a:rPr>
              <a:t>双十一双十二属于纸板包装类可回收物集中爆发时期，针对特殊节点专门策划相应的活动，在更大范围和更广层面推动单个属性的类目回收。此类活动需拉动活动成员全力运作每个细节，推广需涵盖各个场景和各个层面的用户群体。</a:t>
            </a:r>
            <a:endParaRPr lang="zh-CN" altLang="zh-CN" sz="1600">
              <a:latin typeface="微软雅黑" panose="020B0503020204020204" pitchFamily="34" charset="-122"/>
              <a:ea typeface="微软雅黑" panose="020B0503020204020204" pitchFamily="34" charset="-122"/>
            </a:endParaRPr>
          </a:p>
        </p:txBody>
      </p:sp>
      <p:sp>
        <p:nvSpPr>
          <p:cNvPr id="8" name="文本框 7"/>
          <p:cNvSpPr txBox="true"/>
          <p:nvPr/>
        </p:nvSpPr>
        <p:spPr>
          <a:xfrm>
            <a:off x="6057265" y="4291965"/>
            <a:ext cx="4777105" cy="1568450"/>
          </a:xfrm>
          <a:prstGeom prst="rect">
            <a:avLst/>
          </a:prstGeom>
          <a:noFill/>
        </p:spPr>
        <p:txBody>
          <a:bodyPr wrap="square" rtlCol="0">
            <a:spAutoFit/>
          </a:bodyPr>
          <a:p>
            <a:pPr>
              <a:lnSpc>
                <a:spcPct val="150000"/>
              </a:lnSpc>
            </a:pPr>
            <a:r>
              <a:rPr lang="en-US" altLang="zh-CN" sz="1600"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rPr>
              <a:t>、上门宣传：</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主要目的为再生资源知识的普及，补发未领卡用户卡片，了解再生资源总体情况和个体需求。拉动用户体验和参与，前期运营阶段主要诉求为解决用户知晓率，推进参与率。</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9" descr="c984a42c7f96f49b06e34131c39c297"/>
          <p:cNvPicPr>
            <a:picLocks noChangeAspect="true"/>
          </p:cNvPicPr>
          <p:nvPr/>
        </p:nvPicPr>
        <p:blipFill>
          <a:blip r:embed="rId2"/>
          <a:stretch>
            <a:fillRect/>
          </a:stretch>
        </p:blipFill>
        <p:spPr>
          <a:xfrm>
            <a:off x="7224395" y="1744345"/>
            <a:ext cx="1826895" cy="2435860"/>
          </a:xfrm>
          <a:prstGeom prst="rect">
            <a:avLst/>
          </a:prstGeom>
        </p:spPr>
      </p:pic>
      <p:pic>
        <p:nvPicPr>
          <p:cNvPr id="4" name="图片 3" descr="abf55c72add8c0ec61214287e42d7a7"/>
          <p:cNvPicPr>
            <a:picLocks noChangeAspect="true"/>
          </p:cNvPicPr>
          <p:nvPr/>
        </p:nvPicPr>
        <p:blipFill>
          <a:blip r:embed="rId3"/>
          <a:stretch>
            <a:fillRect/>
          </a:stretch>
        </p:blipFill>
        <p:spPr>
          <a:xfrm>
            <a:off x="667385" y="3956685"/>
            <a:ext cx="4580255" cy="2163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572239" y="301224"/>
            <a:ext cx="11282576" cy="724247"/>
          </a:xfrm>
        </p:spPr>
        <p:txBody>
          <a:bodyPr/>
          <a:lstStyle/>
          <a:p>
            <a:pPr algn="l"/>
            <a:r>
              <a:rPr lang="zh-CN" altLang="en-US" sz="2800" b="1" dirty="0">
                <a:solidFill>
                  <a:schemeClr val="tx1"/>
                </a:solidFill>
                <a:sym typeface="+mn-ea"/>
              </a:rPr>
              <a:t>机关</a:t>
            </a:r>
            <a:r>
              <a:rPr lang="zh-CN" altLang="en-US" sz="2800" b="1" dirty="0" smtClean="0">
                <a:solidFill>
                  <a:schemeClr val="tx1"/>
                </a:solidFill>
                <a:sym typeface="+mn-ea"/>
              </a:rPr>
              <a:t>单位垃圾分类</a:t>
            </a:r>
            <a:endParaRPr lang="zh-CN" altLang="en-US" sz="2800" dirty="0"/>
          </a:p>
        </p:txBody>
      </p:sp>
      <p:sp>
        <p:nvSpPr>
          <p:cNvPr id="131" name="直角三角形 130"/>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直角三角形 131"/>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框 2"/>
          <p:cNvSpPr txBox="true"/>
          <p:nvPr/>
        </p:nvSpPr>
        <p:spPr>
          <a:xfrm>
            <a:off x="572135" y="1688465"/>
            <a:ext cx="7411720" cy="1568450"/>
          </a:xfrm>
          <a:prstGeom prst="rect">
            <a:avLst/>
          </a:prstGeom>
          <a:noFill/>
        </p:spPr>
        <p:txBody>
          <a:bodyPr wrap="square" rtlCol="0">
            <a:spAutoFit/>
          </a:bodyPr>
          <a:p>
            <a:pPr>
              <a:lnSpc>
                <a:spcPct val="150000"/>
              </a:lnSpc>
              <a:spcBef>
                <a:spcPts val="0"/>
              </a:spcBef>
              <a:spcAft>
                <a:spcPts val="0"/>
              </a:spcAft>
            </a:pPr>
            <a:r>
              <a:rPr lang="en-US" altLang="zh-CN" sz="1600" b="1">
                <a:solidFill>
                  <a:schemeClr val="tx1"/>
                </a:solidFill>
                <a:latin typeface="微软雅黑" panose="020B0503020204020204" pitchFamily="34" charset="-122"/>
                <a:ea typeface="微软雅黑" panose="020B0503020204020204" pitchFamily="34" charset="-122"/>
              </a:rPr>
              <a:t>3</a:t>
            </a:r>
            <a:r>
              <a:rPr lang="zh-CN" altLang="en-US" sz="1600" b="1">
                <a:solidFill>
                  <a:schemeClr val="tx1"/>
                </a:solidFill>
                <a:latin typeface="微软雅黑" panose="020B0503020204020204" pitchFamily="34" charset="-122"/>
                <a:ea typeface="微软雅黑" panose="020B0503020204020204" pitchFamily="34" charset="-122"/>
              </a:rPr>
              <a:t>、社区或街道垃圾分类启动仪式：</a:t>
            </a:r>
            <a:r>
              <a:rPr lang="zh-CN" altLang="en-US" sz="1600">
                <a:latin typeface="微软雅黑" panose="020B0503020204020204" pitchFamily="34" charset="-122"/>
                <a:ea typeface="微软雅黑" panose="020B0503020204020204" pitchFamily="34" charset="-122"/>
              </a:rPr>
              <a:t>通过举办启动仪式活动，达到提高居民知晓率、参与率的目的。启动仪式作为大型活动，具有宣传范围广，影响力大的特点。在启动仪式中搭配发卡、宣传介绍、体验、互动等环节，既能提高项目公信力，又可推动参与者对项目的认可度。</a:t>
            </a:r>
            <a:endParaRPr lang="zh-CN" altLang="en-US" sz="1600">
              <a:latin typeface="微软雅黑" panose="020B0503020204020204" pitchFamily="34" charset="-122"/>
              <a:ea typeface="微软雅黑" panose="020B0503020204020204" pitchFamily="34" charset="-122"/>
            </a:endParaRPr>
          </a:p>
        </p:txBody>
      </p:sp>
      <p:sp>
        <p:nvSpPr>
          <p:cNvPr id="4" name="文本框 3"/>
          <p:cNvSpPr txBox="true"/>
          <p:nvPr/>
        </p:nvSpPr>
        <p:spPr>
          <a:xfrm>
            <a:off x="572135" y="3679825"/>
            <a:ext cx="7272655" cy="1198880"/>
          </a:xfrm>
          <a:prstGeom prst="rect">
            <a:avLst/>
          </a:prstGeom>
          <a:noFill/>
        </p:spPr>
        <p:txBody>
          <a:bodyPr wrap="square" rtlCol="0">
            <a:spAutoFit/>
          </a:bodyPr>
          <a:p>
            <a:pPr>
              <a:lnSpc>
                <a:spcPct val="150000"/>
              </a:lnSpc>
            </a:pPr>
            <a:r>
              <a:rPr lang="en-US" altLang="zh-CN" sz="1600" b="1">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rPr>
              <a:t>现场督导：设立专门的垃圾分类督查小组。</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可针对单位、社区及居民进行有效的督导和劝诫，每天定期检查分类情况及定时蹲点，对针对多次未能分好的居民或者个人，施行强制有效惩罚措施，使其对象投身到垃圾分类的工作中来。</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true"/>
          <p:nvPr/>
        </p:nvSpPr>
        <p:spPr>
          <a:xfrm>
            <a:off x="583565" y="1017905"/>
            <a:ext cx="4516755" cy="460375"/>
          </a:xfrm>
          <a:prstGeom prst="rect">
            <a:avLst/>
          </a:prstGeom>
          <a:noFill/>
        </p:spPr>
        <p:txBody>
          <a:bodyPr wrap="square" rtlCol="0">
            <a:spAutoFit/>
          </a:bodyPr>
          <a:p>
            <a:r>
              <a:rPr lang="zh-CN" altLang="en-US" sz="2400" b="1">
                <a:solidFill>
                  <a:srgbClr val="C00000"/>
                </a:solidFill>
                <a:latin typeface="微软雅黑" panose="020B0503020204020204" pitchFamily="34" charset="-122"/>
                <a:ea typeface="微软雅黑" panose="020B0503020204020204" pitchFamily="34" charset="-122"/>
              </a:rPr>
              <a:t>机关单位如何去做好宣传工作呢？</a:t>
            </a:r>
            <a:endParaRPr lang="zh-CN" altLang="en-US" sz="2400" b="1">
              <a:solidFill>
                <a:srgbClr val="C00000"/>
              </a:solidFill>
              <a:latin typeface="微软雅黑" panose="020B0503020204020204" pitchFamily="34" charset="-122"/>
              <a:ea typeface="微软雅黑" panose="020B0503020204020204" pitchFamily="34" charset="-122"/>
            </a:endParaRPr>
          </a:p>
        </p:txBody>
      </p:sp>
      <p:pic>
        <p:nvPicPr>
          <p:cNvPr id="7" name="图片 6"/>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7226306" y="-414655"/>
            <a:ext cx="4965756"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直角三角形 59"/>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占位符 13"/>
          <p:cNvSpPr>
            <a:spLocks noGrp="true"/>
          </p:cNvSpPr>
          <p:nvPr>
            <p:ph type="body" sz="quarter" idx="23"/>
          </p:nvPr>
        </p:nvSpPr>
        <p:spPr>
          <a:xfrm>
            <a:off x="614045" y="287020"/>
            <a:ext cx="5578475" cy="724535"/>
          </a:xfrm>
        </p:spPr>
        <p:txBody>
          <a:bodyPr/>
          <a:lstStyle/>
          <a:p>
            <a:r>
              <a:rPr lang="zh-CN" altLang="en-US" sz="2800" b="1" dirty="0">
                <a:sym typeface="+mn-ea"/>
              </a:rPr>
              <a:t>如何去做好垃圾分类</a:t>
            </a:r>
            <a:endParaRPr lang="zh-CN" altLang="en-US" sz="2800" b="1" dirty="0">
              <a:sym typeface="+mn-ea"/>
            </a:endParaRPr>
          </a:p>
        </p:txBody>
      </p:sp>
      <p:sp>
        <p:nvSpPr>
          <p:cNvPr id="61" name="直角三角形 60"/>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true"/>
          <p:nvPr/>
        </p:nvSpPr>
        <p:spPr>
          <a:xfrm>
            <a:off x="395605" y="1129030"/>
            <a:ext cx="5008880" cy="398780"/>
          </a:xfrm>
          <a:prstGeom prst="rect">
            <a:avLst/>
          </a:prstGeom>
          <a:noFill/>
        </p:spPr>
        <p:txBody>
          <a:bodyPr wrap="none" rtlCol="0" anchor="t">
            <a:spAutoFit/>
          </a:bodyPr>
          <a:p>
            <a:r>
              <a:rPr lang="zh-CN" altLang="en-US" sz="2000" b="1"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垃圾分类对参与者的激励考核（积分兑换）</a:t>
            </a:r>
            <a:endParaRPr lang="zh-CN" altLang="en-US" sz="2000" b="1"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pic>
        <p:nvPicPr>
          <p:cNvPr id="3" name="图片 2"/>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pic>
        <p:nvPicPr>
          <p:cNvPr id="34" name="图片 34" descr="143243054935040986"/>
          <p:cNvPicPr>
            <a:picLocks noChangeAspect="true"/>
          </p:cNvPicPr>
          <p:nvPr/>
        </p:nvPicPr>
        <p:blipFill>
          <a:blip r:embed="rId2"/>
          <a:stretch>
            <a:fillRect/>
          </a:stretch>
        </p:blipFill>
        <p:spPr>
          <a:xfrm>
            <a:off x="3512185" y="4002405"/>
            <a:ext cx="2037080" cy="1527810"/>
          </a:xfrm>
          <a:prstGeom prst="rect">
            <a:avLst/>
          </a:prstGeom>
        </p:spPr>
      </p:pic>
      <p:pic>
        <p:nvPicPr>
          <p:cNvPr id="35" name="图片 35" descr="84169822595750196"/>
          <p:cNvPicPr>
            <a:picLocks noChangeAspect="true"/>
          </p:cNvPicPr>
          <p:nvPr/>
        </p:nvPicPr>
        <p:blipFill>
          <a:blip r:embed="rId3"/>
          <a:stretch>
            <a:fillRect/>
          </a:stretch>
        </p:blipFill>
        <p:spPr>
          <a:xfrm>
            <a:off x="5716905" y="3486150"/>
            <a:ext cx="2812415" cy="2109470"/>
          </a:xfrm>
          <a:prstGeom prst="rect">
            <a:avLst/>
          </a:prstGeom>
        </p:spPr>
      </p:pic>
      <p:pic>
        <p:nvPicPr>
          <p:cNvPr id="37" name="图片 37" descr="微信图片_201909181051513"/>
          <p:cNvPicPr>
            <a:picLocks noChangeAspect="true"/>
          </p:cNvPicPr>
          <p:nvPr/>
        </p:nvPicPr>
        <p:blipFill>
          <a:blip r:embed="rId4"/>
          <a:stretch>
            <a:fillRect/>
          </a:stretch>
        </p:blipFill>
        <p:spPr>
          <a:xfrm>
            <a:off x="8686165" y="3937000"/>
            <a:ext cx="2211070" cy="1658620"/>
          </a:xfrm>
          <a:prstGeom prst="rect">
            <a:avLst/>
          </a:prstGeom>
        </p:spPr>
      </p:pic>
      <p:pic>
        <p:nvPicPr>
          <p:cNvPr id="36" name="图片 36" descr="微信图片_2019091810515111"/>
          <p:cNvPicPr>
            <a:picLocks noChangeAspect="true"/>
          </p:cNvPicPr>
          <p:nvPr/>
        </p:nvPicPr>
        <p:blipFill>
          <a:blip r:embed="rId5"/>
          <a:stretch>
            <a:fillRect/>
          </a:stretch>
        </p:blipFill>
        <p:spPr>
          <a:xfrm>
            <a:off x="516890" y="3464560"/>
            <a:ext cx="2860040" cy="2145030"/>
          </a:xfrm>
          <a:prstGeom prst="rect">
            <a:avLst/>
          </a:prstGeom>
        </p:spPr>
      </p:pic>
      <p:sp>
        <p:nvSpPr>
          <p:cNvPr id="4" name="文本框 3"/>
          <p:cNvSpPr txBox="true"/>
          <p:nvPr/>
        </p:nvSpPr>
        <p:spPr>
          <a:xfrm>
            <a:off x="381635" y="1597660"/>
            <a:ext cx="7861300" cy="1568450"/>
          </a:xfrm>
          <a:prstGeom prst="rect">
            <a:avLst/>
          </a:prstGeom>
          <a:noFill/>
        </p:spPr>
        <p:txBody>
          <a:bodyPr wrap="square" rtlCol="0">
            <a:spAutoFit/>
          </a:bodyPr>
          <a:p>
            <a:r>
              <a:rPr lang="zh-CN" altLang="en-US" sz="1600">
                <a:latin typeface="微软雅黑" panose="020B0503020204020204" pitchFamily="34" charset="-122"/>
                <a:ea typeface="微软雅黑" panose="020B0503020204020204" pitchFamily="34" charset="-122"/>
              </a:rPr>
              <a:t>建立多通道品类兑换机制。通过多种形式和渠道实施用户积分兑换，使用户在投放积分的实际回馈中获益，形成良好的返利闭环。具体建议但不限于地推兑换、商超兑换、智能设备兑换和线上商城等。</a:t>
            </a:r>
            <a:endParaRPr lang="zh-CN" altLang="en-US" sz="1600">
              <a:latin typeface="微软雅黑" panose="020B0503020204020204" pitchFamily="34" charset="-122"/>
              <a:ea typeface="微软雅黑" panose="020B0503020204020204" pitchFamily="34" charset="-122"/>
            </a:endParaRPr>
          </a:p>
          <a:p>
            <a:endParaRPr lang="zh-CN" altLang="en-US" sz="1600">
              <a:solidFill>
                <a:srgbClr val="C00000"/>
              </a:solidFill>
              <a:latin typeface="微软雅黑" panose="020B0503020204020204" pitchFamily="34" charset="-122"/>
              <a:ea typeface="微软雅黑" panose="020B0503020204020204" pitchFamily="34" charset="-122"/>
            </a:endParaRPr>
          </a:p>
          <a:p>
            <a:endParaRPr lang="zh-CN" altLang="en-US" sz="1600">
              <a:solidFill>
                <a:srgbClr val="C00000"/>
              </a:solidFill>
              <a:latin typeface="微软雅黑" panose="020B0503020204020204" pitchFamily="34" charset="-122"/>
              <a:ea typeface="微软雅黑" panose="020B0503020204020204" pitchFamily="34" charset="-122"/>
            </a:endParaRPr>
          </a:p>
          <a:p>
            <a:r>
              <a:rPr lang="zh-CN" altLang="en-US" sz="1600">
                <a:solidFill>
                  <a:srgbClr val="C00000"/>
                </a:solidFill>
                <a:latin typeface="微软雅黑" panose="020B0503020204020204" pitchFamily="34" charset="-122"/>
                <a:ea typeface="微软雅黑" panose="020B0503020204020204" pitchFamily="34" charset="-122"/>
              </a:rPr>
              <a:t>图例：</a:t>
            </a:r>
            <a:endParaRPr lang="zh-CN" altLang="en-US" sz="16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直角三角形 59"/>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直角三角形 60"/>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4" name="文本框 3"/>
          <p:cNvSpPr txBox="true"/>
          <p:nvPr/>
        </p:nvSpPr>
        <p:spPr>
          <a:xfrm>
            <a:off x="483235" y="37211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垃圾分类工作——体系建设</a:t>
            </a:r>
            <a:endPar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
        <p:nvSpPr>
          <p:cNvPr id="5" name="标题 4"/>
          <p:cNvSpPr>
            <a:spLocks noGrp="true"/>
          </p:cNvSpPr>
          <p:nvPr>
            <p:custDataLst>
              <p:tags r:id="rId2"/>
            </p:custDataLst>
          </p:nvPr>
        </p:nvSpPr>
        <p:spPr>
          <a:xfrm>
            <a:off x="1605915" y="1520190"/>
            <a:ext cx="10147935" cy="431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rgbClr val="FF0000"/>
                </a:solidFill>
              </a:rPr>
              <a:t>1</a:t>
            </a:r>
            <a:r>
              <a:rPr lang="zh-CN" altLang="en-US" sz="2400" b="1" dirty="0">
                <a:solidFill>
                  <a:srgbClr val="FF0000"/>
                </a:solidFill>
              </a:rPr>
              <a:t>、全生命周期管理、全过程综合治理、全社会普遍参与</a:t>
            </a:r>
            <a:endParaRPr lang="zh-CN" altLang="en-US" sz="2400" b="1" dirty="0">
              <a:solidFill>
                <a:srgbClr val="FF0000"/>
              </a:solidFill>
            </a:endParaRPr>
          </a:p>
        </p:txBody>
      </p:sp>
      <p:sp>
        <p:nvSpPr>
          <p:cNvPr id="2" name="矩形 1"/>
          <p:cNvSpPr/>
          <p:nvPr/>
        </p:nvSpPr>
        <p:spPr>
          <a:xfrm>
            <a:off x="476250" y="1238250"/>
            <a:ext cx="857250" cy="533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p>
            <a:pPr marL="0" marR="0" lvl="0" indent="0" algn="ctr" defTabSz="912495" rtl="0" eaLnBrk="1" fontAlgn="base" latinLnBrk="0" hangingPunct="1">
              <a:lnSpc>
                <a:spcPct val="100000"/>
              </a:lnSpc>
              <a:spcBef>
                <a:spcPct val="0"/>
              </a:spcBef>
              <a:spcAft>
                <a:spcPct val="0"/>
              </a:spcAft>
              <a:buClrTx/>
              <a:buSzTx/>
              <a:buFontTx/>
              <a:buNone/>
              <a:defRPr/>
            </a:pPr>
            <a:r>
              <a:rPr kumimoji="0" lang="zh-CN" altLang="en-US" sz="27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体系建设</a:t>
            </a:r>
            <a:endParaRPr kumimoji="0" lang="zh-CN" altLang="en-US" sz="27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1333500" y="1238250"/>
            <a:ext cx="10477500" cy="5281613"/>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p>
            <a:pPr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endParaRPr kumimoji="1" lang="zh-CN" altLang="en-US" sz="1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标题 4"/>
          <p:cNvSpPr>
            <a:spLocks noGrp="true"/>
          </p:cNvSpPr>
          <p:nvPr>
            <p:custDataLst>
              <p:tags r:id="rId3"/>
            </p:custDataLst>
          </p:nvPr>
        </p:nvSpPr>
        <p:spPr>
          <a:xfrm>
            <a:off x="1616075" y="2366645"/>
            <a:ext cx="9087485"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rgbClr val="FF0000"/>
                </a:solidFill>
              </a:rPr>
              <a:t>2</a:t>
            </a:r>
            <a:r>
              <a:rPr lang="zh-CN" altLang="en-US" sz="2400" b="1" dirty="0">
                <a:solidFill>
                  <a:srgbClr val="FF0000"/>
                </a:solidFill>
              </a:rPr>
              <a:t>、行为模式、基础设施及公共服务运转方式革新</a:t>
            </a:r>
            <a:endParaRPr lang="zh-CN" altLang="en-US" sz="2400" b="1" dirty="0">
              <a:solidFill>
                <a:srgbClr val="FF0000"/>
              </a:solidFill>
            </a:endParaRPr>
          </a:p>
        </p:txBody>
      </p:sp>
      <p:sp>
        <p:nvSpPr>
          <p:cNvPr id="8" name="标题 4"/>
          <p:cNvSpPr>
            <a:spLocks noGrp="true"/>
          </p:cNvSpPr>
          <p:nvPr>
            <p:custDataLst>
              <p:tags r:id="rId4"/>
            </p:custDataLst>
          </p:nvPr>
        </p:nvSpPr>
        <p:spPr>
          <a:xfrm>
            <a:off x="1621155" y="3194685"/>
            <a:ext cx="10147935"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zh-CN" altLang="en-US" sz="3200" b="1" dirty="0">
                <a:solidFill>
                  <a:srgbClr val="FF0000"/>
                </a:solidFill>
              </a:rPr>
            </a:br>
            <a:r>
              <a:rPr lang="en-US" altLang="zh-CN" sz="2400" b="1" dirty="0">
                <a:solidFill>
                  <a:srgbClr val="FF0000"/>
                </a:solidFill>
              </a:rPr>
              <a:t>3</a:t>
            </a:r>
            <a:r>
              <a:rPr lang="zh-CN" altLang="en-US" sz="2400" b="1" dirty="0">
                <a:solidFill>
                  <a:srgbClr val="FF0000"/>
                </a:solidFill>
              </a:rPr>
              <a:t>、将垃圾收运环卫系统与再生资源系统衔接融合</a:t>
            </a:r>
            <a:endParaRPr lang="zh-CN" altLang="en-US" sz="2400" b="1" dirty="0">
              <a:solidFill>
                <a:srgbClr val="FF0000"/>
              </a:solidFill>
            </a:endParaRPr>
          </a:p>
        </p:txBody>
      </p:sp>
      <p:sp>
        <p:nvSpPr>
          <p:cNvPr id="9" name="标题 4"/>
          <p:cNvSpPr>
            <a:spLocks noGrp="true"/>
          </p:cNvSpPr>
          <p:nvPr>
            <p:custDataLst>
              <p:tags r:id="rId5"/>
            </p:custDataLst>
          </p:nvPr>
        </p:nvSpPr>
        <p:spPr>
          <a:xfrm>
            <a:off x="1621155" y="4359910"/>
            <a:ext cx="9331960"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rgbClr val="FF0000"/>
                </a:solidFill>
              </a:rPr>
              <a:t>4</a:t>
            </a:r>
            <a:r>
              <a:rPr lang="zh-CN" altLang="en-US" sz="2400" b="1" dirty="0">
                <a:solidFill>
                  <a:srgbClr val="FF0000"/>
                </a:solidFill>
              </a:rPr>
              <a:t>、设施设备、有宣传告知、有物流去向、有长效管理、有分类实效</a:t>
            </a:r>
            <a:endParaRPr lang="zh-CN" altLang="en-US" sz="3200" b="1" dirty="0">
              <a:solidFill>
                <a:srgbClr val="FF0000"/>
              </a:solidFill>
            </a:endParaRPr>
          </a:p>
        </p:txBody>
      </p:sp>
      <p:sp>
        <p:nvSpPr>
          <p:cNvPr id="10" name="标题 4"/>
          <p:cNvSpPr>
            <a:spLocks noGrp="true"/>
          </p:cNvSpPr>
          <p:nvPr>
            <p:custDataLst>
              <p:tags r:id="rId6"/>
            </p:custDataLst>
          </p:nvPr>
        </p:nvSpPr>
        <p:spPr>
          <a:xfrm>
            <a:off x="1642110" y="5280660"/>
            <a:ext cx="6571615"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rgbClr val="FF0000"/>
                </a:solidFill>
              </a:rPr>
              <a:t>5</a:t>
            </a:r>
            <a:r>
              <a:rPr lang="zh-CN" altLang="en-US" sz="2400" b="1" dirty="0">
                <a:solidFill>
                  <a:srgbClr val="FF0000"/>
                </a:solidFill>
              </a:rPr>
              <a:t>、“垃圾分没分、是否分彻底”</a:t>
            </a:r>
            <a:endParaRPr lang="zh-CN" altLang="en-US" sz="24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直角三角形 59"/>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直角三角形 60"/>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4" name="文本框 3"/>
          <p:cNvSpPr txBox="true"/>
          <p:nvPr/>
        </p:nvSpPr>
        <p:spPr>
          <a:xfrm>
            <a:off x="483235" y="394970"/>
            <a:ext cx="10220325" cy="368300"/>
          </a:xfrm>
          <a:prstGeom prst="rect">
            <a:avLst/>
          </a:prstGeom>
          <a:noFill/>
        </p:spPr>
        <p:txBody>
          <a:bodyPr wrap="square" rtlCol="0">
            <a:spAutoFit/>
          </a:bodyPr>
          <a:p>
            <a:pPr lvl="0">
              <a:defRPr/>
            </a:pPr>
            <a:r>
              <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垃圾分类工作——体系建设</a:t>
            </a:r>
            <a:endParaRPr lang="zh-CN" altLang="en-US"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
        <p:nvSpPr>
          <p:cNvPr id="5" name="标题 4"/>
          <p:cNvSpPr>
            <a:spLocks noGrp="true"/>
          </p:cNvSpPr>
          <p:nvPr>
            <p:custDataLst>
              <p:tags r:id="rId2"/>
            </p:custDataLst>
          </p:nvPr>
        </p:nvSpPr>
        <p:spPr>
          <a:xfrm>
            <a:off x="1181100" y="1924685"/>
            <a:ext cx="10248900" cy="31680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垃圾分类不是简单的举手之劳，而是一个</a:t>
            </a:r>
            <a:r>
              <a:rPr lang="en-US" altLang="zh-CN"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科学体系</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，综合体现了国家的</a:t>
            </a:r>
            <a:r>
              <a:rPr lang="en-US" altLang="zh-CN"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文明</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程度，城市的</a:t>
            </a:r>
            <a:r>
              <a:rPr lang="en-US" altLang="zh-CN"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管理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水平，民众的</a:t>
            </a:r>
            <a:r>
              <a:rPr lang="en-US" altLang="zh-CN"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素质</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高低。</a:t>
            </a:r>
            <a:b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br>
            <a:b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b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当人们放眼长远，关注“门 前雪”之外的“大环保”，不纠结于垃圾分类的“小麻烦”，让“麻烦事” 变“分内事”，让垃圾分类成为新习惯、新风俗、新规矩，那么文明的</a:t>
            </a:r>
            <a:r>
              <a:rPr lang="en-US" altLang="zh-CN"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行为方式</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就能逐渐养成，日常生活环境就能得到改善。</a:t>
            </a:r>
            <a:b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br>
            <a:br>
              <a:rPr kumimoji="0" lang="en-US" altLang="zh-CN" sz="2400" i="0" u="none" strike="noStrike" cap="none" spc="0" normalizeH="0" baseline="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b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各地需要坚持不懈将垃圾分类抓实办好，从市场、法律、制度、宣传等各方面入手，</a:t>
            </a:r>
            <a:r>
              <a:rPr lang="en-US" altLang="zh-CN"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多措并举</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、因地制宜攻克工作中的堵点、难点，让垃圾分类制度在各地顺利建立推广，使之成为日常生活新时尚。</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p:txBody>
          <a:bodyPr/>
          <a:lstStyle/>
          <a:p>
            <a:r>
              <a:rPr lang="zh-CN" altLang="en-US" sz="2800" b="1" dirty="0">
                <a:sym typeface="+mn-ea"/>
              </a:rPr>
              <a:t>城市现状</a:t>
            </a:r>
            <a:endParaRPr lang="zh-CN" altLang="en-US" sz="2800" b="1" dirty="0">
              <a:sym typeface="+mn-ea"/>
            </a:endParaRPr>
          </a:p>
        </p:txBody>
      </p:sp>
      <p:sp>
        <p:nvSpPr>
          <p:cNvPr id="3" name="Chevron 2"/>
          <p:cNvSpPr/>
          <p:nvPr/>
        </p:nvSpPr>
        <p:spPr>
          <a:xfrm>
            <a:off x="940303" y="3222718"/>
            <a:ext cx="864096" cy="1008112"/>
          </a:xfrm>
          <a:prstGeom prst="chevron">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75000"/>
                  <a:lumOff val="25000"/>
                </a:schemeClr>
              </a:solidFill>
            </a:endParaRPr>
          </a:p>
        </p:txBody>
      </p:sp>
      <p:sp>
        <p:nvSpPr>
          <p:cNvPr id="4" name="Chevron 3"/>
          <p:cNvSpPr/>
          <p:nvPr/>
        </p:nvSpPr>
        <p:spPr>
          <a:xfrm>
            <a:off x="1801153" y="3386051"/>
            <a:ext cx="576064" cy="672074"/>
          </a:xfrm>
          <a:prstGeom prst="chevron">
            <a:avLst/>
          </a:prstGeom>
          <a:solidFill>
            <a:srgbClr val="1B262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5" name="Chevron 4"/>
          <p:cNvSpPr/>
          <p:nvPr/>
        </p:nvSpPr>
        <p:spPr>
          <a:xfrm>
            <a:off x="2373971" y="3386051"/>
            <a:ext cx="576064" cy="672074"/>
          </a:xfrm>
          <a:prstGeom prst="chevron">
            <a:avLst/>
          </a:prstGeom>
          <a:solidFill>
            <a:srgbClr val="1B262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6" name="Chevron 5"/>
          <p:cNvSpPr/>
          <p:nvPr/>
        </p:nvSpPr>
        <p:spPr>
          <a:xfrm>
            <a:off x="2946789" y="3386051"/>
            <a:ext cx="576064" cy="672074"/>
          </a:xfrm>
          <a:prstGeom prst="chevron">
            <a:avLst/>
          </a:prstGeom>
          <a:solidFill>
            <a:srgbClr val="1B262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7" name="Chevron 6"/>
          <p:cNvSpPr/>
          <p:nvPr/>
        </p:nvSpPr>
        <p:spPr>
          <a:xfrm>
            <a:off x="4092425" y="3218032"/>
            <a:ext cx="864096" cy="1008112"/>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8" name="Chevron 7"/>
          <p:cNvSpPr/>
          <p:nvPr/>
        </p:nvSpPr>
        <p:spPr>
          <a:xfrm>
            <a:off x="4953275" y="3390737"/>
            <a:ext cx="576064" cy="672074"/>
          </a:xfrm>
          <a:prstGeom prst="chevron">
            <a:avLst/>
          </a:prstGeom>
          <a:solidFill>
            <a:srgbClr val="BBE1F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9" name="Chevron 8"/>
          <p:cNvSpPr/>
          <p:nvPr/>
        </p:nvSpPr>
        <p:spPr>
          <a:xfrm>
            <a:off x="5526093" y="3390737"/>
            <a:ext cx="576064" cy="672074"/>
          </a:xfrm>
          <a:prstGeom prst="chevron">
            <a:avLst/>
          </a:prstGeom>
          <a:solidFill>
            <a:srgbClr val="BBE1F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 name="Chevron 9"/>
          <p:cNvSpPr/>
          <p:nvPr/>
        </p:nvSpPr>
        <p:spPr>
          <a:xfrm>
            <a:off x="6098911" y="3390737"/>
            <a:ext cx="576064" cy="672074"/>
          </a:xfrm>
          <a:prstGeom prst="chevron">
            <a:avLst/>
          </a:prstGeom>
          <a:solidFill>
            <a:srgbClr val="BBE1F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1" name="Chevron 10"/>
          <p:cNvSpPr/>
          <p:nvPr/>
        </p:nvSpPr>
        <p:spPr>
          <a:xfrm>
            <a:off x="7244547" y="3222718"/>
            <a:ext cx="864096" cy="1008112"/>
          </a:xfrm>
          <a:prstGeom prst="chevron">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2" name="Chevron 11"/>
          <p:cNvSpPr/>
          <p:nvPr/>
        </p:nvSpPr>
        <p:spPr>
          <a:xfrm>
            <a:off x="8105397" y="3375118"/>
            <a:ext cx="576064" cy="672074"/>
          </a:xfrm>
          <a:prstGeom prst="chevron">
            <a:avLst/>
          </a:prstGeom>
          <a:solidFill>
            <a:srgbClr val="1B262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3" name="Chevron 12"/>
          <p:cNvSpPr/>
          <p:nvPr/>
        </p:nvSpPr>
        <p:spPr>
          <a:xfrm>
            <a:off x="8678215" y="3375118"/>
            <a:ext cx="576064" cy="672074"/>
          </a:xfrm>
          <a:prstGeom prst="chevron">
            <a:avLst/>
          </a:prstGeom>
          <a:solidFill>
            <a:srgbClr val="1B262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4" name="Chevron 13"/>
          <p:cNvSpPr/>
          <p:nvPr/>
        </p:nvSpPr>
        <p:spPr>
          <a:xfrm>
            <a:off x="9251033" y="3375118"/>
            <a:ext cx="576064" cy="672074"/>
          </a:xfrm>
          <a:prstGeom prst="chevron">
            <a:avLst/>
          </a:prstGeom>
          <a:solidFill>
            <a:srgbClr val="1B262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5" name="Chevron 14"/>
          <p:cNvSpPr/>
          <p:nvPr/>
        </p:nvSpPr>
        <p:spPr>
          <a:xfrm>
            <a:off x="10396676" y="3222718"/>
            <a:ext cx="864096" cy="1008112"/>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4" name="Chevron 5"/>
          <p:cNvSpPr/>
          <p:nvPr/>
        </p:nvSpPr>
        <p:spPr>
          <a:xfrm>
            <a:off x="3519607" y="3386051"/>
            <a:ext cx="576064" cy="672074"/>
          </a:xfrm>
          <a:prstGeom prst="chevron">
            <a:avLst/>
          </a:prstGeom>
          <a:solidFill>
            <a:srgbClr val="1B262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5" name="Chevron 9"/>
          <p:cNvSpPr/>
          <p:nvPr/>
        </p:nvSpPr>
        <p:spPr>
          <a:xfrm>
            <a:off x="6671729" y="3386051"/>
            <a:ext cx="576064" cy="672074"/>
          </a:xfrm>
          <a:prstGeom prst="chevron">
            <a:avLst/>
          </a:prstGeom>
          <a:solidFill>
            <a:srgbClr val="BBE1F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6" name="Chevron 12"/>
          <p:cNvSpPr/>
          <p:nvPr/>
        </p:nvSpPr>
        <p:spPr>
          <a:xfrm>
            <a:off x="9823851" y="3386051"/>
            <a:ext cx="576064" cy="672074"/>
          </a:xfrm>
          <a:prstGeom prst="chevron">
            <a:avLst/>
          </a:prstGeom>
          <a:solidFill>
            <a:srgbClr val="1B262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nvGrpSpPr>
          <p:cNvPr id="28" name="组合 27"/>
          <p:cNvGrpSpPr/>
          <p:nvPr/>
        </p:nvGrpSpPr>
        <p:grpSpPr bwMode="auto">
          <a:xfrm>
            <a:off x="528955" y="2927350"/>
            <a:ext cx="615950" cy="623570"/>
            <a:chOff x="3424238" y="2347913"/>
            <a:chExt cx="446087" cy="450850"/>
          </a:xfrm>
          <a:solidFill>
            <a:srgbClr val="266D86"/>
          </a:solidFill>
        </p:grpSpPr>
        <p:sp>
          <p:nvSpPr>
            <p:cNvPr id="29" name="Oval 8"/>
            <p:cNvSpPr>
              <a:spLocks noChangeArrowheads="true"/>
            </p:cNvSpPr>
            <p:nvPr/>
          </p:nvSpPr>
          <p:spPr bwMode="auto">
            <a:xfrm>
              <a:off x="3424238" y="2347913"/>
              <a:ext cx="446087" cy="450850"/>
            </a:xfrm>
            <a:prstGeom prst="ellipse">
              <a:avLst/>
            </a:prstGeom>
            <a:grpFill/>
            <a:ln w="9525">
              <a:noFill/>
              <a:round/>
            </a:ln>
          </p:spPr>
          <p:txBody>
            <a:bodyPr/>
            <a:lstStyle/>
            <a:p>
              <a:endParaRPr lang="zh-CN" altLang="en-US" sz="1350"/>
            </a:p>
          </p:txBody>
        </p:sp>
        <p:sp>
          <p:nvSpPr>
            <p:cNvPr id="33" name="Oval 9"/>
            <p:cNvSpPr>
              <a:spLocks noChangeArrowheads="true"/>
            </p:cNvSpPr>
            <p:nvPr/>
          </p:nvSpPr>
          <p:spPr bwMode="auto">
            <a:xfrm>
              <a:off x="3487738" y="2416175"/>
              <a:ext cx="317500" cy="317500"/>
            </a:xfrm>
            <a:prstGeom prst="ellipse">
              <a:avLst/>
            </a:prstGeom>
            <a:solidFill>
              <a:schemeClr val="bg1"/>
            </a:solidFill>
            <a:ln w="9525">
              <a:noFill/>
              <a:round/>
            </a:ln>
          </p:spPr>
          <p:txBody>
            <a:bodyPr/>
            <a:lstStyle/>
            <a:p>
              <a:endParaRPr lang="zh-CN" altLang="en-US" sz="1200"/>
            </a:p>
          </p:txBody>
        </p:sp>
      </p:grpSp>
      <p:grpSp>
        <p:nvGrpSpPr>
          <p:cNvPr id="34" name="组合 33"/>
          <p:cNvGrpSpPr/>
          <p:nvPr/>
        </p:nvGrpSpPr>
        <p:grpSpPr bwMode="auto">
          <a:xfrm>
            <a:off x="1998345" y="4131945"/>
            <a:ext cx="615950" cy="623570"/>
            <a:chOff x="3424238" y="2347913"/>
            <a:chExt cx="446087" cy="450850"/>
          </a:xfrm>
        </p:grpSpPr>
        <p:sp>
          <p:nvSpPr>
            <p:cNvPr id="35" name="Oval 8"/>
            <p:cNvSpPr>
              <a:spLocks noChangeArrowheads="true"/>
            </p:cNvSpPr>
            <p:nvPr/>
          </p:nvSpPr>
          <p:spPr bwMode="auto">
            <a:xfrm>
              <a:off x="3424238" y="2347913"/>
              <a:ext cx="446087" cy="450850"/>
            </a:xfrm>
            <a:prstGeom prst="ellipse">
              <a:avLst/>
            </a:pr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p>
          </p:txBody>
        </p:sp>
        <p:sp>
          <p:nvSpPr>
            <p:cNvPr id="36" name="Oval 9"/>
            <p:cNvSpPr>
              <a:spLocks noChangeArrowheads="true"/>
            </p:cNvSpPr>
            <p:nvPr/>
          </p:nvSpPr>
          <p:spPr bwMode="auto">
            <a:xfrm>
              <a:off x="3487738" y="2416175"/>
              <a:ext cx="317500" cy="31750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grpSp>
      <p:grpSp>
        <p:nvGrpSpPr>
          <p:cNvPr id="37" name="组合 36"/>
          <p:cNvGrpSpPr/>
          <p:nvPr/>
        </p:nvGrpSpPr>
        <p:grpSpPr bwMode="auto">
          <a:xfrm>
            <a:off x="4450080" y="2653665"/>
            <a:ext cx="615950" cy="623570"/>
            <a:chOff x="3424238" y="2347913"/>
            <a:chExt cx="446087" cy="450850"/>
          </a:xfrm>
        </p:grpSpPr>
        <p:sp>
          <p:nvSpPr>
            <p:cNvPr id="38" name="Oval 8"/>
            <p:cNvSpPr>
              <a:spLocks noChangeArrowheads="true"/>
            </p:cNvSpPr>
            <p:nvPr/>
          </p:nvSpPr>
          <p:spPr bwMode="auto">
            <a:xfrm>
              <a:off x="3424238" y="2347913"/>
              <a:ext cx="446087" cy="450850"/>
            </a:xfrm>
            <a:prstGeom prst="ellipse">
              <a:avLst/>
            </a:prstGeom>
            <a:solidFill>
              <a:srgbClr val="F6BB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p>
          </p:txBody>
        </p:sp>
        <p:sp>
          <p:nvSpPr>
            <p:cNvPr id="39" name="Oval 9"/>
            <p:cNvSpPr>
              <a:spLocks noChangeArrowheads="true"/>
            </p:cNvSpPr>
            <p:nvPr/>
          </p:nvSpPr>
          <p:spPr bwMode="auto">
            <a:xfrm>
              <a:off x="3487738" y="2416175"/>
              <a:ext cx="317500" cy="31750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grpSp>
      <p:grpSp>
        <p:nvGrpSpPr>
          <p:cNvPr id="40" name="组合 39"/>
          <p:cNvGrpSpPr/>
          <p:nvPr/>
        </p:nvGrpSpPr>
        <p:grpSpPr bwMode="auto">
          <a:xfrm>
            <a:off x="6872605" y="4136390"/>
            <a:ext cx="615950" cy="623570"/>
            <a:chOff x="3424238" y="2347913"/>
            <a:chExt cx="446087" cy="450850"/>
          </a:xfrm>
        </p:grpSpPr>
        <p:sp>
          <p:nvSpPr>
            <p:cNvPr id="41" name="Oval 8"/>
            <p:cNvSpPr>
              <a:spLocks noChangeArrowheads="true"/>
            </p:cNvSpPr>
            <p:nvPr/>
          </p:nvSpPr>
          <p:spPr bwMode="auto">
            <a:xfrm>
              <a:off x="3424238" y="2347913"/>
              <a:ext cx="446087" cy="4508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p>
          </p:txBody>
        </p:sp>
        <p:sp>
          <p:nvSpPr>
            <p:cNvPr id="42" name="Oval 9"/>
            <p:cNvSpPr>
              <a:spLocks noChangeArrowheads="true"/>
            </p:cNvSpPr>
            <p:nvPr/>
          </p:nvSpPr>
          <p:spPr bwMode="auto">
            <a:xfrm>
              <a:off x="3487738" y="2416175"/>
              <a:ext cx="317500" cy="31750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grpSp>
      <p:sp>
        <p:nvSpPr>
          <p:cNvPr id="43" name="文本框 42"/>
          <p:cNvSpPr txBox="true">
            <a:spLocks noChangeArrowheads="true"/>
          </p:cNvSpPr>
          <p:nvPr/>
        </p:nvSpPr>
        <p:spPr bwMode="auto">
          <a:xfrm>
            <a:off x="528955" y="3091815"/>
            <a:ext cx="1130300" cy="29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350" b="1" dirty="0">
                <a:latin typeface="微软雅黑" panose="020B0503020204020204" pitchFamily="34" charset="-122"/>
                <a:ea typeface="微软雅黑" panose="020B0503020204020204" pitchFamily="34" charset="-122"/>
              </a:rPr>
              <a:t>2000</a:t>
            </a:r>
            <a:endParaRPr lang="zh-CN" altLang="en-US" sz="1350" b="1" dirty="0">
              <a:latin typeface="微软雅黑" panose="020B0503020204020204" pitchFamily="34" charset="-122"/>
              <a:ea typeface="微软雅黑" panose="020B0503020204020204" pitchFamily="34" charset="-122"/>
            </a:endParaRPr>
          </a:p>
        </p:txBody>
      </p:sp>
      <p:sp>
        <p:nvSpPr>
          <p:cNvPr id="44" name="文本框 43"/>
          <p:cNvSpPr txBox="true">
            <a:spLocks noChangeArrowheads="true"/>
          </p:cNvSpPr>
          <p:nvPr/>
        </p:nvSpPr>
        <p:spPr bwMode="auto">
          <a:xfrm>
            <a:off x="4450080" y="2818765"/>
            <a:ext cx="1130300" cy="29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350" b="1" dirty="0">
                <a:latin typeface="微软雅黑" panose="020B0503020204020204" pitchFamily="34" charset="-122"/>
                <a:ea typeface="微软雅黑" panose="020B0503020204020204" pitchFamily="34" charset="-122"/>
              </a:rPr>
              <a:t>2017</a:t>
            </a:r>
            <a:endParaRPr lang="zh-CN" altLang="en-US" sz="1350" b="1" dirty="0">
              <a:latin typeface="微软雅黑" panose="020B0503020204020204" pitchFamily="34" charset="-122"/>
              <a:ea typeface="微软雅黑" panose="020B0503020204020204" pitchFamily="34" charset="-122"/>
            </a:endParaRPr>
          </a:p>
        </p:txBody>
      </p:sp>
      <p:sp>
        <p:nvSpPr>
          <p:cNvPr id="45" name="文本框 44"/>
          <p:cNvSpPr txBox="true">
            <a:spLocks noChangeArrowheads="true"/>
          </p:cNvSpPr>
          <p:nvPr/>
        </p:nvSpPr>
        <p:spPr bwMode="auto">
          <a:xfrm>
            <a:off x="2010410" y="4290695"/>
            <a:ext cx="1130300" cy="29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350" b="1" dirty="0">
                <a:latin typeface="微软雅黑" panose="020B0503020204020204" pitchFamily="34" charset="-122"/>
                <a:ea typeface="微软雅黑" panose="020B0503020204020204" pitchFamily="34" charset="-122"/>
              </a:rPr>
              <a:t>2011</a:t>
            </a:r>
            <a:endParaRPr lang="zh-CN" altLang="en-US" sz="1350" b="1" dirty="0">
              <a:latin typeface="微软雅黑" panose="020B0503020204020204" pitchFamily="34" charset="-122"/>
              <a:ea typeface="微软雅黑" panose="020B0503020204020204" pitchFamily="34" charset="-122"/>
            </a:endParaRPr>
          </a:p>
        </p:txBody>
      </p:sp>
      <p:sp>
        <p:nvSpPr>
          <p:cNvPr id="46" name="文本框 45"/>
          <p:cNvSpPr txBox="true">
            <a:spLocks noChangeArrowheads="true"/>
          </p:cNvSpPr>
          <p:nvPr/>
        </p:nvSpPr>
        <p:spPr bwMode="auto">
          <a:xfrm>
            <a:off x="6872605" y="4294505"/>
            <a:ext cx="1130300" cy="29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350" b="1" dirty="0">
                <a:latin typeface="微软雅黑" panose="020B0503020204020204" pitchFamily="34" charset="-122"/>
                <a:ea typeface="微软雅黑" panose="020B0503020204020204" pitchFamily="34" charset="-122"/>
              </a:rPr>
              <a:t>2018</a:t>
            </a:r>
            <a:endParaRPr lang="zh-CN" altLang="en-US" sz="1350" b="1" dirty="0">
              <a:latin typeface="微软雅黑" panose="020B0503020204020204" pitchFamily="34" charset="-122"/>
              <a:ea typeface="微软雅黑" panose="020B0503020204020204" pitchFamily="34" charset="-122"/>
            </a:endParaRPr>
          </a:p>
        </p:txBody>
      </p:sp>
      <p:sp>
        <p:nvSpPr>
          <p:cNvPr id="47" name="文本框 56"/>
          <p:cNvSpPr txBox="true"/>
          <p:nvPr/>
        </p:nvSpPr>
        <p:spPr>
          <a:xfrm>
            <a:off x="940435" y="1303020"/>
            <a:ext cx="2302510" cy="1814830"/>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l" fontAlgn="auto">
              <a:lnSpc>
                <a:spcPct val="100000"/>
              </a:lnSpc>
              <a:spcBef>
                <a:spcPts val="0"/>
              </a:spcBef>
              <a:spcAft>
                <a:spcPts val="0"/>
              </a:spcAft>
              <a:buFontTx/>
              <a:buNone/>
              <a:defRPr/>
            </a:pPr>
            <a:r>
              <a:rPr lang="en-US" altLang="zh-CN" dirty="0">
                <a:solidFill>
                  <a:schemeClr val="tx1"/>
                </a:solidFill>
                <a:latin typeface="微软雅黑" panose="020B0503020204020204" pitchFamily="34" charset="-122"/>
                <a:ea typeface="微软雅黑" panose="020B0503020204020204" pitchFamily="34" charset="-122"/>
              </a:rPr>
              <a:t>6</a:t>
            </a:r>
            <a:r>
              <a:rPr lang="zh-CN" altLang="en-US" dirty="0">
                <a:solidFill>
                  <a:schemeClr val="tx1"/>
                </a:solidFill>
                <a:latin typeface="微软雅黑" panose="020B0503020204020204" pitchFamily="34" charset="-122"/>
                <a:ea typeface="微软雅黑" panose="020B0503020204020204" pitchFamily="34" charset="-122"/>
              </a:rPr>
              <a:t>月下发了</a:t>
            </a:r>
            <a:r>
              <a:rPr lang="en-US" altLang="zh-CN" dirty="0">
                <a:solidFill>
                  <a:schemeClr val="tx1"/>
                </a:solidFill>
                <a:latin typeface="微软雅黑" panose="020B0503020204020204" pitchFamily="34" charset="-122"/>
                <a:ea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rPr>
              <a:t>关于公布生活垃圾分类收集试点城市的通知</a:t>
            </a:r>
            <a:r>
              <a:rPr lang="en-US" altLang="zh-CN" dirty="0">
                <a:solidFill>
                  <a:schemeClr val="tx1"/>
                </a:solidFill>
                <a:latin typeface="微软雅黑" panose="020B0503020204020204" pitchFamily="34" charset="-122"/>
                <a:ea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rPr>
              <a:t>，确定将北京、上海、广州、深圳、杭州、南京、厦门、桂林等八个城市作为生活垃圾分类收集试点，正式启动了垃圾分类工作。</a:t>
            </a:r>
            <a:endParaRPr lang="ko-KR" altLang="en-US" dirty="0">
              <a:solidFill>
                <a:schemeClr val="tx1"/>
              </a:solidFill>
              <a:latin typeface="微软雅黑" panose="020B0503020204020204" pitchFamily="34" charset="-122"/>
              <a:ea typeface="HY견고딕" pitchFamily="18" charset="-127"/>
            </a:endParaRPr>
          </a:p>
        </p:txBody>
      </p:sp>
      <p:sp>
        <p:nvSpPr>
          <p:cNvPr id="48" name="文本框 56"/>
          <p:cNvSpPr txBox="true"/>
          <p:nvPr/>
        </p:nvSpPr>
        <p:spPr>
          <a:xfrm>
            <a:off x="2572385" y="4294505"/>
            <a:ext cx="2660650" cy="1814830"/>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l" fontAlgn="auto">
              <a:lnSpc>
                <a:spcPct val="100000"/>
              </a:lnSpc>
              <a:spcBef>
                <a:spcPts val="0"/>
              </a:spcBef>
              <a:spcAft>
                <a:spcPts val="0"/>
              </a:spcAft>
              <a:buFontTx/>
              <a:buNone/>
              <a:defRPr/>
            </a:pPr>
            <a:r>
              <a:rPr lang="zh-CN" altLang="en-US" dirty="0">
                <a:solidFill>
                  <a:schemeClr val="tx1"/>
                </a:solidFill>
                <a:latin typeface="微软雅黑" panose="020B0503020204020204" pitchFamily="34" charset="-122"/>
                <a:ea typeface="微软雅黑" panose="020B0503020204020204" pitchFamily="34" charset="-122"/>
              </a:rPr>
              <a:t>掀起了生活垃圾分类的热潮。北京、上海、天津、杭州、广州、南京、深圳、苏州等经济较发达的城市作为垃圾分类的先锋，积极地从政策、技术、思路上都因地制宜的进行了创新，取得了一定的分类减量成效，积累了不少推进的经验</a:t>
            </a:r>
            <a:endParaRPr lang="zh-CN" altLang="en-US" b="1" dirty="0">
              <a:solidFill>
                <a:schemeClr val="tx1"/>
              </a:solidFill>
              <a:latin typeface="微软雅黑" panose="020B0503020204020204" pitchFamily="34" charset="-122"/>
              <a:ea typeface="微软雅黑" panose="020B0503020204020204" pitchFamily="34" charset="-122"/>
            </a:endParaRPr>
          </a:p>
        </p:txBody>
      </p:sp>
      <p:grpSp>
        <p:nvGrpSpPr>
          <p:cNvPr id="49" name="组合 48"/>
          <p:cNvGrpSpPr/>
          <p:nvPr/>
        </p:nvGrpSpPr>
        <p:grpSpPr bwMode="auto">
          <a:xfrm>
            <a:off x="9852660" y="2748280"/>
            <a:ext cx="615950" cy="623570"/>
            <a:chOff x="3424238" y="2347913"/>
            <a:chExt cx="446087" cy="450850"/>
          </a:xfrm>
        </p:grpSpPr>
        <p:sp>
          <p:nvSpPr>
            <p:cNvPr id="50" name="Oval 8"/>
            <p:cNvSpPr>
              <a:spLocks noChangeArrowheads="true"/>
            </p:cNvSpPr>
            <p:nvPr/>
          </p:nvSpPr>
          <p:spPr bwMode="auto">
            <a:xfrm>
              <a:off x="3424238" y="2347913"/>
              <a:ext cx="446087" cy="450850"/>
            </a:xfrm>
            <a:prstGeom prst="ellipse">
              <a:avLst/>
            </a:prstGeom>
            <a:solidFill>
              <a:srgbClr val="00B050"/>
            </a:solidFill>
            <a:ln w="9525">
              <a:solidFill>
                <a:srgbClr val="00B050"/>
              </a:solidFill>
              <a:round/>
            </a:ln>
          </p:spPr>
          <p:txBody>
            <a:bodyPr/>
            <a:lstStyle/>
            <a:p>
              <a:endParaRPr lang="zh-CN" altLang="en-US" sz="1350"/>
            </a:p>
          </p:txBody>
        </p:sp>
        <p:sp>
          <p:nvSpPr>
            <p:cNvPr id="51" name="Oval 9"/>
            <p:cNvSpPr>
              <a:spLocks noChangeArrowheads="true"/>
            </p:cNvSpPr>
            <p:nvPr/>
          </p:nvSpPr>
          <p:spPr bwMode="auto">
            <a:xfrm>
              <a:off x="3487736" y="2423370"/>
              <a:ext cx="317500" cy="317500"/>
            </a:xfrm>
            <a:prstGeom prst="ellipse">
              <a:avLst/>
            </a:prstGeom>
            <a:solidFill>
              <a:schemeClr val="bg1"/>
            </a:solidFill>
            <a:ln w="9525">
              <a:solidFill>
                <a:srgbClr val="00B050"/>
              </a:solidFill>
              <a:round/>
            </a:ln>
          </p:spPr>
          <p:txBody>
            <a:bodyPr/>
            <a:lstStyle/>
            <a:p>
              <a:endParaRPr lang="zh-CN" altLang="en-US" sz="1200"/>
            </a:p>
          </p:txBody>
        </p:sp>
      </p:grpSp>
      <p:sp>
        <p:nvSpPr>
          <p:cNvPr id="52" name="文本框 51"/>
          <p:cNvSpPr txBox="true">
            <a:spLocks noChangeArrowheads="true"/>
          </p:cNvSpPr>
          <p:nvPr/>
        </p:nvSpPr>
        <p:spPr bwMode="auto">
          <a:xfrm>
            <a:off x="9862185" y="2910840"/>
            <a:ext cx="1130300" cy="29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350" b="1" dirty="0">
                <a:latin typeface="微软雅黑" panose="020B0503020204020204" pitchFamily="34" charset="-122"/>
                <a:ea typeface="微软雅黑" panose="020B0503020204020204" pitchFamily="34" charset="-122"/>
              </a:rPr>
              <a:t>2020</a:t>
            </a:r>
            <a:endParaRPr lang="zh-CN" altLang="en-US" sz="1350" b="1" dirty="0">
              <a:latin typeface="微软雅黑" panose="020B0503020204020204" pitchFamily="34" charset="-122"/>
              <a:ea typeface="微软雅黑" panose="020B0503020204020204" pitchFamily="34" charset="-122"/>
            </a:endParaRPr>
          </a:p>
        </p:txBody>
      </p:sp>
      <p:sp>
        <p:nvSpPr>
          <p:cNvPr id="53" name="文本框 52"/>
          <p:cNvSpPr txBox="true"/>
          <p:nvPr/>
        </p:nvSpPr>
        <p:spPr>
          <a:xfrm>
            <a:off x="5031740" y="1193165"/>
            <a:ext cx="2638425" cy="1814830"/>
          </a:xfrm>
          <a:prstGeom prst="rect">
            <a:avLst/>
          </a:prstGeom>
          <a:noFill/>
        </p:spPr>
        <p:txBody>
          <a:bodyPr wrap="square" rtlCol="0">
            <a:spAutoFit/>
          </a:bodyPr>
          <a:lstStyle/>
          <a:p>
            <a:pPr algn="l">
              <a:defRPr/>
            </a:pPr>
            <a:r>
              <a:rPr lang="en-US" altLang="zh-CN" sz="1400" dirty="0">
                <a:latin typeface="微软雅黑" panose="020B0503020204020204" pitchFamily="34" charset="-122"/>
                <a:ea typeface="微软雅黑" panose="020B0503020204020204" pitchFamily="34" charset="-122"/>
                <a:sym typeface="+mn-ea"/>
              </a:rPr>
              <a:t>3</a:t>
            </a:r>
            <a:r>
              <a:rPr lang="zh-CN" altLang="en-US" sz="1400" dirty="0">
                <a:latin typeface="微软雅黑" panose="020B0503020204020204" pitchFamily="34" charset="-122"/>
                <a:ea typeface="微软雅黑" panose="020B0503020204020204" pitchFamily="34" charset="-122"/>
                <a:sym typeface="+mn-ea"/>
              </a:rPr>
              <a:t>月，国家发改委、住建部颁布</a:t>
            </a:r>
            <a:r>
              <a:rPr lang="en-US" altLang="zh-CN" sz="1400" dirty="0">
                <a:latin typeface="微软雅黑" panose="020B0503020204020204" pitchFamily="34" charset="-122"/>
                <a:ea typeface="微软雅黑" panose="020B0503020204020204" pitchFamily="34" charset="-122"/>
                <a:sym typeface="+mn-ea"/>
              </a:rPr>
              <a:t>《</a:t>
            </a:r>
            <a:r>
              <a:rPr lang="zh-CN" altLang="en-US" sz="1400" dirty="0">
                <a:latin typeface="微软雅黑" panose="020B0503020204020204" pitchFamily="34" charset="-122"/>
                <a:ea typeface="微软雅黑" panose="020B0503020204020204" pitchFamily="34" charset="-122"/>
                <a:sym typeface="+mn-ea"/>
              </a:rPr>
              <a:t>生活垃圾分类制度实施方案</a:t>
            </a:r>
            <a:r>
              <a:rPr lang="en-US" altLang="zh-CN" sz="1400" dirty="0">
                <a:latin typeface="微软雅黑" panose="020B0503020204020204" pitchFamily="34" charset="-122"/>
                <a:ea typeface="微软雅黑" panose="020B0503020204020204" pitchFamily="34" charset="-122"/>
                <a:sym typeface="+mn-ea"/>
              </a:rPr>
              <a:t>》</a:t>
            </a:r>
            <a:r>
              <a:rPr lang="zh-CN" altLang="en-US" sz="1400" dirty="0">
                <a:latin typeface="微软雅黑" panose="020B0503020204020204" pitchFamily="34" charset="-122"/>
                <a:ea typeface="微软雅黑" panose="020B0503020204020204" pitchFamily="34" charset="-122"/>
                <a:sym typeface="+mn-ea"/>
              </a:rPr>
              <a:t>，要求在全国</a:t>
            </a:r>
            <a:r>
              <a:rPr lang="en-US" altLang="zh-CN" sz="1400" dirty="0">
                <a:latin typeface="微软雅黑" panose="020B0503020204020204" pitchFamily="34" charset="-122"/>
                <a:ea typeface="微软雅黑" panose="020B0503020204020204" pitchFamily="34" charset="-122"/>
                <a:sym typeface="+mn-ea"/>
              </a:rPr>
              <a:t>46</a:t>
            </a:r>
            <a:r>
              <a:rPr lang="zh-CN" altLang="en-US" sz="1400" dirty="0">
                <a:latin typeface="微软雅黑" panose="020B0503020204020204" pitchFamily="34" charset="-122"/>
                <a:ea typeface="微软雅黑" panose="020B0503020204020204" pitchFamily="34" charset="-122"/>
                <a:sym typeface="+mn-ea"/>
              </a:rPr>
              <a:t>个城市先行实施生活垃圾强制分类，至此，垃圾分制分类制度从到正式的</a:t>
            </a:r>
            <a:r>
              <a:rPr lang="en-US" altLang="zh-CN" sz="1400" dirty="0">
                <a:latin typeface="微软雅黑" panose="020B0503020204020204" pitchFamily="34" charset="-122"/>
                <a:ea typeface="微软雅黑" panose="020B0503020204020204" pitchFamily="34" charset="-122"/>
                <a:sym typeface="+mn-ea"/>
              </a:rPr>
              <a:t>《</a:t>
            </a:r>
            <a:r>
              <a:rPr lang="zh-CN" altLang="en-US" sz="1400" dirty="0">
                <a:latin typeface="微软雅黑" panose="020B0503020204020204" pitchFamily="34" charset="-122"/>
                <a:ea typeface="微软雅黑" panose="020B0503020204020204" pitchFamily="34" charset="-122"/>
                <a:sym typeface="+mn-ea"/>
              </a:rPr>
              <a:t>实施方案</a:t>
            </a:r>
            <a:r>
              <a:rPr lang="en-US" altLang="zh-CN" sz="1400" dirty="0">
                <a:latin typeface="微软雅黑" panose="020B0503020204020204" pitchFamily="34" charset="-122"/>
                <a:ea typeface="微软雅黑" panose="020B0503020204020204" pitchFamily="34" charset="-122"/>
                <a:sym typeface="+mn-ea"/>
              </a:rPr>
              <a:t>》</a:t>
            </a:r>
            <a:r>
              <a:rPr lang="zh-CN" altLang="en-US" sz="1400" dirty="0">
                <a:latin typeface="微软雅黑" panose="020B0503020204020204" pitchFamily="34" charset="-122"/>
                <a:ea typeface="微软雅黑" panose="020B0503020204020204" pitchFamily="34" charset="-122"/>
                <a:sym typeface="+mn-ea"/>
              </a:rPr>
              <a:t>，标志着中国垃圾分类市场正式拉开大幕，垃圾分类元年如约而来</a:t>
            </a:r>
            <a:endParaRPr lang="zh-CN" altLang="en-US" sz="1400"/>
          </a:p>
        </p:txBody>
      </p:sp>
      <p:sp>
        <p:nvSpPr>
          <p:cNvPr id="54" name="文本框 53"/>
          <p:cNvSpPr txBox="true"/>
          <p:nvPr/>
        </p:nvSpPr>
        <p:spPr>
          <a:xfrm>
            <a:off x="7476490" y="4243070"/>
            <a:ext cx="3595370" cy="1383665"/>
          </a:xfrm>
          <a:prstGeom prst="rect">
            <a:avLst/>
          </a:prstGeom>
          <a:noFill/>
        </p:spPr>
        <p:txBody>
          <a:bodyPr wrap="square" rtlCol="0">
            <a:spAutoFit/>
          </a:bodyPr>
          <a:lstStyle/>
          <a:p>
            <a:r>
              <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mn-ea"/>
              </a:rPr>
              <a:t>3月底前，46个重点城市要出台生活垃圾分类管理实施方案或行动计划，明确年度工作目标，细化工作内容，量化工作任务。从党政机关、军队单位、医院、学校等率先做起，把生活垃圾分类工作扩大到所有公共机构和相关企业。</a:t>
            </a:r>
            <a:endParaRPr lang="zh-CN" altLang="en-US" sz="1400"/>
          </a:p>
        </p:txBody>
      </p:sp>
      <p:sp>
        <p:nvSpPr>
          <p:cNvPr id="55" name="文本框 54"/>
          <p:cNvSpPr txBox="true"/>
          <p:nvPr/>
        </p:nvSpPr>
        <p:spPr>
          <a:xfrm>
            <a:off x="8884920" y="1511935"/>
            <a:ext cx="2009140" cy="1383665"/>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到2020年底46个重点城市要基本建成垃圾分类处理系统；2025年底前，全国地级及以上城市要基本建成垃圾分类处理系统。</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7" name="图片 16"/>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直角三角形 59"/>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直角三角形 60"/>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5" name="标题 1"/>
          <p:cNvSpPr>
            <a:spLocks noGrp="true"/>
          </p:cNvSpPr>
          <p:nvPr>
            <p:custDataLst>
              <p:tags r:id="rId2"/>
            </p:custDataLst>
          </p:nvPr>
        </p:nvSpPr>
        <p:spPr>
          <a:xfrm>
            <a:off x="980440" y="2889250"/>
            <a:ext cx="10231120"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如何做好垃圾分类的志愿者/督导/讲解员</a:t>
            </a:r>
            <a:endPar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直角三角形 59"/>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直角三角形 60"/>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 name="矩形 1"/>
          <p:cNvSpPr>
            <a:spLocks noChangeArrowheads="true"/>
          </p:cNvSpPr>
          <p:nvPr/>
        </p:nvSpPr>
        <p:spPr bwMode="auto">
          <a:xfrm>
            <a:off x="1581785" y="2557780"/>
            <a:ext cx="226758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cs typeface="+mn-cs"/>
              </a:rPr>
              <a:t>会讲垃圾分类的知识</a:t>
            </a:r>
            <a:endParaRPr kumimoji="0" lang="zh-CN" altLang="en-US" sz="1600" b="0"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cs typeface="+mn-cs"/>
              </a:rPr>
              <a:t>政策、意义、分类方法</a:t>
            </a:r>
            <a:endParaRPr kumimoji="0" lang="zh-CN" altLang="en-US" sz="1600" b="0"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cs typeface="+mn-cs"/>
            </a:endParaRPr>
          </a:p>
        </p:txBody>
      </p:sp>
      <p:sp>
        <p:nvSpPr>
          <p:cNvPr id="6" name="矩形 1"/>
          <p:cNvSpPr>
            <a:spLocks noChangeArrowheads="true"/>
          </p:cNvSpPr>
          <p:nvPr/>
        </p:nvSpPr>
        <p:spPr bwMode="auto">
          <a:xfrm>
            <a:off x="1824355" y="3920490"/>
            <a:ext cx="1858645" cy="58356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p>
            <a:pPr lvl="0" algn="just" fontAlgn="auto">
              <a:spcBef>
                <a:spcPts val="0"/>
              </a:spcBef>
              <a:spcAft>
                <a:spcPts val="0"/>
              </a:spcAft>
              <a:buClrTx/>
              <a:buSzTx/>
              <a:buFontTx/>
              <a:defRPr/>
            </a:pPr>
            <a:r>
              <a:rPr lang="zh-CN" altLang="en-US" sz="1600" kern="0" noProof="0" dirty="0" smtClean="0">
                <a:effectLst>
                  <a:outerShdw blurRad="38100" dist="19050" dir="2700000" algn="tl" rotWithShape="0">
                    <a:schemeClr val="dk1">
                      <a:alpha val="40000"/>
                    </a:schemeClr>
                  </a:outerShdw>
                </a:effectLst>
                <a:uLnTx/>
                <a:uFillTx/>
                <a:latin typeface="宋体" panose="02010600030101010101" pitchFamily="2" charset="-122"/>
                <a:sym typeface="+mn-ea"/>
              </a:rPr>
              <a:t>会实施居民分类档案记录</a:t>
            </a:r>
            <a:endParaRPr lang="zh-CN" altLang="en-US" sz="1600" kern="0" noProof="0" dirty="0" smtClean="0">
              <a:effectLst>
                <a:outerShdw blurRad="38100" dist="19050" dir="2700000" algn="tl" rotWithShape="0">
                  <a:schemeClr val="dk1">
                    <a:alpha val="40000"/>
                  </a:schemeClr>
                </a:outerShdw>
              </a:effectLst>
              <a:uLnTx/>
              <a:uFillTx/>
              <a:latin typeface="宋体" panose="02010600030101010101" pitchFamily="2" charset="-122"/>
              <a:sym typeface="+mn-ea"/>
            </a:endParaRPr>
          </a:p>
        </p:txBody>
      </p:sp>
      <p:cxnSp>
        <p:nvCxnSpPr>
          <p:cNvPr id="7" name="直接连接符 6"/>
          <p:cNvCxnSpPr>
            <a:stCxn id="27" idx="2"/>
          </p:cNvCxnSpPr>
          <p:nvPr/>
        </p:nvCxnSpPr>
        <p:spPr>
          <a:xfrm flipH="true">
            <a:off x="4336733" y="3472180"/>
            <a:ext cx="863600" cy="0"/>
          </a:xfrm>
          <a:prstGeom prst="line">
            <a:avLst/>
          </a:prstGeom>
          <a:ln w="19050">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336733" y="3226118"/>
            <a:ext cx="0" cy="493713"/>
          </a:xfrm>
          <a:prstGeom prst="line">
            <a:avLst/>
          </a:prstGeom>
          <a:ln w="1905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3933508" y="2432368"/>
            <a:ext cx="773112" cy="773112"/>
            <a:chOff x="2627784" y="1635646"/>
            <a:chExt cx="772739" cy="772739"/>
          </a:xfrm>
        </p:grpSpPr>
        <p:sp>
          <p:nvSpPr>
            <p:cNvPr id="10" name="椭圆 9"/>
            <p:cNvSpPr/>
            <p:nvPr/>
          </p:nvSpPr>
          <p:spPr>
            <a:xfrm>
              <a:off x="2627784" y="1635646"/>
              <a:ext cx="772739" cy="772739"/>
            </a:xfrm>
            <a:prstGeom prst="ellipse">
              <a:avLst/>
            </a:prstGeom>
            <a:gradFill>
              <a:gsLst>
                <a:gs pos="100000">
                  <a:schemeClr val="tx2"/>
                </a:gs>
                <a:gs pos="0">
                  <a:schemeClr val="bg2"/>
                </a:gs>
              </a:gsLst>
              <a:lin ang="2700000" scaled="false"/>
            </a:gradFill>
            <a:ln w="25400">
              <a:gradFill>
                <a:gsLst>
                  <a:gs pos="0">
                    <a:schemeClr val="tx2"/>
                  </a:gs>
                  <a:gs pos="100000">
                    <a:schemeClr val="bg2"/>
                  </a:gs>
                </a:gsLst>
                <a:lin ang="2700000" scaled="false"/>
              </a:gradFill>
            </a:ln>
            <a:effectLst>
              <a:outerShdw blurRad="12700" dist="127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Freeform 21"/>
            <p:cNvSpPr>
              <a:spLocks noChangeAspect="true" noEditPoints="true"/>
            </p:cNvSpPr>
            <p:nvPr/>
          </p:nvSpPr>
          <p:spPr>
            <a:xfrm>
              <a:off x="2871241" y="1867620"/>
              <a:ext cx="317384" cy="308790"/>
            </a:xfrm>
            <a:custGeom>
              <a:avLst/>
              <a:gdLst/>
              <a:ahLst/>
              <a:cxnLst>
                <a:cxn ang="0">
                  <a:pos x="52173" y="0"/>
                </a:cxn>
                <a:cxn ang="0">
                  <a:pos x="265211" y="0"/>
                </a:cxn>
                <a:cxn ang="0">
                  <a:pos x="317384" y="52190"/>
                </a:cxn>
                <a:cxn ang="0">
                  <a:pos x="317384" y="182665"/>
                </a:cxn>
                <a:cxn ang="0">
                  <a:pos x="237676" y="182665"/>
                </a:cxn>
                <a:cxn ang="0">
                  <a:pos x="237676" y="150771"/>
                </a:cxn>
                <a:cxn ang="0">
                  <a:pos x="152170" y="220357"/>
                </a:cxn>
                <a:cxn ang="0">
                  <a:pos x="237676" y="289944"/>
                </a:cxn>
                <a:cxn ang="0">
                  <a:pos x="237676" y="259500"/>
                </a:cxn>
                <a:cxn ang="0">
                  <a:pos x="317384" y="259500"/>
                </a:cxn>
                <a:cxn ang="0">
                  <a:pos x="265211" y="308790"/>
                </a:cxn>
                <a:cxn ang="0">
                  <a:pos x="52173" y="308790"/>
                </a:cxn>
                <a:cxn ang="0">
                  <a:pos x="0" y="255150"/>
                </a:cxn>
                <a:cxn ang="0">
                  <a:pos x="0" y="52190"/>
                </a:cxn>
                <a:cxn ang="0">
                  <a:pos x="52173" y="0"/>
                </a:cxn>
                <a:cxn ang="0">
                  <a:pos x="249270" y="27545"/>
                </a:cxn>
                <a:cxn ang="0">
                  <a:pos x="66665" y="27545"/>
                </a:cxn>
                <a:cxn ang="0">
                  <a:pos x="66665" y="124676"/>
                </a:cxn>
                <a:cxn ang="0">
                  <a:pos x="249270" y="124676"/>
                </a:cxn>
                <a:cxn ang="0">
                  <a:pos x="249270" y="27545"/>
                </a:cxn>
                <a:cxn ang="0">
                  <a:pos x="134780" y="43492"/>
                </a:cxn>
                <a:cxn ang="0">
                  <a:pos x="94201" y="43492"/>
                </a:cxn>
                <a:cxn ang="0">
                  <a:pos x="94201" y="104380"/>
                </a:cxn>
                <a:cxn ang="0">
                  <a:pos x="134780" y="104380"/>
                </a:cxn>
                <a:cxn ang="0">
                  <a:pos x="134780" y="43492"/>
                </a:cxn>
                <a:cxn ang="0">
                  <a:pos x="31883" y="243553"/>
                </a:cxn>
                <a:cxn ang="0">
                  <a:pos x="31883" y="276896"/>
                </a:cxn>
                <a:cxn ang="0">
                  <a:pos x="62317" y="276896"/>
                </a:cxn>
                <a:cxn ang="0">
                  <a:pos x="62317" y="243553"/>
                </a:cxn>
                <a:cxn ang="0">
                  <a:pos x="31883" y="243553"/>
                </a:cxn>
              </a:cxnLst>
              <a:pathLst>
                <a:path w="219" h="213">
                  <a:moveTo>
                    <a:pt x="36" y="0"/>
                  </a:moveTo>
                  <a:cubicBezTo>
                    <a:pt x="183" y="0"/>
                    <a:pt x="183" y="0"/>
                    <a:pt x="183" y="0"/>
                  </a:cubicBezTo>
                  <a:cubicBezTo>
                    <a:pt x="219" y="36"/>
                    <a:pt x="219" y="36"/>
                    <a:pt x="219" y="36"/>
                  </a:cubicBezTo>
                  <a:cubicBezTo>
                    <a:pt x="219" y="126"/>
                    <a:pt x="219" y="126"/>
                    <a:pt x="219" y="126"/>
                  </a:cubicBezTo>
                  <a:cubicBezTo>
                    <a:pt x="164" y="126"/>
                    <a:pt x="164" y="126"/>
                    <a:pt x="164" y="126"/>
                  </a:cubicBezTo>
                  <a:cubicBezTo>
                    <a:pt x="164" y="104"/>
                    <a:pt x="164" y="104"/>
                    <a:pt x="164" y="104"/>
                  </a:cubicBezTo>
                  <a:cubicBezTo>
                    <a:pt x="105" y="152"/>
                    <a:pt x="105" y="152"/>
                    <a:pt x="105" y="152"/>
                  </a:cubicBezTo>
                  <a:cubicBezTo>
                    <a:pt x="164" y="200"/>
                    <a:pt x="164" y="200"/>
                    <a:pt x="164" y="200"/>
                  </a:cubicBezTo>
                  <a:cubicBezTo>
                    <a:pt x="164" y="179"/>
                    <a:pt x="164" y="179"/>
                    <a:pt x="164" y="179"/>
                  </a:cubicBezTo>
                  <a:cubicBezTo>
                    <a:pt x="219" y="179"/>
                    <a:pt x="219" y="179"/>
                    <a:pt x="219" y="179"/>
                  </a:cubicBezTo>
                  <a:cubicBezTo>
                    <a:pt x="217" y="201"/>
                    <a:pt x="201" y="213"/>
                    <a:pt x="183" y="213"/>
                  </a:cubicBezTo>
                  <a:cubicBezTo>
                    <a:pt x="36" y="213"/>
                    <a:pt x="36" y="213"/>
                    <a:pt x="36" y="213"/>
                  </a:cubicBezTo>
                  <a:cubicBezTo>
                    <a:pt x="16" y="213"/>
                    <a:pt x="0" y="196"/>
                    <a:pt x="0" y="176"/>
                  </a:cubicBezTo>
                  <a:cubicBezTo>
                    <a:pt x="0" y="36"/>
                    <a:pt x="0" y="36"/>
                    <a:pt x="0" y="36"/>
                  </a:cubicBezTo>
                  <a:cubicBezTo>
                    <a:pt x="0" y="16"/>
                    <a:pt x="16" y="0"/>
                    <a:pt x="36" y="0"/>
                  </a:cubicBezTo>
                  <a:close/>
                  <a:moveTo>
                    <a:pt x="172" y="19"/>
                  </a:moveTo>
                  <a:cubicBezTo>
                    <a:pt x="46" y="19"/>
                    <a:pt x="46" y="19"/>
                    <a:pt x="46" y="19"/>
                  </a:cubicBezTo>
                  <a:cubicBezTo>
                    <a:pt x="46" y="86"/>
                    <a:pt x="46" y="86"/>
                    <a:pt x="46" y="86"/>
                  </a:cubicBezTo>
                  <a:cubicBezTo>
                    <a:pt x="172" y="86"/>
                    <a:pt x="172" y="86"/>
                    <a:pt x="172" y="86"/>
                  </a:cubicBezTo>
                  <a:cubicBezTo>
                    <a:pt x="172" y="19"/>
                    <a:pt x="172" y="19"/>
                    <a:pt x="172" y="19"/>
                  </a:cubicBezTo>
                  <a:close/>
                  <a:moveTo>
                    <a:pt x="93" y="30"/>
                  </a:moveTo>
                  <a:cubicBezTo>
                    <a:pt x="65" y="30"/>
                    <a:pt x="65" y="30"/>
                    <a:pt x="65" y="30"/>
                  </a:cubicBezTo>
                  <a:cubicBezTo>
                    <a:pt x="65" y="72"/>
                    <a:pt x="65" y="72"/>
                    <a:pt x="65" y="72"/>
                  </a:cubicBezTo>
                  <a:cubicBezTo>
                    <a:pt x="93" y="72"/>
                    <a:pt x="93" y="72"/>
                    <a:pt x="93" y="72"/>
                  </a:cubicBezTo>
                  <a:cubicBezTo>
                    <a:pt x="93" y="30"/>
                    <a:pt x="93" y="30"/>
                    <a:pt x="93" y="30"/>
                  </a:cubicBezTo>
                  <a:close/>
                  <a:moveTo>
                    <a:pt x="22" y="168"/>
                  </a:moveTo>
                  <a:cubicBezTo>
                    <a:pt x="22" y="191"/>
                    <a:pt x="22" y="191"/>
                    <a:pt x="22" y="191"/>
                  </a:cubicBezTo>
                  <a:cubicBezTo>
                    <a:pt x="43" y="191"/>
                    <a:pt x="43" y="191"/>
                    <a:pt x="43" y="191"/>
                  </a:cubicBezTo>
                  <a:cubicBezTo>
                    <a:pt x="43" y="168"/>
                    <a:pt x="43" y="168"/>
                    <a:pt x="43" y="168"/>
                  </a:cubicBezTo>
                  <a:lnTo>
                    <a:pt x="22" y="168"/>
                  </a:lnTo>
                  <a:close/>
                </a:path>
              </a:pathLst>
            </a:custGeom>
            <a:solidFill>
              <a:schemeClr val="bg1">
                <a:alpha val="100000"/>
              </a:schemeClr>
            </a:solidFill>
            <a:ln w="9525">
              <a:noFill/>
            </a:ln>
          </p:spPr>
          <p:txBody>
            <a:bodyPr/>
            <a:p>
              <a:endParaRPr lang="zh-CN" altLang="en-US"/>
            </a:p>
          </p:txBody>
        </p:sp>
      </p:grpSp>
      <p:grpSp>
        <p:nvGrpSpPr>
          <p:cNvPr id="13" name="组合 12"/>
          <p:cNvGrpSpPr/>
          <p:nvPr/>
        </p:nvGrpSpPr>
        <p:grpSpPr>
          <a:xfrm>
            <a:off x="3933508" y="3730943"/>
            <a:ext cx="773112" cy="773112"/>
            <a:chOff x="2627784" y="2934541"/>
            <a:chExt cx="772739" cy="772739"/>
          </a:xfrm>
        </p:grpSpPr>
        <p:sp>
          <p:nvSpPr>
            <p:cNvPr id="4" name="椭圆 3"/>
            <p:cNvSpPr/>
            <p:nvPr/>
          </p:nvSpPr>
          <p:spPr>
            <a:xfrm>
              <a:off x="2627784" y="2934541"/>
              <a:ext cx="772739" cy="772739"/>
            </a:xfrm>
            <a:prstGeom prst="ellipse">
              <a:avLst/>
            </a:prstGeom>
            <a:gradFill>
              <a:gsLst>
                <a:gs pos="100000">
                  <a:schemeClr val="tx2"/>
                </a:gs>
                <a:gs pos="0">
                  <a:schemeClr val="bg2"/>
                </a:gs>
              </a:gsLst>
              <a:lin ang="2700000" scaled="false"/>
            </a:gradFill>
            <a:ln w="25400">
              <a:gradFill>
                <a:gsLst>
                  <a:gs pos="0">
                    <a:schemeClr val="tx2"/>
                  </a:gs>
                  <a:gs pos="100000">
                    <a:schemeClr val="bg2"/>
                  </a:gs>
                </a:gsLst>
                <a:lin ang="2700000" scaled="false"/>
              </a:gradFill>
            </a:ln>
            <a:effectLst>
              <a:outerShdw blurRad="12700" dist="127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Freeform 11"/>
            <p:cNvSpPr>
              <a:spLocks noChangeAspect="true" noEditPoints="true"/>
            </p:cNvSpPr>
            <p:nvPr/>
          </p:nvSpPr>
          <p:spPr>
            <a:xfrm>
              <a:off x="2822251" y="3166515"/>
              <a:ext cx="415364" cy="308790"/>
            </a:xfrm>
            <a:custGeom>
              <a:avLst/>
              <a:gdLst/>
              <a:ahLst/>
              <a:cxnLst>
                <a:cxn ang="0">
                  <a:pos x="88891" y="197238"/>
                </a:cxn>
                <a:cxn ang="0">
                  <a:pos x="48486" y="172987"/>
                </a:cxn>
                <a:cxn ang="0">
                  <a:pos x="54951" y="8084"/>
                </a:cxn>
                <a:cxn ang="0">
                  <a:pos x="355565" y="8084"/>
                </a:cxn>
                <a:cxn ang="0">
                  <a:pos x="362029" y="172987"/>
                </a:cxn>
                <a:cxn ang="0">
                  <a:pos x="320008" y="197238"/>
                </a:cxn>
                <a:cxn ang="0">
                  <a:pos x="415364" y="279689"/>
                </a:cxn>
                <a:cxn ang="0">
                  <a:pos x="14546" y="308790"/>
                </a:cxn>
                <a:cxn ang="0">
                  <a:pos x="124448" y="202088"/>
                </a:cxn>
                <a:cxn ang="0">
                  <a:pos x="124448" y="197238"/>
                </a:cxn>
                <a:cxn ang="0">
                  <a:pos x="72729" y="24251"/>
                </a:cxn>
                <a:cxn ang="0">
                  <a:pos x="72729" y="24251"/>
                </a:cxn>
                <a:cxn ang="0">
                  <a:pos x="72729" y="172987"/>
                </a:cxn>
                <a:cxn ang="0">
                  <a:pos x="339402" y="172987"/>
                </a:cxn>
                <a:cxn ang="0">
                  <a:pos x="337786" y="24251"/>
                </a:cxn>
                <a:cxn ang="0">
                  <a:pos x="54951" y="263522"/>
                </a:cxn>
                <a:cxn ang="0">
                  <a:pos x="63032" y="250589"/>
                </a:cxn>
                <a:cxn ang="0">
                  <a:pos x="121215" y="227955"/>
                </a:cxn>
                <a:cxn ang="0">
                  <a:pos x="310311" y="218255"/>
                </a:cxn>
                <a:cxn ang="0">
                  <a:pos x="337786" y="218255"/>
                </a:cxn>
                <a:cxn ang="0">
                  <a:pos x="279603" y="227955"/>
                </a:cxn>
                <a:cxn ang="0">
                  <a:pos x="276371" y="218255"/>
                </a:cxn>
                <a:cxn ang="0">
                  <a:pos x="269906" y="227955"/>
                </a:cxn>
                <a:cxn ang="0">
                  <a:pos x="205258" y="218255"/>
                </a:cxn>
                <a:cxn ang="0">
                  <a:pos x="232733" y="218255"/>
                </a:cxn>
                <a:cxn ang="0">
                  <a:pos x="168085" y="227955"/>
                </a:cxn>
                <a:cxn ang="0">
                  <a:pos x="169701" y="218255"/>
                </a:cxn>
                <a:cxn ang="0">
                  <a:pos x="160004" y="227955"/>
                </a:cxn>
                <a:cxn ang="0">
                  <a:pos x="302230" y="232805"/>
                </a:cxn>
                <a:cxn ang="0">
                  <a:pos x="347484" y="232805"/>
                </a:cxn>
                <a:cxn ang="0">
                  <a:pos x="266673" y="244122"/>
                </a:cxn>
                <a:cxn ang="0">
                  <a:pos x="263441" y="232805"/>
                </a:cxn>
                <a:cxn ang="0">
                  <a:pos x="256976" y="244122"/>
                </a:cxn>
                <a:cxn ang="0">
                  <a:pos x="187479" y="232805"/>
                </a:cxn>
                <a:cxn ang="0">
                  <a:pos x="216571" y="232805"/>
                </a:cxn>
                <a:cxn ang="0">
                  <a:pos x="147074" y="244122"/>
                </a:cxn>
                <a:cxn ang="0">
                  <a:pos x="148691" y="232805"/>
                </a:cxn>
                <a:cxn ang="0">
                  <a:pos x="135761" y="244122"/>
                </a:cxn>
                <a:cxn ang="0">
                  <a:pos x="72729" y="232805"/>
                </a:cxn>
                <a:cxn ang="0">
                  <a:pos x="101821" y="232805"/>
                </a:cxn>
                <a:cxn ang="0">
                  <a:pos x="324857" y="263522"/>
                </a:cxn>
                <a:cxn ang="0">
                  <a:pos x="318392" y="250589"/>
                </a:cxn>
                <a:cxn ang="0">
                  <a:pos x="313543" y="263522"/>
                </a:cxn>
                <a:cxn ang="0">
                  <a:pos x="235966" y="250589"/>
                </a:cxn>
                <a:cxn ang="0">
                  <a:pos x="266673" y="250589"/>
                </a:cxn>
                <a:cxn ang="0">
                  <a:pos x="193944" y="263522"/>
                </a:cxn>
                <a:cxn ang="0">
                  <a:pos x="195560" y="250589"/>
                </a:cxn>
                <a:cxn ang="0">
                  <a:pos x="184247" y="263522"/>
                </a:cxn>
                <a:cxn ang="0">
                  <a:pos x="113134" y="250589"/>
                </a:cxn>
                <a:cxn ang="0">
                  <a:pos x="145458" y="250589"/>
                </a:cxn>
              </a:cxnLst>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alpha val="100000"/>
              </a:schemeClr>
            </a:solidFill>
            <a:ln w="9525">
              <a:noFill/>
            </a:ln>
          </p:spPr>
          <p:txBody>
            <a:bodyPr/>
            <a:p>
              <a:endParaRPr lang="zh-CN" altLang="en-US"/>
            </a:p>
          </p:txBody>
        </p:sp>
      </p:grpSp>
      <p:cxnSp>
        <p:nvCxnSpPr>
          <p:cNvPr id="16" name="直接连接符 15"/>
          <p:cNvCxnSpPr/>
          <p:nvPr/>
        </p:nvCxnSpPr>
        <p:spPr>
          <a:xfrm flipH="true">
            <a:off x="6559233" y="3472180"/>
            <a:ext cx="863600" cy="0"/>
          </a:xfrm>
          <a:prstGeom prst="line">
            <a:avLst/>
          </a:prstGeom>
          <a:ln w="19050">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446645" y="3226118"/>
            <a:ext cx="0" cy="493713"/>
          </a:xfrm>
          <a:prstGeom prst="line">
            <a:avLst/>
          </a:prstGeom>
          <a:ln w="1905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7052945" y="2432368"/>
            <a:ext cx="771525" cy="773112"/>
            <a:chOff x="5745929" y="1635646"/>
            <a:chExt cx="772739" cy="772739"/>
          </a:xfrm>
        </p:grpSpPr>
        <p:sp>
          <p:nvSpPr>
            <p:cNvPr id="20" name="椭圆 19"/>
            <p:cNvSpPr/>
            <p:nvPr/>
          </p:nvSpPr>
          <p:spPr>
            <a:xfrm>
              <a:off x="5745929" y="1635646"/>
              <a:ext cx="772739" cy="772739"/>
            </a:xfrm>
            <a:prstGeom prst="ellipse">
              <a:avLst/>
            </a:prstGeom>
            <a:gradFill>
              <a:gsLst>
                <a:gs pos="100000">
                  <a:schemeClr val="tx2"/>
                </a:gs>
                <a:gs pos="0">
                  <a:schemeClr val="bg2"/>
                </a:gs>
              </a:gsLst>
              <a:lin ang="2700000" scaled="false"/>
            </a:gradFill>
            <a:ln w="25400">
              <a:gradFill>
                <a:gsLst>
                  <a:gs pos="0">
                    <a:schemeClr val="tx2"/>
                  </a:gs>
                  <a:gs pos="100000">
                    <a:schemeClr val="bg2"/>
                  </a:gs>
                </a:gsLst>
                <a:lin ang="2700000" scaled="false"/>
              </a:gradFill>
            </a:ln>
            <a:effectLst>
              <a:outerShdw blurRad="12700" dist="127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Freeform 40"/>
            <p:cNvSpPr>
              <a:spLocks noChangeAspect="true" noEditPoints="true"/>
            </p:cNvSpPr>
            <p:nvPr/>
          </p:nvSpPr>
          <p:spPr>
            <a:xfrm>
              <a:off x="5940631" y="1867620"/>
              <a:ext cx="400284" cy="308790"/>
            </a:xfrm>
            <a:custGeom>
              <a:avLst/>
              <a:gdLst/>
              <a:ahLst/>
              <a:cxnLst>
                <a:cxn ang="0">
                  <a:pos x="152489" y="77993"/>
                </a:cxn>
                <a:cxn ang="0">
                  <a:pos x="309744" y="49343"/>
                </a:cxn>
                <a:cxn ang="0">
                  <a:pos x="384400" y="151212"/>
                </a:cxn>
                <a:cxn ang="0">
                  <a:pos x="338335" y="308790"/>
                </a:cxn>
                <a:cxn ang="0">
                  <a:pos x="254149" y="179862"/>
                </a:cxn>
                <a:cxn ang="0">
                  <a:pos x="128663" y="195779"/>
                </a:cxn>
                <a:cxn ang="0">
                  <a:pos x="1588" y="284914"/>
                </a:cxn>
                <a:cxn ang="0">
                  <a:pos x="12707" y="124153"/>
                </a:cxn>
                <a:cxn ang="0">
                  <a:pos x="165197" y="117786"/>
                </a:cxn>
                <a:cxn ang="0">
                  <a:pos x="193788" y="136886"/>
                </a:cxn>
                <a:cxn ang="0">
                  <a:pos x="165197" y="117786"/>
                </a:cxn>
                <a:cxn ang="0">
                  <a:pos x="306567" y="151212"/>
                </a:cxn>
                <a:cxn ang="0">
                  <a:pos x="336747" y="144845"/>
                </a:cxn>
                <a:cxn ang="0">
                  <a:pos x="281152" y="108236"/>
                </a:cxn>
                <a:cxn ang="0">
                  <a:pos x="287506" y="138478"/>
                </a:cxn>
                <a:cxn ang="0">
                  <a:pos x="281152" y="108236"/>
                </a:cxn>
                <a:cxn ang="0">
                  <a:pos x="292271" y="90727"/>
                </a:cxn>
                <a:cxn ang="0">
                  <a:pos x="322451" y="84360"/>
                </a:cxn>
                <a:cxn ang="0">
                  <a:pos x="339924" y="93910"/>
                </a:cxn>
                <a:cxn ang="0">
                  <a:pos x="346277" y="124153"/>
                </a:cxn>
                <a:cxn ang="0">
                  <a:pos x="339924" y="93910"/>
                </a:cxn>
                <a:cxn ang="0">
                  <a:pos x="101659" y="119378"/>
                </a:cxn>
                <a:cxn ang="0">
                  <a:pos x="127074" y="98685"/>
                </a:cxn>
                <a:cxn ang="0">
                  <a:pos x="84187" y="132111"/>
                </a:cxn>
                <a:cxn ang="0">
                  <a:pos x="103248" y="157578"/>
                </a:cxn>
                <a:cxn ang="0">
                  <a:pos x="69891" y="113011"/>
                </a:cxn>
                <a:cxn ang="0">
                  <a:pos x="46064" y="132111"/>
                </a:cxn>
                <a:cxn ang="0">
                  <a:pos x="87364" y="100277"/>
                </a:cxn>
                <a:cxn ang="0">
                  <a:pos x="69891" y="76402"/>
                </a:cxn>
                <a:cxn ang="0">
                  <a:pos x="203319" y="136886"/>
                </a:cxn>
                <a:cxn ang="0">
                  <a:pos x="231911" y="117786"/>
                </a:cxn>
                <a:cxn ang="0">
                  <a:pos x="363750" y="14325"/>
                </a:cxn>
                <a:cxn ang="0">
                  <a:pos x="281152" y="36609"/>
                </a:cxn>
                <a:cxn ang="0">
                  <a:pos x="363750" y="50934"/>
                </a:cxn>
                <a:cxn ang="0">
                  <a:pos x="31769" y="14325"/>
                </a:cxn>
                <a:cxn ang="0">
                  <a:pos x="85775" y="30242"/>
                </a:cxn>
                <a:cxn ang="0">
                  <a:pos x="114367" y="14325"/>
                </a:cxn>
              </a:cxnLst>
              <a:pathLst>
                <a:path w="252" h="194">
                  <a:moveTo>
                    <a:pt x="57" y="29"/>
                  </a:moveTo>
                  <a:cubicBezTo>
                    <a:pt x="73" y="29"/>
                    <a:pt x="87" y="37"/>
                    <a:pt x="96" y="49"/>
                  </a:cubicBezTo>
                  <a:cubicBezTo>
                    <a:pt x="157" y="49"/>
                    <a:pt x="157" y="49"/>
                    <a:pt x="157" y="49"/>
                  </a:cubicBezTo>
                  <a:cubicBezTo>
                    <a:pt x="166" y="38"/>
                    <a:pt x="180" y="31"/>
                    <a:pt x="195" y="31"/>
                  </a:cubicBezTo>
                  <a:cubicBezTo>
                    <a:pt x="222" y="31"/>
                    <a:pt x="244" y="52"/>
                    <a:pt x="244" y="79"/>
                  </a:cubicBezTo>
                  <a:cubicBezTo>
                    <a:pt x="244" y="85"/>
                    <a:pt x="243" y="90"/>
                    <a:pt x="242" y="95"/>
                  </a:cubicBezTo>
                  <a:cubicBezTo>
                    <a:pt x="249" y="121"/>
                    <a:pt x="252" y="149"/>
                    <a:pt x="251" y="179"/>
                  </a:cubicBezTo>
                  <a:cubicBezTo>
                    <a:pt x="238" y="192"/>
                    <a:pt x="226" y="193"/>
                    <a:pt x="213" y="194"/>
                  </a:cubicBezTo>
                  <a:cubicBezTo>
                    <a:pt x="196" y="173"/>
                    <a:pt x="183" y="150"/>
                    <a:pt x="171" y="123"/>
                  </a:cubicBezTo>
                  <a:cubicBezTo>
                    <a:pt x="166" y="121"/>
                    <a:pt x="162" y="116"/>
                    <a:pt x="160" y="113"/>
                  </a:cubicBezTo>
                  <a:cubicBezTo>
                    <a:pt x="93" y="113"/>
                    <a:pt x="93" y="113"/>
                    <a:pt x="93" y="113"/>
                  </a:cubicBezTo>
                  <a:cubicBezTo>
                    <a:pt x="89" y="118"/>
                    <a:pt x="86" y="121"/>
                    <a:pt x="81" y="123"/>
                  </a:cubicBezTo>
                  <a:cubicBezTo>
                    <a:pt x="69" y="151"/>
                    <a:pt x="56" y="173"/>
                    <a:pt x="39" y="194"/>
                  </a:cubicBezTo>
                  <a:cubicBezTo>
                    <a:pt x="26" y="193"/>
                    <a:pt x="14" y="192"/>
                    <a:pt x="1" y="179"/>
                  </a:cubicBezTo>
                  <a:cubicBezTo>
                    <a:pt x="0" y="149"/>
                    <a:pt x="3" y="120"/>
                    <a:pt x="11" y="94"/>
                  </a:cubicBezTo>
                  <a:cubicBezTo>
                    <a:pt x="9" y="89"/>
                    <a:pt x="8" y="84"/>
                    <a:pt x="8" y="78"/>
                  </a:cubicBezTo>
                  <a:cubicBezTo>
                    <a:pt x="8" y="51"/>
                    <a:pt x="30" y="29"/>
                    <a:pt x="57" y="29"/>
                  </a:cubicBezTo>
                  <a:close/>
                  <a:moveTo>
                    <a:pt x="104" y="74"/>
                  </a:moveTo>
                  <a:cubicBezTo>
                    <a:pt x="104" y="86"/>
                    <a:pt x="104" y="86"/>
                    <a:pt x="104" y="86"/>
                  </a:cubicBezTo>
                  <a:cubicBezTo>
                    <a:pt x="122" y="86"/>
                    <a:pt x="122" y="86"/>
                    <a:pt x="122" y="86"/>
                  </a:cubicBezTo>
                  <a:cubicBezTo>
                    <a:pt x="122" y="74"/>
                    <a:pt x="122" y="74"/>
                    <a:pt x="122" y="74"/>
                  </a:cubicBezTo>
                  <a:cubicBezTo>
                    <a:pt x="104" y="74"/>
                    <a:pt x="104" y="74"/>
                    <a:pt x="104" y="74"/>
                  </a:cubicBezTo>
                  <a:close/>
                  <a:moveTo>
                    <a:pt x="200" y="83"/>
                  </a:moveTo>
                  <a:cubicBezTo>
                    <a:pt x="195" y="85"/>
                    <a:pt x="191" y="90"/>
                    <a:pt x="193" y="95"/>
                  </a:cubicBezTo>
                  <a:cubicBezTo>
                    <a:pt x="194" y="100"/>
                    <a:pt x="199" y="104"/>
                    <a:pt x="204" y="103"/>
                  </a:cubicBezTo>
                  <a:cubicBezTo>
                    <a:pt x="210" y="101"/>
                    <a:pt x="213" y="96"/>
                    <a:pt x="212" y="91"/>
                  </a:cubicBezTo>
                  <a:cubicBezTo>
                    <a:pt x="211" y="86"/>
                    <a:pt x="205" y="82"/>
                    <a:pt x="200" y="83"/>
                  </a:cubicBezTo>
                  <a:close/>
                  <a:moveTo>
                    <a:pt x="177" y="68"/>
                  </a:moveTo>
                  <a:cubicBezTo>
                    <a:pt x="172" y="69"/>
                    <a:pt x="169" y="74"/>
                    <a:pt x="170" y="79"/>
                  </a:cubicBezTo>
                  <a:cubicBezTo>
                    <a:pt x="171" y="85"/>
                    <a:pt x="176" y="88"/>
                    <a:pt x="181" y="87"/>
                  </a:cubicBezTo>
                  <a:cubicBezTo>
                    <a:pt x="187" y="86"/>
                    <a:pt x="190" y="81"/>
                    <a:pt x="189" y="75"/>
                  </a:cubicBezTo>
                  <a:cubicBezTo>
                    <a:pt x="188" y="70"/>
                    <a:pt x="182" y="67"/>
                    <a:pt x="177" y="68"/>
                  </a:cubicBezTo>
                  <a:close/>
                  <a:moveTo>
                    <a:pt x="191" y="46"/>
                  </a:moveTo>
                  <a:cubicBezTo>
                    <a:pt x="186" y="47"/>
                    <a:pt x="182" y="52"/>
                    <a:pt x="184" y="57"/>
                  </a:cubicBezTo>
                  <a:cubicBezTo>
                    <a:pt x="185" y="63"/>
                    <a:pt x="190" y="66"/>
                    <a:pt x="195" y="65"/>
                  </a:cubicBezTo>
                  <a:cubicBezTo>
                    <a:pt x="201" y="64"/>
                    <a:pt x="204" y="58"/>
                    <a:pt x="203" y="53"/>
                  </a:cubicBezTo>
                  <a:cubicBezTo>
                    <a:pt x="202" y="48"/>
                    <a:pt x="196" y="44"/>
                    <a:pt x="191" y="46"/>
                  </a:cubicBezTo>
                  <a:close/>
                  <a:moveTo>
                    <a:pt x="214" y="59"/>
                  </a:moveTo>
                  <a:cubicBezTo>
                    <a:pt x="209" y="60"/>
                    <a:pt x="205" y="65"/>
                    <a:pt x="207" y="71"/>
                  </a:cubicBezTo>
                  <a:cubicBezTo>
                    <a:pt x="208" y="76"/>
                    <a:pt x="213" y="79"/>
                    <a:pt x="218" y="78"/>
                  </a:cubicBezTo>
                  <a:cubicBezTo>
                    <a:pt x="224" y="77"/>
                    <a:pt x="227" y="72"/>
                    <a:pt x="226" y="66"/>
                  </a:cubicBezTo>
                  <a:cubicBezTo>
                    <a:pt x="225" y="61"/>
                    <a:pt x="219" y="58"/>
                    <a:pt x="214" y="59"/>
                  </a:cubicBezTo>
                  <a:close/>
                  <a:moveTo>
                    <a:pt x="80" y="62"/>
                  </a:moveTo>
                  <a:cubicBezTo>
                    <a:pt x="64" y="75"/>
                    <a:pt x="64" y="75"/>
                    <a:pt x="64" y="75"/>
                  </a:cubicBezTo>
                  <a:cubicBezTo>
                    <a:pt x="76" y="92"/>
                    <a:pt x="76" y="92"/>
                    <a:pt x="76" y="92"/>
                  </a:cubicBezTo>
                  <a:cubicBezTo>
                    <a:pt x="80" y="62"/>
                    <a:pt x="80" y="62"/>
                    <a:pt x="80" y="62"/>
                  </a:cubicBezTo>
                  <a:close/>
                  <a:moveTo>
                    <a:pt x="65" y="99"/>
                  </a:moveTo>
                  <a:cubicBezTo>
                    <a:pt x="53" y="83"/>
                    <a:pt x="53" y="83"/>
                    <a:pt x="53" y="83"/>
                  </a:cubicBezTo>
                  <a:cubicBezTo>
                    <a:pt x="36" y="96"/>
                    <a:pt x="36" y="96"/>
                    <a:pt x="36" y="96"/>
                  </a:cubicBezTo>
                  <a:cubicBezTo>
                    <a:pt x="65" y="99"/>
                    <a:pt x="65" y="99"/>
                    <a:pt x="65" y="99"/>
                  </a:cubicBezTo>
                  <a:close/>
                  <a:moveTo>
                    <a:pt x="29" y="83"/>
                  </a:moveTo>
                  <a:cubicBezTo>
                    <a:pt x="44" y="71"/>
                    <a:pt x="44" y="71"/>
                    <a:pt x="44" y="71"/>
                  </a:cubicBezTo>
                  <a:cubicBezTo>
                    <a:pt x="32" y="56"/>
                    <a:pt x="32" y="56"/>
                    <a:pt x="32" y="56"/>
                  </a:cubicBezTo>
                  <a:cubicBezTo>
                    <a:pt x="29" y="83"/>
                    <a:pt x="29" y="83"/>
                    <a:pt x="29" y="83"/>
                  </a:cubicBezTo>
                  <a:close/>
                  <a:moveTo>
                    <a:pt x="44" y="48"/>
                  </a:moveTo>
                  <a:cubicBezTo>
                    <a:pt x="55" y="63"/>
                    <a:pt x="55" y="63"/>
                    <a:pt x="55" y="63"/>
                  </a:cubicBezTo>
                  <a:cubicBezTo>
                    <a:pt x="70" y="52"/>
                    <a:pt x="70" y="52"/>
                    <a:pt x="70" y="52"/>
                  </a:cubicBezTo>
                  <a:cubicBezTo>
                    <a:pt x="44" y="48"/>
                    <a:pt x="44" y="48"/>
                    <a:pt x="44" y="48"/>
                  </a:cubicBezTo>
                  <a:close/>
                  <a:moveTo>
                    <a:pt x="128" y="74"/>
                  </a:moveTo>
                  <a:cubicBezTo>
                    <a:pt x="128" y="86"/>
                    <a:pt x="128" y="86"/>
                    <a:pt x="128" y="86"/>
                  </a:cubicBezTo>
                  <a:cubicBezTo>
                    <a:pt x="146" y="86"/>
                    <a:pt x="146" y="86"/>
                    <a:pt x="146" y="86"/>
                  </a:cubicBezTo>
                  <a:cubicBezTo>
                    <a:pt x="146" y="74"/>
                    <a:pt x="146" y="74"/>
                    <a:pt x="146" y="74"/>
                  </a:cubicBezTo>
                  <a:cubicBezTo>
                    <a:pt x="128" y="74"/>
                    <a:pt x="128" y="74"/>
                    <a:pt x="128" y="74"/>
                  </a:cubicBezTo>
                  <a:close/>
                  <a:moveTo>
                    <a:pt x="229" y="9"/>
                  </a:moveTo>
                  <a:cubicBezTo>
                    <a:pt x="212" y="0"/>
                    <a:pt x="194" y="1"/>
                    <a:pt x="177" y="9"/>
                  </a:cubicBezTo>
                  <a:cubicBezTo>
                    <a:pt x="177" y="23"/>
                    <a:pt x="177" y="23"/>
                    <a:pt x="177" y="23"/>
                  </a:cubicBezTo>
                  <a:cubicBezTo>
                    <a:pt x="183" y="21"/>
                    <a:pt x="189" y="19"/>
                    <a:pt x="196" y="19"/>
                  </a:cubicBezTo>
                  <a:cubicBezTo>
                    <a:pt x="209" y="19"/>
                    <a:pt x="220" y="24"/>
                    <a:pt x="229" y="32"/>
                  </a:cubicBezTo>
                  <a:cubicBezTo>
                    <a:pt x="229" y="9"/>
                    <a:pt x="229" y="9"/>
                    <a:pt x="229" y="9"/>
                  </a:cubicBezTo>
                  <a:close/>
                  <a:moveTo>
                    <a:pt x="20" y="9"/>
                  </a:moveTo>
                  <a:cubicBezTo>
                    <a:pt x="20" y="32"/>
                    <a:pt x="20" y="32"/>
                    <a:pt x="20" y="32"/>
                  </a:cubicBezTo>
                  <a:cubicBezTo>
                    <a:pt x="29" y="24"/>
                    <a:pt x="41" y="19"/>
                    <a:pt x="54" y="19"/>
                  </a:cubicBezTo>
                  <a:cubicBezTo>
                    <a:pt x="60" y="19"/>
                    <a:pt x="66" y="21"/>
                    <a:pt x="72" y="23"/>
                  </a:cubicBezTo>
                  <a:cubicBezTo>
                    <a:pt x="72" y="9"/>
                    <a:pt x="72" y="9"/>
                    <a:pt x="72" y="9"/>
                  </a:cubicBezTo>
                  <a:cubicBezTo>
                    <a:pt x="55" y="1"/>
                    <a:pt x="37" y="0"/>
                    <a:pt x="20" y="9"/>
                  </a:cubicBezTo>
                  <a:close/>
                </a:path>
              </a:pathLst>
            </a:custGeom>
            <a:solidFill>
              <a:schemeClr val="bg1">
                <a:alpha val="100000"/>
              </a:schemeClr>
            </a:solidFill>
            <a:ln w="9525">
              <a:noFill/>
            </a:ln>
          </p:spPr>
          <p:txBody>
            <a:bodyPr/>
            <a:p>
              <a:endParaRPr lang="zh-CN" altLang="en-US"/>
            </a:p>
          </p:txBody>
        </p:sp>
      </p:grpSp>
      <p:grpSp>
        <p:nvGrpSpPr>
          <p:cNvPr id="22" name="组合 21"/>
          <p:cNvGrpSpPr/>
          <p:nvPr/>
        </p:nvGrpSpPr>
        <p:grpSpPr>
          <a:xfrm>
            <a:off x="7052945" y="3730943"/>
            <a:ext cx="771525" cy="773112"/>
            <a:chOff x="5745929" y="2934541"/>
            <a:chExt cx="772739" cy="772739"/>
          </a:xfrm>
        </p:grpSpPr>
        <p:sp>
          <p:nvSpPr>
            <p:cNvPr id="23" name="椭圆 22"/>
            <p:cNvSpPr/>
            <p:nvPr/>
          </p:nvSpPr>
          <p:spPr>
            <a:xfrm>
              <a:off x="5745929" y="2934541"/>
              <a:ext cx="772739" cy="772739"/>
            </a:xfrm>
            <a:prstGeom prst="ellipse">
              <a:avLst/>
            </a:prstGeom>
            <a:gradFill>
              <a:gsLst>
                <a:gs pos="100000">
                  <a:schemeClr val="tx2"/>
                </a:gs>
                <a:gs pos="0">
                  <a:schemeClr val="bg2"/>
                </a:gs>
              </a:gsLst>
              <a:lin ang="2700000" scaled="false"/>
            </a:gradFill>
            <a:ln w="25400">
              <a:gradFill>
                <a:gsLst>
                  <a:gs pos="0">
                    <a:schemeClr val="tx2"/>
                  </a:gs>
                  <a:gs pos="100000">
                    <a:schemeClr val="bg2"/>
                  </a:gs>
                </a:gsLst>
                <a:lin ang="2700000" scaled="false"/>
              </a:gradFill>
            </a:ln>
            <a:effectLst>
              <a:outerShdw blurRad="12700" dist="127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Freeform 16"/>
            <p:cNvSpPr>
              <a:spLocks noChangeAspect="true" noEditPoints="true"/>
            </p:cNvSpPr>
            <p:nvPr/>
          </p:nvSpPr>
          <p:spPr>
            <a:xfrm>
              <a:off x="6006658" y="3166515"/>
              <a:ext cx="268231" cy="308790"/>
            </a:xfrm>
            <a:custGeom>
              <a:avLst/>
              <a:gdLst/>
              <a:ahLst/>
              <a:cxnLst>
                <a:cxn ang="0">
                  <a:pos x="49814" y="98251"/>
                </a:cxn>
                <a:cxn ang="0">
                  <a:pos x="66419" y="292202"/>
                </a:cxn>
                <a:cxn ang="0">
                  <a:pos x="16605" y="308790"/>
                </a:cxn>
                <a:cxn ang="0">
                  <a:pos x="0" y="114839"/>
                </a:cxn>
                <a:cxn ang="0">
                  <a:pos x="76637" y="113563"/>
                </a:cxn>
                <a:cxn ang="0">
                  <a:pos x="97074" y="7656"/>
                </a:cxn>
                <a:cxn ang="0">
                  <a:pos x="104738" y="0"/>
                </a:cxn>
                <a:cxn ang="0">
                  <a:pos x="212030" y="0"/>
                </a:cxn>
                <a:cxn ang="0">
                  <a:pos x="250349" y="48488"/>
                </a:cxn>
                <a:cxn ang="0">
                  <a:pos x="252904" y="52316"/>
                </a:cxn>
                <a:cxn ang="0">
                  <a:pos x="268231" y="113563"/>
                </a:cxn>
                <a:cxn ang="0">
                  <a:pos x="76637" y="293478"/>
                </a:cxn>
                <a:cxn ang="0">
                  <a:pos x="107292" y="135255"/>
                </a:cxn>
                <a:cxn ang="0">
                  <a:pos x="201812" y="178639"/>
                </a:cxn>
                <a:cxn ang="0">
                  <a:pos x="107292" y="135255"/>
                </a:cxn>
                <a:cxn ang="0">
                  <a:pos x="177543" y="275614"/>
                </a:cxn>
                <a:cxn ang="0">
                  <a:pos x="201812" y="260302"/>
                </a:cxn>
                <a:cxn ang="0">
                  <a:pos x="141779" y="260302"/>
                </a:cxn>
                <a:cxn ang="0">
                  <a:pos x="166048" y="275614"/>
                </a:cxn>
                <a:cxn ang="0">
                  <a:pos x="141779" y="260302"/>
                </a:cxn>
                <a:cxn ang="0">
                  <a:pos x="107292" y="275614"/>
                </a:cxn>
                <a:cxn ang="0">
                  <a:pos x="131561" y="260302"/>
                </a:cxn>
                <a:cxn ang="0">
                  <a:pos x="177543" y="238610"/>
                </a:cxn>
                <a:cxn ang="0">
                  <a:pos x="201812" y="252646"/>
                </a:cxn>
                <a:cxn ang="0">
                  <a:pos x="177543" y="238610"/>
                </a:cxn>
                <a:cxn ang="0">
                  <a:pos x="141779" y="252646"/>
                </a:cxn>
                <a:cxn ang="0">
                  <a:pos x="166048" y="238610"/>
                </a:cxn>
                <a:cxn ang="0">
                  <a:pos x="107292" y="238610"/>
                </a:cxn>
                <a:cxn ang="0">
                  <a:pos x="131561" y="252646"/>
                </a:cxn>
                <a:cxn ang="0">
                  <a:pos x="107292" y="238610"/>
                </a:cxn>
                <a:cxn ang="0">
                  <a:pos x="177543" y="229679"/>
                </a:cxn>
                <a:cxn ang="0">
                  <a:pos x="201812" y="215643"/>
                </a:cxn>
                <a:cxn ang="0">
                  <a:pos x="141779" y="215643"/>
                </a:cxn>
                <a:cxn ang="0">
                  <a:pos x="166048" y="229679"/>
                </a:cxn>
                <a:cxn ang="0">
                  <a:pos x="141779" y="215643"/>
                </a:cxn>
                <a:cxn ang="0">
                  <a:pos x="107292" y="229679"/>
                </a:cxn>
                <a:cxn ang="0">
                  <a:pos x="131561" y="215643"/>
                </a:cxn>
                <a:cxn ang="0">
                  <a:pos x="177543" y="193951"/>
                </a:cxn>
                <a:cxn ang="0">
                  <a:pos x="201812" y="207987"/>
                </a:cxn>
                <a:cxn ang="0">
                  <a:pos x="177543" y="193951"/>
                </a:cxn>
                <a:cxn ang="0">
                  <a:pos x="141779" y="207987"/>
                </a:cxn>
                <a:cxn ang="0">
                  <a:pos x="166048" y="193951"/>
                </a:cxn>
                <a:cxn ang="0">
                  <a:pos x="107292" y="193951"/>
                </a:cxn>
                <a:cxn ang="0">
                  <a:pos x="131561" y="207987"/>
                </a:cxn>
                <a:cxn ang="0">
                  <a:pos x="107292" y="193951"/>
                </a:cxn>
                <a:cxn ang="0">
                  <a:pos x="126452" y="104631"/>
                </a:cxn>
                <a:cxn ang="0">
                  <a:pos x="220971" y="94423"/>
                </a:cxn>
                <a:cxn ang="0">
                  <a:pos x="126452" y="74008"/>
                </a:cxn>
                <a:cxn ang="0">
                  <a:pos x="220971" y="82939"/>
                </a:cxn>
                <a:cxn ang="0">
                  <a:pos x="126452" y="74008"/>
                </a:cxn>
                <a:cxn ang="0">
                  <a:pos x="126452" y="62524"/>
                </a:cxn>
                <a:cxn ang="0">
                  <a:pos x="181375" y="53592"/>
                </a:cxn>
                <a:cxn ang="0">
                  <a:pos x="126452" y="31900"/>
                </a:cxn>
                <a:cxn ang="0">
                  <a:pos x="181375" y="40832"/>
                </a:cxn>
                <a:cxn ang="0">
                  <a:pos x="126452" y="31900"/>
                </a:cxn>
                <a:cxn ang="0">
                  <a:pos x="210753" y="33176"/>
                </a:cxn>
                <a:cxn ang="0">
                  <a:pos x="212030" y="22968"/>
                </a:cxn>
                <a:cxn ang="0">
                  <a:pos x="199257" y="44660"/>
                </a:cxn>
                <a:cxn ang="0">
                  <a:pos x="195425" y="37004"/>
                </a:cxn>
                <a:cxn ang="0">
                  <a:pos x="112402" y="15312"/>
                </a:cxn>
                <a:cxn ang="0">
                  <a:pos x="237576" y="113563"/>
                </a:cxn>
              </a:cxnLst>
              <a:pathLst>
                <a:path w="210" h="242">
                  <a:moveTo>
                    <a:pt x="13" y="77"/>
                  </a:moveTo>
                  <a:cubicBezTo>
                    <a:pt x="39" y="77"/>
                    <a:pt x="39" y="77"/>
                    <a:pt x="39" y="77"/>
                  </a:cubicBezTo>
                  <a:cubicBezTo>
                    <a:pt x="46" y="77"/>
                    <a:pt x="52" y="83"/>
                    <a:pt x="52" y="90"/>
                  </a:cubicBezTo>
                  <a:cubicBezTo>
                    <a:pt x="52" y="229"/>
                    <a:pt x="52" y="229"/>
                    <a:pt x="52" y="229"/>
                  </a:cubicBezTo>
                  <a:cubicBezTo>
                    <a:pt x="52" y="236"/>
                    <a:pt x="46" y="242"/>
                    <a:pt x="39" y="242"/>
                  </a:cubicBezTo>
                  <a:cubicBezTo>
                    <a:pt x="13" y="242"/>
                    <a:pt x="13" y="242"/>
                    <a:pt x="13" y="242"/>
                  </a:cubicBezTo>
                  <a:cubicBezTo>
                    <a:pt x="6" y="242"/>
                    <a:pt x="0" y="236"/>
                    <a:pt x="0" y="229"/>
                  </a:cubicBezTo>
                  <a:cubicBezTo>
                    <a:pt x="0" y="90"/>
                    <a:pt x="0" y="90"/>
                    <a:pt x="0" y="90"/>
                  </a:cubicBezTo>
                  <a:cubicBezTo>
                    <a:pt x="0" y="83"/>
                    <a:pt x="6" y="77"/>
                    <a:pt x="13" y="77"/>
                  </a:cubicBezTo>
                  <a:close/>
                  <a:moveTo>
                    <a:pt x="60" y="89"/>
                  </a:moveTo>
                  <a:cubicBezTo>
                    <a:pt x="76" y="89"/>
                    <a:pt x="76" y="89"/>
                    <a:pt x="76" y="89"/>
                  </a:cubicBezTo>
                  <a:cubicBezTo>
                    <a:pt x="76" y="6"/>
                    <a:pt x="76" y="6"/>
                    <a:pt x="76" y="6"/>
                  </a:cubicBezTo>
                  <a:cubicBezTo>
                    <a:pt x="76" y="0"/>
                    <a:pt x="76" y="0"/>
                    <a:pt x="76" y="0"/>
                  </a:cubicBezTo>
                  <a:cubicBezTo>
                    <a:pt x="82" y="0"/>
                    <a:pt x="82" y="0"/>
                    <a:pt x="82" y="0"/>
                  </a:cubicBezTo>
                  <a:cubicBezTo>
                    <a:pt x="163" y="0"/>
                    <a:pt x="163" y="0"/>
                    <a:pt x="163" y="0"/>
                  </a:cubicBezTo>
                  <a:cubicBezTo>
                    <a:pt x="166" y="0"/>
                    <a:pt x="166" y="0"/>
                    <a:pt x="166" y="0"/>
                  </a:cubicBezTo>
                  <a:cubicBezTo>
                    <a:pt x="168" y="2"/>
                    <a:pt x="168" y="2"/>
                    <a:pt x="168" y="2"/>
                  </a:cubicBezTo>
                  <a:cubicBezTo>
                    <a:pt x="196" y="38"/>
                    <a:pt x="196" y="38"/>
                    <a:pt x="196" y="38"/>
                  </a:cubicBezTo>
                  <a:cubicBezTo>
                    <a:pt x="198" y="39"/>
                    <a:pt x="198" y="39"/>
                    <a:pt x="198" y="39"/>
                  </a:cubicBezTo>
                  <a:cubicBezTo>
                    <a:pt x="198" y="41"/>
                    <a:pt x="198" y="41"/>
                    <a:pt x="198" y="41"/>
                  </a:cubicBezTo>
                  <a:cubicBezTo>
                    <a:pt x="198" y="89"/>
                    <a:pt x="198" y="89"/>
                    <a:pt x="198" y="89"/>
                  </a:cubicBezTo>
                  <a:cubicBezTo>
                    <a:pt x="210" y="89"/>
                    <a:pt x="210" y="89"/>
                    <a:pt x="210" y="89"/>
                  </a:cubicBezTo>
                  <a:cubicBezTo>
                    <a:pt x="210" y="230"/>
                    <a:pt x="210" y="230"/>
                    <a:pt x="210" y="230"/>
                  </a:cubicBezTo>
                  <a:cubicBezTo>
                    <a:pt x="60" y="230"/>
                    <a:pt x="60" y="230"/>
                    <a:pt x="60" y="230"/>
                  </a:cubicBezTo>
                  <a:cubicBezTo>
                    <a:pt x="60" y="89"/>
                    <a:pt x="60" y="89"/>
                    <a:pt x="60" y="89"/>
                  </a:cubicBezTo>
                  <a:close/>
                  <a:moveTo>
                    <a:pt x="84" y="106"/>
                  </a:moveTo>
                  <a:cubicBezTo>
                    <a:pt x="84" y="140"/>
                    <a:pt x="84" y="140"/>
                    <a:pt x="84" y="140"/>
                  </a:cubicBezTo>
                  <a:cubicBezTo>
                    <a:pt x="158" y="140"/>
                    <a:pt x="158" y="140"/>
                    <a:pt x="158" y="140"/>
                  </a:cubicBezTo>
                  <a:cubicBezTo>
                    <a:pt x="158" y="106"/>
                    <a:pt x="158" y="106"/>
                    <a:pt x="158" y="106"/>
                  </a:cubicBezTo>
                  <a:cubicBezTo>
                    <a:pt x="84" y="106"/>
                    <a:pt x="84" y="106"/>
                    <a:pt x="84" y="106"/>
                  </a:cubicBezTo>
                  <a:close/>
                  <a:moveTo>
                    <a:pt x="139" y="204"/>
                  </a:moveTo>
                  <a:cubicBezTo>
                    <a:pt x="139" y="216"/>
                    <a:pt x="139" y="216"/>
                    <a:pt x="139" y="216"/>
                  </a:cubicBezTo>
                  <a:cubicBezTo>
                    <a:pt x="158" y="216"/>
                    <a:pt x="158" y="216"/>
                    <a:pt x="158" y="216"/>
                  </a:cubicBezTo>
                  <a:cubicBezTo>
                    <a:pt x="158" y="204"/>
                    <a:pt x="158" y="204"/>
                    <a:pt x="158" y="204"/>
                  </a:cubicBezTo>
                  <a:cubicBezTo>
                    <a:pt x="139" y="204"/>
                    <a:pt x="139" y="204"/>
                    <a:pt x="139" y="204"/>
                  </a:cubicBezTo>
                  <a:close/>
                  <a:moveTo>
                    <a:pt x="111" y="204"/>
                  </a:moveTo>
                  <a:cubicBezTo>
                    <a:pt x="111" y="216"/>
                    <a:pt x="111" y="216"/>
                    <a:pt x="111" y="216"/>
                  </a:cubicBezTo>
                  <a:cubicBezTo>
                    <a:pt x="130" y="216"/>
                    <a:pt x="130" y="216"/>
                    <a:pt x="130" y="216"/>
                  </a:cubicBezTo>
                  <a:cubicBezTo>
                    <a:pt x="130" y="204"/>
                    <a:pt x="130" y="204"/>
                    <a:pt x="130" y="204"/>
                  </a:cubicBezTo>
                  <a:cubicBezTo>
                    <a:pt x="111" y="204"/>
                    <a:pt x="111" y="204"/>
                    <a:pt x="111" y="204"/>
                  </a:cubicBezTo>
                  <a:close/>
                  <a:moveTo>
                    <a:pt x="84" y="204"/>
                  </a:moveTo>
                  <a:cubicBezTo>
                    <a:pt x="84" y="216"/>
                    <a:pt x="84" y="216"/>
                    <a:pt x="84" y="216"/>
                  </a:cubicBezTo>
                  <a:cubicBezTo>
                    <a:pt x="103" y="216"/>
                    <a:pt x="103" y="216"/>
                    <a:pt x="103" y="216"/>
                  </a:cubicBezTo>
                  <a:cubicBezTo>
                    <a:pt x="103" y="204"/>
                    <a:pt x="103" y="204"/>
                    <a:pt x="103" y="204"/>
                  </a:cubicBezTo>
                  <a:cubicBezTo>
                    <a:pt x="84" y="204"/>
                    <a:pt x="84" y="204"/>
                    <a:pt x="84" y="204"/>
                  </a:cubicBezTo>
                  <a:close/>
                  <a:moveTo>
                    <a:pt x="139" y="187"/>
                  </a:moveTo>
                  <a:cubicBezTo>
                    <a:pt x="139" y="198"/>
                    <a:pt x="139" y="198"/>
                    <a:pt x="139" y="198"/>
                  </a:cubicBezTo>
                  <a:cubicBezTo>
                    <a:pt x="158" y="198"/>
                    <a:pt x="158" y="198"/>
                    <a:pt x="158" y="198"/>
                  </a:cubicBezTo>
                  <a:cubicBezTo>
                    <a:pt x="158" y="187"/>
                    <a:pt x="158" y="187"/>
                    <a:pt x="158" y="187"/>
                  </a:cubicBezTo>
                  <a:cubicBezTo>
                    <a:pt x="139" y="187"/>
                    <a:pt x="139" y="187"/>
                    <a:pt x="139" y="187"/>
                  </a:cubicBezTo>
                  <a:close/>
                  <a:moveTo>
                    <a:pt x="111" y="187"/>
                  </a:moveTo>
                  <a:cubicBezTo>
                    <a:pt x="111" y="198"/>
                    <a:pt x="111" y="198"/>
                    <a:pt x="111" y="198"/>
                  </a:cubicBezTo>
                  <a:cubicBezTo>
                    <a:pt x="130" y="198"/>
                    <a:pt x="130" y="198"/>
                    <a:pt x="130" y="198"/>
                  </a:cubicBezTo>
                  <a:cubicBezTo>
                    <a:pt x="130" y="187"/>
                    <a:pt x="130" y="187"/>
                    <a:pt x="130" y="187"/>
                  </a:cubicBezTo>
                  <a:cubicBezTo>
                    <a:pt x="111" y="187"/>
                    <a:pt x="111" y="187"/>
                    <a:pt x="111" y="187"/>
                  </a:cubicBezTo>
                  <a:close/>
                  <a:moveTo>
                    <a:pt x="84" y="187"/>
                  </a:moveTo>
                  <a:cubicBezTo>
                    <a:pt x="84" y="198"/>
                    <a:pt x="84" y="198"/>
                    <a:pt x="84" y="198"/>
                  </a:cubicBezTo>
                  <a:cubicBezTo>
                    <a:pt x="103" y="198"/>
                    <a:pt x="103" y="198"/>
                    <a:pt x="103" y="198"/>
                  </a:cubicBezTo>
                  <a:cubicBezTo>
                    <a:pt x="103" y="187"/>
                    <a:pt x="103" y="187"/>
                    <a:pt x="103" y="187"/>
                  </a:cubicBezTo>
                  <a:cubicBezTo>
                    <a:pt x="84" y="187"/>
                    <a:pt x="84" y="187"/>
                    <a:pt x="84" y="187"/>
                  </a:cubicBezTo>
                  <a:close/>
                  <a:moveTo>
                    <a:pt x="139" y="169"/>
                  </a:moveTo>
                  <a:cubicBezTo>
                    <a:pt x="139" y="180"/>
                    <a:pt x="139" y="180"/>
                    <a:pt x="139" y="180"/>
                  </a:cubicBezTo>
                  <a:cubicBezTo>
                    <a:pt x="158" y="180"/>
                    <a:pt x="158" y="180"/>
                    <a:pt x="158" y="180"/>
                  </a:cubicBezTo>
                  <a:cubicBezTo>
                    <a:pt x="158" y="169"/>
                    <a:pt x="158" y="169"/>
                    <a:pt x="158" y="169"/>
                  </a:cubicBezTo>
                  <a:cubicBezTo>
                    <a:pt x="139" y="169"/>
                    <a:pt x="139" y="169"/>
                    <a:pt x="139" y="169"/>
                  </a:cubicBezTo>
                  <a:close/>
                  <a:moveTo>
                    <a:pt x="111" y="169"/>
                  </a:moveTo>
                  <a:cubicBezTo>
                    <a:pt x="111" y="180"/>
                    <a:pt x="111" y="180"/>
                    <a:pt x="111" y="180"/>
                  </a:cubicBezTo>
                  <a:cubicBezTo>
                    <a:pt x="130" y="180"/>
                    <a:pt x="130" y="180"/>
                    <a:pt x="130" y="180"/>
                  </a:cubicBezTo>
                  <a:cubicBezTo>
                    <a:pt x="130" y="169"/>
                    <a:pt x="130" y="169"/>
                    <a:pt x="130" y="169"/>
                  </a:cubicBezTo>
                  <a:cubicBezTo>
                    <a:pt x="111" y="169"/>
                    <a:pt x="111" y="169"/>
                    <a:pt x="111" y="169"/>
                  </a:cubicBezTo>
                  <a:close/>
                  <a:moveTo>
                    <a:pt x="84" y="169"/>
                  </a:moveTo>
                  <a:cubicBezTo>
                    <a:pt x="84" y="180"/>
                    <a:pt x="84" y="180"/>
                    <a:pt x="84" y="180"/>
                  </a:cubicBezTo>
                  <a:cubicBezTo>
                    <a:pt x="103" y="180"/>
                    <a:pt x="103" y="180"/>
                    <a:pt x="103" y="180"/>
                  </a:cubicBezTo>
                  <a:cubicBezTo>
                    <a:pt x="103" y="169"/>
                    <a:pt x="103" y="169"/>
                    <a:pt x="103" y="169"/>
                  </a:cubicBezTo>
                  <a:cubicBezTo>
                    <a:pt x="84" y="169"/>
                    <a:pt x="84" y="169"/>
                    <a:pt x="84" y="169"/>
                  </a:cubicBezTo>
                  <a:close/>
                  <a:moveTo>
                    <a:pt x="139" y="152"/>
                  </a:moveTo>
                  <a:cubicBezTo>
                    <a:pt x="139" y="163"/>
                    <a:pt x="139" y="163"/>
                    <a:pt x="139" y="163"/>
                  </a:cubicBezTo>
                  <a:cubicBezTo>
                    <a:pt x="158" y="163"/>
                    <a:pt x="158" y="163"/>
                    <a:pt x="158" y="163"/>
                  </a:cubicBezTo>
                  <a:cubicBezTo>
                    <a:pt x="158" y="152"/>
                    <a:pt x="158" y="152"/>
                    <a:pt x="158" y="152"/>
                  </a:cubicBezTo>
                  <a:cubicBezTo>
                    <a:pt x="139" y="152"/>
                    <a:pt x="139" y="152"/>
                    <a:pt x="139" y="152"/>
                  </a:cubicBezTo>
                  <a:close/>
                  <a:moveTo>
                    <a:pt x="111" y="152"/>
                  </a:moveTo>
                  <a:cubicBezTo>
                    <a:pt x="111" y="163"/>
                    <a:pt x="111" y="163"/>
                    <a:pt x="111" y="163"/>
                  </a:cubicBezTo>
                  <a:cubicBezTo>
                    <a:pt x="130" y="163"/>
                    <a:pt x="130" y="163"/>
                    <a:pt x="130" y="163"/>
                  </a:cubicBezTo>
                  <a:cubicBezTo>
                    <a:pt x="130" y="152"/>
                    <a:pt x="130" y="152"/>
                    <a:pt x="130" y="152"/>
                  </a:cubicBezTo>
                  <a:cubicBezTo>
                    <a:pt x="111" y="152"/>
                    <a:pt x="111" y="152"/>
                    <a:pt x="111" y="152"/>
                  </a:cubicBezTo>
                  <a:close/>
                  <a:moveTo>
                    <a:pt x="84" y="152"/>
                  </a:moveTo>
                  <a:cubicBezTo>
                    <a:pt x="84" y="163"/>
                    <a:pt x="84" y="163"/>
                    <a:pt x="84" y="163"/>
                  </a:cubicBezTo>
                  <a:cubicBezTo>
                    <a:pt x="103" y="163"/>
                    <a:pt x="103" y="163"/>
                    <a:pt x="103" y="163"/>
                  </a:cubicBezTo>
                  <a:cubicBezTo>
                    <a:pt x="103" y="152"/>
                    <a:pt x="103" y="152"/>
                    <a:pt x="103" y="152"/>
                  </a:cubicBezTo>
                  <a:cubicBezTo>
                    <a:pt x="84" y="152"/>
                    <a:pt x="84" y="152"/>
                    <a:pt x="84" y="152"/>
                  </a:cubicBezTo>
                  <a:close/>
                  <a:moveTo>
                    <a:pt x="99" y="74"/>
                  </a:moveTo>
                  <a:cubicBezTo>
                    <a:pt x="99" y="82"/>
                    <a:pt x="99" y="82"/>
                    <a:pt x="99" y="82"/>
                  </a:cubicBezTo>
                  <a:cubicBezTo>
                    <a:pt x="173" y="82"/>
                    <a:pt x="173" y="82"/>
                    <a:pt x="173" y="82"/>
                  </a:cubicBezTo>
                  <a:cubicBezTo>
                    <a:pt x="173" y="74"/>
                    <a:pt x="173" y="74"/>
                    <a:pt x="173" y="74"/>
                  </a:cubicBezTo>
                  <a:cubicBezTo>
                    <a:pt x="99" y="74"/>
                    <a:pt x="99" y="74"/>
                    <a:pt x="99" y="74"/>
                  </a:cubicBezTo>
                  <a:close/>
                  <a:moveTo>
                    <a:pt x="99" y="58"/>
                  </a:moveTo>
                  <a:cubicBezTo>
                    <a:pt x="99" y="65"/>
                    <a:pt x="99" y="65"/>
                    <a:pt x="99" y="65"/>
                  </a:cubicBezTo>
                  <a:cubicBezTo>
                    <a:pt x="173" y="65"/>
                    <a:pt x="173" y="65"/>
                    <a:pt x="173" y="65"/>
                  </a:cubicBezTo>
                  <a:cubicBezTo>
                    <a:pt x="173" y="58"/>
                    <a:pt x="173" y="58"/>
                    <a:pt x="173" y="58"/>
                  </a:cubicBezTo>
                  <a:cubicBezTo>
                    <a:pt x="99" y="58"/>
                    <a:pt x="99" y="58"/>
                    <a:pt x="99" y="58"/>
                  </a:cubicBezTo>
                  <a:close/>
                  <a:moveTo>
                    <a:pt x="99" y="42"/>
                  </a:moveTo>
                  <a:cubicBezTo>
                    <a:pt x="99" y="49"/>
                    <a:pt x="99" y="49"/>
                    <a:pt x="99" y="49"/>
                  </a:cubicBezTo>
                  <a:cubicBezTo>
                    <a:pt x="142" y="49"/>
                    <a:pt x="142" y="49"/>
                    <a:pt x="142" y="49"/>
                  </a:cubicBezTo>
                  <a:cubicBezTo>
                    <a:pt x="142" y="42"/>
                    <a:pt x="142" y="42"/>
                    <a:pt x="142" y="42"/>
                  </a:cubicBezTo>
                  <a:cubicBezTo>
                    <a:pt x="99" y="42"/>
                    <a:pt x="99" y="42"/>
                    <a:pt x="99" y="42"/>
                  </a:cubicBezTo>
                  <a:close/>
                  <a:moveTo>
                    <a:pt x="99" y="25"/>
                  </a:moveTo>
                  <a:cubicBezTo>
                    <a:pt x="99" y="32"/>
                    <a:pt x="99" y="32"/>
                    <a:pt x="99" y="32"/>
                  </a:cubicBezTo>
                  <a:cubicBezTo>
                    <a:pt x="142" y="32"/>
                    <a:pt x="142" y="32"/>
                    <a:pt x="142" y="32"/>
                  </a:cubicBezTo>
                  <a:cubicBezTo>
                    <a:pt x="142" y="25"/>
                    <a:pt x="142" y="25"/>
                    <a:pt x="142" y="25"/>
                  </a:cubicBezTo>
                  <a:cubicBezTo>
                    <a:pt x="99" y="25"/>
                    <a:pt x="99" y="25"/>
                    <a:pt x="99" y="25"/>
                  </a:cubicBezTo>
                  <a:close/>
                  <a:moveTo>
                    <a:pt x="166" y="18"/>
                  </a:moveTo>
                  <a:cubicBezTo>
                    <a:pt x="165" y="26"/>
                    <a:pt x="165" y="26"/>
                    <a:pt x="165" y="26"/>
                  </a:cubicBezTo>
                  <a:cubicBezTo>
                    <a:pt x="177" y="33"/>
                    <a:pt x="177" y="33"/>
                    <a:pt x="177" y="33"/>
                  </a:cubicBezTo>
                  <a:cubicBezTo>
                    <a:pt x="166" y="18"/>
                    <a:pt x="166" y="18"/>
                    <a:pt x="166" y="18"/>
                  </a:cubicBezTo>
                  <a:close/>
                  <a:moveTo>
                    <a:pt x="186" y="49"/>
                  </a:moveTo>
                  <a:cubicBezTo>
                    <a:pt x="156" y="35"/>
                    <a:pt x="156" y="35"/>
                    <a:pt x="156" y="35"/>
                  </a:cubicBezTo>
                  <a:cubicBezTo>
                    <a:pt x="152" y="33"/>
                    <a:pt x="152" y="33"/>
                    <a:pt x="152" y="33"/>
                  </a:cubicBezTo>
                  <a:cubicBezTo>
                    <a:pt x="153" y="29"/>
                    <a:pt x="153" y="29"/>
                    <a:pt x="153" y="29"/>
                  </a:cubicBezTo>
                  <a:cubicBezTo>
                    <a:pt x="155" y="12"/>
                    <a:pt x="155" y="12"/>
                    <a:pt x="155" y="12"/>
                  </a:cubicBezTo>
                  <a:cubicBezTo>
                    <a:pt x="88" y="12"/>
                    <a:pt x="88" y="12"/>
                    <a:pt x="88" y="12"/>
                  </a:cubicBezTo>
                  <a:cubicBezTo>
                    <a:pt x="88" y="89"/>
                    <a:pt x="88" y="89"/>
                    <a:pt x="88" y="89"/>
                  </a:cubicBezTo>
                  <a:cubicBezTo>
                    <a:pt x="186" y="89"/>
                    <a:pt x="186" y="89"/>
                    <a:pt x="186" y="89"/>
                  </a:cubicBezTo>
                  <a:lnTo>
                    <a:pt x="186" y="49"/>
                  </a:lnTo>
                  <a:close/>
                </a:path>
              </a:pathLst>
            </a:custGeom>
            <a:solidFill>
              <a:schemeClr val="bg1">
                <a:alpha val="100000"/>
              </a:schemeClr>
            </a:solidFill>
            <a:ln w="9525">
              <a:noFill/>
            </a:ln>
          </p:spPr>
          <p:txBody>
            <a:bodyPr/>
            <a:p>
              <a:endParaRPr lang="zh-CN" altLang="en-US"/>
            </a:p>
          </p:txBody>
        </p:sp>
      </p:grpSp>
      <p:sp>
        <p:nvSpPr>
          <p:cNvPr id="25" name="矩形 1"/>
          <p:cNvSpPr>
            <a:spLocks noChangeArrowheads="true"/>
          </p:cNvSpPr>
          <p:nvPr/>
        </p:nvSpPr>
        <p:spPr bwMode="auto">
          <a:xfrm>
            <a:off x="8089265" y="3855720"/>
            <a:ext cx="2171700" cy="30670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p>
            <a:pPr lvl="0" algn="just" fontAlgn="auto">
              <a:spcBef>
                <a:spcPts val="0"/>
              </a:spcBef>
              <a:spcAft>
                <a:spcPts val="0"/>
              </a:spcAft>
              <a:buClrTx/>
              <a:buSzTx/>
              <a:buFontTx/>
              <a:defRPr/>
            </a:pPr>
            <a:r>
              <a:rPr lang="zh-CN" altLang="en-US" sz="1600" kern="0" noProof="0" dirty="0" smtClean="0">
                <a:effectLst>
                  <a:outerShdw blurRad="38100" dist="19050" dir="2700000" algn="tl" rotWithShape="0">
                    <a:schemeClr val="dk1">
                      <a:alpha val="40000"/>
                    </a:schemeClr>
                  </a:outerShdw>
                </a:effectLst>
                <a:uLnTx/>
                <a:uFillTx/>
                <a:latin typeface="宋体" panose="02010600030101010101" pitchFamily="2" charset="-122"/>
                <a:sym typeface="+mn-ea"/>
              </a:rPr>
              <a:t>会与居民进行良好的沟通</a:t>
            </a:r>
            <a:endParaRPr lang="zh-CN" altLang="en-US" sz="1600" kern="0" noProof="0" dirty="0" smtClean="0">
              <a:effectLst>
                <a:outerShdw blurRad="38100" dist="19050" dir="2700000" algn="tl" rotWithShape="0">
                  <a:schemeClr val="dk1">
                    <a:alpha val="40000"/>
                  </a:schemeClr>
                </a:outerShdw>
              </a:effectLst>
              <a:uLnTx/>
              <a:uFillTx/>
              <a:latin typeface="宋体" panose="02010600030101010101" pitchFamily="2" charset="-122"/>
              <a:sym typeface="+mn-ea"/>
            </a:endParaRPr>
          </a:p>
        </p:txBody>
      </p:sp>
      <p:sp>
        <p:nvSpPr>
          <p:cNvPr id="26" name="矩形 1"/>
          <p:cNvSpPr>
            <a:spLocks noChangeArrowheads="true"/>
          </p:cNvSpPr>
          <p:nvPr/>
        </p:nvSpPr>
        <p:spPr bwMode="auto">
          <a:xfrm>
            <a:off x="8039100" y="2445385"/>
            <a:ext cx="2124075" cy="58356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p>
            <a:pPr lvl="0" algn="just" fontAlgn="auto">
              <a:spcBef>
                <a:spcPts val="0"/>
              </a:spcBef>
              <a:spcAft>
                <a:spcPts val="0"/>
              </a:spcAft>
              <a:buClrTx/>
              <a:buSzTx/>
              <a:buFontTx/>
              <a:defRPr/>
            </a:pPr>
            <a:r>
              <a:rPr lang="zh-CN" altLang="en-US" sz="1600" kern="0" noProof="0" dirty="0" smtClean="0">
                <a:effectLst>
                  <a:outerShdw blurRad="38100" dist="19050" dir="2700000" algn="tl" rotWithShape="0">
                    <a:schemeClr val="dk1">
                      <a:alpha val="40000"/>
                    </a:schemeClr>
                  </a:outerShdw>
                </a:effectLst>
                <a:uLnTx/>
                <a:uFillTx/>
                <a:latin typeface="宋体" panose="02010600030101010101" pitchFamily="2" charset="-122"/>
                <a:sym typeface="+mn-ea"/>
              </a:rPr>
              <a:t>会引导居民室内准确分类，户外正确投放</a:t>
            </a:r>
            <a:endParaRPr lang="zh-CN" altLang="en-US" sz="1600" kern="0" noProof="0" dirty="0" smtClean="0">
              <a:effectLst>
                <a:outerShdw blurRad="38100" dist="19050" dir="2700000" algn="tl" rotWithShape="0">
                  <a:schemeClr val="dk1">
                    <a:alpha val="40000"/>
                  </a:schemeClr>
                </a:outerShdw>
              </a:effectLst>
              <a:uLnTx/>
              <a:uFillTx/>
              <a:latin typeface="宋体" panose="02010600030101010101" pitchFamily="2" charset="-122"/>
              <a:sym typeface="+mn-ea"/>
            </a:endParaRPr>
          </a:p>
        </p:txBody>
      </p:sp>
      <p:sp>
        <p:nvSpPr>
          <p:cNvPr id="27" name="椭圆 26"/>
          <p:cNvSpPr/>
          <p:nvPr/>
        </p:nvSpPr>
        <p:spPr>
          <a:xfrm>
            <a:off x="5200650" y="2792730"/>
            <a:ext cx="1358900" cy="1358900"/>
          </a:xfrm>
          <a:prstGeom prst="ellipse">
            <a:avLst/>
          </a:prstGeom>
          <a:gradFill flip="none" rotWithShape="true">
            <a:gsLst>
              <a:gs pos="0">
                <a:schemeClr val="bg1"/>
              </a:gs>
              <a:gs pos="100000">
                <a:schemeClr val="bg1">
                  <a:lumMod val="85000"/>
                </a:schemeClr>
              </a:gs>
            </a:gsLst>
            <a:lin ang="18900000" scaled="true"/>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8" name="文本框 27"/>
          <p:cNvSpPr txBox="true"/>
          <p:nvPr/>
        </p:nvSpPr>
        <p:spPr>
          <a:xfrm>
            <a:off x="5337810" y="3289300"/>
            <a:ext cx="1083945" cy="368300"/>
          </a:xfrm>
          <a:prstGeom prst="rect">
            <a:avLst/>
          </a:prstGeom>
          <a:noFill/>
        </p:spPr>
        <p:txBody>
          <a:bodyPr wrap="square" rtlCol="0">
            <a:spAutoFit/>
          </a:bodyPr>
          <a:p>
            <a:pPr algn="ctr"/>
            <a:r>
              <a:rPr lang="en-US" altLang="zh-CN" b="1">
                <a:latin typeface="宋体" panose="02010600030101010101" pitchFamily="2" charset="-122"/>
                <a:cs typeface="宋体" panose="02010600030101010101" pitchFamily="2" charset="-122"/>
              </a:rPr>
              <a:t>“</a:t>
            </a:r>
            <a:r>
              <a:rPr lang="zh-CN" altLang="en-US" b="1">
                <a:latin typeface="宋体" panose="02010600030101010101" pitchFamily="2" charset="-122"/>
                <a:cs typeface="宋体" panose="02010600030101010101" pitchFamily="2" charset="-122"/>
              </a:rPr>
              <a:t>四会</a:t>
            </a:r>
            <a:r>
              <a:rPr lang="en-US" altLang="zh-CN" b="1">
                <a:latin typeface="宋体" panose="02010600030101010101" pitchFamily="2" charset="-122"/>
                <a:cs typeface="宋体" panose="02010600030101010101" pitchFamily="2" charset="-122"/>
              </a:rPr>
              <a:t>”</a:t>
            </a:r>
            <a:endParaRPr lang="en-US" altLang="zh-CN" b="1">
              <a:latin typeface="宋体" panose="02010600030101010101" pitchFamily="2" charset="-122"/>
              <a:cs typeface="宋体" panose="02010600030101010101" pitchFamily="2" charset="-122"/>
            </a:endParaRPr>
          </a:p>
        </p:txBody>
      </p:sp>
      <p:sp>
        <p:nvSpPr>
          <p:cNvPr id="35" name="文本框 34"/>
          <p:cNvSpPr txBox="true"/>
          <p:nvPr/>
        </p:nvSpPr>
        <p:spPr>
          <a:xfrm>
            <a:off x="483262" y="371375"/>
            <a:ext cx="2826882" cy="368300"/>
          </a:xfrm>
          <a:prstGeom prst="rect">
            <a:avLst/>
          </a:prstGeom>
          <a:noFill/>
        </p:spPr>
        <p:txBody>
          <a:bodyPr wrap="square" rtlCol="0">
            <a:spAutoFit/>
          </a:bodyPr>
          <a:p>
            <a:pPr lvl="0">
              <a:defRPr/>
            </a:pPr>
            <a:r>
              <a:rPr lang="zh-CN" altLang="en-US" b="1" dirty="0">
                <a:solidFill>
                  <a:schemeClr val="tx1">
                    <a:lumMod val="75000"/>
                    <a:lumOff val="25000"/>
                  </a:schemeClr>
                </a:solidFill>
                <a:latin typeface="Arial" panose="020B0604020202020204"/>
                <a:ea typeface="微软雅黑" panose="020B0503020204020204" pitchFamily="34" charset="-122"/>
              </a:rPr>
              <a:t>宣传引导</a:t>
            </a:r>
            <a:endParaRPr lang="zh-CN" altLang="en-US" b="1" dirty="0">
              <a:solidFill>
                <a:schemeClr val="tx1">
                  <a:lumMod val="75000"/>
                  <a:lumOff val="25000"/>
                </a:schemeClr>
              </a:solidFill>
              <a:latin typeface="Arial" panose="020B0604020202020204"/>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childTnLst>
                          </p:cTn>
                        </p:par>
                        <p:par>
                          <p:cTn id="11" fill="hold">
                            <p:stCondLst>
                              <p:cond delay="500"/>
                            </p:stCondLst>
                            <p:childTnLst>
                              <p:par>
                                <p:cTn id="12" presetID="16" presetClass="entr" presetSubtype="42"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outHorizontal)">
                                      <p:cBhvr>
                                        <p:cTn id="14" dur="500"/>
                                        <p:tgtEl>
                                          <p:spTgt spid="8"/>
                                        </p:tgtEl>
                                      </p:cBhvr>
                                    </p:animEffect>
                                  </p:childTnLst>
                                </p:cTn>
                              </p:par>
                              <p:par>
                                <p:cTn id="15" presetID="16" presetClass="entr" presetSubtype="42"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outHorizontal)">
                                      <p:cBhvr>
                                        <p:cTn id="17" dur="500"/>
                                        <p:tgtEl>
                                          <p:spTgt spid="18"/>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200" fill="hold"/>
                                        <p:tgtEl>
                                          <p:spTgt spid="9"/>
                                        </p:tgtEl>
                                        <p:attrNameLst>
                                          <p:attrName>ppt_w</p:attrName>
                                        </p:attrNameLst>
                                      </p:cBhvr>
                                      <p:tavLst>
                                        <p:tav tm="0">
                                          <p:val>
                                            <p:fltVal val="0.000000"/>
                                          </p:val>
                                        </p:tav>
                                        <p:tav tm="100000">
                                          <p:val>
                                            <p:strVal val="#ppt_w"/>
                                          </p:val>
                                        </p:tav>
                                      </p:tavLst>
                                    </p:anim>
                                    <p:anim calcmode="lin" valueType="num">
                                      <p:cBhvr>
                                        <p:cTn id="22" dur="200" fill="hold"/>
                                        <p:tgtEl>
                                          <p:spTgt spid="9"/>
                                        </p:tgtEl>
                                        <p:attrNameLst>
                                          <p:attrName>ppt_h</p:attrName>
                                        </p:attrNameLst>
                                      </p:cBhvr>
                                      <p:tavLst>
                                        <p:tav tm="0">
                                          <p:val>
                                            <p:fltVal val="0.000000"/>
                                          </p:val>
                                        </p:tav>
                                        <p:tav tm="100000">
                                          <p:val>
                                            <p:strVal val="#ppt_h"/>
                                          </p:val>
                                        </p:tav>
                                      </p:tavLst>
                                    </p:anim>
                                    <p:animEffect transition="in" filter="fade">
                                      <p:cBhvr>
                                        <p:cTn id="23" dur="200"/>
                                        <p:tgtEl>
                                          <p:spTgt spid="9"/>
                                        </p:tgtEl>
                                      </p:cBhvr>
                                    </p:animEffect>
                                  </p:childTnLst>
                                </p:cTn>
                              </p:par>
                              <p:par>
                                <p:cTn id="24" presetID="6" presetClass="emph" presetSubtype="0" autoRev="1" fill="hold" nodeType="withEffect">
                                  <p:stCondLst>
                                    <p:cond delay="150"/>
                                  </p:stCondLst>
                                  <p:childTnLst>
                                    <p:animScale>
                                      <p:cBhvr>
                                        <p:cTn id="25" dur="100" fill="hold"/>
                                        <p:tgtEl>
                                          <p:spTgt spid="9"/>
                                        </p:tgtEl>
                                      </p:cBhvr>
                                      <p:by x="130000" y="130000"/>
                                    </p:animScale>
                                  </p:childTnLst>
                                </p:cTn>
                              </p:par>
                              <p:par>
                                <p:cTn id="26" presetID="53" presetClass="entr" presetSubtype="16" fill="hold" nodeType="withEffect">
                                  <p:stCondLst>
                                    <p:cond delay="150"/>
                                  </p:stCondLst>
                                  <p:childTnLst>
                                    <p:set>
                                      <p:cBhvr>
                                        <p:cTn id="27" dur="1" fill="hold">
                                          <p:stCondLst>
                                            <p:cond delay="0"/>
                                          </p:stCondLst>
                                        </p:cTn>
                                        <p:tgtEl>
                                          <p:spTgt spid="13"/>
                                        </p:tgtEl>
                                        <p:attrNameLst>
                                          <p:attrName>style.visibility</p:attrName>
                                        </p:attrNameLst>
                                      </p:cBhvr>
                                      <p:to>
                                        <p:strVal val="visible"/>
                                      </p:to>
                                    </p:set>
                                    <p:anim calcmode="lin" valueType="num">
                                      <p:cBhvr>
                                        <p:cTn id="28" dur="200" fill="hold"/>
                                        <p:tgtEl>
                                          <p:spTgt spid="13"/>
                                        </p:tgtEl>
                                        <p:attrNameLst>
                                          <p:attrName>ppt_w</p:attrName>
                                        </p:attrNameLst>
                                      </p:cBhvr>
                                      <p:tavLst>
                                        <p:tav tm="0">
                                          <p:val>
                                            <p:fltVal val="0.000000"/>
                                          </p:val>
                                        </p:tav>
                                        <p:tav tm="100000">
                                          <p:val>
                                            <p:strVal val="#ppt_w"/>
                                          </p:val>
                                        </p:tav>
                                      </p:tavLst>
                                    </p:anim>
                                    <p:anim calcmode="lin" valueType="num">
                                      <p:cBhvr>
                                        <p:cTn id="29" dur="200" fill="hold"/>
                                        <p:tgtEl>
                                          <p:spTgt spid="13"/>
                                        </p:tgtEl>
                                        <p:attrNameLst>
                                          <p:attrName>ppt_h</p:attrName>
                                        </p:attrNameLst>
                                      </p:cBhvr>
                                      <p:tavLst>
                                        <p:tav tm="0">
                                          <p:val>
                                            <p:fltVal val="0.000000"/>
                                          </p:val>
                                        </p:tav>
                                        <p:tav tm="100000">
                                          <p:val>
                                            <p:strVal val="#ppt_h"/>
                                          </p:val>
                                        </p:tav>
                                      </p:tavLst>
                                    </p:anim>
                                    <p:animEffect transition="in" filter="fade">
                                      <p:cBhvr>
                                        <p:cTn id="30" dur="200"/>
                                        <p:tgtEl>
                                          <p:spTgt spid="13"/>
                                        </p:tgtEl>
                                      </p:cBhvr>
                                    </p:animEffect>
                                  </p:childTnLst>
                                </p:cTn>
                              </p:par>
                              <p:par>
                                <p:cTn id="31" presetID="6" presetClass="emph" presetSubtype="0" autoRev="1" fill="hold" nodeType="withEffect">
                                  <p:stCondLst>
                                    <p:cond delay="150"/>
                                  </p:stCondLst>
                                  <p:childTnLst>
                                    <p:animScale>
                                      <p:cBhvr>
                                        <p:cTn id="32" dur="100" fill="hold"/>
                                        <p:tgtEl>
                                          <p:spTgt spid="13"/>
                                        </p:tgtEl>
                                      </p:cBhvr>
                                      <p:by x="130000" y="130000"/>
                                    </p:animScale>
                                  </p:childTnLst>
                                </p:cTn>
                              </p:par>
                              <p:par>
                                <p:cTn id="33" presetID="53" presetClass="entr" presetSubtype="16" fill="hold" nodeType="withEffect">
                                  <p:stCondLst>
                                    <p:cond delay="150"/>
                                  </p:stCondLst>
                                  <p:childTnLst>
                                    <p:set>
                                      <p:cBhvr>
                                        <p:cTn id="34" dur="1" fill="hold">
                                          <p:stCondLst>
                                            <p:cond delay="0"/>
                                          </p:stCondLst>
                                        </p:cTn>
                                        <p:tgtEl>
                                          <p:spTgt spid="19"/>
                                        </p:tgtEl>
                                        <p:attrNameLst>
                                          <p:attrName>style.visibility</p:attrName>
                                        </p:attrNameLst>
                                      </p:cBhvr>
                                      <p:to>
                                        <p:strVal val="visible"/>
                                      </p:to>
                                    </p:set>
                                    <p:anim calcmode="lin" valueType="num">
                                      <p:cBhvr>
                                        <p:cTn id="35" dur="200" fill="hold"/>
                                        <p:tgtEl>
                                          <p:spTgt spid="19"/>
                                        </p:tgtEl>
                                        <p:attrNameLst>
                                          <p:attrName>ppt_w</p:attrName>
                                        </p:attrNameLst>
                                      </p:cBhvr>
                                      <p:tavLst>
                                        <p:tav tm="0">
                                          <p:val>
                                            <p:fltVal val="0.000000"/>
                                          </p:val>
                                        </p:tav>
                                        <p:tav tm="100000">
                                          <p:val>
                                            <p:strVal val="#ppt_w"/>
                                          </p:val>
                                        </p:tav>
                                      </p:tavLst>
                                    </p:anim>
                                    <p:anim calcmode="lin" valueType="num">
                                      <p:cBhvr>
                                        <p:cTn id="36" dur="200" fill="hold"/>
                                        <p:tgtEl>
                                          <p:spTgt spid="19"/>
                                        </p:tgtEl>
                                        <p:attrNameLst>
                                          <p:attrName>ppt_h</p:attrName>
                                        </p:attrNameLst>
                                      </p:cBhvr>
                                      <p:tavLst>
                                        <p:tav tm="0">
                                          <p:val>
                                            <p:fltVal val="0.000000"/>
                                          </p:val>
                                        </p:tav>
                                        <p:tav tm="100000">
                                          <p:val>
                                            <p:strVal val="#ppt_h"/>
                                          </p:val>
                                        </p:tav>
                                      </p:tavLst>
                                    </p:anim>
                                    <p:animEffect transition="in" filter="fade">
                                      <p:cBhvr>
                                        <p:cTn id="37" dur="200"/>
                                        <p:tgtEl>
                                          <p:spTgt spid="19"/>
                                        </p:tgtEl>
                                      </p:cBhvr>
                                    </p:animEffect>
                                  </p:childTnLst>
                                </p:cTn>
                              </p:par>
                              <p:par>
                                <p:cTn id="38" presetID="6" presetClass="emph" presetSubtype="0" autoRev="1" fill="hold" nodeType="withEffect">
                                  <p:stCondLst>
                                    <p:cond delay="150"/>
                                  </p:stCondLst>
                                  <p:childTnLst>
                                    <p:animScale>
                                      <p:cBhvr>
                                        <p:cTn id="39" dur="100" fill="hold"/>
                                        <p:tgtEl>
                                          <p:spTgt spid="19"/>
                                        </p:tgtEl>
                                      </p:cBhvr>
                                      <p:by x="130000" y="130000"/>
                                    </p:animScale>
                                  </p:childTnLst>
                                </p:cTn>
                              </p:par>
                              <p:par>
                                <p:cTn id="40" presetID="53" presetClass="entr" presetSubtype="16" fill="hold" nodeType="withEffect">
                                  <p:stCondLst>
                                    <p:cond delay="150"/>
                                  </p:stCondLst>
                                  <p:childTnLst>
                                    <p:set>
                                      <p:cBhvr>
                                        <p:cTn id="41" dur="1" fill="hold">
                                          <p:stCondLst>
                                            <p:cond delay="0"/>
                                          </p:stCondLst>
                                        </p:cTn>
                                        <p:tgtEl>
                                          <p:spTgt spid="22"/>
                                        </p:tgtEl>
                                        <p:attrNameLst>
                                          <p:attrName>style.visibility</p:attrName>
                                        </p:attrNameLst>
                                      </p:cBhvr>
                                      <p:to>
                                        <p:strVal val="visible"/>
                                      </p:to>
                                    </p:set>
                                    <p:anim calcmode="lin" valueType="num">
                                      <p:cBhvr>
                                        <p:cTn id="42" dur="200" fill="hold"/>
                                        <p:tgtEl>
                                          <p:spTgt spid="22"/>
                                        </p:tgtEl>
                                        <p:attrNameLst>
                                          <p:attrName>ppt_w</p:attrName>
                                        </p:attrNameLst>
                                      </p:cBhvr>
                                      <p:tavLst>
                                        <p:tav tm="0">
                                          <p:val>
                                            <p:fltVal val="0.000000"/>
                                          </p:val>
                                        </p:tav>
                                        <p:tav tm="100000">
                                          <p:val>
                                            <p:strVal val="#ppt_w"/>
                                          </p:val>
                                        </p:tav>
                                      </p:tavLst>
                                    </p:anim>
                                    <p:anim calcmode="lin" valueType="num">
                                      <p:cBhvr>
                                        <p:cTn id="43" dur="200" fill="hold"/>
                                        <p:tgtEl>
                                          <p:spTgt spid="22"/>
                                        </p:tgtEl>
                                        <p:attrNameLst>
                                          <p:attrName>ppt_h</p:attrName>
                                        </p:attrNameLst>
                                      </p:cBhvr>
                                      <p:tavLst>
                                        <p:tav tm="0">
                                          <p:val>
                                            <p:fltVal val="0.000000"/>
                                          </p:val>
                                        </p:tav>
                                        <p:tav tm="100000">
                                          <p:val>
                                            <p:strVal val="#ppt_h"/>
                                          </p:val>
                                        </p:tav>
                                      </p:tavLst>
                                    </p:anim>
                                    <p:animEffect transition="in" filter="fade">
                                      <p:cBhvr>
                                        <p:cTn id="44" dur="200"/>
                                        <p:tgtEl>
                                          <p:spTgt spid="22"/>
                                        </p:tgtEl>
                                      </p:cBhvr>
                                    </p:animEffect>
                                  </p:childTnLst>
                                </p:cTn>
                              </p:par>
                              <p:par>
                                <p:cTn id="45" presetID="6" presetClass="emph" presetSubtype="0" autoRev="1" fill="hold" nodeType="withEffect">
                                  <p:stCondLst>
                                    <p:cond delay="150"/>
                                  </p:stCondLst>
                                  <p:childTnLst>
                                    <p:animScale>
                                      <p:cBhvr>
                                        <p:cTn id="46" dur="100" fill="hold"/>
                                        <p:tgtEl>
                                          <p:spTgt spid="22"/>
                                        </p:tgtEl>
                                      </p:cBhvr>
                                      <p:by x="130000" y="130000"/>
                                    </p:animScale>
                                  </p:childTnLst>
                                </p:cTn>
                              </p:par>
                            </p:childTnLst>
                          </p:cTn>
                        </p:par>
                        <p:par>
                          <p:cTn id="47" fill="hold">
                            <p:stCondLst>
                              <p:cond delay="1500"/>
                            </p:stCondLst>
                            <p:childTnLst>
                              <p:par>
                                <p:cTn id="48" presetID="2" presetClass="entr" presetSubtype="8" fill="hold" grpId="0" nodeType="afterEffect">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cBhvr additive="base">
                                        <p:cTn id="50" dur="300" fill="hold"/>
                                        <p:tgtEl>
                                          <p:spTgt spid="2"/>
                                        </p:tgtEl>
                                        <p:attrNameLst>
                                          <p:attrName>ppt_x</p:attrName>
                                        </p:attrNameLst>
                                      </p:cBhvr>
                                      <p:tavLst>
                                        <p:tav tm="0">
                                          <p:val>
                                            <p:strVal val="0-#ppt_w/2"/>
                                          </p:val>
                                        </p:tav>
                                        <p:tav tm="100000">
                                          <p:val>
                                            <p:strVal val="#ppt_x"/>
                                          </p:val>
                                        </p:tav>
                                      </p:tavLst>
                                    </p:anim>
                                    <p:anim calcmode="lin" valueType="num">
                                      <p:cBhvr additive="base">
                                        <p:cTn id="51" dur="300" fill="hold"/>
                                        <p:tgtEl>
                                          <p:spTgt spid="2"/>
                                        </p:tgtEl>
                                        <p:attrNameLst>
                                          <p:attrName>ppt_y</p:attrName>
                                        </p:attrNameLst>
                                      </p:cBhvr>
                                      <p:tavLst>
                                        <p:tav tm="0">
                                          <p:val>
                                            <p:strVal val="#ppt_y"/>
                                          </p:val>
                                        </p:tav>
                                        <p:tav tm="100000">
                                          <p:val>
                                            <p:strVal val="#ppt_y"/>
                                          </p:val>
                                        </p:tav>
                                      </p:tavLst>
                                    </p:anim>
                                  </p:childTnLst>
                                </p:cTn>
                              </p:par>
                            </p:childTnLst>
                          </p:cTn>
                        </p:par>
                        <p:par>
                          <p:cTn id="52" fill="hold">
                            <p:stCondLst>
                              <p:cond delay="2000"/>
                            </p:stCondLst>
                            <p:childTnLst>
                              <p:par>
                                <p:cTn id="53" presetID="2" presetClass="entr" presetSubtype="8"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300" fill="hold"/>
                                        <p:tgtEl>
                                          <p:spTgt spid="6"/>
                                        </p:tgtEl>
                                        <p:attrNameLst>
                                          <p:attrName>ppt_x</p:attrName>
                                        </p:attrNameLst>
                                      </p:cBhvr>
                                      <p:tavLst>
                                        <p:tav tm="0">
                                          <p:val>
                                            <p:strVal val="0-#ppt_w/2"/>
                                          </p:val>
                                        </p:tav>
                                        <p:tav tm="100000">
                                          <p:val>
                                            <p:strVal val="#ppt_x"/>
                                          </p:val>
                                        </p:tav>
                                      </p:tavLst>
                                    </p:anim>
                                    <p:anim calcmode="lin" valueType="num">
                                      <p:cBhvr additive="base">
                                        <p:cTn id="56" dur="300" fill="hold"/>
                                        <p:tgtEl>
                                          <p:spTgt spid="6"/>
                                        </p:tgtEl>
                                        <p:attrNameLst>
                                          <p:attrName>ppt_y</p:attrName>
                                        </p:attrNameLst>
                                      </p:cBhvr>
                                      <p:tavLst>
                                        <p:tav tm="0">
                                          <p:val>
                                            <p:strVal val="#ppt_y"/>
                                          </p:val>
                                        </p:tav>
                                        <p:tav tm="100000">
                                          <p:val>
                                            <p:strVal val="#ppt_y"/>
                                          </p:val>
                                        </p:tav>
                                      </p:tavLst>
                                    </p:anim>
                                  </p:childTnLst>
                                </p:cTn>
                              </p:par>
                            </p:childTnLst>
                          </p:cTn>
                        </p:par>
                        <p:par>
                          <p:cTn id="57" fill="hold">
                            <p:stCondLst>
                              <p:cond delay="2500"/>
                            </p:stCondLst>
                            <p:childTnLst>
                              <p:par>
                                <p:cTn id="58" presetID="2" presetClass="entr" presetSubtype="2"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300" fill="hold"/>
                                        <p:tgtEl>
                                          <p:spTgt spid="26"/>
                                        </p:tgtEl>
                                        <p:attrNameLst>
                                          <p:attrName>ppt_x</p:attrName>
                                        </p:attrNameLst>
                                      </p:cBhvr>
                                      <p:tavLst>
                                        <p:tav tm="0">
                                          <p:val>
                                            <p:strVal val="1+#ppt_w/2"/>
                                          </p:val>
                                        </p:tav>
                                        <p:tav tm="100000">
                                          <p:val>
                                            <p:strVal val="#ppt_x"/>
                                          </p:val>
                                        </p:tav>
                                      </p:tavLst>
                                    </p:anim>
                                    <p:anim calcmode="lin" valueType="num">
                                      <p:cBhvr additive="base">
                                        <p:cTn id="61" dur="300" fill="hold"/>
                                        <p:tgtEl>
                                          <p:spTgt spid="26"/>
                                        </p:tgtEl>
                                        <p:attrNameLst>
                                          <p:attrName>ppt_y</p:attrName>
                                        </p:attrNameLst>
                                      </p:cBhvr>
                                      <p:tavLst>
                                        <p:tav tm="0">
                                          <p:val>
                                            <p:strVal val="#ppt_y"/>
                                          </p:val>
                                        </p:tav>
                                        <p:tav tm="100000">
                                          <p:val>
                                            <p:strVal val="#ppt_y"/>
                                          </p:val>
                                        </p:tav>
                                      </p:tavLst>
                                    </p:anim>
                                  </p:childTnLst>
                                </p:cTn>
                              </p:par>
                            </p:childTnLst>
                          </p:cTn>
                        </p:par>
                        <p:par>
                          <p:cTn id="62" fill="hold">
                            <p:stCondLst>
                              <p:cond delay="3000"/>
                            </p:stCondLst>
                            <p:childTnLst>
                              <p:par>
                                <p:cTn id="63" presetID="2" presetClass="entr" presetSubtype="2"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300" fill="hold"/>
                                        <p:tgtEl>
                                          <p:spTgt spid="25"/>
                                        </p:tgtEl>
                                        <p:attrNameLst>
                                          <p:attrName>ppt_x</p:attrName>
                                        </p:attrNameLst>
                                      </p:cBhvr>
                                      <p:tavLst>
                                        <p:tav tm="0">
                                          <p:val>
                                            <p:strVal val="1+#ppt_w/2"/>
                                          </p:val>
                                        </p:tav>
                                        <p:tav tm="100000">
                                          <p:val>
                                            <p:strVal val="#ppt_x"/>
                                          </p:val>
                                        </p:tav>
                                      </p:tavLst>
                                    </p:anim>
                                    <p:anim calcmode="lin" valueType="num">
                                      <p:cBhvr additive="base">
                                        <p:cTn id="66" dur="3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25" grpId="0"/>
      <p:bldP spid="26"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直角三角形 59"/>
          <p:cNvSpPr/>
          <p:nvPr/>
        </p:nvSpPr>
        <p:spPr>
          <a:xfrm rot="10200000">
            <a:off x="790257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直角三角形 60"/>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219" name="组合 218"/>
          <p:cNvGrpSpPr/>
          <p:nvPr/>
        </p:nvGrpSpPr>
        <p:grpSpPr>
          <a:xfrm>
            <a:off x="3367268" y="1913255"/>
            <a:ext cx="5237755" cy="4176395"/>
            <a:chOff x="3017168" y="1779662"/>
            <a:chExt cx="3240445" cy="2661709"/>
          </a:xfrm>
        </p:grpSpPr>
        <p:sp>
          <p:nvSpPr>
            <p:cNvPr id="220" name="矩形 219"/>
            <p:cNvSpPr/>
            <p:nvPr/>
          </p:nvSpPr>
          <p:spPr>
            <a:xfrm>
              <a:off x="3017253" y="1779662"/>
              <a:ext cx="3240360" cy="26617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734" name="矩形 220"/>
            <p:cNvSpPr/>
            <p:nvPr/>
          </p:nvSpPr>
          <p:spPr>
            <a:xfrm>
              <a:off x="3205411" y="3210610"/>
              <a:ext cx="2999651" cy="195470"/>
            </a:xfrm>
            <a:prstGeom prst="rect">
              <a:avLst/>
            </a:prstGeom>
            <a:noFill/>
            <a:ln w="9525">
              <a:noFill/>
            </a:ln>
          </p:spPr>
          <p:txBody>
            <a:bodyPr wrap="square">
              <a:spAutoFit/>
            </a:bodyPr>
            <a:p>
              <a:pPr algn="ctr">
                <a:lnSpc>
                  <a:spcPct val="100000"/>
                </a:lnSpc>
                <a:buClrTx/>
                <a:buSzTx/>
                <a:buNone/>
              </a:pPr>
              <a:r>
                <a:rPr lang="zh-CN" altLang="en-US" sz="1400" dirty="0">
                  <a:solidFill>
                    <a:schemeClr val="bg1"/>
                  </a:solidFill>
                  <a:latin typeface="宋体" panose="02010600030101010101" pitchFamily="2" charset="-122"/>
                  <a:cs typeface="宋体" panose="02010600030101010101" pitchFamily="2" charset="-122"/>
                </a:rPr>
                <a:t>投放检查、及时纠错 </a:t>
              </a:r>
              <a:endParaRPr lang="zh-CN" altLang="en-US" sz="1400" dirty="0">
                <a:solidFill>
                  <a:schemeClr val="bg1"/>
                </a:solidFill>
                <a:latin typeface="宋体" panose="02010600030101010101" pitchFamily="2" charset="-122"/>
                <a:cs typeface="宋体" panose="02010600030101010101" pitchFamily="2" charset="-122"/>
              </a:endParaRPr>
            </a:p>
          </p:txBody>
        </p:sp>
        <p:sp>
          <p:nvSpPr>
            <p:cNvPr id="30736" name="矩形 222"/>
            <p:cNvSpPr/>
            <p:nvPr/>
          </p:nvSpPr>
          <p:spPr>
            <a:xfrm>
              <a:off x="3017168" y="1779801"/>
              <a:ext cx="3240360" cy="1431018"/>
            </a:xfrm>
            <a:prstGeom prst="rect">
              <a:avLst/>
            </a:prstGeom>
            <a:noFill/>
            <a:ln w="9525">
              <a:noFill/>
            </a:ln>
          </p:spPr>
          <p:txBody>
            <a:bodyPr wrap="square">
              <a:spAutoFit/>
            </a:bodyPr>
            <a:p>
              <a:pPr algn="ctr"/>
              <a:r>
                <a:rPr lang="zh-CN" altLang="en-US" sz="1400" dirty="0">
                  <a:solidFill>
                    <a:schemeClr val="bg1"/>
                  </a:solidFill>
                  <a:latin typeface="宋体" panose="02010600030101010101" pitchFamily="2" charset="-122"/>
                  <a:cs typeface="宋体" panose="02010600030101010101" pitchFamily="2" charset="-122"/>
                </a:rPr>
                <a:t>定时</a:t>
              </a:r>
              <a:endParaRPr lang="zh-CN" altLang="en-US" sz="1400" dirty="0">
                <a:solidFill>
                  <a:schemeClr val="bg1"/>
                </a:solidFill>
                <a:latin typeface="宋体" panose="02010600030101010101" pitchFamily="2" charset="-122"/>
                <a:cs typeface="宋体" panose="02010600030101010101" pitchFamily="2" charset="-122"/>
              </a:endParaRPr>
            </a:p>
            <a:p>
              <a:pPr algn="ctr"/>
              <a:r>
                <a:rPr lang="zh-CN" altLang="en-US" sz="1400" dirty="0">
                  <a:solidFill>
                    <a:schemeClr val="bg1"/>
                  </a:solidFill>
                  <a:latin typeface="宋体" panose="02010600030101010101" pitchFamily="2" charset="-122"/>
                  <a:cs typeface="宋体" panose="02010600030101010101" pitchFamily="2" charset="-122"/>
                </a:rPr>
                <a:t>上午</a:t>
              </a:r>
              <a:r>
                <a:rPr lang="en-US" altLang="zh-CN" sz="1400" dirty="0">
                  <a:solidFill>
                    <a:schemeClr val="bg1"/>
                  </a:solidFill>
                  <a:latin typeface="宋体" panose="02010600030101010101" pitchFamily="2" charset="-122"/>
                  <a:cs typeface="宋体" panose="02010600030101010101" pitchFamily="2" charset="-122"/>
                </a:rPr>
                <a:t>7</a:t>
              </a:r>
              <a:r>
                <a:rPr lang="zh-CN" altLang="en-US" sz="1400" dirty="0">
                  <a:solidFill>
                    <a:schemeClr val="bg1"/>
                  </a:solidFill>
                  <a:latin typeface="宋体" panose="02010600030101010101" pitchFamily="2" charset="-122"/>
                  <a:cs typeface="宋体" panose="02010600030101010101" pitchFamily="2" charset="-122"/>
                </a:rPr>
                <a:t>：</a:t>
              </a:r>
              <a:r>
                <a:rPr lang="en-US" altLang="zh-CN" sz="1400" dirty="0">
                  <a:solidFill>
                    <a:schemeClr val="bg1"/>
                  </a:solidFill>
                  <a:latin typeface="宋体" panose="02010600030101010101" pitchFamily="2" charset="-122"/>
                  <a:cs typeface="宋体" panose="02010600030101010101" pitchFamily="2" charset="-122"/>
                </a:rPr>
                <a:t>30-9</a:t>
              </a:r>
              <a:r>
                <a:rPr lang="zh-CN" altLang="en-US" sz="1400" dirty="0">
                  <a:solidFill>
                    <a:schemeClr val="bg1"/>
                  </a:solidFill>
                  <a:latin typeface="宋体" panose="02010600030101010101" pitchFamily="2" charset="-122"/>
                  <a:cs typeface="宋体" panose="02010600030101010101" pitchFamily="2" charset="-122"/>
                </a:rPr>
                <a:t>：</a:t>
              </a:r>
              <a:r>
                <a:rPr lang="en-US" altLang="zh-CN" sz="1400" dirty="0">
                  <a:solidFill>
                    <a:schemeClr val="bg1"/>
                  </a:solidFill>
                  <a:latin typeface="宋体" panose="02010600030101010101" pitchFamily="2" charset="-122"/>
                  <a:cs typeface="宋体" panose="02010600030101010101" pitchFamily="2" charset="-122"/>
                </a:rPr>
                <a:t>30</a:t>
              </a:r>
              <a:endParaRPr lang="en-US" altLang="zh-CN" sz="1400" dirty="0">
                <a:solidFill>
                  <a:schemeClr val="bg1"/>
                </a:solidFill>
                <a:latin typeface="宋体" panose="02010600030101010101" pitchFamily="2" charset="-122"/>
                <a:cs typeface="宋体" panose="02010600030101010101" pitchFamily="2" charset="-122"/>
              </a:endParaRPr>
            </a:p>
            <a:p>
              <a:pPr algn="ctr"/>
              <a:r>
                <a:rPr lang="zh-CN" altLang="en-US" sz="1400" dirty="0">
                  <a:solidFill>
                    <a:schemeClr val="bg1"/>
                  </a:solidFill>
                  <a:latin typeface="宋体" panose="02010600030101010101" pitchFamily="2" charset="-122"/>
                  <a:cs typeface="宋体" panose="02010600030101010101" pitchFamily="2" charset="-122"/>
                </a:rPr>
                <a:t>下午：</a:t>
              </a:r>
              <a:r>
                <a:rPr lang="en-US" altLang="zh-CN" sz="1400" dirty="0">
                  <a:solidFill>
                    <a:schemeClr val="bg1"/>
                  </a:solidFill>
                  <a:latin typeface="宋体" panose="02010600030101010101" pitchFamily="2" charset="-122"/>
                  <a:cs typeface="宋体" panose="02010600030101010101" pitchFamily="2" charset="-122"/>
                </a:rPr>
                <a:t>6</a:t>
              </a:r>
              <a:r>
                <a:rPr lang="zh-CN" altLang="en-US" sz="1400" dirty="0">
                  <a:solidFill>
                    <a:schemeClr val="bg1"/>
                  </a:solidFill>
                  <a:latin typeface="宋体" panose="02010600030101010101" pitchFamily="2" charset="-122"/>
                  <a:cs typeface="宋体" panose="02010600030101010101" pitchFamily="2" charset="-122"/>
                </a:rPr>
                <a:t>：</a:t>
              </a:r>
              <a:r>
                <a:rPr lang="en-US" altLang="zh-CN" sz="1400" dirty="0">
                  <a:solidFill>
                    <a:schemeClr val="bg1"/>
                  </a:solidFill>
                  <a:latin typeface="宋体" panose="02010600030101010101" pitchFamily="2" charset="-122"/>
                  <a:cs typeface="宋体" panose="02010600030101010101" pitchFamily="2" charset="-122"/>
                </a:rPr>
                <a:t>00-8</a:t>
              </a:r>
              <a:r>
                <a:rPr lang="zh-CN" altLang="en-US" sz="1400" dirty="0">
                  <a:solidFill>
                    <a:schemeClr val="bg1"/>
                  </a:solidFill>
                  <a:latin typeface="宋体" panose="02010600030101010101" pitchFamily="2" charset="-122"/>
                  <a:cs typeface="宋体" panose="02010600030101010101" pitchFamily="2" charset="-122"/>
                </a:rPr>
                <a:t>：</a:t>
              </a:r>
              <a:r>
                <a:rPr lang="en-US" altLang="zh-CN" sz="1400" dirty="0">
                  <a:solidFill>
                    <a:schemeClr val="bg1"/>
                  </a:solidFill>
                  <a:latin typeface="宋体" panose="02010600030101010101" pitchFamily="2" charset="-122"/>
                  <a:cs typeface="宋体" panose="02010600030101010101" pitchFamily="2" charset="-122"/>
                </a:rPr>
                <a:t>00</a:t>
              </a:r>
              <a:endParaRPr lang="en-US" altLang="zh-CN" sz="1400" dirty="0">
                <a:solidFill>
                  <a:schemeClr val="bg1"/>
                </a:solidFill>
                <a:latin typeface="宋体" panose="02010600030101010101" pitchFamily="2" charset="-122"/>
                <a:cs typeface="宋体" panose="02010600030101010101" pitchFamily="2" charset="-122"/>
              </a:endParaRPr>
            </a:p>
            <a:p>
              <a:pPr algn="ctr"/>
              <a:endParaRPr lang="zh-CN" altLang="en-US" sz="1400" dirty="0">
                <a:solidFill>
                  <a:schemeClr val="bg1"/>
                </a:solidFill>
                <a:latin typeface="宋体" panose="02010600030101010101" pitchFamily="2" charset="-122"/>
                <a:cs typeface="宋体" panose="02010600030101010101" pitchFamily="2" charset="-122"/>
              </a:endParaRPr>
            </a:p>
            <a:p>
              <a:pPr algn="ctr"/>
              <a:r>
                <a:rPr lang="zh-CN" altLang="en-US" sz="1400" dirty="0">
                  <a:solidFill>
                    <a:schemeClr val="bg1"/>
                  </a:solidFill>
                  <a:latin typeface="宋体" panose="02010600030101010101" pitchFamily="2" charset="-122"/>
                  <a:cs typeface="宋体" panose="02010600030101010101" pitchFamily="2" charset="-122"/>
                </a:rPr>
                <a:t>定点</a:t>
              </a:r>
              <a:endParaRPr lang="zh-CN" altLang="en-US" sz="1400" dirty="0">
                <a:solidFill>
                  <a:schemeClr val="bg1"/>
                </a:solidFill>
                <a:latin typeface="宋体" panose="02010600030101010101" pitchFamily="2" charset="-122"/>
                <a:cs typeface="宋体" panose="02010600030101010101" pitchFamily="2" charset="-122"/>
              </a:endParaRPr>
            </a:p>
            <a:p>
              <a:pPr algn="ctr"/>
              <a:r>
                <a:rPr lang="zh-CN" altLang="en-US" sz="1400" dirty="0">
                  <a:solidFill>
                    <a:schemeClr val="bg1"/>
                  </a:solidFill>
                  <a:latin typeface="宋体" panose="02010600030101010101" pitchFamily="2" charset="-122"/>
                  <a:cs typeface="宋体" panose="02010600030101010101" pitchFamily="2" charset="-122"/>
                </a:rPr>
                <a:t>垃圾分类亭</a:t>
              </a:r>
              <a:endParaRPr lang="zh-CN" altLang="en-US" sz="1400" dirty="0">
                <a:solidFill>
                  <a:schemeClr val="bg1"/>
                </a:solidFill>
                <a:latin typeface="宋体" panose="02010600030101010101" pitchFamily="2" charset="-122"/>
                <a:cs typeface="宋体" panose="02010600030101010101" pitchFamily="2" charset="-122"/>
              </a:endParaRPr>
            </a:p>
            <a:p>
              <a:pPr algn="ctr"/>
              <a:r>
                <a:rPr lang="zh-CN" altLang="en-US" sz="1400" dirty="0">
                  <a:solidFill>
                    <a:schemeClr val="bg1"/>
                  </a:solidFill>
                  <a:latin typeface="宋体" panose="02010600030101010101" pitchFamily="2" charset="-122"/>
                  <a:cs typeface="宋体" panose="02010600030101010101" pitchFamily="2" charset="-122"/>
                </a:rPr>
                <a:t>分类投放点</a:t>
              </a:r>
              <a:endParaRPr lang="zh-CN" altLang="en-US" sz="1400" dirty="0">
                <a:solidFill>
                  <a:schemeClr val="bg1"/>
                </a:solidFill>
                <a:latin typeface="宋体" panose="02010600030101010101" pitchFamily="2" charset="-122"/>
                <a:cs typeface="宋体" panose="02010600030101010101" pitchFamily="2" charset="-122"/>
              </a:endParaRPr>
            </a:p>
            <a:p>
              <a:pPr algn="ctr"/>
              <a:r>
                <a:rPr lang="zh-CN" altLang="en-US" sz="1400" dirty="0">
                  <a:solidFill>
                    <a:schemeClr val="bg1"/>
                  </a:solidFill>
                  <a:latin typeface="宋体" panose="02010600030101010101" pitchFamily="2" charset="-122"/>
                  <a:cs typeface="宋体" panose="02010600030101010101" pitchFamily="2" charset="-122"/>
                </a:rPr>
                <a:t>分类收集房</a:t>
              </a:r>
              <a:endParaRPr lang="zh-CN" altLang="en-US" sz="1400" dirty="0">
                <a:solidFill>
                  <a:schemeClr val="bg1"/>
                </a:solidFill>
                <a:latin typeface="宋体" panose="02010600030101010101" pitchFamily="2" charset="-122"/>
                <a:cs typeface="宋体" panose="02010600030101010101" pitchFamily="2" charset="-122"/>
              </a:endParaRPr>
            </a:p>
            <a:p>
              <a:pPr algn="ctr"/>
              <a:endParaRPr lang="zh-CN" altLang="en-US" sz="1400" dirty="0">
                <a:solidFill>
                  <a:schemeClr val="bg1"/>
                </a:solidFill>
                <a:latin typeface="宋体" panose="02010600030101010101" pitchFamily="2" charset="-122"/>
                <a:cs typeface="宋体" panose="02010600030101010101" pitchFamily="2" charset="-122"/>
              </a:endParaRPr>
            </a:p>
            <a:p>
              <a:pPr algn="ctr"/>
              <a:r>
                <a:rPr lang="zh-CN" altLang="en-US" sz="1400" dirty="0">
                  <a:solidFill>
                    <a:schemeClr val="bg1"/>
                  </a:solidFill>
                  <a:latin typeface="宋体" panose="02010600030101010101" pitchFamily="2" charset="-122"/>
                  <a:cs typeface="宋体" panose="02010600030101010101" pitchFamily="2" charset="-122"/>
                </a:rPr>
                <a:t>定人</a:t>
              </a:r>
              <a:endParaRPr lang="zh-CN" altLang="en-US" sz="1400" dirty="0">
                <a:solidFill>
                  <a:schemeClr val="bg1"/>
                </a:solidFill>
                <a:latin typeface="宋体" panose="02010600030101010101" pitchFamily="2" charset="-122"/>
                <a:cs typeface="宋体" panose="02010600030101010101" pitchFamily="2" charset="-122"/>
              </a:endParaRPr>
            </a:p>
          </p:txBody>
        </p:sp>
      </p:grpSp>
      <p:sp>
        <p:nvSpPr>
          <p:cNvPr id="224" name="矩形 1"/>
          <p:cNvSpPr/>
          <p:nvPr/>
        </p:nvSpPr>
        <p:spPr>
          <a:xfrm>
            <a:off x="266700" y="2075815"/>
            <a:ext cx="4924425" cy="3588385"/>
          </a:xfrm>
          <a:custGeom>
            <a:avLst/>
            <a:gdLst/>
            <a:ahLst/>
            <a:cxnLst/>
            <a:rect l="l" t="t" r="r" b="b"/>
            <a:pathLst>
              <a:path w="2223696" h="2664296">
                <a:moveTo>
                  <a:pt x="0" y="0"/>
                </a:moveTo>
                <a:lnTo>
                  <a:pt x="1755644" y="0"/>
                </a:lnTo>
                <a:lnTo>
                  <a:pt x="1755644" y="864096"/>
                </a:lnTo>
                <a:cubicBezTo>
                  <a:pt x="2014142" y="864096"/>
                  <a:pt x="2223696" y="1073650"/>
                  <a:pt x="2223696" y="1332148"/>
                </a:cubicBezTo>
                <a:cubicBezTo>
                  <a:pt x="2223696" y="1590646"/>
                  <a:pt x="2014142" y="1800200"/>
                  <a:pt x="1755644" y="1800200"/>
                </a:cubicBezTo>
                <a:lnTo>
                  <a:pt x="1755644" y="2664296"/>
                </a:lnTo>
                <a:lnTo>
                  <a:pt x="0" y="2664296"/>
                </a:lnTo>
                <a:close/>
              </a:path>
            </a:pathLst>
          </a:custGeom>
          <a:blipFill rotWithShape="true">
            <a:blip r:embed="rId2"/>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5" name="矩形 1"/>
          <p:cNvSpPr/>
          <p:nvPr/>
        </p:nvSpPr>
        <p:spPr>
          <a:xfrm flipH="true">
            <a:off x="6916420" y="2118995"/>
            <a:ext cx="4744085" cy="3502025"/>
          </a:xfrm>
          <a:custGeom>
            <a:avLst/>
            <a:gdLst/>
            <a:ahLst/>
            <a:cxnLst/>
            <a:rect l="l" t="t" r="r" b="b"/>
            <a:pathLst>
              <a:path w="2223696" h="2664296">
                <a:moveTo>
                  <a:pt x="0" y="0"/>
                </a:moveTo>
                <a:lnTo>
                  <a:pt x="1755644" y="0"/>
                </a:lnTo>
                <a:lnTo>
                  <a:pt x="1755644" y="864096"/>
                </a:lnTo>
                <a:cubicBezTo>
                  <a:pt x="2014142" y="864096"/>
                  <a:pt x="2223696" y="1073650"/>
                  <a:pt x="2223696" y="1332148"/>
                </a:cubicBezTo>
                <a:cubicBezTo>
                  <a:pt x="2223696" y="1590646"/>
                  <a:pt x="2014142" y="1800200"/>
                  <a:pt x="1755644" y="1800200"/>
                </a:cubicBezTo>
                <a:lnTo>
                  <a:pt x="1755644" y="2664296"/>
                </a:lnTo>
                <a:lnTo>
                  <a:pt x="0" y="2664296"/>
                </a:lnTo>
                <a:close/>
              </a:path>
            </a:pathLst>
          </a:custGeom>
          <a:blipFill rotWithShape="true">
            <a:blip r:embed="rId3"/>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文本框 1"/>
          <p:cNvSpPr txBox="true"/>
          <p:nvPr/>
        </p:nvSpPr>
        <p:spPr>
          <a:xfrm>
            <a:off x="3587115" y="1461135"/>
            <a:ext cx="3752215" cy="337185"/>
          </a:xfrm>
          <a:prstGeom prst="rect">
            <a:avLst/>
          </a:prstGeom>
          <a:noFill/>
        </p:spPr>
        <p:txBody>
          <a:bodyPr wrap="square" rtlCol="0">
            <a:spAutoFit/>
          </a:bodyPr>
          <a:p>
            <a:pPr algn="ctr"/>
            <a:r>
              <a:rPr lang="zh-CN" altLang="en-US" sz="1600" b="1" kern="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“三定一督”原则</a:t>
            </a:r>
            <a:endParaRPr lang="zh-CN" altLang="en-US" sz="1600" b="1" kern="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8" name="文本框 27"/>
          <p:cNvSpPr txBox="true"/>
          <p:nvPr/>
        </p:nvSpPr>
        <p:spPr>
          <a:xfrm>
            <a:off x="483262" y="371375"/>
            <a:ext cx="2826882" cy="368300"/>
          </a:xfrm>
          <a:prstGeom prst="rect">
            <a:avLst/>
          </a:prstGeom>
          <a:noFill/>
        </p:spPr>
        <p:txBody>
          <a:bodyPr wrap="square" rtlCol="0">
            <a:spAutoFit/>
          </a:bodyPr>
          <a:p>
            <a:pPr lvl="0">
              <a:defRPr/>
            </a:pPr>
            <a:r>
              <a:rPr lang="zh-CN" altLang="en-US" b="1" dirty="0">
                <a:solidFill>
                  <a:schemeClr val="tx1">
                    <a:lumMod val="75000"/>
                    <a:lumOff val="25000"/>
                  </a:schemeClr>
                </a:solidFill>
                <a:latin typeface="Arial" panose="020B0604020202020204"/>
                <a:ea typeface="微软雅黑" panose="020B0503020204020204" pitchFamily="34" charset="-122"/>
              </a:rPr>
              <a:t>投放督导</a:t>
            </a:r>
            <a:endParaRPr lang="zh-CN" altLang="en-US" b="1" dirty="0">
              <a:solidFill>
                <a:schemeClr val="tx1">
                  <a:lumMod val="75000"/>
                  <a:lumOff val="25000"/>
                </a:schemeClr>
              </a:solidFill>
              <a:latin typeface="Arial" panose="020B0604020202020204"/>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fade">
                                      <p:cBhvr>
                                        <p:cTn id="7" dur="700"/>
                                        <p:tgtEl>
                                          <p:spTgt spid="219"/>
                                        </p:tgtEl>
                                      </p:cBhvr>
                                    </p:animEffect>
                                    <p:anim calcmode="lin" valueType="num">
                                      <p:cBhvr>
                                        <p:cTn id="8" dur="700" fill="hold"/>
                                        <p:tgtEl>
                                          <p:spTgt spid="219"/>
                                        </p:tgtEl>
                                        <p:attrNameLst>
                                          <p:attrName>ppt_x</p:attrName>
                                        </p:attrNameLst>
                                      </p:cBhvr>
                                      <p:tavLst>
                                        <p:tav tm="0">
                                          <p:val>
                                            <p:strVal val="#ppt_x"/>
                                          </p:val>
                                        </p:tav>
                                        <p:tav tm="100000">
                                          <p:val>
                                            <p:strVal val="#ppt_x"/>
                                          </p:val>
                                        </p:tav>
                                      </p:tavLst>
                                    </p:anim>
                                    <p:anim calcmode="lin" valueType="num">
                                      <p:cBhvr>
                                        <p:cTn id="9" dur="700" fill="hold"/>
                                        <p:tgtEl>
                                          <p:spTgt spid="219"/>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300"/>
                                  </p:stCondLst>
                                  <p:childTnLst>
                                    <p:set>
                                      <p:cBhvr>
                                        <p:cTn id="11" dur="1" fill="hold">
                                          <p:stCondLst>
                                            <p:cond delay="0"/>
                                          </p:stCondLst>
                                        </p:cTn>
                                        <p:tgtEl>
                                          <p:spTgt spid="225"/>
                                        </p:tgtEl>
                                        <p:attrNameLst>
                                          <p:attrName>style.visibility</p:attrName>
                                        </p:attrNameLst>
                                      </p:cBhvr>
                                      <p:to>
                                        <p:strVal val="visible"/>
                                      </p:to>
                                    </p:set>
                                    <p:anim calcmode="lin" valueType="num">
                                      <p:cBhvr additive="base">
                                        <p:cTn id="12" dur="400" fill="hold"/>
                                        <p:tgtEl>
                                          <p:spTgt spid="225"/>
                                        </p:tgtEl>
                                        <p:attrNameLst>
                                          <p:attrName>ppt_x</p:attrName>
                                        </p:attrNameLst>
                                      </p:cBhvr>
                                      <p:tavLst>
                                        <p:tav tm="0">
                                          <p:val>
                                            <p:strVal val="1+#ppt_w/2"/>
                                          </p:val>
                                        </p:tav>
                                        <p:tav tm="100000">
                                          <p:val>
                                            <p:strVal val="#ppt_x"/>
                                          </p:val>
                                        </p:tav>
                                      </p:tavLst>
                                    </p:anim>
                                    <p:anim calcmode="lin" valueType="num">
                                      <p:cBhvr additive="base">
                                        <p:cTn id="13" dur="400" fill="hold"/>
                                        <p:tgtEl>
                                          <p:spTgt spid="225"/>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300"/>
                                  </p:stCondLst>
                                  <p:childTnLst>
                                    <p:set>
                                      <p:cBhvr>
                                        <p:cTn id="15" dur="1" fill="hold">
                                          <p:stCondLst>
                                            <p:cond delay="0"/>
                                          </p:stCondLst>
                                        </p:cTn>
                                        <p:tgtEl>
                                          <p:spTgt spid="224"/>
                                        </p:tgtEl>
                                        <p:attrNameLst>
                                          <p:attrName>style.visibility</p:attrName>
                                        </p:attrNameLst>
                                      </p:cBhvr>
                                      <p:to>
                                        <p:strVal val="visible"/>
                                      </p:to>
                                    </p:set>
                                    <p:anim calcmode="lin" valueType="num">
                                      <p:cBhvr additive="base">
                                        <p:cTn id="16" dur="400" fill="hold"/>
                                        <p:tgtEl>
                                          <p:spTgt spid="224"/>
                                        </p:tgtEl>
                                        <p:attrNameLst>
                                          <p:attrName>ppt_x</p:attrName>
                                        </p:attrNameLst>
                                      </p:cBhvr>
                                      <p:tavLst>
                                        <p:tav tm="0">
                                          <p:val>
                                            <p:strVal val="0-#ppt_w/2"/>
                                          </p:val>
                                        </p:tav>
                                        <p:tav tm="100000">
                                          <p:val>
                                            <p:strVal val="#ppt_x"/>
                                          </p:val>
                                        </p:tav>
                                      </p:tavLst>
                                    </p:anim>
                                    <p:anim calcmode="lin" valueType="num">
                                      <p:cBhvr additive="base">
                                        <p:cTn id="17" dur="400" fill="hold"/>
                                        <p:tgtEl>
                                          <p:spTgt spid="2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直角三角形 59"/>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直角三角形 60"/>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62" name="组合 61"/>
          <p:cNvGrpSpPr/>
          <p:nvPr/>
        </p:nvGrpSpPr>
        <p:grpSpPr>
          <a:xfrm>
            <a:off x="1682115" y="4457065"/>
            <a:ext cx="863600" cy="863600"/>
            <a:chOff x="1528614" y="2355726"/>
            <a:chExt cx="864096" cy="864096"/>
          </a:xfrm>
        </p:grpSpPr>
        <p:grpSp>
          <p:nvGrpSpPr>
            <p:cNvPr id="14376" name="组合 62"/>
            <p:cNvGrpSpPr/>
            <p:nvPr/>
          </p:nvGrpSpPr>
          <p:grpSpPr>
            <a:xfrm>
              <a:off x="1528614" y="2355726"/>
              <a:ext cx="864096" cy="864096"/>
              <a:chOff x="1547664" y="2499742"/>
              <a:chExt cx="864096" cy="864096"/>
            </a:xfrm>
          </p:grpSpPr>
          <p:sp>
            <p:nvSpPr>
              <p:cNvPr id="65" name="椭圆 64"/>
              <p:cNvSpPr/>
              <p:nvPr/>
            </p:nvSpPr>
            <p:spPr>
              <a:xfrm>
                <a:off x="1547664" y="2499742"/>
                <a:ext cx="864096" cy="864096"/>
              </a:xfrm>
              <a:prstGeom prst="ellipse">
                <a:avLst/>
              </a:prstGeom>
              <a:solidFill>
                <a:schemeClr val="tx2"/>
              </a:solidFill>
              <a:ln>
                <a:noFill/>
              </a:ln>
              <a:effectLst>
                <a:outerShdw blurRad="50800" dist="38100" dir="1122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6" name="椭圆 65"/>
              <p:cNvSpPr/>
              <p:nvPr/>
            </p:nvSpPr>
            <p:spPr>
              <a:xfrm>
                <a:off x="1619672" y="2562225"/>
                <a:ext cx="720080" cy="720080"/>
              </a:xfrm>
              <a:prstGeom prst="ellipse">
                <a:avLst/>
              </a:prstGeom>
              <a:gradFill flip="none" rotWithShape="true">
                <a:gsLst>
                  <a:gs pos="0">
                    <a:schemeClr val="bg1"/>
                  </a:gs>
                  <a:gs pos="100000">
                    <a:schemeClr val="bg1">
                      <a:lumMod val="85000"/>
                    </a:schemeClr>
                  </a:gs>
                </a:gsLst>
                <a:lin ang="18900000" scaled="true"/>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14377" name="TextBox 63"/>
            <p:cNvSpPr txBox="true"/>
            <p:nvPr/>
          </p:nvSpPr>
          <p:spPr>
            <a:xfrm>
              <a:off x="1640008" y="2658390"/>
              <a:ext cx="640448" cy="368512"/>
            </a:xfrm>
            <a:prstGeom prst="rect">
              <a:avLst/>
            </a:prstGeom>
            <a:noFill/>
            <a:ln w="9525">
              <a:noFill/>
            </a:ln>
          </p:spPr>
          <p:txBody>
            <a:bodyPr wrap="none">
              <a:spAutoFit/>
            </a:bodyPr>
            <a:p>
              <a:pPr algn="l"/>
              <a:r>
                <a:rPr lang="zh-CN" altLang="en-US" dirty="0">
                  <a:latin typeface="宋体" panose="02010600030101010101" pitchFamily="2" charset="-122"/>
                </a:rPr>
                <a:t>两桶</a:t>
              </a:r>
              <a:endParaRPr lang="zh-CN" altLang="en-US" dirty="0">
                <a:latin typeface="宋体" panose="02010600030101010101" pitchFamily="2" charset="-122"/>
              </a:endParaRPr>
            </a:p>
          </p:txBody>
        </p:sp>
      </p:grpSp>
      <p:grpSp>
        <p:nvGrpSpPr>
          <p:cNvPr id="78" name="组合 77"/>
          <p:cNvGrpSpPr/>
          <p:nvPr/>
        </p:nvGrpSpPr>
        <p:grpSpPr>
          <a:xfrm>
            <a:off x="3253740" y="2125980"/>
            <a:ext cx="863600" cy="863600"/>
            <a:chOff x="1528614" y="2355726"/>
            <a:chExt cx="864096" cy="864096"/>
          </a:xfrm>
        </p:grpSpPr>
        <p:grpSp>
          <p:nvGrpSpPr>
            <p:cNvPr id="14369" name="组合 78"/>
            <p:cNvGrpSpPr/>
            <p:nvPr/>
          </p:nvGrpSpPr>
          <p:grpSpPr>
            <a:xfrm>
              <a:off x="1528614" y="2355726"/>
              <a:ext cx="864096" cy="864096"/>
              <a:chOff x="1547664" y="2499742"/>
              <a:chExt cx="864096" cy="864096"/>
            </a:xfrm>
          </p:grpSpPr>
          <p:sp>
            <p:nvSpPr>
              <p:cNvPr id="81" name="椭圆 80"/>
              <p:cNvSpPr/>
              <p:nvPr/>
            </p:nvSpPr>
            <p:spPr>
              <a:xfrm>
                <a:off x="1547664" y="2499742"/>
                <a:ext cx="864096" cy="864096"/>
              </a:xfrm>
              <a:prstGeom prst="ellipse">
                <a:avLst/>
              </a:prstGeom>
              <a:solidFill>
                <a:schemeClr val="tx2"/>
              </a:solidFill>
              <a:ln>
                <a:noFill/>
              </a:ln>
              <a:effectLst>
                <a:outerShdw blurRad="50800" dist="38100" dir="1122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2" name="椭圆 81"/>
              <p:cNvSpPr/>
              <p:nvPr/>
            </p:nvSpPr>
            <p:spPr>
              <a:xfrm>
                <a:off x="1620857" y="2562225"/>
                <a:ext cx="720080" cy="720080"/>
              </a:xfrm>
              <a:prstGeom prst="ellipse">
                <a:avLst/>
              </a:prstGeom>
              <a:gradFill flip="none" rotWithShape="true">
                <a:gsLst>
                  <a:gs pos="0">
                    <a:schemeClr val="bg1"/>
                  </a:gs>
                  <a:gs pos="100000">
                    <a:schemeClr val="bg1">
                      <a:lumMod val="85000"/>
                    </a:schemeClr>
                  </a:gs>
                </a:gsLst>
                <a:lin ang="18900000" scaled="true"/>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14370" name="TextBox 79"/>
            <p:cNvSpPr txBox="true"/>
            <p:nvPr/>
          </p:nvSpPr>
          <p:spPr>
            <a:xfrm>
              <a:off x="1640643" y="2631070"/>
              <a:ext cx="640448" cy="368512"/>
            </a:xfrm>
            <a:prstGeom prst="rect">
              <a:avLst/>
            </a:prstGeom>
            <a:noFill/>
            <a:ln w="9525">
              <a:noFill/>
            </a:ln>
          </p:spPr>
          <p:txBody>
            <a:bodyPr wrap="none">
              <a:spAutoFit/>
            </a:bodyPr>
            <a:p>
              <a:pPr algn="l"/>
              <a:r>
                <a:rPr lang="zh-CN" altLang="en-US" dirty="0">
                  <a:latin typeface="微软雅黑" panose="020B0503020204020204" pitchFamily="34" charset="-122"/>
                  <a:ea typeface="微软雅黑" panose="020B0503020204020204" pitchFamily="34" charset="-122"/>
                </a:rPr>
                <a:t>一带</a:t>
              </a:r>
              <a:endParaRPr lang="zh-CN" altLang="en-US" dirty="0">
                <a:latin typeface="微软雅黑" panose="020B0503020204020204" pitchFamily="34" charset="-122"/>
                <a:ea typeface="微软雅黑" panose="020B0503020204020204" pitchFamily="34" charset="-122"/>
              </a:endParaRPr>
            </a:p>
          </p:txBody>
        </p:sp>
      </p:grpSp>
      <p:sp>
        <p:nvSpPr>
          <p:cNvPr id="2" name="文本框 1"/>
          <p:cNvSpPr txBox="true"/>
          <p:nvPr/>
        </p:nvSpPr>
        <p:spPr>
          <a:xfrm>
            <a:off x="4201795" y="1245235"/>
            <a:ext cx="2320925" cy="398780"/>
          </a:xfrm>
          <a:prstGeom prst="rect">
            <a:avLst/>
          </a:prstGeom>
          <a:noFill/>
        </p:spPr>
        <p:txBody>
          <a:bodyPr wrap="square" rtlCol="0">
            <a:spAutoFit/>
          </a:bodyPr>
          <a:p>
            <a:pPr algn="ctr"/>
            <a:r>
              <a:rPr lang="zh-CN" altLang="en-US" sz="2000" b="1" kern="0" noProof="0" dirty="0" smtClean="0">
                <a:solidFill>
                  <a:schemeClr val="tx1"/>
                </a:solidFill>
                <a:effectLst>
                  <a:outerShdw blurRad="38100" dist="25400" dir="5400000" algn="ctr" rotWithShape="0">
                    <a:srgbClr val="6E747A">
                      <a:alpha val="43000"/>
                    </a:srgbClr>
                  </a:outerShdw>
                </a:effectLst>
                <a:uLnTx/>
                <a:uFillTx/>
                <a:latin typeface="宋体" panose="02010600030101010101" pitchFamily="2" charset="-122"/>
                <a:cs typeface="宋体" panose="02010600030101010101" pitchFamily="2" charset="-122"/>
              </a:rPr>
              <a:t>“两桶一带”原则</a:t>
            </a:r>
            <a:endParaRPr lang="zh-CN" altLang="en-US" sz="2000" b="1" kern="0" noProof="0" dirty="0" smtClean="0">
              <a:solidFill>
                <a:schemeClr val="tx1"/>
              </a:solidFill>
              <a:effectLst>
                <a:outerShdw blurRad="38100" dist="25400" dir="5400000" algn="ctr" rotWithShape="0">
                  <a:srgbClr val="6E747A">
                    <a:alpha val="43000"/>
                  </a:srgbClr>
                </a:outerShdw>
              </a:effectLst>
              <a:uLnTx/>
              <a:uFillTx/>
              <a:latin typeface="宋体" panose="02010600030101010101" pitchFamily="2" charset="-122"/>
              <a:cs typeface="宋体" panose="02010600030101010101" pitchFamily="2" charset="-122"/>
            </a:endParaRPr>
          </a:p>
        </p:txBody>
      </p:sp>
      <p:sp>
        <p:nvSpPr>
          <p:cNvPr id="28" name="文本框 27"/>
          <p:cNvSpPr txBox="true"/>
          <p:nvPr/>
        </p:nvSpPr>
        <p:spPr>
          <a:xfrm>
            <a:off x="483262" y="371375"/>
            <a:ext cx="2826882" cy="368300"/>
          </a:xfrm>
          <a:prstGeom prst="rect">
            <a:avLst/>
          </a:prstGeom>
          <a:noFill/>
        </p:spPr>
        <p:txBody>
          <a:bodyPr wrap="square" rtlCol="0">
            <a:spAutoFit/>
          </a:bodyPr>
          <a:p>
            <a:pPr lvl="0">
              <a:defRPr/>
            </a:pPr>
            <a:r>
              <a:rPr lang="zh-CN" altLang="en-US" b="1" dirty="0">
                <a:solidFill>
                  <a:schemeClr val="tx1">
                    <a:lumMod val="75000"/>
                    <a:lumOff val="25000"/>
                  </a:schemeClr>
                </a:solidFill>
                <a:latin typeface="Arial" panose="020B0604020202020204"/>
                <a:ea typeface="微软雅黑" panose="020B0503020204020204" pitchFamily="34" charset="-122"/>
              </a:rPr>
              <a:t>操作指导</a:t>
            </a:r>
            <a:endParaRPr lang="zh-CN" altLang="en-US" b="1" dirty="0">
              <a:solidFill>
                <a:schemeClr val="tx1">
                  <a:lumMod val="75000"/>
                  <a:lumOff val="25000"/>
                </a:schemeClr>
              </a:solidFill>
              <a:latin typeface="Arial" panose="020B0604020202020204"/>
              <a:ea typeface="微软雅黑" panose="020B0503020204020204" pitchFamily="34" charset="-122"/>
            </a:endParaRPr>
          </a:p>
        </p:txBody>
      </p:sp>
      <p:sp>
        <p:nvSpPr>
          <p:cNvPr id="6" name="对角圆角矩形 5"/>
          <p:cNvSpPr/>
          <p:nvPr>
            <p:custDataLst>
              <p:tags r:id="rId2"/>
            </p:custDataLst>
          </p:nvPr>
        </p:nvSpPr>
        <p:spPr>
          <a:xfrm>
            <a:off x="2832848" y="4177793"/>
            <a:ext cx="2265528" cy="1310185"/>
          </a:xfrm>
          <a:prstGeom prst="round2DiagRect">
            <a:avLst/>
          </a:prstGeom>
          <a:solidFill>
            <a:srgbClr val="A5C249"/>
          </a:solidFill>
          <a:ln>
            <a:noFill/>
          </a:ln>
        </p:spPr>
        <p:style>
          <a:lnRef idx="2">
            <a:srgbClr val="0F6FC6">
              <a:shade val="50000"/>
            </a:srgbClr>
          </a:lnRef>
          <a:fillRef idx="1">
            <a:srgbClr val="0F6FC6"/>
          </a:fillRef>
          <a:effectRef idx="0">
            <a:srgbClr val="0F6FC6"/>
          </a:effectRef>
          <a:fontRef idx="minor">
            <a:sysClr val="window" lastClr="FFFFFF"/>
          </a:fontRef>
        </p:style>
        <p:txBody>
          <a:bodyPr rtlCol="0" anchor="ctr" anchorCtr="true">
            <a:normAutofit lnSpcReduction="10000"/>
          </a:bodyPr>
          <a:p>
            <a:pPr marL="0" marR="0" lvl="0" indent="0" algn="just" defTabSz="914400" rtl="0" eaLnBrk="1" fontAlgn="auto" latinLnBrk="0" hangingPunct="1">
              <a:lnSpc>
                <a:spcPct val="100000"/>
              </a:lnSpc>
              <a:spcBef>
                <a:spcPts val="0"/>
              </a:spcBef>
              <a:spcAft>
                <a:spcPts val="0"/>
              </a:spcAft>
              <a:buClrTx/>
              <a:buSzTx/>
              <a:buFontTx/>
              <a:buNone/>
              <a:defRPr/>
            </a:pPr>
            <a:r>
              <a:rPr lang="zh-CN" altLang="en-US" kern="0"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sym typeface="+mn-ea"/>
              </a:rPr>
              <a:t>在家准备</a:t>
            </a:r>
            <a:r>
              <a:rPr lang="zh-CN" altLang="en-US" b="1" kern="0" noProof="0" dirty="0" smtClean="0">
                <a:solidFill>
                  <a:srgbClr val="FF0000"/>
                </a:solidFill>
                <a:effectLst>
                  <a:outerShdw blurRad="38100" dist="25400" dir="5400000" algn="ctr" rotWithShape="0">
                    <a:srgbClr val="6E747A">
                      <a:alpha val="43000"/>
                    </a:srgbClr>
                  </a:outerShdw>
                </a:effectLst>
                <a:uLnTx/>
                <a:uFillTx/>
                <a:latin typeface="宋体" panose="02010600030101010101" pitchFamily="2" charset="-122"/>
                <a:sym typeface="+mn-ea"/>
              </a:rPr>
              <a:t>厨余</a:t>
            </a:r>
            <a:r>
              <a:rPr lang="zh-CN" altLang="en-US" kern="0"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sym typeface="+mn-ea"/>
              </a:rPr>
              <a:t>垃圾桶：在家按垃圾属性将垃圾分装</a:t>
            </a:r>
            <a:endParaRPr lang="da-DK" altLang="zh-CN">
              <a:solidFill>
                <a:prstClr val="white"/>
              </a:solidFill>
            </a:endParaRPr>
          </a:p>
        </p:txBody>
      </p:sp>
      <p:sp>
        <p:nvSpPr>
          <p:cNvPr id="7" name="对角圆角矩形 6"/>
          <p:cNvSpPr/>
          <p:nvPr>
            <p:custDataLst>
              <p:tags r:id="rId3"/>
            </p:custDataLst>
          </p:nvPr>
        </p:nvSpPr>
        <p:spPr>
          <a:xfrm>
            <a:off x="5988424" y="4177793"/>
            <a:ext cx="2265528" cy="1310185"/>
          </a:xfrm>
          <a:prstGeom prst="round2DiagRect">
            <a:avLst/>
          </a:prstGeom>
          <a:solidFill>
            <a:srgbClr val="A5C249"/>
          </a:solidFill>
          <a:ln>
            <a:noFill/>
          </a:ln>
        </p:spPr>
        <p:style>
          <a:lnRef idx="2">
            <a:srgbClr val="0F6FC6">
              <a:shade val="50000"/>
            </a:srgbClr>
          </a:lnRef>
          <a:fillRef idx="1">
            <a:srgbClr val="0F6FC6"/>
          </a:fillRef>
          <a:effectRef idx="0">
            <a:srgbClr val="0F6FC6"/>
          </a:effectRef>
          <a:fontRef idx="minor">
            <a:sysClr val="window" lastClr="FFFFFF"/>
          </a:fontRef>
        </p:style>
        <p:txBody>
          <a:bodyPr rtlCol="0" anchor="ctr" anchorCtr="true">
            <a:normAutofit lnSpcReduction="10000"/>
          </a:bodyPr>
          <a:p>
            <a:pPr algn="ctr"/>
            <a:r>
              <a:rPr lang="zh-CN" altLang="en-US" kern="0"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sym typeface="+mn-ea"/>
              </a:rPr>
              <a:t>在家准备</a:t>
            </a:r>
            <a:r>
              <a:rPr lang="zh-CN" altLang="en-US" b="1" kern="0" noProof="0" dirty="0" smtClean="0">
                <a:solidFill>
                  <a:srgbClr val="FF0000"/>
                </a:solidFill>
                <a:effectLst>
                  <a:outerShdw blurRad="38100" dist="25400" dir="5400000" algn="ctr" rotWithShape="0">
                    <a:srgbClr val="6E747A">
                      <a:alpha val="43000"/>
                    </a:srgbClr>
                  </a:outerShdw>
                </a:effectLst>
                <a:uLnTx/>
                <a:uFillTx/>
                <a:latin typeface="宋体" panose="02010600030101010101" pitchFamily="2" charset="-122"/>
                <a:sym typeface="+mn-ea"/>
              </a:rPr>
              <a:t>其他</a:t>
            </a:r>
            <a:r>
              <a:rPr lang="zh-CN" altLang="en-US" kern="0"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sym typeface="+mn-ea"/>
              </a:rPr>
              <a:t>垃圾桶：在家按垃圾属性将垃圾分装</a:t>
            </a:r>
            <a:endParaRPr kumimoji="0" lang="zh-CN" altLang="en-US" b="0"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cs typeface="+mn-cs"/>
            </a:endParaRPr>
          </a:p>
          <a:p>
            <a:pPr algn="ctr"/>
            <a:endParaRPr lang="da-DK" altLang="zh-CN">
              <a:solidFill>
                <a:sysClr val="window" lastClr="FFFFFF"/>
              </a:solidFill>
            </a:endParaRPr>
          </a:p>
        </p:txBody>
      </p:sp>
      <p:grpSp>
        <p:nvGrpSpPr>
          <p:cNvPr id="4" name="组合 3"/>
          <p:cNvGrpSpPr/>
          <p:nvPr>
            <p:custDataLst>
              <p:tags r:id="rId4"/>
            </p:custDataLst>
          </p:nvPr>
        </p:nvGrpSpPr>
        <p:grpSpPr>
          <a:xfrm>
            <a:off x="3935222" y="3123187"/>
            <a:ext cx="3252216" cy="1067814"/>
            <a:chOff x="5028185" y="3262887"/>
            <a:chExt cx="2109215" cy="1067814"/>
          </a:xfrm>
        </p:grpSpPr>
        <p:cxnSp>
          <p:nvCxnSpPr>
            <p:cNvPr id="8" name="肘形连接符 7"/>
            <p:cNvCxnSpPr/>
            <p:nvPr>
              <p:custDataLst>
                <p:tags r:id="rId5"/>
              </p:custDataLst>
            </p:nvPr>
          </p:nvCxnSpPr>
          <p:spPr>
            <a:xfrm rot="5400000">
              <a:off x="5028185" y="3262887"/>
              <a:ext cx="1067814" cy="1067814"/>
            </a:xfrm>
            <a:prstGeom prst="bentConnector3">
              <a:avLst>
                <a:gd name="adj1" fmla="val 50000"/>
              </a:avLst>
            </a:prstGeom>
            <a:ln w="31750"/>
          </p:spPr>
          <p:style>
            <a:lnRef idx="1">
              <a:srgbClr val="0F6FC6"/>
            </a:lnRef>
            <a:fillRef idx="0">
              <a:srgbClr val="0F6FC6"/>
            </a:fillRef>
            <a:effectRef idx="0">
              <a:srgbClr val="0F6FC6"/>
            </a:effectRef>
            <a:fontRef idx="minor">
              <a:sysClr val="windowText" lastClr="000000"/>
            </a:fontRef>
          </p:style>
        </p:cxnSp>
        <p:cxnSp>
          <p:nvCxnSpPr>
            <p:cNvPr id="22" name="肘形连接符 21"/>
            <p:cNvCxnSpPr/>
            <p:nvPr>
              <p:custDataLst>
                <p:tags r:id="rId6"/>
              </p:custDataLst>
            </p:nvPr>
          </p:nvCxnSpPr>
          <p:spPr>
            <a:xfrm rot="16200000" flipH="true">
              <a:off x="6096000" y="3276093"/>
              <a:ext cx="1041400" cy="1041400"/>
            </a:xfrm>
            <a:prstGeom prst="bentConnector3">
              <a:avLst>
                <a:gd name="adj1" fmla="val 50000"/>
              </a:avLst>
            </a:prstGeom>
            <a:ln w="31750"/>
          </p:spPr>
          <p:style>
            <a:lnRef idx="1">
              <a:srgbClr val="0F6FC6"/>
            </a:lnRef>
            <a:fillRef idx="0">
              <a:srgbClr val="0F6FC6"/>
            </a:fillRef>
            <a:effectRef idx="0">
              <a:srgbClr val="0F6FC6"/>
            </a:effectRef>
            <a:fontRef idx="minor">
              <a:sysClr val="windowText" lastClr="000000"/>
            </a:fontRef>
          </p:style>
        </p:cxnSp>
      </p:grpSp>
      <p:sp>
        <p:nvSpPr>
          <p:cNvPr id="10" name="对角圆角矩形 9"/>
          <p:cNvSpPr/>
          <p:nvPr>
            <p:custDataLst>
              <p:tags r:id="rId7"/>
            </p:custDataLst>
          </p:nvPr>
        </p:nvSpPr>
        <p:spPr>
          <a:xfrm>
            <a:off x="4428566" y="1902452"/>
            <a:ext cx="2265528" cy="1310185"/>
          </a:xfrm>
          <a:prstGeom prst="round2DiagRect">
            <a:avLst/>
          </a:prstGeom>
          <a:ln>
            <a:noFill/>
          </a:ln>
        </p:spPr>
        <p:style>
          <a:lnRef idx="2">
            <a:srgbClr val="0F6FC6">
              <a:shade val="50000"/>
            </a:srgbClr>
          </a:lnRef>
          <a:fillRef idx="1">
            <a:srgbClr val="0F6FC6"/>
          </a:fillRef>
          <a:effectRef idx="0">
            <a:srgbClr val="0F6FC6"/>
          </a:effectRef>
          <a:fontRef idx="minor">
            <a:sysClr val="window" lastClr="FFFFFF"/>
          </a:fontRef>
        </p:style>
        <p:txBody>
          <a:bodyPr rtlCol="0" anchor="ctr" anchorCtr="true">
            <a:normAutofit/>
          </a:bodyPr>
          <a:p>
            <a:pPr marL="0" marR="0" lvl="0" indent="0" algn="just" defTabSz="914400" rtl="0" eaLnBrk="1" fontAlgn="auto" latinLnBrk="0" hangingPunct="1">
              <a:lnSpc>
                <a:spcPct val="100000"/>
              </a:lnSpc>
              <a:spcBef>
                <a:spcPts val="0"/>
              </a:spcBef>
              <a:spcAft>
                <a:spcPts val="0"/>
              </a:spcAft>
              <a:buClrTx/>
              <a:buSzTx/>
              <a:buFontTx/>
              <a:buNone/>
              <a:defRPr/>
            </a:pPr>
            <a:r>
              <a:rPr lang="zh-CN" altLang="en-US" b="1" kern="0" noProof="0" dirty="0" smtClean="0">
                <a:ln>
                  <a:noFill/>
                </a:ln>
                <a:solidFill>
                  <a:schemeClr val="bg1"/>
                </a:solidFill>
                <a:effectLst/>
                <a:uLnTx/>
                <a:uFillTx/>
                <a:latin typeface="宋体" panose="02010600030101010101" pitchFamily="2" charset="-122"/>
                <a:sym typeface="+mn-ea"/>
              </a:rPr>
              <a:t>将产生的可回收物、有害垃圾及时分类带出家门</a:t>
            </a:r>
            <a:endParaRPr lang="zh-CN" altLang="en-US" b="1" kern="0" noProof="0" dirty="0" smtClean="0">
              <a:ln>
                <a:noFill/>
              </a:ln>
              <a:solidFill>
                <a:schemeClr val="bg1"/>
              </a:solidFill>
              <a:effectLst/>
              <a:uLnTx/>
              <a:uFillTx/>
              <a:latin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200" fill="hold"/>
                                        <p:tgtEl>
                                          <p:spTgt spid="62"/>
                                        </p:tgtEl>
                                        <p:attrNameLst>
                                          <p:attrName>ppt_w</p:attrName>
                                        </p:attrNameLst>
                                      </p:cBhvr>
                                      <p:tavLst>
                                        <p:tav tm="0">
                                          <p:val>
                                            <p:fltVal val="0.000000"/>
                                          </p:val>
                                        </p:tav>
                                        <p:tav tm="100000">
                                          <p:val>
                                            <p:strVal val="#ppt_w"/>
                                          </p:val>
                                        </p:tav>
                                      </p:tavLst>
                                    </p:anim>
                                    <p:anim calcmode="lin" valueType="num">
                                      <p:cBhvr>
                                        <p:cTn id="8" dur="200" fill="hold"/>
                                        <p:tgtEl>
                                          <p:spTgt spid="62"/>
                                        </p:tgtEl>
                                        <p:attrNameLst>
                                          <p:attrName>ppt_h</p:attrName>
                                        </p:attrNameLst>
                                      </p:cBhvr>
                                      <p:tavLst>
                                        <p:tav tm="0">
                                          <p:val>
                                            <p:fltVal val="0.000000"/>
                                          </p:val>
                                        </p:tav>
                                        <p:tav tm="100000">
                                          <p:val>
                                            <p:strVal val="#ppt_h"/>
                                          </p:val>
                                        </p:tav>
                                      </p:tavLst>
                                    </p:anim>
                                    <p:animEffect transition="in" filter="fade">
                                      <p:cBhvr>
                                        <p:cTn id="9" dur="200"/>
                                        <p:tgtEl>
                                          <p:spTgt spid="62"/>
                                        </p:tgtEl>
                                      </p:cBhvr>
                                    </p:animEffect>
                                  </p:childTnLst>
                                </p:cTn>
                              </p:par>
                              <p:par>
                                <p:cTn id="10" presetID="6" presetClass="emph" presetSubtype="0" autoRev="1" fill="hold" nodeType="withEffect">
                                  <p:stCondLst>
                                    <p:cond delay="150"/>
                                  </p:stCondLst>
                                  <p:childTnLst>
                                    <p:animScale>
                                      <p:cBhvr>
                                        <p:cTn id="11" dur="100" fill="hold"/>
                                        <p:tgtEl>
                                          <p:spTgt spid="62"/>
                                        </p:tgtEl>
                                      </p:cBhvr>
                                      <p:by x="130000" y="130000"/>
                                    </p:animScale>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 calcmode="lin" valueType="num">
                                      <p:cBhvr>
                                        <p:cTn id="15" dur="200" fill="hold"/>
                                        <p:tgtEl>
                                          <p:spTgt spid="78"/>
                                        </p:tgtEl>
                                        <p:attrNameLst>
                                          <p:attrName>ppt_w</p:attrName>
                                        </p:attrNameLst>
                                      </p:cBhvr>
                                      <p:tavLst>
                                        <p:tav tm="0">
                                          <p:val>
                                            <p:fltVal val="0.000000"/>
                                          </p:val>
                                        </p:tav>
                                        <p:tav tm="100000">
                                          <p:val>
                                            <p:strVal val="#ppt_w"/>
                                          </p:val>
                                        </p:tav>
                                      </p:tavLst>
                                    </p:anim>
                                    <p:anim calcmode="lin" valueType="num">
                                      <p:cBhvr>
                                        <p:cTn id="16" dur="200" fill="hold"/>
                                        <p:tgtEl>
                                          <p:spTgt spid="78"/>
                                        </p:tgtEl>
                                        <p:attrNameLst>
                                          <p:attrName>ppt_h</p:attrName>
                                        </p:attrNameLst>
                                      </p:cBhvr>
                                      <p:tavLst>
                                        <p:tav tm="0">
                                          <p:val>
                                            <p:fltVal val="0.000000"/>
                                          </p:val>
                                        </p:tav>
                                        <p:tav tm="100000">
                                          <p:val>
                                            <p:strVal val="#ppt_h"/>
                                          </p:val>
                                        </p:tav>
                                      </p:tavLst>
                                    </p:anim>
                                    <p:animEffect transition="in" filter="fade">
                                      <p:cBhvr>
                                        <p:cTn id="17" dur="200"/>
                                        <p:tgtEl>
                                          <p:spTgt spid="78"/>
                                        </p:tgtEl>
                                      </p:cBhvr>
                                    </p:animEffect>
                                  </p:childTnLst>
                                </p:cTn>
                              </p:par>
                              <p:par>
                                <p:cTn id="18" presetID="6" presetClass="emph" presetSubtype="0" autoRev="1" fill="hold" nodeType="withEffect">
                                  <p:stCondLst>
                                    <p:cond delay="150"/>
                                  </p:stCondLst>
                                  <p:childTnLst>
                                    <p:animScale>
                                      <p:cBhvr>
                                        <p:cTn id="19" dur="100" fill="hold"/>
                                        <p:tgtEl>
                                          <p:spTgt spid="78"/>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直角三角形 59"/>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直角三角形 60"/>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2" name="文本框 1"/>
          <p:cNvSpPr txBox="true"/>
          <p:nvPr/>
        </p:nvSpPr>
        <p:spPr>
          <a:xfrm>
            <a:off x="5107940" y="2606040"/>
            <a:ext cx="4692650" cy="1938020"/>
          </a:xfrm>
          <a:prstGeom prst="rect">
            <a:avLst/>
          </a:prstGeom>
          <a:noFill/>
        </p:spPr>
        <p:txBody>
          <a:bodyPr wrap="square" rtlCol="0" anchor="t">
            <a:spAutoFit/>
          </a:bodyPr>
          <a:p>
            <a:r>
              <a:rPr lang="zh-CN" altLang="en-US" sz="2000" b="1"/>
              <a:t>礼貌用语：不产生口角，适度规劝；</a:t>
            </a:r>
            <a:endParaRPr lang="zh-CN" altLang="en-US" sz="2000" b="1"/>
          </a:p>
          <a:p>
            <a:endParaRPr lang="zh-CN" altLang="en-US" sz="2000" b="1"/>
          </a:p>
          <a:p>
            <a:r>
              <a:rPr lang="zh-CN" altLang="en-US" sz="2000" b="1"/>
              <a:t>行为规范：不产生拉扯，肢体冲突；</a:t>
            </a:r>
            <a:endParaRPr lang="zh-CN" altLang="en-US" sz="2000" b="1"/>
          </a:p>
          <a:p>
            <a:endParaRPr lang="zh-CN" altLang="en-US" sz="2000" b="1"/>
          </a:p>
          <a:p>
            <a:r>
              <a:rPr lang="zh-CN" altLang="en-US" sz="2000" b="1"/>
              <a:t>富有耐心：对不懂的居民，细心讲解并指导；</a:t>
            </a:r>
            <a:endParaRPr lang="zh-CN" altLang="en-US" sz="2000" b="1"/>
          </a:p>
        </p:txBody>
      </p:sp>
      <p:pic>
        <p:nvPicPr>
          <p:cNvPr id="4" name="图片 3" descr="&amp;pky8256954788&amp;2&amp;"/>
          <p:cNvPicPr>
            <a:picLocks noChangeAspect="true"/>
          </p:cNvPicPr>
          <p:nvPr/>
        </p:nvPicPr>
        <p:blipFill>
          <a:blip r:embed="rId2"/>
          <a:stretch>
            <a:fillRect/>
          </a:stretch>
        </p:blipFill>
        <p:spPr>
          <a:xfrm>
            <a:off x="1176020" y="1563370"/>
            <a:ext cx="2635885" cy="3591560"/>
          </a:xfrm>
          <a:prstGeom prst="rect">
            <a:avLst/>
          </a:prstGeom>
        </p:spPr>
      </p:pic>
      <p:sp>
        <p:nvSpPr>
          <p:cNvPr id="28" name="文本框 27"/>
          <p:cNvSpPr txBox="true"/>
          <p:nvPr/>
        </p:nvSpPr>
        <p:spPr>
          <a:xfrm>
            <a:off x="483262" y="371375"/>
            <a:ext cx="2826882" cy="368300"/>
          </a:xfrm>
          <a:prstGeom prst="rect">
            <a:avLst/>
          </a:prstGeom>
          <a:noFill/>
        </p:spPr>
        <p:txBody>
          <a:bodyPr wrap="square" rtlCol="0">
            <a:spAutoFit/>
          </a:bodyPr>
          <a:p>
            <a:pPr lvl="0">
              <a:defRPr/>
            </a:pPr>
            <a:r>
              <a:rPr lang="zh-CN" altLang="en-US" b="1" dirty="0">
                <a:solidFill>
                  <a:schemeClr val="tx1">
                    <a:lumMod val="75000"/>
                    <a:lumOff val="25000"/>
                  </a:schemeClr>
                </a:solidFill>
                <a:latin typeface="Arial" panose="020B0604020202020204"/>
                <a:ea typeface="微软雅黑" panose="020B0503020204020204" pitchFamily="34" charset="-122"/>
              </a:rPr>
              <a:t>礼节礼仪</a:t>
            </a:r>
            <a:endParaRPr lang="zh-CN" altLang="en-US" b="1" dirty="0">
              <a:solidFill>
                <a:schemeClr val="tx1">
                  <a:lumMod val="75000"/>
                  <a:lumOff val="25000"/>
                </a:schemeClr>
              </a:solidFill>
              <a:latin typeface="Arial" panose="020B0604020202020204"/>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TextBox 6"/>
          <p:cNvSpPr txBox="true"/>
          <p:nvPr/>
        </p:nvSpPr>
        <p:spPr>
          <a:xfrm>
            <a:off x="650240" y="1339215"/>
            <a:ext cx="10342245" cy="4178935"/>
          </a:xfrm>
          <a:prstGeom prst="rect">
            <a:avLst/>
          </a:prstGeom>
          <a:noFill/>
          <a:ln w="9525" cap="flat" cmpd="sng">
            <a:solidFill>
              <a:schemeClr val="tx1"/>
            </a:solidFill>
            <a:prstDash val="dash"/>
            <a:miter/>
            <a:headEnd type="none" w="med" len="med"/>
            <a:tailEnd type="none" w="med" len="med"/>
          </a:ln>
        </p:spPr>
        <p:txBody>
          <a:bodyPr wrap="none" anchor="t" anchorCtr="false"/>
          <a:p>
            <a:pPr eaLnBrk="0" hangingPunct="0">
              <a:lnSpc>
                <a:spcPct val="150000"/>
              </a:lnSpc>
              <a:buClr>
                <a:srgbClr val="C00000"/>
              </a:buClr>
              <a:buFontTx/>
            </a:pP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
        <p:nvSpPr>
          <p:cNvPr id="60" name="直角三角形 59"/>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直角三角形 60"/>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77826" name="Text Box 3"/>
          <p:cNvSpPr txBox="true">
            <a:spLocks noChangeArrowheads="true"/>
          </p:cNvSpPr>
          <p:nvPr/>
        </p:nvSpPr>
        <p:spPr bwMode="auto">
          <a:xfrm>
            <a:off x="730250" y="1536700"/>
            <a:ext cx="10182225" cy="3538220"/>
          </a:xfrm>
          <a:prstGeom prst="rect">
            <a:avLst/>
          </a:prstGeom>
          <a:noFill/>
          <a:ln>
            <a:noFill/>
          </a:ln>
        </p:spPr>
        <p:txBody>
          <a:bodyPr wrap="square">
            <a:spAutoFit/>
          </a:bodyP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charset="0"/>
                <a:ea typeface="宋体" panose="02010600030101010101" pitchFamily="2" charset="-122"/>
              </a:defRPr>
            </a:lvl1pPr>
            <a:lvl2pPr marL="742950" indent="-285750">
              <a:spcBef>
                <a:spcPct val="20000"/>
              </a:spcBef>
              <a:buClr>
                <a:schemeClr val="tx1"/>
              </a:buClr>
              <a:buFont typeface="Wingdings" panose="05000000000000000000" pitchFamily="2" charset="2"/>
              <a:buChar char="•"/>
              <a:defRPr sz="2800">
                <a:solidFill>
                  <a:schemeClr val="tx1"/>
                </a:solidFill>
                <a:latin typeface="Verdana" panose="020B060403050404020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charset="0"/>
                <a:ea typeface="宋体" panose="02010600030101010101" pitchFamily="2" charset="-122"/>
              </a:defRPr>
            </a:lvl3pPr>
            <a:lvl4pPr marL="1600200" indent="-228600">
              <a:spcBef>
                <a:spcPct val="20000"/>
              </a:spcBef>
              <a:buClr>
                <a:schemeClr val="tx2"/>
              </a:buClr>
              <a:buFont typeface="Wingdings" panose="05000000000000000000" pitchFamily="2" charset="2"/>
              <a:buChar char="•"/>
              <a:defRPr sz="2000">
                <a:solidFill>
                  <a:schemeClr val="tx1"/>
                </a:solidFill>
                <a:latin typeface="Verdana" panose="020B060403050404020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charset="0"/>
                <a:ea typeface="宋体" panose="02010600030101010101" pitchFamily="2" charset="-122"/>
              </a:defRPr>
            </a:lvl9pPr>
          </a:lstStyle>
          <a:p>
            <a:pPr marL="0" marR="0" lvl="0" indent="0" algn="l" defTabSz="914400" rtl="0" eaLnBrk="1" fontAlgn="base" latinLnBrk="0" hangingPunct="1">
              <a:lnSpc>
                <a:spcPct val="150000"/>
              </a:lnSpc>
              <a:spcBef>
                <a:spcPts val="600"/>
              </a:spcBef>
              <a:spcAft>
                <a:spcPts val="1200"/>
              </a:spcAft>
              <a:buClrTx/>
              <a:buSzTx/>
              <a:buFont typeface="Arial" panose="020B0604020202020204" pitchFamily="34" charset="0"/>
              <a:buNone/>
              <a:defRPr/>
            </a:pPr>
            <a:r>
              <a:rPr kumimoji="0" lang="en-US" altLang="zh-CN" sz="1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9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就垃圾处理而言，</a:t>
            </a:r>
            <a:r>
              <a:rPr kumimoji="0" lang="zh-CN" altLang="en-US" sz="1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推行分类制度，将不同性状、组分的生活垃圾分门别类地投放、收集、运输直至处理处置，能从根本上解决生活</a:t>
            </a:r>
            <a:r>
              <a:rPr kumimoji="0" lang="zh-CN" altLang="en-US" sz="19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垃圾收运环节二次污染问题并有效控制末端处理（填埋、焚烧等）过程出现的污染问题；减少垃圾处理总量、降低处理难度；提高垃圾中可回收物的纯度和数量。</a:t>
            </a:r>
            <a:endParaRPr kumimoji="0" lang="en-US" altLang="zh-CN" sz="19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ts val="3800"/>
              </a:lnSpc>
              <a:spcBef>
                <a:spcPts val="600"/>
              </a:spcBef>
              <a:spcAft>
                <a:spcPct val="0"/>
              </a:spcAft>
              <a:buClrTx/>
              <a:buSzTx/>
              <a:buFont typeface="Arial" panose="020B0604020202020204" pitchFamily="34" charset="0"/>
              <a:buNone/>
              <a:defRPr/>
            </a:pPr>
            <a:r>
              <a:rPr kumimoji="0" lang="en-US" altLang="zh-CN" sz="19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9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从更高层次看，推进垃圾分类的过程是</a:t>
            </a:r>
            <a:r>
              <a:rPr kumimoji="0" lang="zh-CN" altLang="en-US" sz="19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开展全民环境教育、培育环境意识</a:t>
            </a:r>
            <a:r>
              <a:rPr kumimoji="0" lang="en-US" altLang="zh-CN" sz="19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9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环境文化及纪律性</a:t>
            </a:r>
            <a:r>
              <a:rPr kumimoji="0" lang="en-US" altLang="zh-CN" sz="19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9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执行力</a:t>
            </a:r>
            <a:r>
              <a:rPr kumimoji="0" lang="zh-CN" altLang="en-US" sz="19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的过程；是生态文明</a:t>
            </a:r>
            <a:r>
              <a:rPr kumimoji="0" lang="zh-CN" altLang="en-US" sz="19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建设和碳减排的</a:t>
            </a:r>
            <a:r>
              <a:rPr kumimoji="0" lang="zh-CN" altLang="en-US" sz="19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一项任务；是</a:t>
            </a:r>
            <a:r>
              <a:rPr kumimoji="0" lang="zh-CN" altLang="zh-CN" sz="19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推进国家治理体系和治理能力现代化</a:t>
            </a:r>
            <a:r>
              <a:rPr kumimoji="0" lang="zh-CN" altLang="en-US" sz="19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的一项任务。</a:t>
            </a:r>
            <a:endParaRPr kumimoji="0" lang="zh-CN" altLang="en-US" sz="19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TextBox 6"/>
          <p:cNvSpPr txBox="true"/>
          <p:nvPr/>
        </p:nvSpPr>
        <p:spPr>
          <a:xfrm>
            <a:off x="991870" y="1496695"/>
            <a:ext cx="10342245" cy="3601085"/>
          </a:xfrm>
          <a:prstGeom prst="rect">
            <a:avLst/>
          </a:prstGeom>
          <a:noFill/>
          <a:ln w="9525" cap="flat" cmpd="sng">
            <a:solidFill>
              <a:schemeClr val="tx1"/>
            </a:solidFill>
            <a:prstDash val="dash"/>
            <a:miter/>
            <a:headEnd type="none" w="med" len="med"/>
            <a:tailEnd type="none" w="med" len="med"/>
          </a:ln>
        </p:spPr>
        <p:txBody>
          <a:bodyPr wrap="none" anchor="t" anchorCtr="false"/>
          <a:p>
            <a:pPr eaLnBrk="0" hangingPunct="0">
              <a:lnSpc>
                <a:spcPct val="150000"/>
              </a:lnSpc>
              <a:buClr>
                <a:srgbClr val="C00000"/>
              </a:buClr>
              <a:buFontTx/>
            </a:pP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
        <p:nvSpPr>
          <p:cNvPr id="60" name="直角三角形 59"/>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直角三角形 60"/>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77826" name="Text Box 3"/>
          <p:cNvSpPr txBox="true">
            <a:spLocks noChangeArrowheads="true"/>
          </p:cNvSpPr>
          <p:nvPr/>
        </p:nvSpPr>
        <p:spPr bwMode="auto">
          <a:xfrm>
            <a:off x="1005205" y="2442210"/>
            <a:ext cx="10182225" cy="1709420"/>
          </a:xfrm>
          <a:prstGeom prst="rect">
            <a:avLst/>
          </a:prstGeom>
          <a:noFill/>
          <a:ln>
            <a:noFill/>
          </a:ln>
        </p:spPr>
        <p:txBody>
          <a:bodyPr wrap="square">
            <a:spAutoFit/>
          </a:bodyP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charset="0"/>
                <a:ea typeface="宋体" panose="02010600030101010101" pitchFamily="2" charset="-122"/>
              </a:defRPr>
            </a:lvl1pPr>
            <a:lvl2pPr marL="742950" indent="-285750">
              <a:spcBef>
                <a:spcPct val="20000"/>
              </a:spcBef>
              <a:buClr>
                <a:schemeClr val="tx1"/>
              </a:buClr>
              <a:buFont typeface="Wingdings" panose="05000000000000000000" pitchFamily="2" charset="2"/>
              <a:buChar char="•"/>
              <a:defRPr sz="2800">
                <a:solidFill>
                  <a:schemeClr val="tx1"/>
                </a:solidFill>
                <a:latin typeface="Verdana" panose="020B060403050404020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charset="0"/>
                <a:ea typeface="宋体" panose="02010600030101010101" pitchFamily="2" charset="-122"/>
              </a:defRPr>
            </a:lvl3pPr>
            <a:lvl4pPr marL="1600200" indent="-228600">
              <a:spcBef>
                <a:spcPct val="20000"/>
              </a:spcBef>
              <a:buClr>
                <a:schemeClr val="tx2"/>
              </a:buClr>
              <a:buFont typeface="Wingdings" panose="05000000000000000000" pitchFamily="2" charset="2"/>
              <a:buChar char="•"/>
              <a:defRPr sz="2000">
                <a:solidFill>
                  <a:schemeClr val="tx1"/>
                </a:solidFill>
                <a:latin typeface="Verdana" panose="020B060403050404020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charset="0"/>
                <a:ea typeface="宋体" panose="02010600030101010101" pitchFamily="2" charset="-122"/>
              </a:defRPr>
            </a:lvl9pPr>
          </a:lstStyle>
          <a:p>
            <a:pPr marL="0" marR="0" lvl="0" indent="304800" algn="l" defTabSz="914400" rtl="0" eaLnBrk="0" fontAlgn="base" latinLnBrk="0" hangingPunct="0">
              <a:lnSpc>
                <a:spcPct val="130000"/>
              </a:lnSpc>
              <a:spcBef>
                <a:spcPts val="1200"/>
              </a:spcBef>
              <a:spcAft>
                <a:spcPts val="0"/>
              </a:spcAft>
              <a:buClrTx/>
              <a:buSzTx/>
              <a:buFontTx/>
              <a:buNone/>
              <a:defRPr/>
            </a:pPr>
            <a:r>
              <a:rPr lang="zh-CN" altLang="zh-CN" sz="2400" b="1" kern="1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举手之劳</a:t>
            </a:r>
            <a:r>
              <a:rPr lang="en-US" altLang="zh-CN" sz="2400" b="1" kern="1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kern="1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动作、行为</a:t>
            </a:r>
            <a:endParaRPr kumimoji="0" lang="en-US" altLang="zh-CN" sz="2400" b="1"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304800" algn="l" defTabSz="914400" rtl="0" eaLnBrk="0" fontAlgn="base" latinLnBrk="0" hangingPunct="0">
              <a:lnSpc>
                <a:spcPct val="130000"/>
              </a:lnSpc>
              <a:spcBef>
                <a:spcPts val="600"/>
              </a:spcBef>
              <a:spcAft>
                <a:spcPts val="0"/>
              </a:spcAft>
              <a:buClrTx/>
              <a:buSzTx/>
              <a:buFontTx/>
              <a:buNone/>
              <a:defRPr/>
            </a:pPr>
            <a:r>
              <a:rPr lang="zh-CN" altLang="en-US" sz="2400" b="1" kern="1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非简单</a:t>
            </a:r>
            <a:r>
              <a:rPr lang="zh-CN" altLang="zh-CN" sz="2400" b="1" kern="1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举手之劳</a:t>
            </a:r>
            <a:r>
              <a:rPr lang="en-US" altLang="zh-CN" sz="2400" b="1" kern="1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2400" b="1" kern="1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习惯、意识、观念，</a:t>
            </a:r>
            <a:r>
              <a:rPr lang="en-US" altLang="zh-CN" sz="2400" b="1" kern="1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kern="1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en-US" altLang="zh-CN" sz="2400" b="1"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304800" algn="l" defTabSz="914400" rtl="0" eaLnBrk="0" fontAlgn="base" latinLnBrk="0" hangingPunct="0">
              <a:lnSpc>
                <a:spcPct val="130000"/>
              </a:lnSpc>
              <a:spcBef>
                <a:spcPts val="800"/>
              </a:spcBef>
              <a:spcAft>
                <a:spcPts val="1200"/>
              </a:spcAft>
              <a:buClrTx/>
              <a:buSzTx/>
              <a:buFontTx/>
              <a:buNone/>
              <a:defRPr/>
            </a:pPr>
            <a:r>
              <a:rPr lang="zh-CN" altLang="en-US" sz="2400" b="1" kern="1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基础理论：行为学</a:t>
            </a:r>
            <a:r>
              <a:rPr lang="en-US" altLang="zh-CN" sz="2400" b="1" kern="1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kern="1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行为科学、心理学、社会学、经济学、环境学</a:t>
            </a:r>
            <a:r>
              <a:rPr lang="zh-CN" altLang="en-US" sz="2400" kern="1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直角三角形 59"/>
          <p:cNvSpPr/>
          <p:nvPr/>
        </p:nvSpPr>
        <p:spPr>
          <a:xfrm rot="10200000">
            <a:off x="7875905" y="-520700"/>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直角三角形 60"/>
          <p:cNvSpPr/>
          <p:nvPr/>
        </p:nvSpPr>
        <p:spPr>
          <a:xfrm rot="10200000">
            <a:off x="8847455" y="-1426845"/>
            <a:ext cx="4900295" cy="5987415"/>
          </a:xfrm>
          <a:prstGeom prst="rtTriangle">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true"/>
          </p:cNvPicPr>
          <p:nvPr/>
        </p:nvPicPr>
        <p:blipFill rotWithShape="true">
          <a:blip r:embed="rId1"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pic>
        <p:nvPicPr>
          <p:cNvPr id="6" name="图片 5"/>
          <p:cNvPicPr>
            <a:picLocks noChangeAspect="true"/>
          </p:cNvPicPr>
          <p:nvPr/>
        </p:nvPicPr>
        <p:blipFill>
          <a:blip r:embed="rId2"/>
          <a:stretch>
            <a:fillRect/>
          </a:stretch>
        </p:blipFill>
        <p:spPr>
          <a:xfrm>
            <a:off x="3505835" y="-79375"/>
            <a:ext cx="4859020" cy="6426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1778886" y="3330473"/>
            <a:ext cx="2966735" cy="724247"/>
          </a:xfrm>
        </p:spPr>
        <p:txBody>
          <a:bodyPr/>
          <a:lstStyle/>
          <a:p>
            <a:r>
              <a:rPr lang="zh-CN" altLang="zh-CN" dirty="0"/>
              <a:t>互动问答：</a:t>
            </a:r>
            <a:endParaRPr lang="zh-CN" altLang="zh-CN" dirty="0"/>
          </a:p>
        </p:txBody>
      </p:sp>
      <p:sp>
        <p:nvSpPr>
          <p:cNvPr id="3" name="文本框 2"/>
          <p:cNvSpPr txBox="true"/>
          <p:nvPr/>
        </p:nvSpPr>
        <p:spPr>
          <a:xfrm>
            <a:off x="5534025" y="3204845"/>
            <a:ext cx="5717540" cy="838835"/>
          </a:xfrm>
          <a:prstGeom prst="rect">
            <a:avLst/>
          </a:prstGeom>
          <a:noFill/>
        </p:spPr>
        <p:txBody>
          <a:bodyPr wrap="square" rtlCol="0">
            <a:spAutoFit/>
          </a:bodyPr>
          <a:p>
            <a:pPr algn="l">
              <a:lnSpc>
                <a:spcPct val="90000"/>
              </a:lnSpc>
              <a:spcBef>
                <a:spcPts val="1000"/>
              </a:spcBef>
              <a:buClrTx/>
              <a:buSzTx/>
              <a:buFont typeface="Arial" panose="020B0604020202020204" pitchFamily="34" charset="0"/>
            </a:pPr>
            <a:r>
              <a:rPr lang="zh-CN" altLang="zh-CN" sz="5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还存在那些问题？</a:t>
            </a:r>
            <a:endParaRPr lang="zh-CN" altLang="zh-CN" sz="5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7525385" y="3596005"/>
            <a:ext cx="2979420" cy="956945"/>
          </a:xfrm>
        </p:spPr>
        <p:txBody>
          <a:bodyPr/>
          <a:lstStyle/>
          <a:p>
            <a:r>
              <a:rPr lang="zh-CN" altLang="en-US" dirty="0"/>
              <a:t>谢谢</a:t>
            </a:r>
            <a:endParaRPr lang="zh-CN" altLang="en-US" dirty="0"/>
          </a:p>
        </p:txBody>
      </p:sp>
      <p:pic>
        <p:nvPicPr>
          <p:cNvPr id="8" name="图片 7"/>
          <p:cNvPicPr>
            <a:picLocks noChangeAspect="true"/>
          </p:cNvPicPr>
          <p:nvPr/>
        </p:nvPicPr>
        <p:blipFill rotWithShape="true">
          <a:blip r:embed="rId1" cstate="print">
            <a:extLst>
              <a:ext uri="{28A0092B-C50C-407E-A947-70E740481C1C}">
                <a14:useLocalDpi xmlns:a14="http://schemas.microsoft.com/office/drawing/2010/main" val="false"/>
              </a:ext>
            </a:extLst>
          </a:blip>
          <a:srcRect r="76815"/>
          <a:stretch>
            <a:fillRect/>
          </a:stretch>
        </p:blipFill>
        <p:spPr>
          <a:xfrm>
            <a:off x="9885045" y="1062990"/>
            <a:ext cx="1607185" cy="2559685"/>
          </a:xfrm>
          <a:prstGeom prst="rect">
            <a:avLst/>
          </a:prstGeom>
        </p:spPr>
      </p:pic>
      <p:sp>
        <p:nvSpPr>
          <p:cNvPr id="131" name="Freeform 132"/>
          <p:cNvSpPr>
            <a:spLocks noEditPoints="true"/>
          </p:cNvSpPr>
          <p:nvPr/>
        </p:nvSpPr>
        <p:spPr bwMode="auto">
          <a:xfrm>
            <a:off x="6589395" y="3862705"/>
            <a:ext cx="407670" cy="423545"/>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71 w 128"/>
              <a:gd name="T11" fmla="*/ 99 h 128"/>
              <a:gd name="T12" fmla="*/ 48 w 128"/>
              <a:gd name="T13" fmla="*/ 99 h 128"/>
              <a:gd name="T14" fmla="*/ 75 w 128"/>
              <a:gd name="T15" fmla="*/ 73 h 128"/>
              <a:gd name="T16" fmla="*/ 23 w 128"/>
              <a:gd name="T17" fmla="*/ 73 h 128"/>
              <a:gd name="T18" fmla="*/ 23 w 128"/>
              <a:gd name="T19" fmla="*/ 56 h 128"/>
              <a:gd name="T20" fmla="*/ 75 w 128"/>
              <a:gd name="T21" fmla="*/ 56 h 128"/>
              <a:gd name="T22" fmla="*/ 48 w 128"/>
              <a:gd name="T23" fmla="*/ 29 h 128"/>
              <a:gd name="T24" fmla="*/ 71 w 128"/>
              <a:gd name="T25" fmla="*/ 30 h 128"/>
              <a:gd name="T26" fmla="*/ 106 w 128"/>
              <a:gd name="T27" fmla="*/ 64 h 128"/>
              <a:gd name="T28" fmla="*/ 71 w 128"/>
              <a:gd name="T29" fmla="*/ 9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 h="128">
                <a:moveTo>
                  <a:pt x="64" y="0"/>
                </a:moveTo>
                <a:cubicBezTo>
                  <a:pt x="29" y="0"/>
                  <a:pt x="0" y="29"/>
                  <a:pt x="0" y="64"/>
                </a:cubicBezTo>
                <a:cubicBezTo>
                  <a:pt x="0" y="100"/>
                  <a:pt x="29" y="128"/>
                  <a:pt x="64" y="128"/>
                </a:cubicBezTo>
                <a:cubicBezTo>
                  <a:pt x="100" y="128"/>
                  <a:pt x="128" y="100"/>
                  <a:pt x="128" y="64"/>
                </a:cubicBezTo>
                <a:cubicBezTo>
                  <a:pt x="128" y="29"/>
                  <a:pt x="100" y="0"/>
                  <a:pt x="64" y="0"/>
                </a:cubicBezTo>
                <a:close/>
                <a:moveTo>
                  <a:pt x="71" y="99"/>
                </a:moveTo>
                <a:cubicBezTo>
                  <a:pt x="48" y="99"/>
                  <a:pt x="48" y="99"/>
                  <a:pt x="48" y="99"/>
                </a:cubicBezTo>
                <a:cubicBezTo>
                  <a:pt x="75" y="73"/>
                  <a:pt x="75" y="73"/>
                  <a:pt x="75" y="73"/>
                </a:cubicBezTo>
                <a:cubicBezTo>
                  <a:pt x="23" y="73"/>
                  <a:pt x="23" y="73"/>
                  <a:pt x="23" y="73"/>
                </a:cubicBezTo>
                <a:cubicBezTo>
                  <a:pt x="23" y="56"/>
                  <a:pt x="23" y="56"/>
                  <a:pt x="23" y="56"/>
                </a:cubicBezTo>
                <a:cubicBezTo>
                  <a:pt x="75" y="56"/>
                  <a:pt x="75" y="56"/>
                  <a:pt x="75" y="56"/>
                </a:cubicBezTo>
                <a:cubicBezTo>
                  <a:pt x="48" y="29"/>
                  <a:pt x="48" y="29"/>
                  <a:pt x="48" y="29"/>
                </a:cubicBezTo>
                <a:cubicBezTo>
                  <a:pt x="71" y="30"/>
                  <a:pt x="71" y="30"/>
                  <a:pt x="71" y="30"/>
                </a:cubicBezTo>
                <a:cubicBezTo>
                  <a:pt x="106" y="64"/>
                  <a:pt x="106" y="64"/>
                  <a:pt x="106" y="64"/>
                </a:cubicBezTo>
                <a:lnTo>
                  <a:pt x="71" y="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ags/tag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xml><?xml version="1.0" encoding="utf-8"?>
<p:tagLst xmlns:p="http://schemas.openxmlformats.org/presentationml/2006/main">
  <p:tag name="REFSHAPE" val="373414748"/>
  <p:tag name="KSO_WM_UNIT_PLACING_PICTURE_USER_VIEWPORT" val="{&quot;height&quot;:7980,&quot;width&quot;:16350}"/>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105.xml><?xml version="1.0" encoding="utf-8"?>
<p:tagLst xmlns:p="http://schemas.openxmlformats.org/presentationml/2006/main">
  <p:tag name="KSO_WM_TEMPLATE_CATEGORY" val="diagram"/>
  <p:tag name="KSO_WM_TEMPLATE_INDEX" val="160823"/>
  <p:tag name="KSO_WM_UNIT_TYPE" val="p_h_h_f"/>
  <p:tag name="KSO_WM_UNIT_INDEX" val="1_1_1_1"/>
  <p:tag name="KSO_WM_UNIT_ID" val="diagram160823_1*p_h_h_f*1_1_1_1"/>
  <p:tag name="KSO_WM_UNIT_LAYERLEVEL" val="1_1_1_1"/>
  <p:tag name="KSO_WM_UNIT_VALUE" val="36"/>
  <p:tag name="KSO_WM_UNIT_HIGHLIGHT" val="0"/>
  <p:tag name="KSO_WM_UNIT_COMPATIBLE" val="0"/>
  <p:tag name="KSO_WM_UNIT_CLEAR" val="0"/>
  <p:tag name="KSO_WM_BEAUTIFY_FLAG" val="#wm#"/>
  <p:tag name="KSO_WM_TAG_VERSION" val="1.0"/>
  <p:tag name="KSO_WM_DIAGRAM_GROUP_CODE" val="p1-1"/>
  <p:tag name="KSO_WM_UNIT_PRESET_TEXT" val="LOREM IPSUM"/>
  <p:tag name="KSO_WM_UNIT_FILL_FORE_SCHEMECOLOR_INDEX" val="10"/>
  <p:tag name="KSO_WM_UNIT_FILL_TYPE" val="1"/>
</p:tagLst>
</file>

<file path=ppt/tags/tag106.xml><?xml version="1.0" encoding="utf-8"?>
<p:tagLst xmlns:p="http://schemas.openxmlformats.org/presentationml/2006/main">
  <p:tag name="KSO_WM_TEMPLATE_CATEGORY" val="diagram"/>
  <p:tag name="KSO_WM_TEMPLATE_INDEX" val="160823"/>
  <p:tag name="KSO_WM_UNIT_TYPE" val="p_h_h_f"/>
  <p:tag name="KSO_WM_UNIT_INDEX" val="1_1_2_1"/>
  <p:tag name="KSO_WM_UNIT_ID" val="diagram160823_1*p_h_h_f*1_1_2_1"/>
  <p:tag name="KSO_WM_UNIT_LAYERLEVEL" val="1_1_1_1"/>
  <p:tag name="KSO_WM_UNIT_VALUE" val="36"/>
  <p:tag name="KSO_WM_UNIT_HIGHLIGHT" val="0"/>
  <p:tag name="KSO_WM_UNIT_COMPATIBLE" val="0"/>
  <p:tag name="KSO_WM_UNIT_CLEAR" val="0"/>
  <p:tag name="KSO_WM_BEAUTIFY_FLAG" val="#wm#"/>
  <p:tag name="KSO_WM_TAG_VERSION" val="1.0"/>
  <p:tag name="KSO_WM_DIAGRAM_GROUP_CODE" val="p1-1"/>
  <p:tag name="KSO_WM_UNIT_PRESET_TEXT" val="LOREM IPSUM"/>
  <p:tag name="KSO_WM_UNIT_FILL_FORE_SCHEMECOLOR_INDEX" val="10"/>
  <p:tag name="KSO_WM_UNIT_FILL_TYPE" val="1"/>
  <p:tag name="KSO_WM_UNIT_TEXT_FILL_FORE_SCHEMECOLOR_INDEX" val="14"/>
  <p:tag name="KSO_WM_UNIT_TEXT_FILL_TYPE" val="1"/>
</p:tagLst>
</file>

<file path=ppt/tags/tag107.xml><?xml version="1.0" encoding="utf-8"?>
<p:tagLst xmlns:p="http://schemas.openxmlformats.org/presentationml/2006/main">
  <p:tag name="KSO_WM_TAG_VERSION" val="1.0"/>
  <p:tag name="KSO_WM_BEAUTIFY_FLAG" val="#wm#"/>
  <p:tag name="KSO_WM_UNIT_TYPE" val="i"/>
  <p:tag name="KSO_WM_UNIT_ID" val="diagram160823_1*i*2"/>
  <p:tag name="KSO_WM_TEMPLATE_CATEGORY" val="diagram"/>
  <p:tag name="KSO_WM_TEMPLATE_INDEX" val="160823"/>
  <p:tag name="KSO_WM_UNIT_INDEX" val="2"/>
</p:tagLst>
</file>

<file path=ppt/tags/tag108.xml><?xml version="1.0" encoding="utf-8"?>
<p:tagLst xmlns:p="http://schemas.openxmlformats.org/presentationml/2006/main">
  <p:tag name="KSO_WM_TEMPLATE_CATEGORY" val="diagram"/>
  <p:tag name="KSO_WM_TEMPLATE_INDEX" val="160823"/>
  <p:tag name="KSO_WM_UNIT_TYPE" val="p_h_h_i"/>
  <p:tag name="KSO_WM_UNIT_INDEX" val="1_1_1_1"/>
  <p:tag name="KSO_WM_UNIT_ID" val="diagram160823_1*p_h_h_i*1_1_1_1"/>
  <p:tag name="KSO_WM_UNIT_LAYERLEVEL" val="1_1_1_1"/>
  <p:tag name="KSO_WM_BEAUTIFY_FLAG" val="#wm#"/>
  <p:tag name="KSO_WM_TAG_VERSION" val="1.0"/>
  <p:tag name="KSO_WM_DIAGRAM_GROUP_CODE" val="p1-1"/>
  <p:tag name="KSO_WM_UNIT_LINE_FORE_SCHEMECOLOR_INDEX" val="5"/>
  <p:tag name="KSO_WM_UNIT_LINE_FILL_TYPE" val="2"/>
</p:tagLst>
</file>

<file path=ppt/tags/tag109.xml><?xml version="1.0" encoding="utf-8"?>
<p:tagLst xmlns:p="http://schemas.openxmlformats.org/presentationml/2006/main">
  <p:tag name="KSO_WM_TEMPLATE_CATEGORY" val="diagram"/>
  <p:tag name="KSO_WM_TEMPLATE_INDEX" val="160823"/>
  <p:tag name="KSO_WM_UNIT_TYPE" val="p_h_h_i"/>
  <p:tag name="KSO_WM_UNIT_INDEX" val="1_1_2_1"/>
  <p:tag name="KSO_WM_UNIT_ID" val="diagram160823_1*p_h_h_i*1_1_2_1"/>
  <p:tag name="KSO_WM_UNIT_LAYERLEVEL" val="1_1_1_1"/>
  <p:tag name="KSO_WM_BEAUTIFY_FLAG" val="#wm#"/>
  <p:tag name="KSO_WM_TAG_VERSION" val="1.0"/>
  <p:tag name="KSO_WM_DIAGRAM_GROUP_CODE" val="p1-1"/>
  <p:tag name="KSO_WM_UNIT_LINE_FORE_SCHEMECOLOR_INDEX" val="5"/>
  <p:tag name="KSO_WM_UNIT_LINE_FILL_TYPE" val="2"/>
</p:tagLst>
</file>

<file path=ppt/tags/tag11.xml><?xml version="1.0" encoding="utf-8"?>
<p:tagLst xmlns:p="http://schemas.openxmlformats.org/presentationml/2006/main">
  <p:tag name="KSO_WM_UNIT_PLACING_PICTURE_USER_VIEWPORT" val="{&quot;height&quot;:3900,&quot;width&quot;:8355}"/>
</p:tagLst>
</file>

<file path=ppt/tags/tag110.xml><?xml version="1.0" encoding="utf-8"?>
<p:tagLst xmlns:p="http://schemas.openxmlformats.org/presentationml/2006/main">
  <p:tag name="KSO_WM_TEMPLATE_CATEGORY" val="diagram"/>
  <p:tag name="KSO_WM_TEMPLATE_INDEX" val="160823"/>
  <p:tag name="KSO_WM_UNIT_TYPE" val="p_h_f"/>
  <p:tag name="KSO_WM_UNIT_INDEX" val="1_1_1"/>
  <p:tag name="KSO_WM_UNIT_ID" val="diagram160823_1*p_h_f*1_1_1"/>
  <p:tag name="KSO_WM_UNIT_LAYERLEVEL" val="1_1_1"/>
  <p:tag name="KSO_WM_UNIT_VALUE" val="36"/>
  <p:tag name="KSO_WM_UNIT_HIGHLIGHT" val="0"/>
  <p:tag name="KSO_WM_UNIT_COMPATIBLE" val="0"/>
  <p:tag name="KSO_WM_UNIT_CLEAR" val="0"/>
  <p:tag name="KSO_WM_BEAUTIFY_FLAG" val="#wm#"/>
  <p:tag name="KSO_WM_TAG_VERSION" val="1.0"/>
  <p:tag name="KSO_WM_DIAGRAM_GROUP_CODE" val="p1-1"/>
  <p:tag name="KSO_WM_UNIT_PRESET_TEXT" val="LOREM IPSUM"/>
  <p:tag name="KSO_WM_UNIT_FILL_FORE_SCHEMECOLOR_INDEX" val="5"/>
  <p:tag name="KSO_WM_UNIT_FILL_TYPE" val="1"/>
  <p:tag name="KSO_WM_UNIT_TEXT_FILL_FORE_SCHEMECOLOR_INDEX" val="14"/>
  <p:tag name="KSO_WM_UNIT_TEXT_FILL_TYPE" val="1"/>
</p:tagLst>
</file>

<file path=ppt/tags/tag12.xml><?xml version="1.0" encoding="utf-8"?>
<p:tagLst xmlns:p="http://schemas.openxmlformats.org/presentationml/2006/main">
  <p:tag name="KSO_WM_UNIT_PLACING_PICTURE_USER_VIEWPORT" val="{&quot;height&quot;:6316,&quot;width&quot;:9925}"/>
</p:tagLst>
</file>

<file path=ppt/tags/tag13.xml><?xml version="1.0" encoding="utf-8"?>
<p:tagLst xmlns:p="http://schemas.openxmlformats.org/presentationml/2006/main">
  <p:tag name="KSO_WM_TAG_VERSION" val="1.0"/>
  <p:tag name="KSO_WM_BEAUTIFY_FLAG" val="#wm#"/>
  <p:tag name="KSO_WM_UNIT_TYPE" val="i"/>
  <p:tag name="KSO_WM_UNIT_ID" val="diagram160030_4*i*0"/>
  <p:tag name="KSO_WM_TEMPLATE_CATEGORY" val="diagram"/>
  <p:tag name="KSO_WM_TEMPLATE_INDEX" val="160030"/>
  <p:tag name="KSO_WM_UNIT_INDEX" val="0"/>
</p:tagLst>
</file>

<file path=ppt/tags/tag14.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1"/>
  <p:tag name="KSO_WM_UNIT_ID" val="diagram160030_4*l_i*1_1"/>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TAG_VERSION" val="1.0"/>
  <p:tag name="KSO_WM_TEMPLATE_CATEGORY" val="diagram"/>
  <p:tag name="KSO_WM_TEMPLATE_INDEX" val="160030"/>
  <p:tag name="KSO_WM_UNIT_TYPE" val="l_h_f"/>
  <p:tag name="KSO_WM_UNIT_INDEX" val="1_1_1"/>
  <p:tag name="KSO_WM_UNIT_ID" val="diagram160030_4*l_h_f*1_1_1"/>
  <p:tag name="KSO_WM_UNIT_CLEAR" val="1"/>
  <p:tag name="KSO_WM_UNIT_LAYERLEVEL" val="1_1_1"/>
  <p:tag name="KSO_WM_UNIT_VALUE" val="28"/>
  <p:tag name="KSO_WM_UNIT_HIGHLIGHT" val="0"/>
  <p:tag name="KSO_WM_UNIT_COMPATIBLE" val="0"/>
  <p:tag name="KSO_WM_BEAUTIFY_FLAG" val="#wm#"/>
  <p:tag name="KSO_WM_UNIT_PRESET_TEXT_INDEX" val="4"/>
  <p:tag name="KSO_WM_UNIT_PRESET_TEXT_LEN" val="50"/>
  <p:tag name="KSO_WM_DIAGRAM_GROUP_CODE" val="l1-1"/>
  <p:tag name="KSO_WM_UNIT_TEXT_FILL_FORE_SCHEMECOLOR_INDEX" val="14"/>
  <p:tag name="KSO_WM_UNIT_TEXT_FILL_TYPE" val="1"/>
</p:tagLst>
</file>

<file path=ppt/tags/tag16.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2"/>
  <p:tag name="KSO_WM_UNIT_ID" val="diagram160030_4*l_i*1_2"/>
  <p:tag name="KSO_WM_UNIT_CLEAR" val="1"/>
  <p:tag name="KSO_WM_UNIT_LAYERLEVEL" val="1_1"/>
  <p:tag name="KSO_WM_BEAUTIFY_FLAG" val="#wm#"/>
  <p:tag name="KSO_WM_DIAGRAM_GROUP_CODE" val="l1-1"/>
</p:tagLst>
</file>

<file path=ppt/tags/tag17.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3"/>
  <p:tag name="KSO_WM_UNIT_ID" val="diagram160030_4*l_i*1_3"/>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TAG_VERSION" val="1.0"/>
  <p:tag name="KSO_WM_TEMPLATE_CATEGORY" val="diagram"/>
  <p:tag name="KSO_WM_TEMPLATE_INDEX" val="160030"/>
  <p:tag name="KSO_WM_UNIT_TYPE" val="l_h_a"/>
  <p:tag name="KSO_WM_UNIT_INDEX" val="1_1_1"/>
  <p:tag name="KSO_WM_UNIT_ID" val="diagram160030_4*l_h_a*1_1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Lst>
</file>

<file path=ppt/tags/tag19.xml><?xml version="1.0" encoding="utf-8"?>
<p:tagLst xmlns:p="http://schemas.openxmlformats.org/presentationml/2006/main">
  <p:tag name="KSO_WM_TAG_VERSION" val="1.0"/>
  <p:tag name="KSO_WM_BEAUTIFY_FLAG" val="#wm#"/>
  <p:tag name="KSO_WM_UNIT_TYPE" val="i"/>
  <p:tag name="KSO_WM_UNIT_ID" val="diagram160030_4*i*11"/>
  <p:tag name="KSO_WM_TEMPLATE_CATEGORY" val="diagram"/>
  <p:tag name="KSO_WM_TEMPLATE_INDEX" val="160030"/>
  <p:tag name="KSO_WM_UNIT_INDEX" val="11"/>
</p:tagLst>
</file>

<file path=ppt/tags/tag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4"/>
  <p:tag name="KSO_WM_UNIT_ID" val="diagram160030_4*l_i*1_4"/>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Lst>
</file>

<file path=ppt/tags/tag21.xml><?xml version="1.0" encoding="utf-8"?>
<p:tagLst xmlns:p="http://schemas.openxmlformats.org/presentationml/2006/main">
  <p:tag name="KSO_WM_TAG_VERSION" val="1.0"/>
  <p:tag name="KSO_WM_TEMPLATE_CATEGORY" val="diagram"/>
  <p:tag name="KSO_WM_TEMPLATE_INDEX" val="160030"/>
  <p:tag name="KSO_WM_UNIT_TYPE" val="l_h_f"/>
  <p:tag name="KSO_WM_UNIT_INDEX" val="1_2_1"/>
  <p:tag name="KSO_WM_UNIT_ID" val="diagram160030_4*l_h_f*1_2_1"/>
  <p:tag name="KSO_WM_UNIT_CLEAR" val="1"/>
  <p:tag name="KSO_WM_UNIT_LAYERLEVEL" val="1_1_1"/>
  <p:tag name="KSO_WM_UNIT_VALUE" val="28"/>
  <p:tag name="KSO_WM_UNIT_HIGHLIGHT" val="0"/>
  <p:tag name="KSO_WM_UNIT_COMPATIBLE" val="0"/>
  <p:tag name="KSO_WM_BEAUTIFY_FLAG" val="#wm#"/>
  <p:tag name="KSO_WM_UNIT_PRESET_TEXT_INDEX" val="4"/>
  <p:tag name="KSO_WM_UNIT_PRESET_TEXT_LEN" val="50"/>
  <p:tag name="KSO_WM_DIAGRAM_GROUP_CODE" val="l1-1"/>
  <p:tag name="KSO_WM_UNIT_TEXT_FILL_FORE_SCHEMECOLOR_INDEX" val="14"/>
  <p:tag name="KSO_WM_UNIT_TEXT_FILL_TYPE" val="1"/>
</p:tagLst>
</file>

<file path=ppt/tags/tag22.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5"/>
  <p:tag name="KSO_WM_UNIT_ID" val="diagram160030_4*l_i*1_5"/>
  <p:tag name="KSO_WM_UNIT_CLEAR" val="1"/>
  <p:tag name="KSO_WM_UNIT_LAYERLEVEL" val="1_1"/>
  <p:tag name="KSO_WM_BEAUTIFY_FLAG" val="#wm#"/>
  <p:tag name="KSO_WM_DIAGRAM_GROUP_CODE" val="l1-1"/>
</p:tagLst>
</file>

<file path=ppt/tags/tag23.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6"/>
  <p:tag name="KSO_WM_UNIT_ID" val="diagram160030_4*l_i*1_6"/>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Lst>
</file>

<file path=ppt/tags/tag24.xml><?xml version="1.0" encoding="utf-8"?>
<p:tagLst xmlns:p="http://schemas.openxmlformats.org/presentationml/2006/main">
  <p:tag name="KSO_WM_TAG_VERSION" val="1.0"/>
  <p:tag name="KSO_WM_TEMPLATE_CATEGORY" val="diagram"/>
  <p:tag name="KSO_WM_TEMPLATE_INDEX" val="160030"/>
  <p:tag name="KSO_WM_UNIT_TYPE" val="l_h_a"/>
  <p:tag name="KSO_WM_UNIT_INDEX" val="1_2_1"/>
  <p:tag name="KSO_WM_UNIT_ID" val="diagram160030_4*l_h_a*1_2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12"/>
  <p:tag name="KSO_WM_DIAGRAM_GROUP_CODE" val="l1-1"/>
  <p:tag name="KSO_WM_UNIT_FILL_FORE_SCHEMECOLOR_INDEX" val="6"/>
  <p:tag name="KSO_WM_UNIT_FILL_TYPE" val="1"/>
  <p:tag name="KSO_WM_UNIT_TEXT_FILL_FORE_SCHEMECOLOR_INDEX" val="14"/>
  <p:tag name="KSO_WM_UNIT_TEXT_FILL_TYPE" val="1"/>
</p:tagLst>
</file>

<file path=ppt/tags/tag25.xml><?xml version="1.0" encoding="utf-8"?>
<p:tagLst xmlns:p="http://schemas.openxmlformats.org/presentationml/2006/main">
  <p:tag name="KSO_WM_TAG_VERSION" val="1.0"/>
  <p:tag name="KSO_WM_BEAUTIFY_FLAG" val="#wm#"/>
  <p:tag name="KSO_WM_UNIT_TYPE" val="i"/>
  <p:tag name="KSO_WM_UNIT_ID" val="diagram160030_4*i*22"/>
  <p:tag name="KSO_WM_TEMPLATE_CATEGORY" val="diagram"/>
  <p:tag name="KSO_WM_TEMPLATE_INDEX" val="160030"/>
  <p:tag name="KSO_WM_UNIT_INDEX" val="22"/>
</p:tagLst>
</file>

<file path=ppt/tags/tag26.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7"/>
  <p:tag name="KSO_WM_UNIT_ID" val="diagram160030_4*l_i*1_7"/>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TAG_VERSION" val="1.0"/>
  <p:tag name="KSO_WM_TEMPLATE_CATEGORY" val="diagram"/>
  <p:tag name="KSO_WM_TEMPLATE_INDEX" val="160030"/>
  <p:tag name="KSO_WM_UNIT_TYPE" val="l_h_f"/>
  <p:tag name="KSO_WM_UNIT_INDEX" val="1_3_1"/>
  <p:tag name="KSO_WM_UNIT_ID" val="diagram160030_4*l_h_f*1_3_1"/>
  <p:tag name="KSO_WM_UNIT_CLEAR" val="1"/>
  <p:tag name="KSO_WM_UNIT_LAYERLEVEL" val="1_1_1"/>
  <p:tag name="KSO_WM_UNIT_VALUE" val="28"/>
  <p:tag name="KSO_WM_UNIT_HIGHLIGHT" val="0"/>
  <p:tag name="KSO_WM_UNIT_COMPATIBLE" val="0"/>
  <p:tag name="KSO_WM_BEAUTIFY_FLAG" val="#wm#"/>
  <p:tag name="KSO_WM_UNIT_PRESET_TEXT_INDEX" val="4"/>
  <p:tag name="KSO_WM_UNIT_PRESET_TEXT_LEN" val="50"/>
  <p:tag name="KSO_WM_DIAGRAM_GROUP_CODE" val="l1-1"/>
  <p:tag name="KSO_WM_UNIT_TEXT_FILL_FORE_SCHEMECOLOR_INDEX" val="14"/>
  <p:tag name="KSO_WM_UNIT_TEXT_FILL_TYPE" val="1"/>
</p:tagLst>
</file>

<file path=ppt/tags/tag28.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8"/>
  <p:tag name="KSO_WM_UNIT_ID" val="diagram160030_4*l_i*1_8"/>
  <p:tag name="KSO_WM_UNIT_CLEAR" val="1"/>
  <p:tag name="KSO_WM_UNIT_LAYERLEVEL" val="1_1"/>
  <p:tag name="KSO_WM_BEAUTIFY_FLAG" val="#wm#"/>
  <p:tag name="KSO_WM_DIAGRAM_GROUP_CODE" val="l1-1"/>
</p:tagLst>
</file>

<file path=ppt/tags/tag29.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9"/>
  <p:tag name="KSO_WM_UNIT_ID" val="diagram160030_4*l_i*1_9"/>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xml><?xml version="1.0" encoding="utf-8"?>
<p:tagLst xmlns:p="http://schemas.openxmlformats.org/presentationml/2006/main">
  <p:tag name="KSO_WM_TAG_VERSION" val="1.0"/>
  <p:tag name="KSO_WM_TEMPLATE_CATEGORY" val="diagram"/>
  <p:tag name="KSO_WM_TEMPLATE_INDEX" val="160030"/>
  <p:tag name="KSO_WM_UNIT_TYPE" val="l_h_a"/>
  <p:tag name="KSO_WM_UNIT_INDEX" val="1_3_1"/>
  <p:tag name="KSO_WM_UNIT_ID" val="diagram160030_4*l_h_a*1_3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Lst>
</file>

<file path=ppt/tags/tag31.xml><?xml version="1.0" encoding="utf-8"?>
<p:tagLst xmlns:p="http://schemas.openxmlformats.org/presentationml/2006/main">
  <p:tag name="KSO_WM_TAG_VERSION" val="1.0"/>
  <p:tag name="KSO_WM_BEAUTIFY_FLAG" val="#wm#"/>
  <p:tag name="KSO_WM_UNIT_TYPE" val="i"/>
  <p:tag name="KSO_WM_UNIT_ID" val="diagram160030_4*i*33"/>
  <p:tag name="KSO_WM_TEMPLATE_CATEGORY" val="diagram"/>
  <p:tag name="KSO_WM_TEMPLATE_INDEX" val="160030"/>
  <p:tag name="KSO_WM_UNIT_INDEX" val="33"/>
</p:tagLst>
</file>

<file path=ppt/tags/tag32.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10"/>
  <p:tag name="KSO_WM_UNIT_ID" val="diagram160030_4*l_i*1_10"/>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TAG_VERSION" val="1.0"/>
  <p:tag name="KSO_WM_TEMPLATE_CATEGORY" val="diagram"/>
  <p:tag name="KSO_WM_TEMPLATE_INDEX" val="160030"/>
  <p:tag name="KSO_WM_UNIT_TYPE" val="l_h_f"/>
  <p:tag name="KSO_WM_UNIT_INDEX" val="1_4_1"/>
  <p:tag name="KSO_WM_UNIT_ID" val="diagram160030_4*l_h_f*1_4_1"/>
  <p:tag name="KSO_WM_UNIT_CLEAR" val="1"/>
  <p:tag name="KSO_WM_UNIT_LAYERLEVEL" val="1_1_1"/>
  <p:tag name="KSO_WM_UNIT_VALUE" val="28"/>
  <p:tag name="KSO_WM_UNIT_HIGHLIGHT" val="0"/>
  <p:tag name="KSO_WM_UNIT_COMPATIBLE" val="0"/>
  <p:tag name="KSO_WM_BEAUTIFY_FLAG" val="#wm#"/>
  <p:tag name="KSO_WM_UNIT_PRESET_TEXT_INDEX" val="4"/>
  <p:tag name="KSO_WM_UNIT_PRESET_TEXT_LEN" val="50"/>
  <p:tag name="KSO_WM_DIAGRAM_GROUP_CODE" val="l1-1"/>
  <p:tag name="KSO_WM_UNIT_TEXT_FILL_FORE_SCHEMECOLOR_INDEX" val="14"/>
  <p:tag name="KSO_WM_UNIT_TEXT_FILL_TYPE" val="1"/>
</p:tagLst>
</file>

<file path=ppt/tags/tag34.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11"/>
  <p:tag name="KSO_WM_UNIT_ID" val="diagram160030_4*l_i*1_11"/>
  <p:tag name="KSO_WM_UNIT_CLEAR" val="1"/>
  <p:tag name="KSO_WM_UNIT_LAYERLEVEL" val="1_1"/>
  <p:tag name="KSO_WM_BEAUTIFY_FLAG" val="#wm#"/>
  <p:tag name="KSO_WM_DIAGRAM_GROUP_CODE" val="l1-1"/>
</p:tagLst>
</file>

<file path=ppt/tags/tag35.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12"/>
  <p:tag name="KSO_WM_UNIT_ID" val="diagram160030_4*l_i*1_12"/>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TAG_VERSION" val="1.0"/>
  <p:tag name="KSO_WM_TEMPLATE_CATEGORY" val="diagram"/>
  <p:tag name="KSO_WM_TEMPLATE_INDEX" val="160030"/>
  <p:tag name="KSO_WM_UNIT_TYPE" val="l_h_a"/>
  <p:tag name="KSO_WM_UNIT_INDEX" val="1_4_1"/>
  <p:tag name="KSO_WM_UNIT_ID" val="diagram160030_4*l_h_a*1_4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12"/>
  <p:tag name="KSO_WM_DIAGRAM_GROUP_CODE" val="l1-1"/>
  <p:tag name="KSO_WM_UNIT_FILL_FORE_SCHEMECOLOR_INDEX" val="6"/>
  <p:tag name="KSO_WM_UNIT_FILL_TYPE" val="1"/>
  <p:tag name="KSO_WM_UNIT_TEXT_FILL_FORE_SCHEMECOLOR_INDEX" val="14"/>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38.xml><?xml version="1.0" encoding="utf-8"?>
<p:tagLst xmlns:p="http://schemas.openxmlformats.org/presentationml/2006/main">
  <p:tag name="KSO_WM_UNIT_PLACING_PICTURE_USER_VIEWPORT" val="{&quot;height&quot;:6420,&quot;width&quot;:13686}"/>
</p:tagLst>
</file>

<file path=ppt/tags/tag39.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4.xml><?xml version="1.0" encoding="utf-8"?>
<p:tagLst xmlns:p="http://schemas.openxmlformats.org/presentationml/2006/main">
  <p:tag name="KSO_WM_UNIT_SUBTYPE" val="t"/>
  <p:tag name="KSO_WM_TEMPLATE_CATEGORY" val="custom"/>
  <p:tag name="KSO_WM_TEMPLATE_INDEX" val="20225519"/>
  <p:tag name="KSO_WM_UNIT_TYPE" val="i"/>
  <p:tag name="KSO_WM_UNIT_INDEX" val="1"/>
  <p:tag name="KSO_WM_UNIT_ID" val="custom20225519_8*i*1"/>
  <p:tag name="KSO_WM_BEAUTIFY_FLAG" val="#wm#"/>
  <p:tag name="KSO_WM_TAG_VERSION" val="1.0"/>
  <p:tag name="KSO_WM_CHIP_GROUPID" val="62f0889b295c1bf6da6d9e4d"/>
  <p:tag name="KSO_WM_CHIP_XID" val="62f0889b295c1bf6da6d9e58"/>
  <p:tag name="KSO_WM_UNIT_DEC_AREA_ID" val="348bba69d2784eca9f842add33f1574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594eb564ec1468384882e873f2c3e43"/>
  <p:tag name="KSO_WM_SLIDE_BACKGROUND_TYPE" val="general"/>
</p:tagLst>
</file>

<file path=ppt/tags/tag40.xml><?xml version="1.0" encoding="utf-8"?>
<p:tagLst xmlns:p="http://schemas.openxmlformats.org/presentationml/2006/main">
  <p:tag name="KSO_WM_UNIT_PLACING_PICTURE_USER_VIEWPORT" val="{&quot;height&quot;:2310,&quot;width&quot;:7275}"/>
</p:tagLst>
</file>

<file path=ppt/tags/tag41.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42.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43.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6.xml><?xml version="1.0" encoding="utf-8"?>
<p:tagLst xmlns:p="http://schemas.openxmlformats.org/presentationml/2006/main">
  <p:tag name="PA" val="v4.3.3"/>
  <p:tag name="RESOURCELIBID" val="446"/>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79_2*q_i*1_1"/>
  <p:tag name="KSO_WM_TEMPLATE_CATEGORY" val="diagram"/>
  <p:tag name="KSO_WM_TEMPLATE_INDEX" val="20200179"/>
  <p:tag name="KSO_WM_UNIT_LAYERLEVEL" val="1_1"/>
  <p:tag name="KSO_WM_TAG_VERSION" val="1.0"/>
  <p:tag name="KSO_WM_BEAUTIFY_FLAG" val="#wm#"/>
  <p:tag name="KSO_WM_UNIT_TEXT_FILL_FORE_SCHEMECOLOR_INDEX" val="13"/>
  <p:tag name="KSO_WM_UNIT_TEXT_FILL_TYPE" val="1"/>
</p:tagLst>
</file>

<file path=ppt/tags/tag6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79_2*q_h_a*1_1_1"/>
  <p:tag name="KSO_WM_TEMPLATE_CATEGORY" val="diagram"/>
  <p:tag name="KSO_WM_TEMPLATE_INDEX" val="2020017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79_2*q_h_f*1_1_1"/>
  <p:tag name="KSO_WM_TEMPLATE_CATEGORY" val="diagram"/>
  <p:tag name="KSO_WM_TEMPLATE_INDEX" val="2020017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00179_2*q_h_a*1_3_1"/>
  <p:tag name="KSO_WM_TEMPLATE_CATEGORY" val="diagram"/>
  <p:tag name="KSO_WM_TEMPLATE_INDEX" val="2020017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6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0179_2*q_h_f*1_3_1"/>
  <p:tag name="KSO_WM_TEMPLATE_CATEGORY" val="diagram"/>
  <p:tag name="KSO_WM_TEMPLATE_INDEX" val="2020017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0179_2*q_h_i*1_2_2"/>
  <p:tag name="KSO_WM_TEMPLATE_CATEGORY" val="diagram"/>
  <p:tag name="KSO_WM_TEMPLATE_INDEX" val="2020017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00179_2*q_h_i*1_3_2"/>
  <p:tag name="KSO_WM_TEMPLATE_CATEGORY" val="diagram"/>
  <p:tag name="KSO_WM_TEMPLATE_INDEX" val="20200179"/>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0179_2*q_h_i*1_3_1"/>
  <p:tag name="KSO_WM_TEMPLATE_CATEGORY" val="diagram"/>
  <p:tag name="KSO_WM_TEMPLATE_INDEX" val="20200179"/>
  <p:tag name="KSO_WM_UNIT_LAYERLEVEL" val="1_1_1"/>
  <p:tag name="KSO_WM_TAG_VERSION" val="1.0"/>
  <p:tag name="KSO_WM_BEAUTIFY_FLAG" val="#wm#"/>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79_2*q_h_i*1_2_1"/>
  <p:tag name="KSO_WM_TEMPLATE_CATEGORY" val="diagram"/>
  <p:tag name="KSO_WM_TEMPLATE_INDEX" val="20200179"/>
  <p:tag name="KSO_WM_UNIT_LAYERLEVEL" val="1_1_1"/>
  <p:tag name="KSO_WM_TAG_VERSION" val="1.0"/>
  <p:tag name="KSO_WM_BEAUTIFY_FLAG" val="#wm#"/>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0179_2*q_h_i*1_1_2"/>
  <p:tag name="KSO_WM_TEMPLATE_CATEGORY" val="diagram"/>
  <p:tag name="KSO_WM_TEMPLATE_INDEX" val="2020017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xml><?xml version="1.0" encoding="utf-8"?>
<p:tagLst xmlns:p="http://schemas.openxmlformats.org/presentationml/2006/main">
  <p:tag name="PA" val="v4.3.3"/>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79_2*q_h_i*1_1_1"/>
  <p:tag name="KSO_WM_TEMPLATE_CATEGORY" val="diagram"/>
  <p:tag name="KSO_WM_TEMPLATE_INDEX" val="20200179"/>
  <p:tag name="KSO_WM_UNIT_LAYERLEVEL" val="1_1_1"/>
  <p:tag name="KSO_WM_TAG_VERSION" val="1.0"/>
  <p:tag name="KSO_WM_BEAUTIFY_FLAG" val="#wm#"/>
  <p:tag name="KSO_WM_UNIT_TEXT_FILL_FORE_SCHEMECOLOR_INDEX" val="13"/>
  <p:tag name="KSO_WM_UNIT_TEXT_FILL_TYPE" val="1"/>
</p:tagLst>
</file>

<file path=ppt/tags/tag7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79_2*q_h_f*1_2_1"/>
  <p:tag name="KSO_WM_TEMPLATE_CATEGORY" val="diagram"/>
  <p:tag name="KSO_WM_TEMPLATE_INDEX" val="2020017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2.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8142_5*m_h_a*1_3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8142_5*m_h_i*1_1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88142_5*m_h_i*1_2_3"/>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88142_5*m_h_i*1_3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88142_5*m_i*1_1"/>
  <p:tag name="KSO_WM_TEMPLATE_CATEGORY" val="diagram"/>
  <p:tag name="KSO_WM_TEMPLATE_INDEX" val="20188142"/>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188142_5*m_h_i*1_5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88142_5*m_h_i*1_4_3"/>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8142_5*m_h_i*1_1_1"/>
  <p:tag name="KSO_WM_TEMPLATE_CATEGORY" val="diagram"/>
  <p:tag name="KSO_WM_TEMPLATE_INDEX" val="20188142"/>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8.xml><?xml version="1.0" encoding="utf-8"?>
<p:tagLst xmlns:p="http://schemas.openxmlformats.org/presentationml/2006/main">
  <p:tag name="PA" val="v4.3.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88142_5*m_h_i*1_2_2"/>
  <p:tag name="KSO_WM_TEMPLATE_CATEGORY" val="diagram"/>
  <p:tag name="KSO_WM_TEMPLATE_INDEX" val="20188142"/>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88142_5*m_h_i*1_3_3"/>
  <p:tag name="KSO_WM_TEMPLATE_CATEGORY" val="diagram"/>
  <p:tag name="KSO_WM_TEMPLATE_INDEX" val="20188142"/>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88142_5*m_h_i*1_4_2"/>
  <p:tag name="KSO_WM_TEMPLATE_CATEGORY" val="diagram"/>
  <p:tag name="KSO_WM_TEMPLATE_INDEX" val="20188142"/>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88142_5*m_h_i*1_5_3"/>
  <p:tag name="KSO_WM_TEMPLATE_CATEGORY" val="diagram"/>
  <p:tag name="KSO_WM_TEMPLATE_INDEX" val="20188142"/>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88142_5*m_h_i*1_4_1"/>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8142_5*m_h_i*1_2_1"/>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88142_5*m_h_i*1_3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88142_5*m_h_i*1_1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88142_5*m_h_i*1_5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88142_5*m_h_i*1_2_4"/>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88142_5*m_h_i*1_1_3"/>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8142_5*m_h_i*1_3_1"/>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88142_5*m_h_i*1_5_1"/>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88142_5*m_h_i*1_4_4"/>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94.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8142_5*m_h_a*1_1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9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88142_5*m_h_a*1_4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96.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8142_5*m_h_a*1_3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97.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88142_5*m_h_a*1_4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heme/theme1.xml><?xml version="1.0" encoding="utf-8"?>
<a:theme xmlns:a="http://schemas.openxmlformats.org/drawingml/2006/main" name="封面和封底">
  <a:themeElements>
    <a:clrScheme name="allppt-dumbbell">
      <a:dk1>
        <a:sysClr val="windowText" lastClr="000000"/>
      </a:dk1>
      <a:lt1>
        <a:sysClr val="window" lastClr="FFFFFF"/>
      </a:lt1>
      <a:dk2>
        <a:srgbClr val="44546A"/>
      </a:dk2>
      <a:lt2>
        <a:srgbClr val="E7E6E6"/>
      </a:lt2>
      <a:accent1>
        <a:srgbClr val="F48E0C"/>
      </a:accent1>
      <a:accent2>
        <a:srgbClr val="3C3E4A"/>
      </a:accent2>
      <a:accent3>
        <a:srgbClr val="F48E0C"/>
      </a:accent3>
      <a:accent4>
        <a:srgbClr val="3C3E4A"/>
      </a:accent4>
      <a:accent5>
        <a:srgbClr val="F48E0C"/>
      </a:accent5>
      <a:accent6>
        <a:srgbClr val="3C3E4A"/>
      </a:accent6>
      <a:hlink>
        <a:srgbClr val="D8D8D8"/>
      </a:hlink>
      <a:folHlink>
        <a:srgbClr val="D8D8D8"/>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内容">
  <a:themeElements>
    <a:clrScheme name="allppt-dumbbell">
      <a:dk1>
        <a:sysClr val="windowText" lastClr="000000"/>
      </a:dk1>
      <a:lt1>
        <a:sysClr val="window" lastClr="FFFFFF"/>
      </a:lt1>
      <a:dk2>
        <a:srgbClr val="44546A"/>
      </a:dk2>
      <a:lt2>
        <a:srgbClr val="E7E6E6"/>
      </a:lt2>
      <a:accent1>
        <a:srgbClr val="F48E0C"/>
      </a:accent1>
      <a:accent2>
        <a:srgbClr val="3C3E4A"/>
      </a:accent2>
      <a:accent3>
        <a:srgbClr val="F48E0C"/>
      </a:accent3>
      <a:accent4>
        <a:srgbClr val="3C3E4A"/>
      </a:accent4>
      <a:accent5>
        <a:srgbClr val="F48E0C"/>
      </a:accent5>
      <a:accent6>
        <a:srgbClr val="3C3E4A"/>
      </a:accent6>
      <a:hlink>
        <a:srgbClr val="D8D8D8"/>
      </a:hlink>
      <a:folHlink>
        <a:srgbClr val="D8D8D8"/>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目录和过渡">
  <a:themeElements>
    <a:clrScheme name="allppt-dumbbell">
      <a:dk1>
        <a:sysClr val="windowText" lastClr="000000"/>
      </a:dk1>
      <a:lt1>
        <a:sysClr val="window" lastClr="FFFFFF"/>
      </a:lt1>
      <a:dk2>
        <a:srgbClr val="44546A"/>
      </a:dk2>
      <a:lt2>
        <a:srgbClr val="E7E6E6"/>
      </a:lt2>
      <a:accent1>
        <a:srgbClr val="F48E0C"/>
      </a:accent1>
      <a:accent2>
        <a:srgbClr val="3C3E4A"/>
      </a:accent2>
      <a:accent3>
        <a:srgbClr val="F48E0C"/>
      </a:accent3>
      <a:accent4>
        <a:srgbClr val="3C3E4A"/>
      </a:accent4>
      <a:accent5>
        <a:srgbClr val="F48E0C"/>
      </a:accent5>
      <a:accent6>
        <a:srgbClr val="3C3E4A"/>
      </a:accent6>
      <a:hlink>
        <a:srgbClr val="D8D8D8"/>
      </a:hlink>
      <a:folHlink>
        <a:srgbClr val="D8D8D8"/>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15560</Words>
  <Application>WPS 演示</Application>
  <PresentationFormat>宽屏</PresentationFormat>
  <Paragraphs>880</Paragraphs>
  <Slides>99</Slides>
  <Notes>1</Notes>
  <HiddenSlides>0</HiddenSlides>
  <MMClips>0</MMClips>
  <ScaleCrop>false</ScaleCrop>
  <HeadingPairs>
    <vt:vector size="6" baseType="variant">
      <vt:variant>
        <vt:lpstr>已用的字体</vt:lpstr>
      </vt:variant>
      <vt:variant>
        <vt:i4>27</vt:i4>
      </vt:variant>
      <vt:variant>
        <vt:lpstr>主题</vt:lpstr>
      </vt:variant>
      <vt:variant>
        <vt:i4>3</vt:i4>
      </vt:variant>
      <vt:variant>
        <vt:lpstr>幻灯片标题</vt:lpstr>
      </vt:variant>
      <vt:variant>
        <vt:i4>99</vt:i4>
      </vt:variant>
    </vt:vector>
  </HeadingPairs>
  <TitlesOfParts>
    <vt:vector size="129" baseType="lpstr">
      <vt:lpstr>Arial</vt:lpstr>
      <vt:lpstr>宋体</vt:lpstr>
      <vt:lpstr>Wingdings</vt:lpstr>
      <vt:lpstr>微软雅黑</vt:lpstr>
      <vt:lpstr>Rajdhani Bold</vt:lpstr>
      <vt:lpstr>CESI仿宋-GB13000</vt:lpstr>
      <vt:lpstr>思源黑体</vt:lpstr>
      <vt:lpstr>方正黑体_GBK</vt:lpstr>
      <vt:lpstr>汉仪中黑 简</vt:lpstr>
      <vt:lpstr>Microsoft YaHei UI</vt:lpstr>
      <vt:lpstr>HY견고딕</vt:lpstr>
      <vt:lpstr>Batang</vt:lpstr>
      <vt:lpstr>Wingdings</vt:lpstr>
      <vt:lpstr>方正少儿简体</vt:lpstr>
      <vt:lpstr>Calibri</vt:lpstr>
      <vt:lpstr>Arial</vt:lpstr>
      <vt:lpstr>等线</vt:lpstr>
      <vt:lpstr>Adobe 黑体 Std R</vt:lpstr>
      <vt:lpstr>Times New Roman</vt:lpstr>
      <vt:lpstr>-apple-system-font</vt:lpstr>
      <vt:lpstr>方正悠黑体加粗</vt:lpstr>
      <vt:lpstr>字魂105号-简雅黑</vt:lpstr>
      <vt:lpstr>苹方 中等</vt:lpstr>
      <vt:lpstr>Droid Sans Fallback</vt:lpstr>
      <vt:lpstr>Verdana</vt:lpstr>
      <vt:lpstr>Arial Unicode MS</vt:lpstr>
      <vt:lpstr>汉仪仿宋S</vt:lpstr>
      <vt:lpstr>封面和封底</vt:lpstr>
      <vt:lpstr>内容</vt:lpstr>
      <vt:lpstr>目录和过渡</vt:lpstr>
      <vt:lpstr>垃圾分类知识及公共机构 能力建设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林 张</dc:creator>
  <cp:lastModifiedBy>user</cp:lastModifiedBy>
  <cp:revision>186</cp:revision>
  <dcterms:created xsi:type="dcterms:W3CDTF">2022-09-20T03:36:51Z</dcterms:created>
  <dcterms:modified xsi:type="dcterms:W3CDTF">2022-09-20T03:36:51Z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2052-11.8.2.10422</vt:lpwstr>
  </property>
  <property fmtid="{D5CDD505-2E9C-101B-9397-08002B2CF9AE}" pid="3" name="ICV">
    <vt:lpwstr>AD89B41F2FDB46E298ED881796746CDF</vt:lpwstr>
  </property>
</Properties>
</file>