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7"/>
  </p:handoutMasterIdLst>
  <p:sldIdLst>
    <p:sldId id="410" r:id="rId3"/>
    <p:sldId id="684" r:id="rId5"/>
    <p:sldId id="413" r:id="rId6"/>
    <p:sldId id="414" r:id="rId7"/>
    <p:sldId id="433" r:id="rId8"/>
    <p:sldId id="437" r:id="rId9"/>
    <p:sldId id="435" r:id="rId10"/>
    <p:sldId id="484" r:id="rId11"/>
    <p:sldId id="493" r:id="rId12"/>
    <p:sldId id="630" r:id="rId13"/>
    <p:sldId id="489" r:id="rId14"/>
    <p:sldId id="490" r:id="rId15"/>
    <p:sldId id="492" r:id="rId16"/>
    <p:sldId id="556" r:id="rId17"/>
    <p:sldId id="631" r:id="rId18"/>
    <p:sldId id="632" r:id="rId19"/>
    <p:sldId id="768" r:id="rId20"/>
    <p:sldId id="769" r:id="rId21"/>
    <p:sldId id="770" r:id="rId22"/>
    <p:sldId id="771" r:id="rId23"/>
    <p:sldId id="494" r:id="rId24"/>
    <p:sldId id="498" r:id="rId25"/>
    <p:sldId id="495" r:id="rId26"/>
    <p:sldId id="496" r:id="rId27"/>
    <p:sldId id="497" r:id="rId28"/>
    <p:sldId id="499" r:id="rId29"/>
    <p:sldId id="500" r:id="rId30"/>
    <p:sldId id="502" r:id="rId31"/>
    <p:sldId id="505" r:id="rId32"/>
    <p:sldId id="456" r:id="rId33"/>
    <p:sldId id="503" r:id="rId34"/>
    <p:sldId id="441" r:id="rId35"/>
    <p:sldId id="459" r:id="rId36"/>
    <p:sldId id="460" r:id="rId37"/>
    <p:sldId id="461" r:id="rId38"/>
    <p:sldId id="470" r:id="rId39"/>
    <p:sldId id="462" r:id="rId40"/>
    <p:sldId id="463" r:id="rId41"/>
    <p:sldId id="602" r:id="rId42"/>
    <p:sldId id="857" r:id="rId43"/>
    <p:sldId id="603" r:id="rId44"/>
    <p:sldId id="605" r:id="rId45"/>
    <p:sldId id="606" r:id="rId46"/>
    <p:sldId id="607" r:id="rId47"/>
    <p:sldId id="524" r:id="rId48"/>
    <p:sldId id="526" r:id="rId49"/>
    <p:sldId id="527" r:id="rId50"/>
    <p:sldId id="746" r:id="rId51"/>
    <p:sldId id="528" r:id="rId52"/>
    <p:sldId id="529" r:id="rId53"/>
    <p:sldId id="531" r:id="rId54"/>
    <p:sldId id="522" r:id="rId55"/>
    <p:sldId id="521" r:id="rId56"/>
    <p:sldId id="506" r:id="rId57"/>
    <p:sldId id="820" r:id="rId58"/>
    <p:sldId id="507" r:id="rId59"/>
    <p:sldId id="510" r:id="rId60"/>
    <p:sldId id="512" r:id="rId61"/>
    <p:sldId id="514" r:id="rId62"/>
    <p:sldId id="515" r:id="rId63"/>
    <p:sldId id="519" r:id="rId64"/>
    <p:sldId id="548" r:id="rId65"/>
    <p:sldId id="545" r:id="rId66"/>
    <p:sldId id="634" r:id="rId67"/>
    <p:sldId id="821" r:id="rId68"/>
    <p:sldId id="633" r:id="rId69"/>
    <p:sldId id="635" r:id="rId70"/>
    <p:sldId id="837" r:id="rId71"/>
    <p:sldId id="636" r:id="rId72"/>
    <p:sldId id="553" r:id="rId73"/>
    <p:sldId id="838" r:id="rId74"/>
    <p:sldId id="839" r:id="rId75"/>
    <p:sldId id="840" r:id="rId76"/>
    <p:sldId id="841" r:id="rId77"/>
    <p:sldId id="842" r:id="rId78"/>
    <p:sldId id="849" r:id="rId79"/>
    <p:sldId id="850" r:id="rId80"/>
    <p:sldId id="851" r:id="rId81"/>
    <p:sldId id="852" r:id="rId82"/>
    <p:sldId id="844" r:id="rId83"/>
    <p:sldId id="843" r:id="rId84"/>
    <p:sldId id="518" r:id="rId85"/>
    <p:sldId id="534" r:id="rId8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2" clrIdx="0"/>
  <p:cmAuthor id="2" name="yun dou" initials="yd" lastIdx="1"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commentAuthors" Target="commentAuthors.xml"/><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true"/>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true"/>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685800" y="1143000"/>
            <a:ext cx="5486400" cy="30861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9E2B1EC8-FC9B-4ED1-A193-D6108B1BE40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true" noRot="true" noChangeAspect="true" noTextEdit="true"/>
          </p:cNvSpPr>
          <p:nvPr>
            <p:ph type="sldImg"/>
          </p:nvPr>
        </p:nvSpPr>
        <p:spPr>
          <a:xfrm>
            <a:off x="2514600" y="857250"/>
            <a:ext cx="4114800" cy="2314575"/>
          </a:xfrm>
        </p:spPr>
      </p:sp>
      <p:sp>
        <p:nvSpPr>
          <p:cNvPr id="8195" name="备注占位符 2"/>
          <p:cNvSpPr>
            <a:spLocks noGrp="true"/>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true" noRot="true" noChangeAspect="true" noTextEdit="true"/>
          </p:cNvSpPr>
          <p:nvPr>
            <p:ph type="sldImg"/>
          </p:nvPr>
        </p:nvSpPr>
        <p:spPr>
          <a:xfrm>
            <a:off x="2514600" y="857250"/>
            <a:ext cx="4114800" cy="2314575"/>
          </a:xfrm>
        </p:spPr>
      </p:sp>
      <p:sp>
        <p:nvSpPr>
          <p:cNvPr id="10243" name="备注占位符 2"/>
          <p:cNvSpPr>
            <a:spLocks noGrp="true"/>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244"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buNone/>
            </a:pPr>
            <a:fld id="{9A0DB2DC-4C9A-4742-B13C-FB6460FD3503}" type="slidenum">
              <a:rPr lang="zh-CN" altLang="en-US" sz="1800" dirty="0"/>
            </a:fld>
            <a:endParaRPr lang="zh-CN" altLang="en-US" sz="18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dirty="0"/>
          </a:p>
        </p:txBody>
      </p:sp>
      <p:sp>
        <p:nvSpPr>
          <p:cNvPr id="4" name="灯片编号占位符 3"/>
          <p:cNvSpPr>
            <a:spLocks noGrp="true"/>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true" noRot="true" noChangeAspect="true" noTextEdit="true"/>
          </p:cNvSpPr>
          <p:nvPr>
            <p:ph type="sldImg"/>
          </p:nvPr>
        </p:nvSpPr>
        <p:spPr>
          <a:xfrm>
            <a:off x="2514600" y="857250"/>
            <a:ext cx="4114800" cy="2314575"/>
          </a:xfrm>
        </p:spPr>
      </p:sp>
      <p:sp>
        <p:nvSpPr>
          <p:cNvPr id="10243" name="备注占位符 2"/>
          <p:cNvSpPr>
            <a:spLocks noGrp="true"/>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244"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buNone/>
            </a:pPr>
            <a:fld id="{9A0DB2DC-4C9A-4742-B13C-FB6460FD3503}" type="slidenum">
              <a:rPr lang="zh-CN" altLang="en-US" sz="1800" dirty="0"/>
            </a:fld>
            <a:endParaRPr lang="zh-CN" altLang="en-US" sz="18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2514600" y="857250"/>
            <a:ext cx="4114800" cy="2314575"/>
          </a:xfrm>
        </p:spPr>
      </p:sp>
      <p:sp>
        <p:nvSpPr>
          <p:cNvPr id="3" name="备注占位符 2"/>
          <p:cNvSpPr>
            <a:spLocks noGrp="true"/>
          </p:cNvSpPr>
          <p:nvPr>
            <p:ph type="body" idx="1"/>
          </p:nvPr>
        </p:nvSpPr>
        <p:spPr>
          <a:xfrm>
            <a:off x="685800" y="4400550"/>
            <a:ext cx="5486400" cy="3600450"/>
          </a:xfrm>
          <a:prstGeom prst="rect">
            <a:avLst/>
          </a:prstGeom>
        </p:spPr>
        <p:txBody>
          <a:bodyPr/>
          <a:lstStyle/>
          <a:p>
            <a:endParaRPr lang="zh-CN" altLang="en-US" dirty="0"/>
          </a:p>
        </p:txBody>
      </p:sp>
      <p:sp>
        <p:nvSpPr>
          <p:cNvPr id="4" name="灯片编号占位符 3"/>
          <p:cNvSpPr>
            <a:spLocks noGrp="true"/>
          </p:cNvSpPr>
          <p:nvPr>
            <p:ph type="sldNum" sz="quarter" idx="10"/>
          </p:nvPr>
        </p:nvSpPr>
        <p:spPr/>
        <p:txBody>
          <a:bodyPr/>
          <a:lstStyle/>
          <a:p>
            <a:fld id="{F0FD6F86-AB5D-40EB-82A6-16318506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2514600" y="857250"/>
            <a:ext cx="4114800" cy="2314575"/>
          </a:xfrm>
        </p:spPr>
      </p:sp>
      <p:sp>
        <p:nvSpPr>
          <p:cNvPr id="3" name="备注占位符 2"/>
          <p:cNvSpPr>
            <a:spLocks noGrp="true"/>
          </p:cNvSpPr>
          <p:nvPr>
            <p:ph type="body" idx="1"/>
          </p:nvPr>
        </p:nvSpPr>
        <p:spPr>
          <a:xfrm>
            <a:off x="685800" y="4400550"/>
            <a:ext cx="5486400" cy="3600450"/>
          </a:xfrm>
          <a:prstGeom prst="rect">
            <a:avLst/>
          </a:prstGeom>
        </p:spPr>
        <p:txBody>
          <a:bodyPr/>
          <a:lstStyle/>
          <a:p>
            <a:endParaRPr lang="zh-CN" altLang="en-US" dirty="0"/>
          </a:p>
        </p:txBody>
      </p:sp>
      <p:sp>
        <p:nvSpPr>
          <p:cNvPr id="4" name="灯片编号占位符 3"/>
          <p:cNvSpPr>
            <a:spLocks noGrp="true"/>
          </p:cNvSpPr>
          <p:nvPr>
            <p:ph type="sldNum" sz="quarter" idx="10"/>
          </p:nvPr>
        </p:nvSpPr>
        <p:spPr/>
        <p:txBody>
          <a:bodyPr/>
          <a:lstStyle/>
          <a:p>
            <a:fld id="{F0FD6F86-AB5D-40EB-82A6-16318506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2514600" y="857250"/>
            <a:ext cx="4114800" cy="2314575"/>
          </a:xfrm>
        </p:spPr>
      </p:sp>
      <p:sp>
        <p:nvSpPr>
          <p:cNvPr id="3" name="备注占位符 2"/>
          <p:cNvSpPr>
            <a:spLocks noGrp="true"/>
          </p:cNvSpPr>
          <p:nvPr>
            <p:ph type="body" idx="1"/>
          </p:nvPr>
        </p:nvSpPr>
        <p:spPr>
          <a:xfrm>
            <a:off x="685800" y="4400550"/>
            <a:ext cx="5486400" cy="3600450"/>
          </a:xfrm>
          <a:prstGeom prst="rect">
            <a:avLst/>
          </a:prstGeom>
        </p:spPr>
        <p:txBody>
          <a:bodyPr/>
          <a:lstStyle/>
          <a:p>
            <a:endParaRPr lang="zh-CN" altLang="en-US" dirty="0"/>
          </a:p>
        </p:txBody>
      </p:sp>
      <p:sp>
        <p:nvSpPr>
          <p:cNvPr id="4" name="灯片编号占位符 3"/>
          <p:cNvSpPr>
            <a:spLocks noGrp="true"/>
          </p:cNvSpPr>
          <p:nvPr>
            <p:ph type="sldNum" sz="quarter" idx="10"/>
          </p:nvPr>
        </p:nvSpPr>
        <p:spPr/>
        <p:txBody>
          <a:bodyPr/>
          <a:lstStyle/>
          <a:p>
            <a:fld id="{F0FD6F86-AB5D-40EB-82A6-16318506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2514600" y="857250"/>
            <a:ext cx="4114800" cy="2314575"/>
          </a:xfrm>
        </p:spPr>
      </p:sp>
      <p:sp>
        <p:nvSpPr>
          <p:cNvPr id="3" name="备注占位符 2"/>
          <p:cNvSpPr>
            <a:spLocks noGrp="true"/>
          </p:cNvSpPr>
          <p:nvPr>
            <p:ph type="body" idx="1"/>
          </p:nvPr>
        </p:nvSpPr>
        <p:spPr>
          <a:xfrm>
            <a:off x="685800" y="4400550"/>
            <a:ext cx="5486400" cy="3600450"/>
          </a:xfrm>
          <a:prstGeom prst="rect">
            <a:avLst/>
          </a:prstGeom>
        </p:spPr>
        <p:txBody>
          <a:bodyPr/>
          <a:lstStyle/>
          <a:p>
            <a:endParaRPr lang="zh-CN" altLang="en-US" dirty="0"/>
          </a:p>
        </p:txBody>
      </p:sp>
      <p:sp>
        <p:nvSpPr>
          <p:cNvPr id="4" name="灯片编号占位符 3"/>
          <p:cNvSpPr>
            <a:spLocks noGrp="true"/>
          </p:cNvSpPr>
          <p:nvPr>
            <p:ph type="sldNum" sz="quarter" idx="10"/>
          </p:nvPr>
        </p:nvSpPr>
        <p:spPr/>
        <p:txBody>
          <a:bodyPr/>
          <a:lstStyle/>
          <a:p>
            <a:fld id="{F0FD6F86-AB5D-40EB-82A6-16318506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true" noRot="true" noChangeAspect="true" noTextEdit="true"/>
          </p:cNvSpPr>
          <p:nvPr>
            <p:ph type="sldImg"/>
          </p:nvPr>
        </p:nvSpPr>
        <p:spPr>
          <a:xfrm>
            <a:off x="2514600" y="857250"/>
            <a:ext cx="4114800" cy="2314575"/>
          </a:xfrm>
        </p:spPr>
      </p:sp>
      <p:sp>
        <p:nvSpPr>
          <p:cNvPr id="8195" name="备注占位符 2"/>
          <p:cNvSpPr>
            <a:spLocks noGrp="true"/>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685800" y="1143000"/>
            <a:ext cx="5486400" cy="30861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9E2B1EC8-FC9B-4ED1-A193-D6108B1BE40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true" noRot="true" noChangeAspect="true" noTextEdit="true"/>
          </p:cNvSpPr>
          <p:nvPr>
            <p:ph type="sldImg"/>
          </p:nvPr>
        </p:nvSpPr>
        <p:spPr>
          <a:xfrm>
            <a:off x="2514600" y="857250"/>
            <a:ext cx="4114800" cy="2314575"/>
          </a:xfrm>
        </p:spPr>
      </p:sp>
      <p:sp>
        <p:nvSpPr>
          <p:cNvPr id="8195" name="备注占位符 2"/>
          <p:cNvSpPr>
            <a:spLocks noGrp="true"/>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幻灯片图像占位符 1"/>
          <p:cNvSpPr>
            <a:spLocks noGrp="true" noRot="true" noChangeAspect="true" noChangeArrowheads="true"/>
          </p:cNvSpPr>
          <p:nvPr>
            <p:ph type="sldImg" idx="4294967295"/>
          </p:nvPr>
        </p:nvSpPr>
        <p:spPr>
          <a:ln>
            <a:miter lim="800000"/>
          </a:ln>
        </p:spPr>
      </p:sp>
      <p:sp>
        <p:nvSpPr>
          <p:cNvPr id="144386" name="备注占位符 2"/>
          <p:cNvSpPr>
            <a:spLocks noGrp="true" noChangeArrowheads="true"/>
          </p:cNvSpPr>
          <p:nvPr>
            <p:ph type="body" idx="4294967295"/>
          </p:nvPr>
        </p:nvSpPr>
        <p:spPr/>
        <p:txBody>
          <a:bodyPr/>
          <a:lstStyle/>
          <a:p>
            <a:endParaRPr lang="zh-CN" altLang="en-US" smtClean="0"/>
          </a:p>
        </p:txBody>
      </p:sp>
      <p:sp>
        <p:nvSpPr>
          <p:cNvPr id="144387" name="灯片编号占位符 3"/>
          <p:cNvSpPr>
            <a:spLocks noGrp="true" noChangeArrowheads="true"/>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false" compatLnSpc="true"/>
          <a:lstStyle/>
          <a:p>
            <a:pPr fontAlgn="base"/>
            <a:fld id="{90E29D11-75EF-4580-8819-E55CBF4940F6}"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true" noRot="true" noChangeAspect="true" noTextEdit="true"/>
          </p:cNvSpPr>
          <p:nvPr>
            <p:ph type="sldImg"/>
          </p:nvPr>
        </p:nvSpPr>
        <p:spPr>
          <a:xfrm>
            <a:off x="2514600" y="857250"/>
            <a:ext cx="4114800" cy="2314575"/>
          </a:xfrm>
        </p:spPr>
      </p:sp>
      <p:sp>
        <p:nvSpPr>
          <p:cNvPr id="6147" name="备注占位符 2"/>
          <p:cNvSpPr>
            <a:spLocks noGrp="true"/>
          </p:cNvSpPr>
          <p:nvPr>
            <p:ph type="body" idx="1"/>
          </p:nvPr>
        </p:nvSpPr>
        <p:spPr>
          <a:xfrm>
            <a:off x="914400" y="3300413"/>
            <a:ext cx="7315200" cy="2700337"/>
          </a:xfrm>
          <a:prstGeom prst="rect">
            <a:avLst/>
          </a:prstGeom>
          <a:noFill/>
          <a:ln w="9525">
            <a:noFill/>
          </a:ln>
        </p:spPr>
        <p:txBody>
          <a:bodyPr/>
          <a:lstStyle/>
          <a:p>
            <a:pPr lvl="0"/>
            <a:endParaRPr lang="zh-CN" altLang="en-US" dirty="0"/>
          </a:p>
        </p:txBody>
      </p:sp>
      <p:sp>
        <p:nvSpPr>
          <p:cNvPr id="6148" name="日期占位符 3"/>
          <p:cNvSpPr txBox="true">
            <a:spLocks noGrp="true"/>
          </p:cNvSpPr>
          <p:nvPr>
            <p:ph type="dt" sz="half"/>
          </p:nvPr>
        </p:nvSpPr>
        <p:spPr>
          <a:xfrm>
            <a:off x="5178425" y="0"/>
            <a:ext cx="3963988" cy="344488"/>
          </a:xfrm>
          <a:prstGeom prst="rect">
            <a:avLst/>
          </a:prstGeom>
          <a:noFill/>
          <a:ln w="9525">
            <a:noFill/>
          </a:ln>
        </p:spPr>
        <p:txBody>
          <a:bodyPr/>
          <a:lstStyle/>
          <a:p>
            <a:pPr lvl="0" algn="r" eaLnBrk="1" hangingPunct="1">
              <a:buFont typeface="Arial" panose="020B0604020202020204" pitchFamily="34" charset="0"/>
              <a:buNone/>
            </a:pPr>
            <a:fld id="{BB962C8B-B14F-4D97-AF65-F5344CB8AC3E}" type="datetime1">
              <a:rPr lang="zh-CN" altLang="en-US" sz="1800" dirty="0"/>
            </a:fld>
            <a:endParaRPr lang="zh-CN" altLang="en-US" sz="1800" dirty="0"/>
          </a:p>
        </p:txBody>
      </p:sp>
      <p:sp>
        <p:nvSpPr>
          <p:cNvPr id="6149" name="灯片编号占位符 4"/>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buNone/>
            </a:pPr>
            <a:fld id="{9A0DB2DC-4C9A-4742-B13C-FB6460FD3503}" type="slidenum">
              <a:rPr lang="zh-CN" altLang="en-US" sz="1800" dirty="0"/>
            </a:fld>
            <a:endParaRPr lang="zh-CN" altLang="en-US" sz="18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true" noRot="true" noChangeAspect="true" noTextEdit="true"/>
          </p:cNvSpPr>
          <p:nvPr>
            <p:ph type="sldImg"/>
          </p:nvPr>
        </p:nvSpPr>
        <p:spPr>
          <a:xfrm>
            <a:off x="2514600" y="857250"/>
            <a:ext cx="4114800" cy="2314575"/>
          </a:xfrm>
        </p:spPr>
      </p:sp>
      <p:sp>
        <p:nvSpPr>
          <p:cNvPr id="8195" name="备注占位符 2"/>
          <p:cNvSpPr>
            <a:spLocks noGrp="true"/>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dirty="0"/>
          </a:p>
        </p:txBody>
      </p:sp>
      <p:sp>
        <p:nvSpPr>
          <p:cNvPr id="4" name="灯片编号占位符 3"/>
          <p:cNvSpPr>
            <a:spLocks noGrp="true"/>
          </p:cNvSpPr>
          <p:nvPr>
            <p:ph type="sldNum" sz="quarter" idx="10"/>
          </p:nvPr>
        </p:nvSpPr>
        <p:spPr/>
        <p:txBody>
          <a:bodyPr/>
          <a:lstStyle/>
          <a:p>
            <a:fld id="{C63E4274-9DCB-41C8-B01E-0462B6279C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true" noRot="true" noChangeAspect="true" noTextEdit="true"/>
          </p:cNvSpPr>
          <p:nvPr>
            <p:ph type="sldImg"/>
          </p:nvPr>
        </p:nvSpPr>
        <p:spPr>
          <a:xfrm>
            <a:off x="2514600" y="857250"/>
            <a:ext cx="4114800" cy="2314575"/>
          </a:xfrm>
        </p:spPr>
      </p:sp>
      <p:sp>
        <p:nvSpPr>
          <p:cNvPr id="8195" name="备注占位符 2"/>
          <p:cNvSpPr>
            <a:spLocks noGrp="true"/>
          </p:cNvSpPr>
          <p:nvPr>
            <p:ph type="body" idx="1"/>
          </p:nvPr>
        </p:nvSpPr>
        <p:spPr>
          <a:xfrm>
            <a:off x="679450" y="4716463"/>
            <a:ext cx="5440363" cy="4468812"/>
          </a:xfrm>
          <a:prstGeom prst="rect">
            <a:avLst/>
          </a:prstGeom>
          <a:noFill/>
          <a:ln w="9525">
            <a:noFill/>
          </a:ln>
        </p:spPr>
        <p:txBody>
          <a:bodyPr/>
          <a:lstStyle/>
          <a:p>
            <a:pPr lvl="0"/>
            <a:endParaRPr lang="zh-CN" altLang="en-US" dirty="0"/>
          </a:p>
        </p:txBody>
      </p:sp>
      <p:sp>
        <p:nvSpPr>
          <p:cNvPr id="8196"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800" dirty="0"/>
            </a:fld>
            <a:endParaRPr lang="zh-CN" altLang="en-US" sz="18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true" noRot="true" noChangeAspect="true" noTextEdit="true"/>
          </p:cNvSpPr>
          <p:nvPr>
            <p:ph type="sldImg"/>
          </p:nvPr>
        </p:nvSpPr>
        <p:spPr>
          <a:xfrm>
            <a:off x="2514600" y="857250"/>
            <a:ext cx="4114800" cy="2314575"/>
          </a:xfrm>
        </p:spPr>
      </p:sp>
      <p:sp>
        <p:nvSpPr>
          <p:cNvPr id="9218" name="备注占位符 2"/>
          <p:cNvSpPr>
            <a:spLocks noGrp="true"/>
          </p:cNvSpPr>
          <p:nvPr>
            <p:ph type="body"/>
          </p:nvPr>
        </p:nvSpPr>
        <p:spPr>
          <a:xfrm>
            <a:off x="685800" y="4400550"/>
            <a:ext cx="5486400" cy="3600450"/>
          </a:xfrm>
          <a:prstGeom prst="rect">
            <a:avLst/>
          </a:prstGeom>
          <a:noFill/>
          <a:ln w="9525">
            <a:noFill/>
          </a:ln>
        </p:spPr>
        <p:txBody>
          <a:bodyPr anchor="t"/>
          <a:lstStyle/>
          <a:p>
            <a:pPr lvl="0"/>
            <a:endParaRPr lang="zh-CN" altLang="en-US" dirty="0"/>
          </a:p>
        </p:txBody>
      </p:sp>
      <p:sp>
        <p:nvSpPr>
          <p:cNvPr id="9219" name="灯片编号占位符 3"/>
          <p:cNvSpPr txBox="true">
            <a:spLocks noGrp="true"/>
          </p:cNvSpPr>
          <p:nvPr>
            <p:ph type="sldNum" sz="quarter"/>
          </p:nvPr>
        </p:nvSpPr>
        <p:spPr>
          <a:xfrm>
            <a:off x="5178425" y="6513513"/>
            <a:ext cx="3963988" cy="344487"/>
          </a:xfrm>
          <a:prstGeom prst="rect">
            <a:avLst/>
          </a:prstGeom>
          <a:noFill/>
          <a:ln w="9525">
            <a:noFill/>
          </a:ln>
        </p:spPr>
        <p:txBody>
          <a:bodyPr vert="horz" wrap="square" lIns="91440" tIns="45720" rIns="91440" bIns="45720" anchor="b"/>
          <a:lstStyle/>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dirty="0"/>
          </a:p>
        </p:txBody>
      </p:sp>
      <p:sp>
        <p:nvSpPr>
          <p:cNvPr id="4" name="灯片编号占位符 3"/>
          <p:cNvSpPr>
            <a:spLocks noGrp="true"/>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true" noRot="true" noChangeAspect="true" noTextEdit="true"/>
          </p:cNvSpPr>
          <p:nvPr>
            <p:ph type="sldImg"/>
          </p:nvPr>
        </p:nvSpPr>
        <p:spPr>
          <a:xfrm>
            <a:off x="2514600" y="857250"/>
            <a:ext cx="4114800" cy="2314575"/>
          </a:xfrm>
        </p:spPr>
      </p:sp>
      <p:sp>
        <p:nvSpPr>
          <p:cNvPr id="10243" name="备注占位符 2"/>
          <p:cNvSpPr>
            <a:spLocks noGrp="true"/>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244" name="灯片编号占位符 3"/>
          <p:cNvSpPr txBox="true">
            <a:spLocks noGrp="true"/>
          </p:cNvSpPr>
          <p:nvPr>
            <p:ph type="sldNum" sz="quarter"/>
          </p:nvPr>
        </p:nvSpPr>
        <p:spPr>
          <a:xfrm>
            <a:off x="5178425" y="6513513"/>
            <a:ext cx="3963988" cy="344487"/>
          </a:xfrm>
          <a:prstGeom prst="rect">
            <a:avLst/>
          </a:prstGeom>
          <a:noFill/>
          <a:ln w="9525">
            <a:noFill/>
          </a:ln>
        </p:spPr>
        <p:txBody>
          <a:bodyPr anchor="b"/>
          <a:lstStyle/>
          <a:p>
            <a:pPr lvl="0" algn="r" eaLnBrk="1" hangingPunct="1">
              <a:buFont typeface="Arial" panose="020B0604020202020204" pitchFamily="34" charset="0"/>
              <a:buNone/>
            </a:pPr>
            <a:fld id="{9A0DB2DC-4C9A-4742-B13C-FB6460FD3503}" type="slidenum">
              <a:rPr lang="zh-CN" altLang="en-US" sz="1800" dirty="0"/>
            </a:fld>
            <a:endParaRPr lang="zh-CN" altLang="en-US" sz="1800"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hasCustomPrompt="true"/>
            <p:custDataLst>
              <p:tags r:id="rId2"/>
            </p:custDataLst>
          </p:nvPr>
        </p:nvSpPr>
        <p:spPr>
          <a:xfrm>
            <a:off x="1198800" y="914400"/>
            <a:ext cx="9799200" cy="2570400"/>
          </a:xfrm>
        </p:spPr>
        <p:txBody>
          <a:bodyPr lIns="90000" tIns="46800" rIns="90000" bIns="46800" anchor="b" anchorCtr="false">
            <a:normAutofit/>
          </a:bodyPr>
          <a:lstStyle>
            <a:lvl1pPr algn="ctr">
              <a:defRPr sz="6000"/>
            </a:lvl1pPr>
          </a:lstStyle>
          <a:p>
            <a:r>
              <a:rPr lang="zh-CN" altLang="en-US" dirty="0"/>
              <a:t>单击此处编辑标题</a:t>
            </a:r>
            <a:endParaRPr lang="zh-CN" altLang="en-US" dirty="0"/>
          </a:p>
        </p:txBody>
      </p:sp>
      <p:sp>
        <p:nvSpPr>
          <p:cNvPr id="3" name="副标题 2"/>
          <p:cNvSpPr>
            <a:spLocks noGrp="true"/>
          </p:cNvSpPr>
          <p:nvPr>
            <p:ph type="subTitle" idx="1" hasCustomPrompt="true"/>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5"/>
            </p:custDataLst>
          </p:nvPr>
        </p:nvSpPr>
        <p:spPr/>
        <p:txBody>
          <a:bodyPr/>
          <a:lstStyle/>
          <a:p>
            <a:endParaRPr lang="zh-CN" altLang="en-US" dirty="0"/>
          </a:p>
        </p:txBody>
      </p:sp>
      <p:sp>
        <p:nvSpPr>
          <p:cNvPr id="18" name="灯片编号占位符 17"/>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5"/>
            </p:custDataLst>
          </p:nvPr>
        </p:nvSpPr>
        <p:spPr>
          <a:xfrm>
            <a:off x="1198800" y="2484000"/>
            <a:ext cx="9799200" cy="1018800"/>
          </a:xfrm>
        </p:spPr>
        <p:txBody>
          <a:bodyPr vert="horz" lIns="90000" tIns="46800" rIns="90000" bIns="46800" rtlCol="0" anchor="t" anchorCtr="false">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true"/>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
        <p:nvSpPr>
          <p:cNvPr id="6" name="矩形 5"/>
          <p:cNvSpPr/>
          <p:nvPr userDrawn="true"/>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true"/>
          </p:cNvSpPr>
          <p:nvPr>
            <p:ph type="dt" sz="half" idx="10"/>
          </p:nvPr>
        </p:nvSpPr>
        <p:spPr>
          <a:xfrm>
            <a:off x="7964424" y="6272784"/>
            <a:ext cx="3273552" cy="365125"/>
          </a:xfrm>
        </p:spPr>
        <p:txBody>
          <a:bodyPr/>
          <a:lstStyle/>
          <a:p>
            <a:fld id="{EF567DCB-F070-41E3-8CE6-EE7F6318B190}"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a:xfrm>
            <a:off x="11311128" y="6272784"/>
            <a:ext cx="640080" cy="365125"/>
          </a:xfrm>
        </p:spPr>
        <p:txBody>
          <a:bodyPr/>
          <a:lstStyle/>
          <a:p>
            <a:fld id="{9F2E172E-9EA4-4DC4-9948-45420554EA4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08400" y="608400"/>
            <a:ext cx="10969200" cy="705600"/>
          </a:xfrm>
        </p:spPr>
        <p:txBody>
          <a:bodyPr vert="horz" lIns="90000" tIns="46800" rIns="90000" bIns="46800" rtlCol="0" anchor="ctr" anchorCtr="false">
            <a:normAutofit/>
          </a:body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hasCustomPrompt="true"/>
            <p:custDataLst>
              <p:tags r:id="rId2"/>
            </p:custDataLst>
          </p:nvPr>
        </p:nvSpPr>
        <p:spPr>
          <a:xfrm>
            <a:off x="1990800" y="3848400"/>
            <a:ext cx="7768800" cy="766800"/>
          </a:xfrm>
        </p:spPr>
        <p:txBody>
          <a:bodyPr lIns="90000" tIns="46800" rIns="90000" bIns="46800" anchor="b" anchorCtr="false">
            <a:normAutofit/>
          </a:bodyPr>
          <a:lstStyle>
            <a:lvl1pPr>
              <a:defRPr sz="4400"/>
            </a:lvl1pPr>
          </a:lstStyle>
          <a:p>
            <a:r>
              <a:rPr lang="zh-CN" altLang="en-US" dirty="0"/>
              <a:t>单击此处编辑标题</a:t>
            </a:r>
            <a:endParaRPr lang="zh-CN" altLang="en-US" dirty="0"/>
          </a:p>
        </p:txBody>
      </p:sp>
      <p:sp>
        <p:nvSpPr>
          <p:cNvPr id="3" name="文本占位符 2"/>
          <p:cNvSpPr>
            <a:spLocks noGrp="true"/>
          </p:cNvSpPr>
          <p:nvPr>
            <p:ph type="body" idx="1" hasCustomPrompt="true"/>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08400" y="608400"/>
            <a:ext cx="10969200" cy="705600"/>
          </a:xfrm>
        </p:spPr>
        <p:txBody>
          <a:bodyPr vert="horz" lIns="90000" tIns="46800" rIns="90000" bIns="46800" rtlCol="0" anchor="ctr" anchorCtr="false">
            <a:normAutofit/>
          </a:bodyPr>
          <a:lstStyle/>
          <a:p>
            <a:pPr lvl="0"/>
            <a:r>
              <a:rPr dirty="0">
                <a:sym typeface="+mn-ea"/>
              </a:rPr>
              <a:t>单击此处编辑母版标题样式</a:t>
            </a:r>
            <a:endParaRPr dirty="0">
              <a:sym typeface="+mn-ea"/>
            </a:endParaRPr>
          </a:p>
        </p:txBody>
      </p:sp>
      <p:sp>
        <p:nvSpPr>
          <p:cNvPr id="3" name="内容占位符 2"/>
          <p:cNvSpPr>
            <a:spLocks noGrp="true"/>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true"/>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08400" y="608400"/>
            <a:ext cx="10969200" cy="705600"/>
          </a:xfrm>
        </p:spPr>
        <p:txBody>
          <a:bodyPr vert="horz" lIns="90000" tIns="46800" rIns="90000" bIns="46800" rtlCol="0" anchor="ctr" anchorCtr="false">
            <a:normAutofit/>
          </a:body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08400" y="1429200"/>
            <a:ext cx="5342400" cy="381600"/>
          </a:xfrm>
        </p:spPr>
        <p:txBody>
          <a:bodyPr lIns="101600" tIns="38100" rIns="76200" bIns="38100" anchor="t" anchorCtr="false">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1421729"/>
            <a:ext cx="5342400" cy="381600"/>
          </a:xfrm>
        </p:spPr>
        <p:txBody>
          <a:bodyPr vert="horz" lIns="101600" tIns="38100" rIns="76200" bIns="38100" rtlCol="0" anchor="t" anchorCtr="false">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08400" y="608400"/>
            <a:ext cx="10969200" cy="705600"/>
          </a:xfrm>
        </p:spPr>
        <p:txBody>
          <a:bodyPr vert="horz" lIns="90000" tIns="46800" rIns="90000" bIns="46800" rtlCol="0" anchor="ctr" anchorCtr="false">
            <a:normAutofit/>
          </a:body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true"/>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true"/>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true"/>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5"/>
            </p:custDataLst>
          </p:nvPr>
        </p:nvSpPr>
        <p:spPr/>
        <p:txBody>
          <a:bodyPr/>
          <a:lstStyle/>
          <a:p>
            <a:endParaRPr lang="zh-CN" altLang="en-US" dirty="0"/>
          </a:p>
        </p:txBody>
      </p:sp>
      <p:sp>
        <p:nvSpPr>
          <p:cNvPr id="7" name="灯片编号占位符 6"/>
          <p:cNvSpPr>
            <a:spLocks noGrp="true"/>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true"/>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true"/>
          </p:cNvSpPr>
          <p:nvPr>
            <p:ph type="title" orient="vert" hasCustomPrompt="true"/>
            <p:custDataLst>
              <p:tags r:id="rId2"/>
            </p:custDataLst>
          </p:nvPr>
        </p:nvSpPr>
        <p:spPr>
          <a:xfrm>
            <a:off x="10234800" y="914400"/>
            <a:ext cx="1044000" cy="5029200"/>
          </a:xfrm>
        </p:spPr>
        <p:txBody>
          <a:bodyPr vert="eaVert" lIns="90000" tIns="46800" rIns="90000" bIns="46800" rtlCol="0" anchor="ctr" anchorCtr="false">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true"/>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false">
            <a:norm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true"/>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6.xml"/><Relationship Id="rId7" Type="http://schemas.openxmlformats.org/officeDocument/2006/relationships/image" Target="../media/image3.png"/><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media/image2.jpeg"/><Relationship Id="rId3" Type="http://schemas.openxmlformats.org/officeDocument/2006/relationships/image" Target="../media/image1.png"/><Relationship Id="rId2" Type="http://schemas.openxmlformats.org/officeDocument/2006/relationships/tags" Target="../tags/tag63.xml"/><Relationship Id="rId10" Type="http://schemas.openxmlformats.org/officeDocument/2006/relationships/notesSlide" Target="../notesSlides/notesSlide1.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0.xml"/><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3.png"/><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82.xml"/><Relationship Id="rId2" Type="http://schemas.openxmlformats.org/officeDocument/2006/relationships/image" Target="../media/image3.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3" Type="http://schemas.openxmlformats.org/officeDocument/2006/relationships/slideLayout" Target="../slideLayouts/slideLayout2.xml"/><Relationship Id="rId32" Type="http://schemas.openxmlformats.org/officeDocument/2006/relationships/tags" Target="../tags/tag83.xml"/><Relationship Id="rId31" Type="http://schemas.openxmlformats.org/officeDocument/2006/relationships/image" Target="../media/image3.png"/><Relationship Id="rId30" Type="http://schemas.openxmlformats.org/officeDocument/2006/relationships/image" Target="../media/image54.png"/><Relationship Id="rId3" Type="http://schemas.openxmlformats.org/officeDocument/2006/relationships/image" Target="../media/image27.png"/><Relationship Id="rId29" Type="http://schemas.openxmlformats.org/officeDocument/2006/relationships/image" Target="../media/image53.png"/><Relationship Id="rId28" Type="http://schemas.openxmlformats.org/officeDocument/2006/relationships/image" Target="../media/image52.png"/><Relationship Id="rId27" Type="http://schemas.openxmlformats.org/officeDocument/2006/relationships/image" Target="../media/image51.png"/><Relationship Id="rId26" Type="http://schemas.openxmlformats.org/officeDocument/2006/relationships/image" Target="../media/image50.png"/><Relationship Id="rId25" Type="http://schemas.openxmlformats.org/officeDocument/2006/relationships/image" Target="../media/image49.png"/><Relationship Id="rId24" Type="http://schemas.openxmlformats.org/officeDocument/2006/relationships/image" Target="../media/image48.png"/><Relationship Id="rId23" Type="http://schemas.openxmlformats.org/officeDocument/2006/relationships/image" Target="../media/image47.png"/><Relationship Id="rId22" Type="http://schemas.openxmlformats.org/officeDocument/2006/relationships/image" Target="../media/image46.png"/><Relationship Id="rId21" Type="http://schemas.openxmlformats.org/officeDocument/2006/relationships/image" Target="../media/image45.png"/><Relationship Id="rId20" Type="http://schemas.openxmlformats.org/officeDocument/2006/relationships/image" Target="../media/image44.png"/><Relationship Id="rId2" Type="http://schemas.openxmlformats.org/officeDocument/2006/relationships/image" Target="../media/image26.png"/><Relationship Id="rId19" Type="http://schemas.openxmlformats.org/officeDocument/2006/relationships/image" Target="../media/image43.png"/><Relationship Id="rId18" Type="http://schemas.openxmlformats.org/officeDocument/2006/relationships/image" Target="../media/image42.png"/><Relationship Id="rId17" Type="http://schemas.openxmlformats.org/officeDocument/2006/relationships/image" Target="../media/image41.png"/><Relationship Id="rId16" Type="http://schemas.openxmlformats.org/officeDocument/2006/relationships/image" Target="../media/image40.png"/><Relationship Id="rId15" Type="http://schemas.openxmlformats.org/officeDocument/2006/relationships/image" Target="../media/image39.png"/><Relationship Id="rId14" Type="http://schemas.openxmlformats.org/officeDocument/2006/relationships/image" Target="../media/image38.png"/><Relationship Id="rId13" Type="http://schemas.openxmlformats.org/officeDocument/2006/relationships/image" Target="../media/image37.png"/><Relationship Id="rId12" Type="http://schemas.openxmlformats.org/officeDocument/2006/relationships/image" Target="../media/image36.png"/><Relationship Id="rId11" Type="http://schemas.openxmlformats.org/officeDocument/2006/relationships/image" Target="../media/image35.png"/><Relationship Id="rId10" Type="http://schemas.openxmlformats.org/officeDocument/2006/relationships/image" Target="../media/image34.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5.xml"/><Relationship Id="rId4" Type="http://schemas.openxmlformats.org/officeDocument/2006/relationships/image" Target="../media/image3.pn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tags" Target="../tags/tag8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image" Target="../media/image60.jpeg"/><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4.jpeg"/><Relationship Id="rId1" Type="http://schemas.openxmlformats.org/officeDocument/2006/relationships/image" Target="../media/image63.jpeg"/></Relationships>
</file>

<file path=ppt/slides/_rels/slide2.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image" Target="../media/image4.jpeg"/><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image" Target="../media/image2.jpeg"/><Relationship Id="rId3" Type="http://schemas.openxmlformats.org/officeDocument/2006/relationships/image" Target="../media/image1.png"/><Relationship Id="rId2" Type="http://schemas.openxmlformats.org/officeDocument/2006/relationships/tags" Target="../tags/tag68.xml"/><Relationship Id="rId11" Type="http://schemas.openxmlformats.org/officeDocument/2006/relationships/notesSlide" Target="../notesSlides/notesSlide2.xml"/><Relationship Id="rId10" Type="http://schemas.openxmlformats.org/officeDocument/2006/relationships/slideLayout" Target="../slideLayouts/slideLayout1.xml"/><Relationship Id="rId1" Type="http://schemas.openxmlformats.org/officeDocument/2006/relationships/tags" Target="../tags/tag6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8.xml"/><Relationship Id="rId4" Type="http://schemas.openxmlformats.org/officeDocument/2006/relationships/image" Target="../media/image3.pn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2.xml"/><Relationship Id="rId6" Type="http://schemas.openxmlformats.org/officeDocument/2006/relationships/tags" Target="../tags/tag89.xml"/><Relationship Id="rId5" Type="http://schemas.openxmlformats.org/officeDocument/2006/relationships/image" Target="../media/image3.png"/><Relationship Id="rId4" Type="http://schemas.openxmlformats.org/officeDocument/2006/relationships/image" Target="../media/image72.jpeg"/><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9.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image" Target="../media/image76.jpeg"/><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image" Target="../media/image73.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1.xml"/><Relationship Id="rId3" Type="http://schemas.openxmlformats.org/officeDocument/2006/relationships/image" Target="../media/image3.png"/><Relationship Id="rId2" Type="http://schemas.openxmlformats.org/officeDocument/2006/relationships/image" Target="../media/image78.jpeg"/><Relationship Id="rId1" Type="http://schemas.openxmlformats.org/officeDocument/2006/relationships/image" Target="../media/image77.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image" Target="../media/image3.png"/><Relationship Id="rId1"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5.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tags" Target="../tags/tag96.xml"/><Relationship Id="rId5" Type="http://schemas.openxmlformats.org/officeDocument/2006/relationships/image" Target="../media/image3.png"/><Relationship Id="rId4" Type="http://schemas.openxmlformats.org/officeDocument/2006/relationships/image" Target="../media/image83.jpeg"/><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7.xml"/><Relationship Id="rId4" Type="http://schemas.openxmlformats.org/officeDocument/2006/relationships/image" Target="../media/image3.png"/><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8.xml"/><Relationship Id="rId2" Type="http://schemas.openxmlformats.org/officeDocument/2006/relationships/image" Target="../media/image3.png"/><Relationship Id="rId1" Type="http://schemas.openxmlformats.org/officeDocument/2006/relationships/image" Target="../media/image87.jpeg"/></Relationships>
</file>

<file path=ppt/slides/_rels/slide32.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6" Type="http://schemas.openxmlformats.org/officeDocument/2006/relationships/notesSlide" Target="../notesSlides/notesSlide12.xml"/><Relationship Id="rId25" Type="http://schemas.openxmlformats.org/officeDocument/2006/relationships/slideLayout" Target="../slideLayouts/slideLayout7.xml"/><Relationship Id="rId24" Type="http://schemas.openxmlformats.org/officeDocument/2006/relationships/tags" Target="../tags/tag121.xml"/><Relationship Id="rId23" Type="http://schemas.openxmlformats.org/officeDocument/2006/relationships/image" Target="../media/image3.png"/><Relationship Id="rId22" Type="http://schemas.openxmlformats.org/officeDocument/2006/relationships/tags" Target="../tags/tag120.xml"/><Relationship Id="rId21" Type="http://schemas.openxmlformats.org/officeDocument/2006/relationships/tags" Target="../tags/tag119.xml"/><Relationship Id="rId20" Type="http://schemas.openxmlformats.org/officeDocument/2006/relationships/tags" Target="../tags/tag118.xml"/><Relationship Id="rId2" Type="http://schemas.openxmlformats.org/officeDocument/2006/relationships/tags" Target="../tags/tag100.xml"/><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tags" Target="../tags/tag122.xml"/><Relationship Id="rId5" Type="http://schemas.openxmlformats.org/officeDocument/2006/relationships/image" Target="../media/image3.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123.xml"/><Relationship Id="rId2" Type="http://schemas.openxmlformats.org/officeDocument/2006/relationships/image" Target="../media/image3.png"/><Relationship Id="rId1" Type="http://schemas.openxmlformats.org/officeDocument/2006/relationships/image" Target="../media/image92.png"/></Relationships>
</file>

<file path=ppt/slides/_rels/slide35.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media/image3.png"/><Relationship Id="rId7" Type="http://schemas.openxmlformats.org/officeDocument/2006/relationships/image" Target="../media/image99.png"/><Relationship Id="rId6" Type="http://schemas.openxmlformats.org/officeDocument/2006/relationships/image" Target="../media/image98.jpeg"/><Relationship Id="rId5" Type="http://schemas.openxmlformats.org/officeDocument/2006/relationships/image" Target="../media/image97.png"/><Relationship Id="rId4" Type="http://schemas.openxmlformats.org/officeDocument/2006/relationships/image" Target="../media/image96.jpeg"/><Relationship Id="rId3" Type="http://schemas.openxmlformats.org/officeDocument/2006/relationships/image" Target="../media/image95.jpeg"/><Relationship Id="rId2" Type="http://schemas.openxmlformats.org/officeDocument/2006/relationships/image" Target="../media/image94.png"/><Relationship Id="rId11" Type="http://schemas.openxmlformats.org/officeDocument/2006/relationships/notesSlide" Target="../notesSlides/notesSlide15.xml"/><Relationship Id="rId10" Type="http://schemas.openxmlformats.org/officeDocument/2006/relationships/slideLayout" Target="../slideLayouts/slideLayout7.xml"/><Relationship Id="rId1" Type="http://schemas.openxmlformats.org/officeDocument/2006/relationships/image" Target="../media/image93.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5.xml"/><Relationship Id="rId4" Type="http://schemas.openxmlformats.org/officeDocument/2006/relationships/image" Target="../media/image3.png"/><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image" Target="../media/image100.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126.xml"/><Relationship Id="rId2" Type="http://schemas.openxmlformats.org/officeDocument/2006/relationships/image" Target="../media/image3.png"/><Relationship Id="rId1" Type="http://schemas.openxmlformats.org/officeDocument/2006/relationships/image" Target="../media/image103.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127.xml"/><Relationship Id="rId2" Type="http://schemas.openxmlformats.org/officeDocument/2006/relationships/image" Target="../media/image3.png"/><Relationship Id="rId1" Type="http://schemas.openxmlformats.org/officeDocument/2006/relationships/image" Target="../media/image104.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12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129.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1.xml"/><Relationship Id="rId3" Type="http://schemas.openxmlformats.org/officeDocument/2006/relationships/image" Target="../media/image3.png"/><Relationship Id="rId2" Type="http://schemas.openxmlformats.org/officeDocument/2006/relationships/image" Target="../media/image105.png"/><Relationship Id="rId1" Type="http://schemas.openxmlformats.org/officeDocument/2006/relationships/tags" Target="../tags/tag13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2.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3.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4.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5.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6.xml"/><Relationship Id="rId3" Type="http://schemas.openxmlformats.org/officeDocument/2006/relationships/image" Target="../media/image107.jpeg"/><Relationship Id="rId2" Type="http://schemas.openxmlformats.org/officeDocument/2006/relationships/image" Target="../media/image3.png"/><Relationship Id="rId1" Type="http://schemas.openxmlformats.org/officeDocument/2006/relationships/image" Target="../media/image106.pn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137.xml"/><Relationship Id="rId3" Type="http://schemas.openxmlformats.org/officeDocument/2006/relationships/image" Target="../media/image109.jpeg"/><Relationship Id="rId2" Type="http://schemas.openxmlformats.org/officeDocument/2006/relationships/image" Target="../media/image108.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3.png"/><Relationship Id="rId3" Type="http://schemas.openxmlformats.org/officeDocument/2006/relationships/image" Target="../media/image112.png"/><Relationship Id="rId2" Type="http://schemas.openxmlformats.org/officeDocument/2006/relationships/image" Target="../media/image111.jpeg"/><Relationship Id="rId1" Type="http://schemas.openxmlformats.org/officeDocument/2006/relationships/image" Target="../media/image110.jpe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8.xml"/><Relationship Id="rId3" Type="http://schemas.openxmlformats.org/officeDocument/2006/relationships/image" Target="../media/image115.jpeg"/><Relationship Id="rId2" Type="http://schemas.openxmlformats.org/officeDocument/2006/relationships/image" Target="../media/image3.png"/><Relationship Id="rId1" Type="http://schemas.openxmlformats.org/officeDocument/2006/relationships/image" Target="../media/image11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5.xml"/><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tags" Target="../tags/tag74.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39.xml"/><Relationship Id="rId5" Type="http://schemas.openxmlformats.org/officeDocument/2006/relationships/image" Target="../media/image119.jpeg"/><Relationship Id="rId4" Type="http://schemas.openxmlformats.org/officeDocument/2006/relationships/image" Target="../media/image118.jpeg"/><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0.xml"/><Relationship Id="rId6" Type="http://schemas.openxmlformats.org/officeDocument/2006/relationships/image" Target="../media/image3.png"/><Relationship Id="rId5" Type="http://schemas.openxmlformats.org/officeDocument/2006/relationships/image" Target="../media/image124.png"/><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42.xml"/><Relationship Id="rId4" Type="http://schemas.openxmlformats.org/officeDocument/2006/relationships/image" Target="../media/image3.png"/><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3.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9.jpeg"/><Relationship Id="rId1" Type="http://schemas.openxmlformats.org/officeDocument/2006/relationships/image" Target="../media/image128.jpeg"/></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44.xml"/><Relationship Id="rId4" Type="http://schemas.openxmlformats.org/officeDocument/2006/relationships/image" Target="../media/image3.png"/><Relationship Id="rId3" Type="http://schemas.openxmlformats.org/officeDocument/2006/relationships/image" Target="../media/image132.png"/><Relationship Id="rId2" Type="http://schemas.openxmlformats.org/officeDocument/2006/relationships/image" Target="../media/image131.jpeg"/><Relationship Id="rId1" Type="http://schemas.openxmlformats.org/officeDocument/2006/relationships/image" Target="../media/image130.png"/></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5.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3.png"/><Relationship Id="rId3" Type="http://schemas.openxmlformats.org/officeDocument/2006/relationships/image" Target="../media/image133.jpeg"/><Relationship Id="rId2" Type="http://schemas.openxmlformats.org/officeDocument/2006/relationships/image" Target="../media/image132.png"/><Relationship Id="rId1" Type="http://schemas.openxmlformats.org/officeDocument/2006/relationships/image" Target="../media/image130.png"/></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6.xml"/><Relationship Id="rId6" Type="http://schemas.openxmlformats.org/officeDocument/2006/relationships/image" Target="../media/image138.jpeg"/><Relationship Id="rId5" Type="http://schemas.openxmlformats.org/officeDocument/2006/relationships/image" Target="../media/image3.png"/><Relationship Id="rId4" Type="http://schemas.openxmlformats.org/officeDocument/2006/relationships/image" Target="../media/image137.png"/><Relationship Id="rId3" Type="http://schemas.openxmlformats.org/officeDocument/2006/relationships/image" Target="../media/image136.png"/><Relationship Id="rId2" Type="http://schemas.openxmlformats.org/officeDocument/2006/relationships/image" Target="../media/image132.png"/><Relationship Id="rId1" Type="http://schemas.openxmlformats.org/officeDocument/2006/relationships/image" Target="../media/image130.png"/></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7.xml"/><Relationship Id="rId6" Type="http://schemas.openxmlformats.org/officeDocument/2006/relationships/image" Target="../media/image107.jpeg"/><Relationship Id="rId5" Type="http://schemas.openxmlformats.org/officeDocument/2006/relationships/image" Target="../media/image3.png"/><Relationship Id="rId4" Type="http://schemas.openxmlformats.org/officeDocument/2006/relationships/image" Target="../media/image140.jpeg"/><Relationship Id="rId3" Type="http://schemas.openxmlformats.org/officeDocument/2006/relationships/image" Target="../media/image139.jpeg"/><Relationship Id="rId2" Type="http://schemas.openxmlformats.org/officeDocument/2006/relationships/image" Target="../media/image132.png"/><Relationship Id="rId1" Type="http://schemas.openxmlformats.org/officeDocument/2006/relationships/image" Target="../media/image130.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2.xml"/><Relationship Id="rId6" Type="http://schemas.openxmlformats.org/officeDocument/2006/relationships/tags" Target="../tags/tag76.xml"/><Relationship Id="rId5" Type="http://schemas.openxmlformats.org/officeDocument/2006/relationships/image" Target="../media/image3.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8.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3.png"/><Relationship Id="rId3" Type="http://schemas.openxmlformats.org/officeDocument/2006/relationships/image" Target="../media/image141.png"/><Relationship Id="rId2" Type="http://schemas.openxmlformats.org/officeDocument/2006/relationships/image" Target="../media/image132.png"/><Relationship Id="rId1" Type="http://schemas.openxmlformats.org/officeDocument/2006/relationships/image" Target="../media/image130.png"/></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9.xml"/><Relationship Id="rId5" Type="http://schemas.openxmlformats.org/officeDocument/2006/relationships/image" Target="../media/image145.png"/><Relationship Id="rId4" Type="http://schemas.openxmlformats.org/officeDocument/2006/relationships/image" Target="../media/image3.png"/><Relationship Id="rId3" Type="http://schemas.openxmlformats.org/officeDocument/2006/relationships/image" Target="../media/image132.png"/><Relationship Id="rId2" Type="http://schemas.openxmlformats.org/officeDocument/2006/relationships/image" Target="../media/image144.png"/><Relationship Id="rId1" Type="http://schemas.openxmlformats.org/officeDocument/2006/relationships/image" Target="../media/image130.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1.xml"/><Relationship Id="rId4" Type="http://schemas.openxmlformats.org/officeDocument/2006/relationships/image" Target="../media/image3.png"/><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image" Target="../media/image146.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3.xml"/><Relationship Id="rId4" Type="http://schemas.openxmlformats.org/officeDocument/2006/relationships/image" Target="../media/image151.jpeg"/><Relationship Id="rId3" Type="http://schemas.openxmlformats.org/officeDocument/2006/relationships/image" Target="../media/image150.jpeg"/><Relationship Id="rId2" Type="http://schemas.openxmlformats.org/officeDocument/2006/relationships/image" Target="../media/image149.png"/><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4.xml"/><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0.jpeg"/><Relationship Id="rId2" Type="http://schemas.openxmlformats.org/officeDocument/2006/relationships/image" Target="../media/image152.jpeg"/><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5.xml"/><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jpeg"/><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2" Type="http://schemas.openxmlformats.org/officeDocument/2006/relationships/slideLayout" Target="../slideLayouts/slideLayout2.xml"/><Relationship Id="rId11" Type="http://schemas.openxmlformats.org/officeDocument/2006/relationships/tags" Target="../tags/tag77.xml"/><Relationship Id="rId10" Type="http://schemas.openxmlformats.org/officeDocument/2006/relationships/image" Target="../media/image3.png"/><Relationship Id="rId1"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6.xml"/><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5.jpeg"/><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6.jpeg"/><Relationship Id="rId1" Type="http://schemas.openxmlformats.org/officeDocument/2006/relationships/image" Target="../media/image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57.png"/><Relationship Id="rId2" Type="http://schemas.microsoft.com/office/2007/relationships/media" Target="../media/media1.mp4"/><Relationship Id="rId1" Type="http://schemas.openxmlformats.org/officeDocument/2006/relationships/video" Target="../media/media1.mp4"/></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7.xml"/><Relationship Id="rId3" Type="http://schemas.openxmlformats.org/officeDocument/2006/relationships/image" Target="../media/image158.png"/><Relationship Id="rId2" Type="http://schemas.openxmlformats.org/officeDocument/2006/relationships/image" Target="../media/image132.png"/><Relationship Id="rId1" Type="http://schemas.openxmlformats.org/officeDocument/2006/relationships/image" Target="../media/image130.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158.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9.xml"/><Relationship Id="rId5" Type="http://schemas.openxmlformats.org/officeDocument/2006/relationships/image" Target="../media/image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true"/>
          </p:cNvSpPr>
          <p:nvPr>
            <p:ph type="ctrTitle"/>
            <p:custDataLst>
              <p:tags r:id="rId1"/>
            </p:custDataLst>
          </p:nvPr>
        </p:nvSpPr>
        <p:spPr>
          <a:xfrm>
            <a:off x="1653540" y="455930"/>
            <a:ext cx="9144000" cy="1090295"/>
          </a:xfrm>
        </p:spPr>
        <p:txBody>
          <a:bodyPr>
            <a:noAutofit/>
          </a:bodyPr>
          <a:lstStyle/>
          <a:p>
            <a:r>
              <a:rPr lang="zh-CN" altLang="en-US" sz="4300"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sym typeface="+mn-ea"/>
              </a:rPr>
              <a:t>深圳市垃圾分类公众教育蒲公英计划</a:t>
            </a:r>
            <a:endParaRPr lang="zh-CN" altLang="en-US" sz="4300" dirty="0" smtClean="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sym typeface="+mn-ea"/>
            </a:endParaRPr>
          </a:p>
        </p:txBody>
      </p:sp>
      <p:sp>
        <p:nvSpPr>
          <p:cNvPr id="9" name="副标题 8"/>
          <p:cNvSpPr>
            <a:spLocks noGrp="true"/>
          </p:cNvSpPr>
          <p:nvPr>
            <p:ph type="subTitle" idx="1"/>
            <p:custDataLst>
              <p:tags r:id="rId2"/>
            </p:custDataLst>
          </p:nvPr>
        </p:nvSpPr>
        <p:spPr>
          <a:xfrm>
            <a:off x="1376680" y="5451475"/>
            <a:ext cx="9144000" cy="676275"/>
          </a:xfrm>
        </p:spPr>
        <p:txBody>
          <a:bodyPr>
            <a:normAutofit/>
          </a:bodyPr>
          <a:lstStyle/>
          <a:p>
            <a:r>
              <a:rPr lang="zh-CN" altLang="en-US" sz="3200" b="1"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rPr>
              <a:t>深圳源创环保科技有限公司</a:t>
            </a:r>
            <a:endParaRPr lang="zh-CN" altLang="en-US" sz="3200" b="1"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endParaRPr>
          </a:p>
        </p:txBody>
      </p:sp>
      <p:pic>
        <p:nvPicPr>
          <p:cNvPr id="16" name="图片 15" descr="ppt-17.png"/>
          <p:cNvPicPr>
            <a:picLocks noChangeAspect="true"/>
          </p:cNvPicPr>
          <p:nvPr/>
        </p:nvPicPr>
        <p:blipFill>
          <a:blip r:embed="rId3" cstate="print"/>
          <a:srcRect r="60635"/>
          <a:stretch>
            <a:fillRect/>
          </a:stretch>
        </p:blipFill>
        <p:spPr>
          <a:xfrm>
            <a:off x="66634" y="89831"/>
            <a:ext cx="919493" cy="862353"/>
          </a:xfrm>
          <a:prstGeom prst="rect">
            <a:avLst/>
          </a:prstGeom>
        </p:spPr>
      </p:pic>
      <p:pic>
        <p:nvPicPr>
          <p:cNvPr id="7" name="图片 6" descr="ppt-05"/>
          <p:cNvPicPr>
            <a:picLocks noChangeAspect="true"/>
          </p:cNvPicPr>
          <p:nvPr/>
        </p:nvPicPr>
        <p:blipFill>
          <a:blip r:embed="rId4" cstate="print"/>
          <a:stretch>
            <a:fillRect/>
          </a:stretch>
        </p:blipFill>
        <p:spPr>
          <a:xfrm>
            <a:off x="-339089" y="-191770"/>
            <a:ext cx="12870841" cy="7241994"/>
          </a:xfrm>
          <a:prstGeom prst="rect">
            <a:avLst/>
          </a:prstGeom>
          <a:solidFill>
            <a:schemeClr val="accent5"/>
          </a:solidFill>
        </p:spPr>
      </p:pic>
      <p:sp>
        <p:nvSpPr>
          <p:cNvPr id="11" name="标题 7"/>
          <p:cNvSpPr>
            <a:spLocks noGrp="true"/>
          </p:cNvSpPr>
          <p:nvPr>
            <p:custDataLst>
              <p:tags r:id="rId5"/>
            </p:custDataLst>
          </p:nvPr>
        </p:nvSpPr>
        <p:spPr>
          <a:xfrm>
            <a:off x="1409065" y="354330"/>
            <a:ext cx="8214995" cy="1090295"/>
          </a:xfrm>
          <a:prstGeom prst="rect">
            <a:avLst/>
          </a:prstGeom>
        </p:spPr>
        <p:txBody>
          <a:bodyPr vert="horz" lIns="91440" tIns="45720" rIns="91440" bIns="45720" rtlCol="0" anchor="b">
            <a:noAutofit/>
            <a:scene3d>
              <a:camera prst="orthographicFront"/>
              <a:lightRig rig="threePt" dir="t"/>
            </a:scene3d>
          </a:bodyPr>
          <a:lstStyle>
            <a:lvl1pPr algn="ctr" defTabSz="914400" rtl="0" eaLnBrk="1" latinLnBrk="0" hangingPunct="1">
              <a:lnSpc>
                <a:spcPct val="90000"/>
              </a:lnSpc>
              <a:spcBef>
                <a:spcPct val="0"/>
              </a:spcBef>
              <a:buNone/>
              <a:defRPr sz="4800" b="1" kern="1200">
                <a:solidFill>
                  <a:schemeClr val="accent3">
                    <a:lumMod val="75000"/>
                  </a:schemeClr>
                </a:solidFill>
                <a:latin typeface="+mj-lt"/>
                <a:ea typeface="+mj-ea"/>
                <a:cs typeface="+mj-cs"/>
              </a:defRPr>
            </a:lvl1pPr>
          </a:lstStyle>
          <a:p>
            <a:r>
              <a:rPr lang="zh-CN" altLang="en-US" sz="3500" dirty="0">
                <a:solidFill>
                  <a:schemeClr val="bg1"/>
                </a:solidFill>
                <a:effectLst/>
                <a:latin typeface="微软雅黑" panose="020B0503020204020204" pitchFamily="34" charset="-122"/>
                <a:ea typeface="微软雅黑" panose="020B0503020204020204" pitchFamily="34" charset="-122"/>
                <a:sym typeface="+mn-ea"/>
              </a:rPr>
              <a:t>德阳市垃圾分类公众教育蒲公英计划</a:t>
            </a:r>
            <a:endParaRPr lang="zh-CN" altLang="en-US" sz="3500" dirty="0">
              <a:solidFill>
                <a:schemeClr val="bg1"/>
              </a:solidFill>
              <a:effectLst/>
              <a:latin typeface="微软雅黑" panose="020B0503020204020204" pitchFamily="34" charset="-122"/>
              <a:ea typeface="微软雅黑" panose="020B0503020204020204" pitchFamily="34" charset="-122"/>
              <a:sym typeface="+mn-ea"/>
            </a:endParaRPr>
          </a:p>
        </p:txBody>
      </p:sp>
      <p:sp>
        <p:nvSpPr>
          <p:cNvPr id="13" name="副标题 8"/>
          <p:cNvSpPr>
            <a:spLocks noGrp="true"/>
          </p:cNvSpPr>
          <p:nvPr>
            <p:custDataLst>
              <p:tags r:id="rId6"/>
            </p:custDataLst>
          </p:nvPr>
        </p:nvSpPr>
        <p:spPr>
          <a:xfrm>
            <a:off x="2605405" y="2403475"/>
            <a:ext cx="5515610" cy="850900"/>
          </a:xfrm>
          <a:prstGeom prst="rect">
            <a:avLst/>
          </a:prstGeom>
        </p:spPr>
        <p:txBody>
          <a:bodyPr vert="horz" lIns="91440" tIns="45720" rIns="91440" bIns="45720" rtlCol="0" anchor="ctr" anchorCtr="false">
            <a:noAutofit/>
          </a:bodyPr>
          <a:lstStyle>
            <a:lvl1pPr marL="0" indent="0" algn="ctr" defTabSz="914400" rtl="0" eaLnBrk="1" latinLnBrk="0" hangingPunct="1">
              <a:lnSpc>
                <a:spcPct val="90000"/>
              </a:lnSpc>
              <a:spcBef>
                <a:spcPts val="1000"/>
              </a:spcBef>
              <a:buClr>
                <a:srgbClr val="963B22"/>
              </a:buClr>
              <a:buFont typeface="Arial" panose="020B0604020202020204" pitchFamily="34" charset="0"/>
              <a:buNone/>
              <a:defRPr sz="2400" kern="1200">
                <a:solidFill>
                  <a:schemeClr val="accent2"/>
                </a:solidFill>
                <a:latin typeface="+mn-lt"/>
                <a:ea typeface="+mn-ea"/>
                <a:cs typeface="+mn-cs"/>
              </a:defRPr>
            </a:lvl1pPr>
            <a:lvl2pPr marL="457200" indent="0" algn="ctr" defTabSz="914400" rtl="0" eaLnBrk="1" latinLnBrk="0" hangingPunct="1">
              <a:lnSpc>
                <a:spcPct val="90000"/>
              </a:lnSpc>
              <a:spcBef>
                <a:spcPts val="500"/>
              </a:spcBef>
              <a:buClr>
                <a:srgbClr val="963B22"/>
              </a:buClr>
              <a:buFont typeface="Arial" panose="020B0604020202020204" pitchFamily="34" charset="0"/>
              <a:buNone/>
              <a:defRPr sz="2000" kern="1200">
                <a:solidFill>
                  <a:schemeClr val="accent2"/>
                </a:solidFill>
                <a:latin typeface="+mn-lt"/>
                <a:ea typeface="+mn-ea"/>
                <a:cs typeface="+mn-cs"/>
              </a:defRPr>
            </a:lvl2pPr>
            <a:lvl3pPr marL="914400" indent="0" algn="ctr" defTabSz="914400" rtl="0" eaLnBrk="1" latinLnBrk="0" hangingPunct="1">
              <a:lnSpc>
                <a:spcPct val="90000"/>
              </a:lnSpc>
              <a:spcBef>
                <a:spcPts val="500"/>
              </a:spcBef>
              <a:buClr>
                <a:srgbClr val="963B22"/>
              </a:buClr>
              <a:buFont typeface="Arial" panose="020B0604020202020204" pitchFamily="34" charset="0"/>
              <a:buNone/>
              <a:defRPr sz="1800" kern="1200">
                <a:solidFill>
                  <a:schemeClr val="accent2"/>
                </a:solidFill>
                <a:latin typeface="+mn-lt"/>
                <a:ea typeface="+mn-ea"/>
                <a:cs typeface="+mn-cs"/>
              </a:defRPr>
            </a:lvl3pPr>
            <a:lvl4pPr marL="1371600" indent="0" algn="ctr" defTabSz="914400" rtl="0" eaLnBrk="1" latinLnBrk="0" hangingPunct="1">
              <a:lnSpc>
                <a:spcPct val="90000"/>
              </a:lnSpc>
              <a:spcBef>
                <a:spcPts val="500"/>
              </a:spcBef>
              <a:buClr>
                <a:srgbClr val="963B22"/>
              </a:buClr>
              <a:buFont typeface="Arial" panose="020B0604020202020204" pitchFamily="34" charset="0"/>
              <a:buNone/>
              <a:defRPr sz="1600" kern="1200">
                <a:solidFill>
                  <a:schemeClr val="accent2"/>
                </a:solidFill>
                <a:latin typeface="+mn-lt"/>
                <a:ea typeface="+mn-ea"/>
                <a:cs typeface="+mn-cs"/>
              </a:defRPr>
            </a:lvl4pPr>
            <a:lvl5pPr marL="1828800" indent="0" algn="ctr" defTabSz="914400" rtl="0" eaLnBrk="1" latinLnBrk="0" hangingPunct="1">
              <a:lnSpc>
                <a:spcPct val="90000"/>
              </a:lnSpc>
              <a:spcBef>
                <a:spcPts val="500"/>
              </a:spcBef>
              <a:buClr>
                <a:srgbClr val="963B22"/>
              </a:buClr>
              <a:buFont typeface="Arial" panose="020B0604020202020204" pitchFamily="34" charset="0"/>
              <a:buNone/>
              <a:defRPr sz="1600" kern="1200">
                <a:solidFill>
                  <a:schemeClr val="accent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72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j-cs"/>
              </a:rPr>
              <a:t>走向零废弃</a:t>
            </a:r>
            <a:endParaRPr lang="zh-CN" altLang="en-US" sz="72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j-cs"/>
            </a:endParaRPr>
          </a:p>
        </p:txBody>
      </p:sp>
      <p:sp>
        <p:nvSpPr>
          <p:cNvPr id="6" name="文本框 2"/>
          <p:cNvSpPr txBox="true"/>
          <p:nvPr/>
        </p:nvSpPr>
        <p:spPr>
          <a:xfrm>
            <a:off x="2425388" y="4760278"/>
            <a:ext cx="5695122" cy="643890"/>
          </a:xfrm>
          <a:prstGeom prst="rect">
            <a:avLst/>
          </a:prstGeom>
          <a:noFill/>
        </p:spPr>
        <p:txBody>
          <a:bodyPr wrap="square" lIns="91422" tIns="45712" rIns="91422" bIns="45712" rtlCol="0">
            <a:spAutoFit/>
          </a:bodyPr>
          <a:p>
            <a:pPr>
              <a:lnSpc>
                <a:spcPct val="150000"/>
              </a:lnSpc>
            </a:pPr>
            <a:r>
              <a:rPr lang="zh-CN" sz="2400" dirty="0">
                <a:solidFill>
                  <a:schemeClr val="bg1"/>
                </a:solidFill>
                <a:latin typeface="微软雅黑" panose="020B0503020204020204" pitchFamily="34" charset="-122"/>
                <a:ea typeface="微软雅黑" panose="020B0503020204020204" pitchFamily="34" charset="-122"/>
              </a:rPr>
              <a:t>时间：</a:t>
            </a:r>
            <a:endParaRPr lang="zh-CN" sz="2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685925" y="4000500"/>
            <a:ext cx="3629025" cy="55245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true"/>
          <p:nvPr/>
        </p:nvSpPr>
        <p:spPr>
          <a:xfrm>
            <a:off x="2399665" y="3950970"/>
            <a:ext cx="6234430" cy="460375"/>
          </a:xfrm>
          <a:prstGeom prst="rect">
            <a:avLst/>
          </a:prstGeom>
          <a:noFill/>
        </p:spPr>
        <p:txBody>
          <a:bodyPr wrap="square" rtlCol="0">
            <a:spAutoFit/>
          </a:bodyPr>
          <a:p>
            <a:r>
              <a:rPr lang="zh-CN" altLang="en-US" sz="2400" dirty="0">
                <a:solidFill>
                  <a:schemeClr val="bg1"/>
                </a:solidFill>
                <a:latin typeface="微软雅黑" panose="020B0503020204020204" pitchFamily="34" charset="-122"/>
                <a:ea typeface="微软雅黑" panose="020B0503020204020204" pitchFamily="34" charset="-122"/>
              </a:rPr>
              <a:t>讲师：</a:t>
            </a:r>
            <a:endParaRPr lang="zh-CN" altLang="en-US"/>
          </a:p>
        </p:txBody>
      </p:sp>
      <p:pic>
        <p:nvPicPr>
          <p:cNvPr id="10" name="图片 9"/>
          <p:cNvPicPr>
            <a:picLocks noChangeAspect="true"/>
          </p:cNvPicPr>
          <p:nvPr/>
        </p:nvPicPr>
        <p:blipFill>
          <a:blip r:embed="rId7"/>
          <a:stretch>
            <a:fillRect/>
          </a:stretch>
        </p:blipFill>
        <p:spPr>
          <a:xfrm>
            <a:off x="364490" y="297815"/>
            <a:ext cx="1395730" cy="1406525"/>
          </a:xfrm>
          <a:prstGeom prst="rect">
            <a:avLst/>
          </a:prstGeom>
        </p:spPr>
      </p:pic>
    </p:spTree>
    <p:custDataLst>
      <p:tags r:id="rId8"/>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79375"/>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173480" y="335598"/>
            <a:ext cx="2609215" cy="366395"/>
          </a:xfrm>
          <a:prstGeom prst="rect">
            <a:avLst/>
          </a:prstGeom>
        </p:spPr>
        <p:txBody>
          <a:bodyPr vert="horz" wrap="square" lIns="0" tIns="12700" rIns="0" bIns="0" rtlCol="0">
            <a:spAutoFit/>
          </a:bodyPr>
          <a:lstStyle/>
          <a:p>
            <a:pPr marL="12700">
              <a:lnSpc>
                <a:spcPct val="100000"/>
              </a:lnSpc>
              <a:spcBef>
                <a:spcPts val="100"/>
              </a:spcBef>
            </a:pPr>
            <a:r>
              <a:rPr sz="2300" spc="-85" dirty="0">
                <a:solidFill>
                  <a:srgbClr val="242424"/>
                </a:solidFill>
                <a:latin typeface="微软雅黑" panose="020B0503020204020204" pitchFamily="34" charset="-122"/>
                <a:ea typeface="+mn-ea"/>
                <a:cs typeface="微软雅黑" panose="020B0503020204020204" pitchFamily="34" charset="-122"/>
              </a:rPr>
              <a:t>2.1 政策要求</a:t>
            </a:r>
            <a:endParaRPr sz="2300" spc="-85" dirty="0">
              <a:solidFill>
                <a:srgbClr val="242424"/>
              </a:solidFill>
              <a:latin typeface="微软雅黑" panose="020B0503020204020204" pitchFamily="34" charset="-122"/>
              <a:ea typeface="+mn-ea"/>
              <a:cs typeface="微软雅黑" panose="020B0503020204020204" pitchFamily="34" charset="-122"/>
            </a:endParaRPr>
          </a:p>
        </p:txBody>
      </p:sp>
      <p:sp>
        <p:nvSpPr>
          <p:cNvPr id="18" name="object 18"/>
          <p:cNvSpPr/>
          <p:nvPr/>
        </p:nvSpPr>
        <p:spPr>
          <a:xfrm>
            <a:off x="1152334" y="3684778"/>
            <a:ext cx="0" cy="1851025"/>
          </a:xfrm>
          <a:custGeom>
            <a:avLst/>
            <a:gdLst/>
            <a:ahLst/>
            <a:cxnLst/>
            <a:rect l="l" t="t" r="r" b="b"/>
            <a:pathLst>
              <a:path h="1851025">
                <a:moveTo>
                  <a:pt x="0" y="0"/>
                </a:moveTo>
                <a:lnTo>
                  <a:pt x="0" y="1851025"/>
                </a:lnTo>
              </a:path>
            </a:pathLst>
          </a:custGeom>
          <a:ln w="19050">
            <a:solidFill>
              <a:srgbClr val="C0504D"/>
            </a:solidFill>
          </a:ln>
        </p:spPr>
        <p:txBody>
          <a:bodyPr wrap="square" lIns="0" tIns="0" rIns="0" bIns="0" rtlCol="0"/>
          <a:lstStyle/>
          <a:p/>
        </p:txBody>
      </p:sp>
      <p:sp>
        <p:nvSpPr>
          <p:cNvPr id="19" name="object 19"/>
          <p:cNvSpPr/>
          <p:nvPr/>
        </p:nvSpPr>
        <p:spPr>
          <a:xfrm>
            <a:off x="4103878" y="1384808"/>
            <a:ext cx="0" cy="1734820"/>
          </a:xfrm>
          <a:custGeom>
            <a:avLst/>
            <a:gdLst/>
            <a:ahLst/>
            <a:cxnLst/>
            <a:rect l="l" t="t" r="r" b="b"/>
            <a:pathLst>
              <a:path h="1734820">
                <a:moveTo>
                  <a:pt x="0" y="0"/>
                </a:moveTo>
                <a:lnTo>
                  <a:pt x="0" y="1734819"/>
                </a:lnTo>
              </a:path>
            </a:pathLst>
          </a:custGeom>
          <a:ln w="19050">
            <a:solidFill>
              <a:srgbClr val="497DBA"/>
            </a:solidFill>
          </a:ln>
        </p:spPr>
        <p:txBody>
          <a:bodyPr wrap="square" lIns="0" tIns="0" rIns="0" bIns="0" rtlCol="0"/>
          <a:lstStyle/>
          <a:p/>
        </p:txBody>
      </p:sp>
      <p:sp>
        <p:nvSpPr>
          <p:cNvPr id="20" name="object 20"/>
          <p:cNvSpPr/>
          <p:nvPr/>
        </p:nvSpPr>
        <p:spPr>
          <a:xfrm>
            <a:off x="243509" y="3411346"/>
            <a:ext cx="11667490" cy="0"/>
          </a:xfrm>
          <a:custGeom>
            <a:avLst/>
            <a:gdLst/>
            <a:ahLst/>
            <a:cxnLst/>
            <a:rect l="l" t="t" r="r" b="b"/>
            <a:pathLst>
              <a:path w="11667490">
                <a:moveTo>
                  <a:pt x="0" y="0"/>
                </a:moveTo>
                <a:lnTo>
                  <a:pt x="11667058" y="0"/>
                </a:lnTo>
              </a:path>
            </a:pathLst>
          </a:custGeom>
          <a:ln w="28575">
            <a:solidFill>
              <a:srgbClr val="A6A6A6"/>
            </a:solidFill>
          </a:ln>
        </p:spPr>
        <p:txBody>
          <a:bodyPr wrap="square" lIns="0" tIns="0" rIns="0" bIns="0" rtlCol="0"/>
          <a:lstStyle/>
          <a:p/>
        </p:txBody>
      </p:sp>
      <p:sp>
        <p:nvSpPr>
          <p:cNvPr id="21" name="object 21"/>
          <p:cNvSpPr/>
          <p:nvPr/>
        </p:nvSpPr>
        <p:spPr>
          <a:xfrm>
            <a:off x="0" y="3281045"/>
            <a:ext cx="243840" cy="260985"/>
          </a:xfrm>
          <a:custGeom>
            <a:avLst/>
            <a:gdLst/>
            <a:ahLst/>
            <a:cxnLst/>
            <a:rect l="l" t="t" r="r" b="b"/>
            <a:pathLst>
              <a:path w="243840" h="260985">
                <a:moveTo>
                  <a:pt x="121757" y="0"/>
                </a:moveTo>
                <a:lnTo>
                  <a:pt x="74363" y="10233"/>
                </a:lnTo>
                <a:lnTo>
                  <a:pt x="35661" y="38147"/>
                </a:lnTo>
                <a:lnTo>
                  <a:pt x="9568" y="79563"/>
                </a:lnTo>
                <a:lnTo>
                  <a:pt x="0" y="130302"/>
                </a:lnTo>
                <a:lnTo>
                  <a:pt x="9568" y="180986"/>
                </a:lnTo>
                <a:lnTo>
                  <a:pt x="35661" y="222408"/>
                </a:lnTo>
                <a:lnTo>
                  <a:pt x="74363" y="250352"/>
                </a:lnTo>
                <a:lnTo>
                  <a:pt x="121757" y="260603"/>
                </a:lnTo>
                <a:lnTo>
                  <a:pt x="169149" y="250352"/>
                </a:lnTo>
                <a:lnTo>
                  <a:pt x="207850" y="222408"/>
                </a:lnTo>
                <a:lnTo>
                  <a:pt x="233942" y="180986"/>
                </a:lnTo>
                <a:lnTo>
                  <a:pt x="243509" y="130302"/>
                </a:lnTo>
                <a:lnTo>
                  <a:pt x="233942" y="79563"/>
                </a:lnTo>
                <a:lnTo>
                  <a:pt x="207850" y="38147"/>
                </a:lnTo>
                <a:lnTo>
                  <a:pt x="169149" y="10233"/>
                </a:lnTo>
                <a:lnTo>
                  <a:pt x="121757" y="0"/>
                </a:lnTo>
                <a:close/>
              </a:path>
            </a:pathLst>
          </a:custGeom>
          <a:solidFill>
            <a:srgbClr val="FFFFFF"/>
          </a:solidFill>
        </p:spPr>
        <p:txBody>
          <a:bodyPr wrap="square" lIns="0" tIns="0" rIns="0" bIns="0" rtlCol="0"/>
          <a:lstStyle/>
          <a:p/>
        </p:txBody>
      </p:sp>
      <p:sp>
        <p:nvSpPr>
          <p:cNvPr id="22" name="object 22"/>
          <p:cNvSpPr/>
          <p:nvPr/>
        </p:nvSpPr>
        <p:spPr>
          <a:xfrm>
            <a:off x="0" y="3281045"/>
            <a:ext cx="243840" cy="260985"/>
          </a:xfrm>
          <a:custGeom>
            <a:avLst/>
            <a:gdLst/>
            <a:ahLst/>
            <a:cxnLst/>
            <a:rect l="l" t="t" r="r" b="b"/>
            <a:pathLst>
              <a:path w="243840" h="260985">
                <a:moveTo>
                  <a:pt x="0" y="130301"/>
                </a:moveTo>
                <a:lnTo>
                  <a:pt x="9568" y="79563"/>
                </a:lnTo>
                <a:lnTo>
                  <a:pt x="35661" y="38147"/>
                </a:lnTo>
                <a:lnTo>
                  <a:pt x="74363" y="10233"/>
                </a:lnTo>
                <a:lnTo>
                  <a:pt x="121757" y="0"/>
                </a:lnTo>
                <a:lnTo>
                  <a:pt x="169149" y="10233"/>
                </a:lnTo>
                <a:lnTo>
                  <a:pt x="207850" y="38147"/>
                </a:lnTo>
                <a:lnTo>
                  <a:pt x="233942" y="79563"/>
                </a:lnTo>
                <a:lnTo>
                  <a:pt x="243509" y="130301"/>
                </a:lnTo>
                <a:lnTo>
                  <a:pt x="233942" y="180986"/>
                </a:lnTo>
                <a:lnTo>
                  <a:pt x="207850" y="222408"/>
                </a:lnTo>
                <a:lnTo>
                  <a:pt x="169149" y="250352"/>
                </a:lnTo>
                <a:lnTo>
                  <a:pt x="121757" y="260603"/>
                </a:lnTo>
                <a:lnTo>
                  <a:pt x="74363" y="250352"/>
                </a:lnTo>
                <a:lnTo>
                  <a:pt x="35661" y="222408"/>
                </a:lnTo>
                <a:lnTo>
                  <a:pt x="9568" y="180986"/>
                </a:lnTo>
                <a:lnTo>
                  <a:pt x="0" y="130301"/>
                </a:lnTo>
                <a:close/>
              </a:path>
            </a:pathLst>
          </a:custGeom>
          <a:ln w="28575">
            <a:solidFill>
              <a:srgbClr val="A6A6A6"/>
            </a:solidFill>
          </a:ln>
        </p:spPr>
        <p:txBody>
          <a:bodyPr wrap="square" lIns="0" tIns="0" rIns="0" bIns="0" rtlCol="0"/>
          <a:lstStyle/>
          <a:p/>
        </p:txBody>
      </p:sp>
      <p:sp>
        <p:nvSpPr>
          <p:cNvPr id="23" name="object 23"/>
          <p:cNvSpPr/>
          <p:nvPr/>
        </p:nvSpPr>
        <p:spPr>
          <a:xfrm>
            <a:off x="11910568" y="3281045"/>
            <a:ext cx="243840" cy="260985"/>
          </a:xfrm>
          <a:custGeom>
            <a:avLst/>
            <a:gdLst/>
            <a:ahLst/>
            <a:cxnLst/>
            <a:rect l="l" t="t" r="r" b="b"/>
            <a:pathLst>
              <a:path w="243840" h="260985">
                <a:moveTo>
                  <a:pt x="121792" y="0"/>
                </a:moveTo>
                <a:lnTo>
                  <a:pt x="74420" y="10233"/>
                </a:lnTo>
                <a:lnTo>
                  <a:pt x="35702" y="38147"/>
                </a:lnTo>
                <a:lnTo>
                  <a:pt x="9582" y="79563"/>
                </a:lnTo>
                <a:lnTo>
                  <a:pt x="0" y="130301"/>
                </a:lnTo>
                <a:lnTo>
                  <a:pt x="9582" y="180986"/>
                </a:lnTo>
                <a:lnTo>
                  <a:pt x="35702" y="222408"/>
                </a:lnTo>
                <a:lnTo>
                  <a:pt x="74420" y="250352"/>
                </a:lnTo>
                <a:lnTo>
                  <a:pt x="121792" y="260603"/>
                </a:lnTo>
                <a:lnTo>
                  <a:pt x="169219" y="250352"/>
                </a:lnTo>
                <a:lnTo>
                  <a:pt x="207930" y="222408"/>
                </a:lnTo>
                <a:lnTo>
                  <a:pt x="234021" y="180986"/>
                </a:lnTo>
                <a:lnTo>
                  <a:pt x="243585" y="130301"/>
                </a:lnTo>
                <a:lnTo>
                  <a:pt x="234021" y="79563"/>
                </a:lnTo>
                <a:lnTo>
                  <a:pt x="207930" y="38147"/>
                </a:lnTo>
                <a:lnTo>
                  <a:pt x="169219" y="10233"/>
                </a:lnTo>
                <a:lnTo>
                  <a:pt x="121792" y="0"/>
                </a:lnTo>
                <a:close/>
              </a:path>
            </a:pathLst>
          </a:custGeom>
          <a:solidFill>
            <a:srgbClr val="FFFFFF"/>
          </a:solidFill>
        </p:spPr>
        <p:txBody>
          <a:bodyPr wrap="square" lIns="0" tIns="0" rIns="0" bIns="0" rtlCol="0"/>
          <a:lstStyle/>
          <a:p/>
        </p:txBody>
      </p:sp>
      <p:sp>
        <p:nvSpPr>
          <p:cNvPr id="24" name="object 24"/>
          <p:cNvSpPr/>
          <p:nvPr/>
        </p:nvSpPr>
        <p:spPr>
          <a:xfrm>
            <a:off x="11910568" y="3281045"/>
            <a:ext cx="243840" cy="260985"/>
          </a:xfrm>
          <a:custGeom>
            <a:avLst/>
            <a:gdLst/>
            <a:ahLst/>
            <a:cxnLst/>
            <a:rect l="l" t="t" r="r" b="b"/>
            <a:pathLst>
              <a:path w="243840" h="260985">
                <a:moveTo>
                  <a:pt x="0" y="130301"/>
                </a:moveTo>
                <a:lnTo>
                  <a:pt x="9582" y="79563"/>
                </a:lnTo>
                <a:lnTo>
                  <a:pt x="35702" y="38147"/>
                </a:lnTo>
                <a:lnTo>
                  <a:pt x="74420" y="10233"/>
                </a:lnTo>
                <a:lnTo>
                  <a:pt x="121792" y="0"/>
                </a:lnTo>
                <a:lnTo>
                  <a:pt x="169219" y="10233"/>
                </a:lnTo>
                <a:lnTo>
                  <a:pt x="207930" y="38147"/>
                </a:lnTo>
                <a:lnTo>
                  <a:pt x="234021" y="79563"/>
                </a:lnTo>
                <a:lnTo>
                  <a:pt x="243585" y="130301"/>
                </a:lnTo>
                <a:lnTo>
                  <a:pt x="234021" y="180986"/>
                </a:lnTo>
                <a:lnTo>
                  <a:pt x="207930" y="222408"/>
                </a:lnTo>
                <a:lnTo>
                  <a:pt x="169219" y="250352"/>
                </a:lnTo>
                <a:lnTo>
                  <a:pt x="121792" y="260603"/>
                </a:lnTo>
                <a:lnTo>
                  <a:pt x="74420" y="250352"/>
                </a:lnTo>
                <a:lnTo>
                  <a:pt x="35702" y="222408"/>
                </a:lnTo>
                <a:lnTo>
                  <a:pt x="9582" y="180986"/>
                </a:lnTo>
                <a:lnTo>
                  <a:pt x="0" y="130301"/>
                </a:lnTo>
                <a:close/>
              </a:path>
            </a:pathLst>
          </a:custGeom>
          <a:ln w="28575">
            <a:solidFill>
              <a:srgbClr val="A6A6A6"/>
            </a:solidFill>
          </a:ln>
        </p:spPr>
        <p:txBody>
          <a:bodyPr wrap="square" lIns="0" tIns="0" rIns="0" bIns="0" rtlCol="0"/>
          <a:lstStyle/>
          <a:p/>
        </p:txBody>
      </p:sp>
      <p:sp>
        <p:nvSpPr>
          <p:cNvPr id="25" name="object 25"/>
          <p:cNvSpPr/>
          <p:nvPr/>
        </p:nvSpPr>
        <p:spPr>
          <a:xfrm>
            <a:off x="983284" y="5189728"/>
            <a:ext cx="2514600" cy="435609"/>
          </a:xfrm>
          <a:custGeom>
            <a:avLst/>
            <a:gdLst/>
            <a:ahLst/>
            <a:cxnLst/>
            <a:rect l="l" t="t" r="r" b="b"/>
            <a:pathLst>
              <a:path w="2514600" h="435610">
                <a:moveTo>
                  <a:pt x="2296363" y="0"/>
                </a:moveTo>
                <a:lnTo>
                  <a:pt x="217703" y="0"/>
                </a:lnTo>
                <a:lnTo>
                  <a:pt x="167787" y="5746"/>
                </a:lnTo>
                <a:lnTo>
                  <a:pt x="121964" y="22116"/>
                </a:lnTo>
                <a:lnTo>
                  <a:pt x="81542" y="47806"/>
                </a:lnTo>
                <a:lnTo>
                  <a:pt x="47828" y="81511"/>
                </a:lnTo>
                <a:lnTo>
                  <a:pt x="22128" y="121927"/>
                </a:lnTo>
                <a:lnTo>
                  <a:pt x="5749" y="167751"/>
                </a:lnTo>
                <a:lnTo>
                  <a:pt x="0" y="217678"/>
                </a:lnTo>
                <a:lnTo>
                  <a:pt x="5749" y="267605"/>
                </a:lnTo>
                <a:lnTo>
                  <a:pt x="22128" y="313431"/>
                </a:lnTo>
                <a:lnTo>
                  <a:pt x="47828" y="353849"/>
                </a:lnTo>
                <a:lnTo>
                  <a:pt x="81542" y="387557"/>
                </a:lnTo>
                <a:lnTo>
                  <a:pt x="121964" y="413249"/>
                </a:lnTo>
                <a:lnTo>
                  <a:pt x="167787" y="429621"/>
                </a:lnTo>
                <a:lnTo>
                  <a:pt x="217703" y="435368"/>
                </a:lnTo>
                <a:lnTo>
                  <a:pt x="2296363" y="435368"/>
                </a:lnTo>
                <a:lnTo>
                  <a:pt x="2346290" y="429621"/>
                </a:lnTo>
                <a:lnTo>
                  <a:pt x="2392113" y="413249"/>
                </a:lnTo>
                <a:lnTo>
                  <a:pt x="2432530" y="387557"/>
                </a:lnTo>
                <a:lnTo>
                  <a:pt x="2466235" y="353849"/>
                </a:lnTo>
                <a:lnTo>
                  <a:pt x="2491924" y="313431"/>
                </a:lnTo>
                <a:lnTo>
                  <a:pt x="2508294" y="267605"/>
                </a:lnTo>
                <a:lnTo>
                  <a:pt x="2514041" y="217678"/>
                </a:lnTo>
                <a:lnTo>
                  <a:pt x="2508294" y="167751"/>
                </a:lnTo>
                <a:lnTo>
                  <a:pt x="2491924" y="121927"/>
                </a:lnTo>
                <a:lnTo>
                  <a:pt x="2466235" y="81511"/>
                </a:lnTo>
                <a:lnTo>
                  <a:pt x="2432530" y="47806"/>
                </a:lnTo>
                <a:lnTo>
                  <a:pt x="2392113" y="22116"/>
                </a:lnTo>
                <a:lnTo>
                  <a:pt x="2346290" y="5746"/>
                </a:lnTo>
                <a:lnTo>
                  <a:pt x="2296363" y="0"/>
                </a:lnTo>
                <a:close/>
              </a:path>
            </a:pathLst>
          </a:custGeom>
          <a:solidFill>
            <a:srgbClr val="C0504D"/>
          </a:solidFill>
        </p:spPr>
        <p:txBody>
          <a:bodyPr wrap="square" lIns="0" tIns="0" rIns="0" bIns="0" rtlCol="0"/>
          <a:lstStyle/>
          <a:p/>
        </p:txBody>
      </p:sp>
      <p:sp>
        <p:nvSpPr>
          <p:cNvPr id="26" name="object 26"/>
          <p:cNvSpPr/>
          <p:nvPr/>
        </p:nvSpPr>
        <p:spPr>
          <a:xfrm>
            <a:off x="1027468" y="5253609"/>
            <a:ext cx="309245" cy="309245"/>
          </a:xfrm>
          <a:custGeom>
            <a:avLst/>
            <a:gdLst/>
            <a:ahLst/>
            <a:cxnLst/>
            <a:rect l="l" t="t" r="r" b="b"/>
            <a:pathLst>
              <a:path w="309244" h="309245">
                <a:moveTo>
                  <a:pt x="154431" y="0"/>
                </a:moveTo>
                <a:lnTo>
                  <a:pt x="105618" y="7880"/>
                </a:lnTo>
                <a:lnTo>
                  <a:pt x="63225" y="29817"/>
                </a:lnTo>
                <a:lnTo>
                  <a:pt x="29795" y="63258"/>
                </a:lnTo>
                <a:lnTo>
                  <a:pt x="7872" y="105647"/>
                </a:lnTo>
                <a:lnTo>
                  <a:pt x="0" y="154431"/>
                </a:lnTo>
                <a:lnTo>
                  <a:pt x="7872" y="203265"/>
                </a:lnTo>
                <a:lnTo>
                  <a:pt x="29795" y="245660"/>
                </a:lnTo>
                <a:lnTo>
                  <a:pt x="63225" y="279083"/>
                </a:lnTo>
                <a:lnTo>
                  <a:pt x="105618" y="300996"/>
                </a:lnTo>
                <a:lnTo>
                  <a:pt x="154431" y="308863"/>
                </a:lnTo>
                <a:lnTo>
                  <a:pt x="203246" y="300996"/>
                </a:lnTo>
                <a:lnTo>
                  <a:pt x="245630" y="279083"/>
                </a:lnTo>
                <a:lnTo>
                  <a:pt x="279047" y="245660"/>
                </a:lnTo>
                <a:lnTo>
                  <a:pt x="300958" y="203265"/>
                </a:lnTo>
                <a:lnTo>
                  <a:pt x="308825" y="154431"/>
                </a:lnTo>
                <a:lnTo>
                  <a:pt x="300958" y="105647"/>
                </a:lnTo>
                <a:lnTo>
                  <a:pt x="279047" y="63258"/>
                </a:lnTo>
                <a:lnTo>
                  <a:pt x="245630" y="29817"/>
                </a:lnTo>
                <a:lnTo>
                  <a:pt x="203246" y="7880"/>
                </a:lnTo>
                <a:lnTo>
                  <a:pt x="154431" y="0"/>
                </a:lnTo>
                <a:close/>
              </a:path>
            </a:pathLst>
          </a:custGeom>
          <a:solidFill>
            <a:srgbClr val="FFFFFF"/>
          </a:solidFill>
        </p:spPr>
        <p:txBody>
          <a:bodyPr wrap="square" lIns="0" tIns="0" rIns="0" bIns="0" rtlCol="0"/>
          <a:lstStyle/>
          <a:p/>
        </p:txBody>
      </p:sp>
      <p:sp>
        <p:nvSpPr>
          <p:cNvPr id="27" name="object 27"/>
          <p:cNvSpPr/>
          <p:nvPr/>
        </p:nvSpPr>
        <p:spPr>
          <a:xfrm>
            <a:off x="1027468" y="5253609"/>
            <a:ext cx="309245" cy="309245"/>
          </a:xfrm>
          <a:custGeom>
            <a:avLst/>
            <a:gdLst/>
            <a:ahLst/>
            <a:cxnLst/>
            <a:rect l="l" t="t" r="r" b="b"/>
            <a:pathLst>
              <a:path w="309244" h="309245">
                <a:moveTo>
                  <a:pt x="0" y="154431"/>
                </a:moveTo>
                <a:lnTo>
                  <a:pt x="7872" y="105647"/>
                </a:lnTo>
                <a:lnTo>
                  <a:pt x="29795" y="63258"/>
                </a:lnTo>
                <a:lnTo>
                  <a:pt x="63225" y="29817"/>
                </a:lnTo>
                <a:lnTo>
                  <a:pt x="105618" y="7880"/>
                </a:lnTo>
                <a:lnTo>
                  <a:pt x="154431" y="0"/>
                </a:lnTo>
                <a:lnTo>
                  <a:pt x="203246" y="7880"/>
                </a:lnTo>
                <a:lnTo>
                  <a:pt x="245630" y="29817"/>
                </a:lnTo>
                <a:lnTo>
                  <a:pt x="279047" y="63258"/>
                </a:lnTo>
                <a:lnTo>
                  <a:pt x="300958" y="105647"/>
                </a:lnTo>
                <a:lnTo>
                  <a:pt x="308825" y="154431"/>
                </a:lnTo>
                <a:lnTo>
                  <a:pt x="300958" y="203265"/>
                </a:lnTo>
                <a:lnTo>
                  <a:pt x="279047" y="245660"/>
                </a:lnTo>
                <a:lnTo>
                  <a:pt x="245630" y="279083"/>
                </a:lnTo>
                <a:lnTo>
                  <a:pt x="203246" y="300996"/>
                </a:lnTo>
                <a:lnTo>
                  <a:pt x="154431" y="308863"/>
                </a:lnTo>
                <a:lnTo>
                  <a:pt x="105618" y="300996"/>
                </a:lnTo>
                <a:lnTo>
                  <a:pt x="63225" y="279083"/>
                </a:lnTo>
                <a:lnTo>
                  <a:pt x="29795" y="245660"/>
                </a:lnTo>
                <a:lnTo>
                  <a:pt x="7872" y="203265"/>
                </a:lnTo>
                <a:lnTo>
                  <a:pt x="0" y="154431"/>
                </a:lnTo>
                <a:close/>
              </a:path>
            </a:pathLst>
          </a:custGeom>
          <a:ln w="28575">
            <a:solidFill>
              <a:srgbClr val="C0504D"/>
            </a:solidFill>
          </a:ln>
        </p:spPr>
        <p:txBody>
          <a:bodyPr wrap="square" lIns="0" tIns="0" rIns="0" bIns="0" rtlCol="0"/>
          <a:lstStyle/>
          <a:p/>
        </p:txBody>
      </p:sp>
      <p:sp>
        <p:nvSpPr>
          <p:cNvPr id="28" name="object 28"/>
          <p:cNvSpPr/>
          <p:nvPr/>
        </p:nvSpPr>
        <p:spPr>
          <a:xfrm>
            <a:off x="1089748" y="5315458"/>
            <a:ext cx="184302" cy="185165"/>
          </a:xfrm>
          <a:prstGeom prst="rect">
            <a:avLst/>
          </a:prstGeom>
          <a:blipFill>
            <a:blip r:embed="rId1" cstate="print"/>
            <a:stretch>
              <a:fillRect/>
            </a:stretch>
          </a:blipFill>
        </p:spPr>
        <p:txBody>
          <a:bodyPr wrap="square" lIns="0" tIns="0" rIns="0" bIns="0" rtlCol="0"/>
          <a:lstStyle/>
          <a:p/>
        </p:txBody>
      </p:sp>
      <p:sp>
        <p:nvSpPr>
          <p:cNvPr id="29" name="object 29"/>
          <p:cNvSpPr txBox="true"/>
          <p:nvPr/>
        </p:nvSpPr>
        <p:spPr>
          <a:xfrm>
            <a:off x="1314958" y="3460496"/>
            <a:ext cx="2082800" cy="2107565"/>
          </a:xfrm>
          <a:prstGeom prst="rect">
            <a:avLst/>
          </a:prstGeom>
        </p:spPr>
        <p:txBody>
          <a:bodyPr vert="horz" wrap="square" lIns="0" tIns="12700" rIns="0" bIns="0" rtlCol="0">
            <a:spAutoFit/>
          </a:bodyPr>
          <a:lstStyle/>
          <a:p>
            <a:pPr marL="12700" marR="5080" algn="just">
              <a:lnSpc>
                <a:spcPct val="150000"/>
              </a:lnSpc>
              <a:spcBef>
                <a:spcPts val="100"/>
              </a:spcBef>
            </a:pPr>
            <a:r>
              <a:rPr sz="1800" dirty="0">
                <a:solidFill>
                  <a:srgbClr val="404040"/>
                </a:solidFill>
                <a:latin typeface="微软雅黑" panose="020B0503020204020204" pitchFamily="34" charset="-122"/>
                <a:cs typeface="微软雅黑" panose="020B0503020204020204" pitchFamily="34" charset="-122"/>
              </a:rPr>
              <a:t>国家主席习近平发表2020年新年贺词“垃圾分类引领着低碳生活新时尚”。</a:t>
            </a:r>
            <a:endParaRPr sz="1800" dirty="0">
              <a:solidFill>
                <a:srgbClr val="404040"/>
              </a:solidFill>
              <a:latin typeface="微软雅黑" panose="020B0503020204020204" pitchFamily="34" charset="-122"/>
              <a:cs typeface="微软雅黑" panose="020B0503020204020204" pitchFamily="34" charset="-122"/>
            </a:endParaRPr>
          </a:p>
          <a:p>
            <a:pPr marL="418465">
              <a:lnSpc>
                <a:spcPct val="100000"/>
              </a:lnSpc>
              <a:spcBef>
                <a:spcPts val="1035"/>
              </a:spcBef>
            </a:pPr>
            <a:r>
              <a:rPr sz="1950" b="1" spc="5" dirty="0">
                <a:solidFill>
                  <a:srgbClr val="FFFFFF"/>
                </a:solidFill>
                <a:latin typeface="微软雅黑" panose="020B0503020204020204" pitchFamily="34" charset="-122"/>
                <a:cs typeface="微软雅黑" panose="020B0503020204020204" pitchFamily="34" charset="-122"/>
              </a:rPr>
              <a:t>201</a:t>
            </a:r>
            <a:r>
              <a:rPr lang="en-US" sz="1950" b="1" spc="5" dirty="0">
                <a:solidFill>
                  <a:srgbClr val="FFFFFF"/>
                </a:solidFill>
                <a:latin typeface="微软雅黑" panose="020B0503020204020204" pitchFamily="34" charset="-122"/>
                <a:cs typeface="微软雅黑" panose="020B0503020204020204" pitchFamily="34" charset="-122"/>
              </a:rPr>
              <a:t>9.12</a:t>
            </a:r>
            <a:endParaRPr lang="en-US" sz="1950" b="1" spc="5" dirty="0">
              <a:solidFill>
                <a:srgbClr val="FFFFFF"/>
              </a:solidFill>
              <a:latin typeface="微软雅黑" panose="020B0503020204020204" pitchFamily="34" charset="-122"/>
              <a:cs typeface="微软雅黑" panose="020B0503020204020204" pitchFamily="34" charset="-122"/>
            </a:endParaRPr>
          </a:p>
        </p:txBody>
      </p:sp>
      <p:sp>
        <p:nvSpPr>
          <p:cNvPr id="30" name="object 30"/>
          <p:cNvSpPr/>
          <p:nvPr/>
        </p:nvSpPr>
        <p:spPr>
          <a:xfrm>
            <a:off x="3927347" y="1247647"/>
            <a:ext cx="2513965" cy="451484"/>
          </a:xfrm>
          <a:custGeom>
            <a:avLst/>
            <a:gdLst/>
            <a:ahLst/>
            <a:cxnLst/>
            <a:rect l="l" t="t" r="r" b="b"/>
            <a:pathLst>
              <a:path w="2513965" h="451485">
                <a:moveTo>
                  <a:pt x="2288413" y="0"/>
                </a:moveTo>
                <a:lnTo>
                  <a:pt x="225551" y="0"/>
                </a:lnTo>
                <a:lnTo>
                  <a:pt x="180090" y="4581"/>
                </a:lnTo>
                <a:lnTo>
                  <a:pt x="137749" y="17722"/>
                </a:lnTo>
                <a:lnTo>
                  <a:pt x="99435" y="38515"/>
                </a:lnTo>
                <a:lnTo>
                  <a:pt x="66055" y="66055"/>
                </a:lnTo>
                <a:lnTo>
                  <a:pt x="38515" y="99435"/>
                </a:lnTo>
                <a:lnTo>
                  <a:pt x="17722" y="137749"/>
                </a:lnTo>
                <a:lnTo>
                  <a:pt x="4581" y="180090"/>
                </a:lnTo>
                <a:lnTo>
                  <a:pt x="0" y="225551"/>
                </a:lnTo>
                <a:lnTo>
                  <a:pt x="4581" y="271013"/>
                </a:lnTo>
                <a:lnTo>
                  <a:pt x="17722" y="313354"/>
                </a:lnTo>
                <a:lnTo>
                  <a:pt x="38515" y="351668"/>
                </a:lnTo>
                <a:lnTo>
                  <a:pt x="66055" y="385048"/>
                </a:lnTo>
                <a:lnTo>
                  <a:pt x="99435" y="412588"/>
                </a:lnTo>
                <a:lnTo>
                  <a:pt x="137749" y="433381"/>
                </a:lnTo>
                <a:lnTo>
                  <a:pt x="180090" y="446522"/>
                </a:lnTo>
                <a:lnTo>
                  <a:pt x="225551" y="451103"/>
                </a:lnTo>
                <a:lnTo>
                  <a:pt x="2288413" y="451103"/>
                </a:lnTo>
                <a:lnTo>
                  <a:pt x="2333838" y="446522"/>
                </a:lnTo>
                <a:lnTo>
                  <a:pt x="2376162" y="433381"/>
                </a:lnTo>
                <a:lnTo>
                  <a:pt x="2414473" y="412588"/>
                </a:lnTo>
                <a:lnTo>
                  <a:pt x="2447861" y="385048"/>
                </a:lnTo>
                <a:lnTo>
                  <a:pt x="2475415" y="351668"/>
                </a:lnTo>
                <a:lnTo>
                  <a:pt x="2496224" y="313354"/>
                </a:lnTo>
                <a:lnTo>
                  <a:pt x="2509378" y="271013"/>
                </a:lnTo>
                <a:lnTo>
                  <a:pt x="2513965" y="225551"/>
                </a:lnTo>
                <a:lnTo>
                  <a:pt x="2509378" y="180090"/>
                </a:lnTo>
                <a:lnTo>
                  <a:pt x="2496224" y="137749"/>
                </a:lnTo>
                <a:lnTo>
                  <a:pt x="2475415" y="99435"/>
                </a:lnTo>
                <a:lnTo>
                  <a:pt x="2447861" y="66055"/>
                </a:lnTo>
                <a:lnTo>
                  <a:pt x="2414473" y="38515"/>
                </a:lnTo>
                <a:lnTo>
                  <a:pt x="2376162" y="17722"/>
                </a:lnTo>
                <a:lnTo>
                  <a:pt x="2333838" y="4581"/>
                </a:lnTo>
                <a:lnTo>
                  <a:pt x="2288413" y="0"/>
                </a:lnTo>
                <a:close/>
              </a:path>
            </a:pathLst>
          </a:custGeom>
          <a:solidFill>
            <a:srgbClr val="4F81BC"/>
          </a:solidFill>
        </p:spPr>
        <p:txBody>
          <a:bodyPr wrap="square" lIns="0" tIns="0" rIns="0" bIns="0" rtlCol="0"/>
          <a:lstStyle/>
          <a:p/>
        </p:txBody>
      </p:sp>
      <p:sp>
        <p:nvSpPr>
          <p:cNvPr id="31" name="object 31"/>
          <p:cNvSpPr/>
          <p:nvPr/>
        </p:nvSpPr>
        <p:spPr>
          <a:xfrm>
            <a:off x="3971544" y="1313941"/>
            <a:ext cx="309245" cy="320040"/>
          </a:xfrm>
          <a:custGeom>
            <a:avLst/>
            <a:gdLst/>
            <a:ahLst/>
            <a:cxnLst/>
            <a:rect l="l" t="t" r="r" b="b"/>
            <a:pathLst>
              <a:path w="309245" h="320039">
                <a:moveTo>
                  <a:pt x="154431" y="0"/>
                </a:moveTo>
                <a:lnTo>
                  <a:pt x="105598" y="8155"/>
                </a:lnTo>
                <a:lnTo>
                  <a:pt x="63203" y="30862"/>
                </a:lnTo>
                <a:lnTo>
                  <a:pt x="29780" y="65480"/>
                </a:lnTo>
                <a:lnTo>
                  <a:pt x="7867" y="109370"/>
                </a:lnTo>
                <a:lnTo>
                  <a:pt x="0" y="159893"/>
                </a:lnTo>
                <a:lnTo>
                  <a:pt x="7867" y="210477"/>
                </a:lnTo>
                <a:lnTo>
                  <a:pt x="29780" y="254405"/>
                </a:lnTo>
                <a:lnTo>
                  <a:pt x="63203" y="289042"/>
                </a:lnTo>
                <a:lnTo>
                  <a:pt x="105598" y="311756"/>
                </a:lnTo>
                <a:lnTo>
                  <a:pt x="154431" y="319913"/>
                </a:lnTo>
                <a:lnTo>
                  <a:pt x="203216" y="311756"/>
                </a:lnTo>
                <a:lnTo>
                  <a:pt x="245605" y="289042"/>
                </a:lnTo>
                <a:lnTo>
                  <a:pt x="279046" y="254405"/>
                </a:lnTo>
                <a:lnTo>
                  <a:pt x="300983" y="210477"/>
                </a:lnTo>
                <a:lnTo>
                  <a:pt x="308863" y="159893"/>
                </a:lnTo>
                <a:lnTo>
                  <a:pt x="300983" y="109370"/>
                </a:lnTo>
                <a:lnTo>
                  <a:pt x="279046" y="65480"/>
                </a:lnTo>
                <a:lnTo>
                  <a:pt x="245605" y="30862"/>
                </a:lnTo>
                <a:lnTo>
                  <a:pt x="203216" y="8155"/>
                </a:lnTo>
                <a:lnTo>
                  <a:pt x="154431" y="0"/>
                </a:lnTo>
                <a:close/>
              </a:path>
            </a:pathLst>
          </a:custGeom>
          <a:solidFill>
            <a:srgbClr val="FFFFFF"/>
          </a:solidFill>
        </p:spPr>
        <p:txBody>
          <a:bodyPr wrap="square" lIns="0" tIns="0" rIns="0" bIns="0" rtlCol="0"/>
          <a:lstStyle/>
          <a:p/>
        </p:txBody>
      </p:sp>
      <p:sp>
        <p:nvSpPr>
          <p:cNvPr id="32" name="object 32"/>
          <p:cNvSpPr/>
          <p:nvPr/>
        </p:nvSpPr>
        <p:spPr>
          <a:xfrm>
            <a:off x="3971544" y="1313941"/>
            <a:ext cx="309245" cy="320040"/>
          </a:xfrm>
          <a:custGeom>
            <a:avLst/>
            <a:gdLst/>
            <a:ahLst/>
            <a:cxnLst/>
            <a:rect l="l" t="t" r="r" b="b"/>
            <a:pathLst>
              <a:path w="309245" h="320039">
                <a:moveTo>
                  <a:pt x="0" y="159893"/>
                </a:moveTo>
                <a:lnTo>
                  <a:pt x="7867" y="109370"/>
                </a:lnTo>
                <a:lnTo>
                  <a:pt x="29780" y="65480"/>
                </a:lnTo>
                <a:lnTo>
                  <a:pt x="63203" y="30862"/>
                </a:lnTo>
                <a:lnTo>
                  <a:pt x="105598" y="8155"/>
                </a:lnTo>
                <a:lnTo>
                  <a:pt x="154431" y="0"/>
                </a:lnTo>
                <a:lnTo>
                  <a:pt x="203216" y="8155"/>
                </a:lnTo>
                <a:lnTo>
                  <a:pt x="245605" y="30862"/>
                </a:lnTo>
                <a:lnTo>
                  <a:pt x="279046" y="65480"/>
                </a:lnTo>
                <a:lnTo>
                  <a:pt x="300983" y="109370"/>
                </a:lnTo>
                <a:lnTo>
                  <a:pt x="308863" y="159893"/>
                </a:lnTo>
                <a:lnTo>
                  <a:pt x="300983" y="210477"/>
                </a:lnTo>
                <a:lnTo>
                  <a:pt x="279046" y="254405"/>
                </a:lnTo>
                <a:lnTo>
                  <a:pt x="245605" y="289042"/>
                </a:lnTo>
                <a:lnTo>
                  <a:pt x="203216" y="311756"/>
                </a:lnTo>
                <a:lnTo>
                  <a:pt x="154431" y="319913"/>
                </a:lnTo>
                <a:lnTo>
                  <a:pt x="105598" y="311756"/>
                </a:lnTo>
                <a:lnTo>
                  <a:pt x="63203" y="289042"/>
                </a:lnTo>
                <a:lnTo>
                  <a:pt x="29780" y="254405"/>
                </a:lnTo>
                <a:lnTo>
                  <a:pt x="7867" y="210477"/>
                </a:lnTo>
                <a:lnTo>
                  <a:pt x="0" y="159893"/>
                </a:lnTo>
                <a:close/>
              </a:path>
            </a:pathLst>
          </a:custGeom>
          <a:ln w="28575">
            <a:solidFill>
              <a:srgbClr val="25A144"/>
            </a:solidFill>
          </a:ln>
        </p:spPr>
        <p:txBody>
          <a:bodyPr wrap="square" lIns="0" tIns="0" rIns="0" bIns="0" rtlCol="0"/>
          <a:lstStyle/>
          <a:p/>
        </p:txBody>
      </p:sp>
      <p:sp>
        <p:nvSpPr>
          <p:cNvPr id="33" name="object 33"/>
          <p:cNvSpPr/>
          <p:nvPr/>
        </p:nvSpPr>
        <p:spPr>
          <a:xfrm>
            <a:off x="4033773" y="1378203"/>
            <a:ext cx="184276" cy="191388"/>
          </a:xfrm>
          <a:prstGeom prst="rect">
            <a:avLst/>
          </a:prstGeom>
          <a:blipFill>
            <a:blip r:embed="rId2" cstate="print"/>
            <a:stretch>
              <a:fillRect/>
            </a:stretch>
          </a:blipFill>
        </p:spPr>
        <p:txBody>
          <a:bodyPr wrap="square" lIns="0" tIns="0" rIns="0" bIns="0" rtlCol="0"/>
          <a:lstStyle/>
          <a:p/>
        </p:txBody>
      </p:sp>
      <p:sp>
        <p:nvSpPr>
          <p:cNvPr id="34" name="object 34"/>
          <p:cNvSpPr txBox="true"/>
          <p:nvPr/>
        </p:nvSpPr>
        <p:spPr>
          <a:xfrm>
            <a:off x="4431665" y="1313815"/>
            <a:ext cx="7051675" cy="3481070"/>
          </a:xfrm>
          <a:prstGeom prst="rect">
            <a:avLst/>
          </a:prstGeom>
        </p:spPr>
        <p:txBody>
          <a:bodyPr vert="horz" wrap="square" lIns="0" tIns="14604" rIns="0" bIns="0" rtlCol="0">
            <a:spAutoFit/>
          </a:bodyPr>
          <a:lstStyle/>
          <a:p>
            <a:pPr marL="441325">
              <a:lnSpc>
                <a:spcPct val="100000"/>
              </a:lnSpc>
              <a:spcBef>
                <a:spcPts val="115"/>
              </a:spcBef>
            </a:pPr>
            <a:r>
              <a:rPr sz="1950" b="1" spc="5" dirty="0">
                <a:solidFill>
                  <a:srgbClr val="FFFFFF"/>
                </a:solidFill>
                <a:latin typeface="微软雅黑" panose="020B0503020204020204" pitchFamily="34" charset="-122"/>
                <a:cs typeface="微软雅黑" panose="020B0503020204020204" pitchFamily="34" charset="-122"/>
              </a:rPr>
              <a:t>20</a:t>
            </a:r>
            <a:r>
              <a:rPr lang="en-US" sz="1950" b="1" spc="5" dirty="0">
                <a:solidFill>
                  <a:srgbClr val="FFFFFF"/>
                </a:solidFill>
                <a:latin typeface="微软雅黑" panose="020B0503020204020204" pitchFamily="34" charset="-122"/>
                <a:cs typeface="微软雅黑" panose="020B0503020204020204" pitchFamily="34" charset="-122"/>
              </a:rPr>
              <a:t>20</a:t>
            </a:r>
            <a:r>
              <a:rPr sz="1950" b="1" spc="5" dirty="0">
                <a:solidFill>
                  <a:srgbClr val="FFFFFF"/>
                </a:solidFill>
                <a:latin typeface="微软雅黑" panose="020B0503020204020204" pitchFamily="34" charset="-122"/>
                <a:cs typeface="微软雅黑" panose="020B0503020204020204" pitchFamily="34" charset="-122"/>
              </a:rPr>
              <a:t>.0</a:t>
            </a:r>
            <a:r>
              <a:rPr lang="en-US" sz="1950" b="1" spc="5" dirty="0">
                <a:solidFill>
                  <a:srgbClr val="FFFFFF"/>
                </a:solidFill>
                <a:latin typeface="微软雅黑" panose="020B0503020204020204" pitchFamily="34" charset="-122"/>
                <a:cs typeface="微软雅黑" panose="020B0503020204020204" pitchFamily="34" charset="-122"/>
              </a:rPr>
              <a:t>9</a:t>
            </a:r>
            <a:endParaRPr sz="1950">
              <a:latin typeface="微软雅黑" panose="020B0503020204020204" pitchFamily="34" charset="-122"/>
              <a:cs typeface="微软雅黑" panose="020B0503020204020204" pitchFamily="34" charset="-122"/>
            </a:endParaRPr>
          </a:p>
          <a:p>
            <a:pPr marL="12700" marR="5080">
              <a:lnSpc>
                <a:spcPct val="150000"/>
              </a:lnSpc>
              <a:spcBef>
                <a:spcPts val="1010"/>
              </a:spcBef>
            </a:pPr>
            <a:r>
              <a:rPr sz="1800" dirty="0">
                <a:solidFill>
                  <a:srgbClr val="404040"/>
                </a:solidFill>
                <a:latin typeface="微软雅黑" panose="020B0503020204020204" pitchFamily="34" charset="-122"/>
                <a:cs typeface="微软雅黑" panose="020B0503020204020204" pitchFamily="34" charset="-122"/>
              </a:rPr>
              <a:t>习近平总书记在中央全面深化改革委员会第十五次会议上再次指出</a:t>
            </a:r>
            <a:r>
              <a:rPr lang="zh-CN" sz="1800" dirty="0">
                <a:solidFill>
                  <a:srgbClr val="404040"/>
                </a:solidFill>
                <a:latin typeface="微软雅黑" panose="020B0503020204020204" pitchFamily="34" charset="-122"/>
                <a:cs typeface="微软雅黑" panose="020B0503020204020204" pitchFamily="34" charset="-122"/>
              </a:rPr>
              <a:t>：</a:t>
            </a:r>
            <a:endParaRPr lang="zh-CN" sz="1800" dirty="0">
              <a:solidFill>
                <a:srgbClr val="404040"/>
              </a:solidFill>
              <a:latin typeface="微软雅黑" panose="020B0503020204020204" pitchFamily="34" charset="-122"/>
              <a:cs typeface="微软雅黑" panose="020B0503020204020204" pitchFamily="34" charset="-122"/>
            </a:endParaRPr>
          </a:p>
          <a:p>
            <a:pPr marL="12700" marR="5080">
              <a:lnSpc>
                <a:spcPct val="150000"/>
              </a:lnSpc>
              <a:spcBef>
                <a:spcPts val="1010"/>
              </a:spcBef>
            </a:pPr>
            <a:r>
              <a:rPr lang="zh-CN" sz="1800" b="1" dirty="0">
                <a:solidFill>
                  <a:srgbClr val="404040"/>
                </a:solidFill>
                <a:latin typeface="微软雅黑" panose="020B0503020204020204" pitchFamily="34" charset="-122"/>
                <a:cs typeface="微软雅黑" panose="020B0503020204020204" pitchFamily="34" charset="-122"/>
              </a:rPr>
              <a:t>“生活垃圾分类关系人民群众日常生活，对于推动生态文明建设、提升社会文明程度、创新基层社会治理都有着重要意义。要从落实城市主体责任、推动群众习惯养成、加快分类设施建设、完善配套支持政策等方面入手，加快构建以法治为基础、政府推动、全民参与、城乡统筹、因地制宜的垃圾分类长效机制，树立科学理念，分类指导，加强全链条管理。”</a:t>
            </a:r>
            <a:endParaRPr lang="zh-CN" sz="1800" b="1" dirty="0">
              <a:solidFill>
                <a:srgbClr val="404040"/>
              </a:solidFill>
              <a:latin typeface="微软雅黑" panose="020B0503020204020204" pitchFamily="34" charset="-122"/>
              <a:cs typeface="微软雅黑" panose="020B0503020204020204" pitchFamily="34" charset="-122"/>
            </a:endParaRPr>
          </a:p>
        </p:txBody>
      </p:sp>
      <p:sp>
        <p:nvSpPr>
          <p:cNvPr id="35" name="object 35"/>
          <p:cNvSpPr/>
          <p:nvPr/>
        </p:nvSpPr>
        <p:spPr>
          <a:xfrm>
            <a:off x="3845433" y="3140582"/>
            <a:ext cx="517525" cy="525780"/>
          </a:xfrm>
          <a:custGeom>
            <a:avLst/>
            <a:gdLst/>
            <a:ahLst/>
            <a:cxnLst/>
            <a:rect l="l" t="t" r="r" b="b"/>
            <a:pathLst>
              <a:path w="517525" h="525779">
                <a:moveTo>
                  <a:pt x="258825" y="0"/>
                </a:moveTo>
                <a:lnTo>
                  <a:pt x="212286" y="4231"/>
                </a:lnTo>
                <a:lnTo>
                  <a:pt x="168490" y="16432"/>
                </a:lnTo>
                <a:lnTo>
                  <a:pt x="128166" y="35861"/>
                </a:lnTo>
                <a:lnTo>
                  <a:pt x="92044" y="61773"/>
                </a:lnTo>
                <a:lnTo>
                  <a:pt x="60854" y="93429"/>
                </a:lnTo>
                <a:lnTo>
                  <a:pt x="35324" y="130085"/>
                </a:lnTo>
                <a:lnTo>
                  <a:pt x="16186" y="171000"/>
                </a:lnTo>
                <a:lnTo>
                  <a:pt x="4168" y="215431"/>
                </a:lnTo>
                <a:lnTo>
                  <a:pt x="0" y="262636"/>
                </a:lnTo>
                <a:lnTo>
                  <a:pt x="4168" y="309840"/>
                </a:lnTo>
                <a:lnTo>
                  <a:pt x="16186" y="354271"/>
                </a:lnTo>
                <a:lnTo>
                  <a:pt x="35324" y="395186"/>
                </a:lnTo>
                <a:lnTo>
                  <a:pt x="60854" y="431842"/>
                </a:lnTo>
                <a:lnTo>
                  <a:pt x="92044" y="463498"/>
                </a:lnTo>
                <a:lnTo>
                  <a:pt x="128166" y="489410"/>
                </a:lnTo>
                <a:lnTo>
                  <a:pt x="168490" y="508839"/>
                </a:lnTo>
                <a:lnTo>
                  <a:pt x="212286" y="521040"/>
                </a:lnTo>
                <a:lnTo>
                  <a:pt x="258825" y="525271"/>
                </a:lnTo>
                <a:lnTo>
                  <a:pt x="305327" y="521040"/>
                </a:lnTo>
                <a:lnTo>
                  <a:pt x="349094" y="508839"/>
                </a:lnTo>
                <a:lnTo>
                  <a:pt x="389396" y="489410"/>
                </a:lnTo>
                <a:lnTo>
                  <a:pt x="425502" y="463498"/>
                </a:lnTo>
                <a:lnTo>
                  <a:pt x="456682" y="431842"/>
                </a:lnTo>
                <a:lnTo>
                  <a:pt x="482204" y="395186"/>
                </a:lnTo>
                <a:lnTo>
                  <a:pt x="501340" y="354271"/>
                </a:lnTo>
                <a:lnTo>
                  <a:pt x="513356" y="309840"/>
                </a:lnTo>
                <a:lnTo>
                  <a:pt x="517525" y="262636"/>
                </a:lnTo>
                <a:lnTo>
                  <a:pt x="513356" y="215431"/>
                </a:lnTo>
                <a:lnTo>
                  <a:pt x="501340" y="171000"/>
                </a:lnTo>
                <a:lnTo>
                  <a:pt x="482204" y="130085"/>
                </a:lnTo>
                <a:lnTo>
                  <a:pt x="456682" y="93429"/>
                </a:lnTo>
                <a:lnTo>
                  <a:pt x="425502" y="61773"/>
                </a:lnTo>
                <a:lnTo>
                  <a:pt x="389396" y="35861"/>
                </a:lnTo>
                <a:lnTo>
                  <a:pt x="349094" y="16432"/>
                </a:lnTo>
                <a:lnTo>
                  <a:pt x="305327" y="4231"/>
                </a:lnTo>
                <a:lnTo>
                  <a:pt x="258825" y="0"/>
                </a:lnTo>
                <a:close/>
              </a:path>
            </a:pathLst>
          </a:custGeom>
          <a:solidFill>
            <a:srgbClr val="FFFFFF"/>
          </a:solidFill>
        </p:spPr>
        <p:txBody>
          <a:bodyPr wrap="square" lIns="0" tIns="0" rIns="0" bIns="0" rtlCol="0"/>
          <a:lstStyle/>
          <a:p/>
        </p:txBody>
      </p:sp>
      <p:sp>
        <p:nvSpPr>
          <p:cNvPr id="36" name="object 36"/>
          <p:cNvSpPr/>
          <p:nvPr/>
        </p:nvSpPr>
        <p:spPr>
          <a:xfrm>
            <a:off x="3845433" y="3140582"/>
            <a:ext cx="517525" cy="525780"/>
          </a:xfrm>
          <a:custGeom>
            <a:avLst/>
            <a:gdLst/>
            <a:ahLst/>
            <a:cxnLst/>
            <a:rect l="l" t="t" r="r" b="b"/>
            <a:pathLst>
              <a:path w="517525" h="525779">
                <a:moveTo>
                  <a:pt x="0" y="262636"/>
                </a:moveTo>
                <a:lnTo>
                  <a:pt x="4168" y="215431"/>
                </a:lnTo>
                <a:lnTo>
                  <a:pt x="16186" y="171000"/>
                </a:lnTo>
                <a:lnTo>
                  <a:pt x="35324" y="130085"/>
                </a:lnTo>
                <a:lnTo>
                  <a:pt x="60854" y="93429"/>
                </a:lnTo>
                <a:lnTo>
                  <a:pt x="92044" y="61773"/>
                </a:lnTo>
                <a:lnTo>
                  <a:pt x="128166" y="35861"/>
                </a:lnTo>
                <a:lnTo>
                  <a:pt x="168490" y="16432"/>
                </a:lnTo>
                <a:lnTo>
                  <a:pt x="212286" y="4231"/>
                </a:lnTo>
                <a:lnTo>
                  <a:pt x="258825" y="0"/>
                </a:lnTo>
                <a:lnTo>
                  <a:pt x="305327" y="4231"/>
                </a:lnTo>
                <a:lnTo>
                  <a:pt x="349094" y="16432"/>
                </a:lnTo>
                <a:lnTo>
                  <a:pt x="389396" y="35861"/>
                </a:lnTo>
                <a:lnTo>
                  <a:pt x="425502" y="61773"/>
                </a:lnTo>
                <a:lnTo>
                  <a:pt x="456682" y="93429"/>
                </a:lnTo>
                <a:lnTo>
                  <a:pt x="482204" y="130085"/>
                </a:lnTo>
                <a:lnTo>
                  <a:pt x="501340" y="171000"/>
                </a:lnTo>
                <a:lnTo>
                  <a:pt x="513356" y="215431"/>
                </a:lnTo>
                <a:lnTo>
                  <a:pt x="517525" y="262636"/>
                </a:lnTo>
                <a:lnTo>
                  <a:pt x="513356" y="309840"/>
                </a:lnTo>
                <a:lnTo>
                  <a:pt x="501340" y="354271"/>
                </a:lnTo>
                <a:lnTo>
                  <a:pt x="482204" y="395186"/>
                </a:lnTo>
                <a:lnTo>
                  <a:pt x="456682" y="431842"/>
                </a:lnTo>
                <a:lnTo>
                  <a:pt x="425502" y="463498"/>
                </a:lnTo>
                <a:lnTo>
                  <a:pt x="389396" y="489410"/>
                </a:lnTo>
                <a:lnTo>
                  <a:pt x="349094" y="508839"/>
                </a:lnTo>
                <a:lnTo>
                  <a:pt x="305327" y="521040"/>
                </a:lnTo>
                <a:lnTo>
                  <a:pt x="258825" y="525271"/>
                </a:lnTo>
                <a:lnTo>
                  <a:pt x="212286" y="521040"/>
                </a:lnTo>
                <a:lnTo>
                  <a:pt x="168490" y="508839"/>
                </a:lnTo>
                <a:lnTo>
                  <a:pt x="128166" y="489410"/>
                </a:lnTo>
                <a:lnTo>
                  <a:pt x="92044" y="463498"/>
                </a:lnTo>
                <a:lnTo>
                  <a:pt x="60854" y="431842"/>
                </a:lnTo>
                <a:lnTo>
                  <a:pt x="35324" y="395186"/>
                </a:lnTo>
                <a:lnTo>
                  <a:pt x="16186" y="354271"/>
                </a:lnTo>
                <a:lnTo>
                  <a:pt x="4168" y="309840"/>
                </a:lnTo>
                <a:lnTo>
                  <a:pt x="0" y="262636"/>
                </a:lnTo>
                <a:close/>
              </a:path>
            </a:pathLst>
          </a:custGeom>
          <a:ln w="28575">
            <a:solidFill>
              <a:srgbClr val="92D050"/>
            </a:solidFill>
          </a:ln>
        </p:spPr>
        <p:txBody>
          <a:bodyPr wrap="square" lIns="0" tIns="0" rIns="0" bIns="0" rtlCol="0"/>
          <a:lstStyle/>
          <a:p/>
        </p:txBody>
      </p:sp>
      <p:sp>
        <p:nvSpPr>
          <p:cNvPr id="37" name="object 37"/>
          <p:cNvSpPr/>
          <p:nvPr/>
        </p:nvSpPr>
        <p:spPr>
          <a:xfrm>
            <a:off x="3956811" y="3261233"/>
            <a:ext cx="295275" cy="299720"/>
          </a:xfrm>
          <a:custGeom>
            <a:avLst/>
            <a:gdLst/>
            <a:ahLst/>
            <a:cxnLst/>
            <a:rect l="l" t="t" r="r" b="b"/>
            <a:pathLst>
              <a:path w="295275" h="299720">
                <a:moveTo>
                  <a:pt x="147447" y="0"/>
                </a:moveTo>
                <a:lnTo>
                  <a:pt x="100803" y="7622"/>
                </a:lnTo>
                <a:lnTo>
                  <a:pt x="60322" y="28850"/>
                </a:lnTo>
                <a:lnTo>
                  <a:pt x="28419" y="61228"/>
                </a:lnTo>
                <a:lnTo>
                  <a:pt x="7507" y="102299"/>
                </a:lnTo>
                <a:lnTo>
                  <a:pt x="0" y="149606"/>
                </a:lnTo>
                <a:lnTo>
                  <a:pt x="7507" y="196912"/>
                </a:lnTo>
                <a:lnTo>
                  <a:pt x="28419" y="237983"/>
                </a:lnTo>
                <a:lnTo>
                  <a:pt x="60322" y="270361"/>
                </a:lnTo>
                <a:lnTo>
                  <a:pt x="100803" y="291589"/>
                </a:lnTo>
                <a:lnTo>
                  <a:pt x="147447" y="299212"/>
                </a:lnTo>
                <a:lnTo>
                  <a:pt x="194041" y="291589"/>
                </a:lnTo>
                <a:lnTo>
                  <a:pt x="234516" y="270361"/>
                </a:lnTo>
                <a:lnTo>
                  <a:pt x="266437" y="237983"/>
                </a:lnTo>
                <a:lnTo>
                  <a:pt x="287374" y="196912"/>
                </a:lnTo>
                <a:lnTo>
                  <a:pt x="294893" y="149606"/>
                </a:lnTo>
                <a:lnTo>
                  <a:pt x="287374" y="102299"/>
                </a:lnTo>
                <a:lnTo>
                  <a:pt x="266437" y="61228"/>
                </a:lnTo>
                <a:lnTo>
                  <a:pt x="234516" y="28850"/>
                </a:lnTo>
                <a:lnTo>
                  <a:pt x="194041" y="7622"/>
                </a:lnTo>
                <a:lnTo>
                  <a:pt x="147447" y="0"/>
                </a:lnTo>
                <a:close/>
              </a:path>
            </a:pathLst>
          </a:custGeom>
          <a:solidFill>
            <a:srgbClr val="FFFFFF"/>
          </a:solidFill>
        </p:spPr>
        <p:txBody>
          <a:bodyPr wrap="square" lIns="0" tIns="0" rIns="0" bIns="0" rtlCol="0"/>
          <a:lstStyle/>
          <a:p/>
        </p:txBody>
      </p:sp>
      <p:sp>
        <p:nvSpPr>
          <p:cNvPr id="38" name="object 38"/>
          <p:cNvSpPr/>
          <p:nvPr/>
        </p:nvSpPr>
        <p:spPr>
          <a:xfrm>
            <a:off x="3956811" y="3253613"/>
            <a:ext cx="295275" cy="299720"/>
          </a:xfrm>
          <a:custGeom>
            <a:avLst/>
            <a:gdLst/>
            <a:ahLst/>
            <a:cxnLst/>
            <a:rect l="l" t="t" r="r" b="b"/>
            <a:pathLst>
              <a:path w="295275" h="299720">
                <a:moveTo>
                  <a:pt x="0" y="149606"/>
                </a:moveTo>
                <a:lnTo>
                  <a:pt x="7507" y="102299"/>
                </a:lnTo>
                <a:lnTo>
                  <a:pt x="28419" y="61228"/>
                </a:lnTo>
                <a:lnTo>
                  <a:pt x="60322" y="28850"/>
                </a:lnTo>
                <a:lnTo>
                  <a:pt x="100803" y="7622"/>
                </a:lnTo>
                <a:lnTo>
                  <a:pt x="147447" y="0"/>
                </a:lnTo>
                <a:lnTo>
                  <a:pt x="194041" y="7622"/>
                </a:lnTo>
                <a:lnTo>
                  <a:pt x="234516" y="28850"/>
                </a:lnTo>
                <a:lnTo>
                  <a:pt x="266437" y="61228"/>
                </a:lnTo>
                <a:lnTo>
                  <a:pt x="287374" y="102299"/>
                </a:lnTo>
                <a:lnTo>
                  <a:pt x="294893" y="149606"/>
                </a:lnTo>
                <a:lnTo>
                  <a:pt x="287374" y="196912"/>
                </a:lnTo>
                <a:lnTo>
                  <a:pt x="266437" y="237983"/>
                </a:lnTo>
                <a:lnTo>
                  <a:pt x="234516" y="270361"/>
                </a:lnTo>
                <a:lnTo>
                  <a:pt x="194041" y="291589"/>
                </a:lnTo>
                <a:lnTo>
                  <a:pt x="147447" y="299212"/>
                </a:lnTo>
                <a:lnTo>
                  <a:pt x="100803" y="291589"/>
                </a:lnTo>
                <a:lnTo>
                  <a:pt x="60322" y="270361"/>
                </a:lnTo>
                <a:lnTo>
                  <a:pt x="28419" y="237983"/>
                </a:lnTo>
                <a:lnTo>
                  <a:pt x="7507" y="196912"/>
                </a:lnTo>
                <a:lnTo>
                  <a:pt x="0" y="149606"/>
                </a:lnTo>
                <a:close/>
              </a:path>
            </a:pathLst>
          </a:custGeom>
          <a:ln w="12699">
            <a:solidFill>
              <a:srgbClr val="92D050"/>
            </a:solidFill>
          </a:ln>
        </p:spPr>
        <p:txBody>
          <a:bodyPr wrap="square" lIns="0" tIns="0" rIns="0" bIns="0" rtlCol="0"/>
          <a:lstStyle/>
          <a:p/>
        </p:txBody>
      </p:sp>
      <p:sp>
        <p:nvSpPr>
          <p:cNvPr id="39" name="object 39"/>
          <p:cNvSpPr/>
          <p:nvPr/>
        </p:nvSpPr>
        <p:spPr>
          <a:xfrm>
            <a:off x="893203" y="3148964"/>
            <a:ext cx="517525" cy="525145"/>
          </a:xfrm>
          <a:custGeom>
            <a:avLst/>
            <a:gdLst/>
            <a:ahLst/>
            <a:cxnLst/>
            <a:rect l="l" t="t" r="r" b="b"/>
            <a:pathLst>
              <a:path w="517525" h="525145">
                <a:moveTo>
                  <a:pt x="258762" y="0"/>
                </a:moveTo>
                <a:lnTo>
                  <a:pt x="212248" y="4231"/>
                </a:lnTo>
                <a:lnTo>
                  <a:pt x="168470" y="16432"/>
                </a:lnTo>
                <a:lnTo>
                  <a:pt x="128158" y="35861"/>
                </a:lnTo>
                <a:lnTo>
                  <a:pt x="92044" y="61773"/>
                </a:lnTo>
                <a:lnTo>
                  <a:pt x="60856" y="93429"/>
                </a:lnTo>
                <a:lnTo>
                  <a:pt x="35328" y="130085"/>
                </a:lnTo>
                <a:lnTo>
                  <a:pt x="16188" y="171000"/>
                </a:lnTo>
                <a:lnTo>
                  <a:pt x="4168" y="215431"/>
                </a:lnTo>
                <a:lnTo>
                  <a:pt x="0" y="262636"/>
                </a:lnTo>
                <a:lnTo>
                  <a:pt x="4168" y="309803"/>
                </a:lnTo>
                <a:lnTo>
                  <a:pt x="16188" y="354204"/>
                </a:lnTo>
                <a:lnTo>
                  <a:pt x="35328" y="395097"/>
                </a:lnTo>
                <a:lnTo>
                  <a:pt x="60856" y="431737"/>
                </a:lnTo>
                <a:lnTo>
                  <a:pt x="92044" y="463382"/>
                </a:lnTo>
                <a:lnTo>
                  <a:pt x="128158" y="489288"/>
                </a:lnTo>
                <a:lnTo>
                  <a:pt x="168470" y="508713"/>
                </a:lnTo>
                <a:lnTo>
                  <a:pt x="212248" y="520913"/>
                </a:lnTo>
                <a:lnTo>
                  <a:pt x="258762" y="525145"/>
                </a:lnTo>
                <a:lnTo>
                  <a:pt x="305278" y="520913"/>
                </a:lnTo>
                <a:lnTo>
                  <a:pt x="349057" y="508713"/>
                </a:lnTo>
                <a:lnTo>
                  <a:pt x="389368" y="489288"/>
                </a:lnTo>
                <a:lnTo>
                  <a:pt x="425480" y="463382"/>
                </a:lnTo>
                <a:lnTo>
                  <a:pt x="456664" y="431737"/>
                </a:lnTo>
                <a:lnTo>
                  <a:pt x="482190" y="395097"/>
                </a:lnTo>
                <a:lnTo>
                  <a:pt x="501326" y="354204"/>
                </a:lnTo>
                <a:lnTo>
                  <a:pt x="513344" y="309803"/>
                </a:lnTo>
                <a:lnTo>
                  <a:pt x="517512" y="262636"/>
                </a:lnTo>
                <a:lnTo>
                  <a:pt x="513344" y="215431"/>
                </a:lnTo>
                <a:lnTo>
                  <a:pt x="501326" y="171000"/>
                </a:lnTo>
                <a:lnTo>
                  <a:pt x="482190" y="130085"/>
                </a:lnTo>
                <a:lnTo>
                  <a:pt x="456664" y="93429"/>
                </a:lnTo>
                <a:lnTo>
                  <a:pt x="425480" y="61773"/>
                </a:lnTo>
                <a:lnTo>
                  <a:pt x="389368" y="35861"/>
                </a:lnTo>
                <a:lnTo>
                  <a:pt x="349057" y="16432"/>
                </a:lnTo>
                <a:lnTo>
                  <a:pt x="305278" y="4231"/>
                </a:lnTo>
                <a:lnTo>
                  <a:pt x="258762" y="0"/>
                </a:lnTo>
                <a:close/>
              </a:path>
            </a:pathLst>
          </a:custGeom>
          <a:solidFill>
            <a:srgbClr val="FFFFFF"/>
          </a:solidFill>
        </p:spPr>
        <p:txBody>
          <a:bodyPr wrap="square" lIns="0" tIns="0" rIns="0" bIns="0" rtlCol="0"/>
          <a:lstStyle/>
          <a:p/>
        </p:txBody>
      </p:sp>
      <p:sp>
        <p:nvSpPr>
          <p:cNvPr id="40" name="object 40"/>
          <p:cNvSpPr/>
          <p:nvPr/>
        </p:nvSpPr>
        <p:spPr>
          <a:xfrm>
            <a:off x="893203" y="3148964"/>
            <a:ext cx="517525" cy="525145"/>
          </a:xfrm>
          <a:custGeom>
            <a:avLst/>
            <a:gdLst/>
            <a:ahLst/>
            <a:cxnLst/>
            <a:rect l="l" t="t" r="r" b="b"/>
            <a:pathLst>
              <a:path w="517525" h="525145">
                <a:moveTo>
                  <a:pt x="0" y="262636"/>
                </a:moveTo>
                <a:lnTo>
                  <a:pt x="4168" y="215431"/>
                </a:lnTo>
                <a:lnTo>
                  <a:pt x="16188" y="171000"/>
                </a:lnTo>
                <a:lnTo>
                  <a:pt x="35328" y="130085"/>
                </a:lnTo>
                <a:lnTo>
                  <a:pt x="60856" y="93429"/>
                </a:lnTo>
                <a:lnTo>
                  <a:pt x="92044" y="61773"/>
                </a:lnTo>
                <a:lnTo>
                  <a:pt x="128158" y="35861"/>
                </a:lnTo>
                <a:lnTo>
                  <a:pt x="168470" y="16432"/>
                </a:lnTo>
                <a:lnTo>
                  <a:pt x="212248" y="4231"/>
                </a:lnTo>
                <a:lnTo>
                  <a:pt x="258762" y="0"/>
                </a:lnTo>
                <a:lnTo>
                  <a:pt x="305278" y="4231"/>
                </a:lnTo>
                <a:lnTo>
                  <a:pt x="349057" y="16432"/>
                </a:lnTo>
                <a:lnTo>
                  <a:pt x="389368" y="35861"/>
                </a:lnTo>
                <a:lnTo>
                  <a:pt x="425480" y="61773"/>
                </a:lnTo>
                <a:lnTo>
                  <a:pt x="456664" y="93429"/>
                </a:lnTo>
                <a:lnTo>
                  <a:pt x="482190" y="130085"/>
                </a:lnTo>
                <a:lnTo>
                  <a:pt x="501326" y="171000"/>
                </a:lnTo>
                <a:lnTo>
                  <a:pt x="513344" y="215431"/>
                </a:lnTo>
                <a:lnTo>
                  <a:pt x="517512" y="262636"/>
                </a:lnTo>
                <a:lnTo>
                  <a:pt x="513344" y="309803"/>
                </a:lnTo>
                <a:lnTo>
                  <a:pt x="501326" y="354204"/>
                </a:lnTo>
                <a:lnTo>
                  <a:pt x="482190" y="395097"/>
                </a:lnTo>
                <a:lnTo>
                  <a:pt x="456664" y="431737"/>
                </a:lnTo>
                <a:lnTo>
                  <a:pt x="425480" y="463382"/>
                </a:lnTo>
                <a:lnTo>
                  <a:pt x="389368" y="489288"/>
                </a:lnTo>
                <a:lnTo>
                  <a:pt x="349057" y="508713"/>
                </a:lnTo>
                <a:lnTo>
                  <a:pt x="305278" y="520913"/>
                </a:lnTo>
                <a:lnTo>
                  <a:pt x="258762" y="525145"/>
                </a:lnTo>
                <a:lnTo>
                  <a:pt x="212248" y="520913"/>
                </a:lnTo>
                <a:lnTo>
                  <a:pt x="168470" y="508713"/>
                </a:lnTo>
                <a:lnTo>
                  <a:pt x="128158" y="489288"/>
                </a:lnTo>
                <a:lnTo>
                  <a:pt x="92044" y="463382"/>
                </a:lnTo>
                <a:lnTo>
                  <a:pt x="60856" y="431737"/>
                </a:lnTo>
                <a:lnTo>
                  <a:pt x="35328" y="395097"/>
                </a:lnTo>
                <a:lnTo>
                  <a:pt x="16188" y="354204"/>
                </a:lnTo>
                <a:lnTo>
                  <a:pt x="4168" y="309803"/>
                </a:lnTo>
                <a:lnTo>
                  <a:pt x="0" y="262636"/>
                </a:lnTo>
                <a:close/>
              </a:path>
            </a:pathLst>
          </a:custGeom>
          <a:ln w="28575">
            <a:solidFill>
              <a:srgbClr val="C0504D"/>
            </a:solidFill>
          </a:ln>
        </p:spPr>
        <p:txBody>
          <a:bodyPr wrap="square" lIns="0" tIns="0" rIns="0" bIns="0" rtlCol="0"/>
          <a:lstStyle/>
          <a:p/>
        </p:txBody>
      </p:sp>
      <p:sp>
        <p:nvSpPr>
          <p:cNvPr id="41" name="object 41"/>
          <p:cNvSpPr/>
          <p:nvPr/>
        </p:nvSpPr>
        <p:spPr>
          <a:xfrm>
            <a:off x="1004506" y="3261995"/>
            <a:ext cx="295275" cy="299085"/>
          </a:xfrm>
          <a:custGeom>
            <a:avLst/>
            <a:gdLst/>
            <a:ahLst/>
            <a:cxnLst/>
            <a:rect l="l" t="t" r="r" b="b"/>
            <a:pathLst>
              <a:path w="295275" h="299085">
                <a:moveTo>
                  <a:pt x="147447" y="0"/>
                </a:moveTo>
                <a:lnTo>
                  <a:pt x="100842" y="7622"/>
                </a:lnTo>
                <a:lnTo>
                  <a:pt x="60366" y="28850"/>
                </a:lnTo>
                <a:lnTo>
                  <a:pt x="28448" y="61228"/>
                </a:lnTo>
                <a:lnTo>
                  <a:pt x="7516" y="102299"/>
                </a:lnTo>
                <a:lnTo>
                  <a:pt x="0" y="149605"/>
                </a:lnTo>
                <a:lnTo>
                  <a:pt x="7516" y="196851"/>
                </a:lnTo>
                <a:lnTo>
                  <a:pt x="28448" y="237884"/>
                </a:lnTo>
                <a:lnTo>
                  <a:pt x="60366" y="270242"/>
                </a:lnTo>
                <a:lnTo>
                  <a:pt x="100842" y="291463"/>
                </a:lnTo>
                <a:lnTo>
                  <a:pt x="147447" y="299084"/>
                </a:lnTo>
                <a:lnTo>
                  <a:pt x="194058" y="291463"/>
                </a:lnTo>
                <a:lnTo>
                  <a:pt x="234549" y="270242"/>
                </a:lnTo>
                <a:lnTo>
                  <a:pt x="266486" y="237884"/>
                </a:lnTo>
                <a:lnTo>
                  <a:pt x="287433" y="196851"/>
                </a:lnTo>
                <a:lnTo>
                  <a:pt x="294957" y="149605"/>
                </a:lnTo>
                <a:lnTo>
                  <a:pt x="287433" y="102299"/>
                </a:lnTo>
                <a:lnTo>
                  <a:pt x="266486" y="61228"/>
                </a:lnTo>
                <a:lnTo>
                  <a:pt x="234549" y="28850"/>
                </a:lnTo>
                <a:lnTo>
                  <a:pt x="194058" y="7622"/>
                </a:lnTo>
                <a:lnTo>
                  <a:pt x="147447" y="0"/>
                </a:lnTo>
                <a:close/>
              </a:path>
            </a:pathLst>
          </a:custGeom>
          <a:solidFill>
            <a:srgbClr val="FFFFFF"/>
          </a:solidFill>
        </p:spPr>
        <p:txBody>
          <a:bodyPr wrap="square" lIns="0" tIns="0" rIns="0" bIns="0" rtlCol="0"/>
          <a:lstStyle/>
          <a:p/>
        </p:txBody>
      </p:sp>
      <p:sp>
        <p:nvSpPr>
          <p:cNvPr id="42" name="object 42"/>
          <p:cNvSpPr/>
          <p:nvPr/>
        </p:nvSpPr>
        <p:spPr>
          <a:xfrm>
            <a:off x="1004506" y="3261995"/>
            <a:ext cx="295275" cy="299085"/>
          </a:xfrm>
          <a:custGeom>
            <a:avLst/>
            <a:gdLst/>
            <a:ahLst/>
            <a:cxnLst/>
            <a:rect l="l" t="t" r="r" b="b"/>
            <a:pathLst>
              <a:path w="295275" h="299085">
                <a:moveTo>
                  <a:pt x="0" y="149605"/>
                </a:moveTo>
                <a:lnTo>
                  <a:pt x="7516" y="102299"/>
                </a:lnTo>
                <a:lnTo>
                  <a:pt x="28448" y="61228"/>
                </a:lnTo>
                <a:lnTo>
                  <a:pt x="60366" y="28850"/>
                </a:lnTo>
                <a:lnTo>
                  <a:pt x="100842" y="7622"/>
                </a:lnTo>
                <a:lnTo>
                  <a:pt x="147447" y="0"/>
                </a:lnTo>
                <a:lnTo>
                  <a:pt x="194058" y="7622"/>
                </a:lnTo>
                <a:lnTo>
                  <a:pt x="234549" y="28850"/>
                </a:lnTo>
                <a:lnTo>
                  <a:pt x="266486" y="61228"/>
                </a:lnTo>
                <a:lnTo>
                  <a:pt x="287433" y="102299"/>
                </a:lnTo>
                <a:lnTo>
                  <a:pt x="294957" y="149605"/>
                </a:lnTo>
                <a:lnTo>
                  <a:pt x="287433" y="196851"/>
                </a:lnTo>
                <a:lnTo>
                  <a:pt x="266486" y="237884"/>
                </a:lnTo>
                <a:lnTo>
                  <a:pt x="234549" y="270242"/>
                </a:lnTo>
                <a:lnTo>
                  <a:pt x="194058" y="291463"/>
                </a:lnTo>
                <a:lnTo>
                  <a:pt x="147447" y="299084"/>
                </a:lnTo>
                <a:lnTo>
                  <a:pt x="100842" y="291463"/>
                </a:lnTo>
                <a:lnTo>
                  <a:pt x="60366" y="270242"/>
                </a:lnTo>
                <a:lnTo>
                  <a:pt x="28448" y="237884"/>
                </a:lnTo>
                <a:lnTo>
                  <a:pt x="7516" y="196851"/>
                </a:lnTo>
                <a:lnTo>
                  <a:pt x="0" y="149605"/>
                </a:lnTo>
                <a:close/>
              </a:path>
            </a:pathLst>
          </a:custGeom>
          <a:ln w="12700">
            <a:solidFill>
              <a:srgbClr val="C0504D"/>
            </a:solidFill>
          </a:ln>
        </p:spPr>
        <p:txBody>
          <a:bodyPr wrap="square" lIns="0" tIns="0" rIns="0" bIns="0" rtlCol="0"/>
          <a:lstStyle/>
          <a:p/>
        </p:txBody>
      </p:sp>
      <p:sp>
        <p:nvSpPr>
          <p:cNvPr id="49" name="object 49"/>
          <p:cNvSpPr/>
          <p:nvPr/>
        </p:nvSpPr>
        <p:spPr>
          <a:xfrm>
            <a:off x="9437878" y="1331341"/>
            <a:ext cx="309245" cy="309245"/>
          </a:xfrm>
          <a:custGeom>
            <a:avLst/>
            <a:gdLst/>
            <a:ahLst/>
            <a:cxnLst/>
            <a:rect l="l" t="t" r="r" b="b"/>
            <a:pathLst>
              <a:path w="309245" h="309244">
                <a:moveTo>
                  <a:pt x="154431" y="0"/>
                </a:moveTo>
                <a:lnTo>
                  <a:pt x="105598" y="7867"/>
                </a:lnTo>
                <a:lnTo>
                  <a:pt x="63203" y="29780"/>
                </a:lnTo>
                <a:lnTo>
                  <a:pt x="29780" y="63203"/>
                </a:lnTo>
                <a:lnTo>
                  <a:pt x="7867" y="105598"/>
                </a:lnTo>
                <a:lnTo>
                  <a:pt x="0" y="154432"/>
                </a:lnTo>
                <a:lnTo>
                  <a:pt x="7867" y="203265"/>
                </a:lnTo>
                <a:lnTo>
                  <a:pt x="29780" y="245660"/>
                </a:lnTo>
                <a:lnTo>
                  <a:pt x="63203" y="279083"/>
                </a:lnTo>
                <a:lnTo>
                  <a:pt x="105598" y="300996"/>
                </a:lnTo>
                <a:lnTo>
                  <a:pt x="154431" y="308863"/>
                </a:lnTo>
                <a:lnTo>
                  <a:pt x="203265" y="300996"/>
                </a:lnTo>
                <a:lnTo>
                  <a:pt x="245660" y="279083"/>
                </a:lnTo>
                <a:lnTo>
                  <a:pt x="279083" y="245660"/>
                </a:lnTo>
                <a:lnTo>
                  <a:pt x="300996" y="203265"/>
                </a:lnTo>
                <a:lnTo>
                  <a:pt x="308864" y="154432"/>
                </a:lnTo>
                <a:lnTo>
                  <a:pt x="300996" y="105598"/>
                </a:lnTo>
                <a:lnTo>
                  <a:pt x="279083" y="63203"/>
                </a:lnTo>
                <a:lnTo>
                  <a:pt x="245660" y="29780"/>
                </a:lnTo>
                <a:lnTo>
                  <a:pt x="203265" y="7867"/>
                </a:lnTo>
                <a:lnTo>
                  <a:pt x="154431" y="0"/>
                </a:lnTo>
                <a:close/>
              </a:path>
            </a:pathLst>
          </a:custGeom>
          <a:solidFill>
            <a:srgbClr val="FFFFFF"/>
          </a:solidFill>
        </p:spPr>
        <p:txBody>
          <a:bodyPr wrap="square" lIns="0" tIns="0" rIns="0" bIns="0" rtlCol="0"/>
          <a:lstStyle/>
          <a:p/>
        </p:txBody>
      </p:sp>
      <p:sp>
        <p:nvSpPr>
          <p:cNvPr id="58" name="object 58"/>
          <p:cNvSpPr/>
          <p:nvPr/>
        </p:nvSpPr>
        <p:spPr>
          <a:xfrm>
            <a:off x="6432677" y="5281676"/>
            <a:ext cx="309245" cy="309245"/>
          </a:xfrm>
          <a:custGeom>
            <a:avLst/>
            <a:gdLst/>
            <a:ahLst/>
            <a:cxnLst/>
            <a:rect l="l" t="t" r="r" b="b"/>
            <a:pathLst>
              <a:path w="309245" h="309245">
                <a:moveTo>
                  <a:pt x="154431" y="0"/>
                </a:moveTo>
                <a:lnTo>
                  <a:pt x="105647" y="7867"/>
                </a:lnTo>
                <a:lnTo>
                  <a:pt x="63258" y="29780"/>
                </a:lnTo>
                <a:lnTo>
                  <a:pt x="29817" y="63203"/>
                </a:lnTo>
                <a:lnTo>
                  <a:pt x="7880" y="105598"/>
                </a:lnTo>
                <a:lnTo>
                  <a:pt x="0" y="154432"/>
                </a:lnTo>
                <a:lnTo>
                  <a:pt x="7880" y="203270"/>
                </a:lnTo>
                <a:lnTo>
                  <a:pt x="29817" y="245678"/>
                </a:lnTo>
                <a:lnTo>
                  <a:pt x="63258" y="279115"/>
                </a:lnTo>
                <a:lnTo>
                  <a:pt x="105647" y="301041"/>
                </a:lnTo>
                <a:lnTo>
                  <a:pt x="154431" y="308914"/>
                </a:lnTo>
                <a:lnTo>
                  <a:pt x="203265" y="301041"/>
                </a:lnTo>
                <a:lnTo>
                  <a:pt x="245660" y="279115"/>
                </a:lnTo>
                <a:lnTo>
                  <a:pt x="279083" y="245678"/>
                </a:lnTo>
                <a:lnTo>
                  <a:pt x="300996" y="203270"/>
                </a:lnTo>
                <a:lnTo>
                  <a:pt x="308864" y="154432"/>
                </a:lnTo>
                <a:lnTo>
                  <a:pt x="300996" y="105598"/>
                </a:lnTo>
                <a:lnTo>
                  <a:pt x="279083" y="63203"/>
                </a:lnTo>
                <a:lnTo>
                  <a:pt x="245660" y="29780"/>
                </a:lnTo>
                <a:lnTo>
                  <a:pt x="203265" y="7867"/>
                </a:lnTo>
                <a:lnTo>
                  <a:pt x="154431" y="0"/>
                </a:lnTo>
                <a:close/>
              </a:path>
            </a:pathLst>
          </a:custGeom>
          <a:solidFill>
            <a:srgbClr val="FFFFFF"/>
          </a:solidFill>
        </p:spPr>
        <p:txBody>
          <a:bodyPr wrap="square" lIns="0" tIns="0" rIns="0" bIns="0" rtlCol="0"/>
          <a:lstStyle/>
          <a:p/>
        </p:txBody>
      </p:sp>
      <p:sp>
        <p:nvSpPr>
          <p:cNvPr id="61" name="object 61"/>
          <p:cNvSpPr txBox="true"/>
          <p:nvPr/>
        </p:nvSpPr>
        <p:spPr>
          <a:xfrm>
            <a:off x="7163561" y="5264353"/>
            <a:ext cx="1021715" cy="325755"/>
          </a:xfrm>
          <a:prstGeom prst="rect">
            <a:avLst/>
          </a:prstGeom>
        </p:spPr>
        <p:txBody>
          <a:bodyPr vert="horz" wrap="square" lIns="0" tIns="15240" rIns="0" bIns="0" rtlCol="0">
            <a:spAutoFit/>
          </a:bodyPr>
          <a:lstStyle/>
          <a:p>
            <a:pPr marL="12700">
              <a:lnSpc>
                <a:spcPct val="100000"/>
              </a:lnSpc>
              <a:spcBef>
                <a:spcPts val="120"/>
              </a:spcBef>
            </a:pPr>
            <a:r>
              <a:rPr sz="1950" b="1" spc="5" dirty="0">
                <a:solidFill>
                  <a:srgbClr val="FFFFFF"/>
                </a:solidFill>
                <a:latin typeface="微软雅黑" panose="020B0503020204020204" pitchFamily="34" charset="-122"/>
                <a:cs typeface="微软雅黑" panose="020B0503020204020204" pitchFamily="34" charset="-122"/>
              </a:rPr>
              <a:t>2018.11</a:t>
            </a:r>
            <a:endParaRPr sz="1950">
              <a:latin typeface="微软雅黑" panose="020B0503020204020204" pitchFamily="34" charset="-122"/>
              <a:cs typeface="微软雅黑" panose="020B0503020204020204" pitchFamily="34" charset="-122"/>
            </a:endParaRPr>
          </a:p>
        </p:txBody>
      </p:sp>
      <p:cxnSp>
        <p:nvCxnSpPr>
          <p:cNvPr id="65" name="直接连接符 3"/>
          <p:cNvCxnSpPr>
            <a:cxnSpLocks noChangeShapeType="true"/>
          </p:cNvCxnSpPr>
          <p:nvPr/>
        </p:nvCxnSpPr>
        <p:spPr bwMode="auto">
          <a:xfrm>
            <a:off x="1103608" y="31276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3"/>
          <a:stretch>
            <a:fillRect/>
          </a:stretch>
        </p:blipFill>
        <p:spPr>
          <a:xfrm>
            <a:off x="421640" y="292735"/>
            <a:ext cx="561340" cy="561340"/>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21761" y="2544620"/>
            <a:ext cx="7051781" cy="3093643"/>
          </a:xfrm>
          <a:prstGeom prst="roundRect">
            <a:avLst>
              <a:gd name="adj" fmla="val 7143"/>
            </a:avLst>
          </a:prstGeom>
          <a:solidFill>
            <a:srgbClr val="019FE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17" name="矩形 2"/>
          <p:cNvSpPr/>
          <p:nvPr/>
        </p:nvSpPr>
        <p:spPr>
          <a:xfrm>
            <a:off x="1495457" y="312237"/>
            <a:ext cx="3188304"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2.1 政策要求</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5475380" y="2973585"/>
            <a:ext cx="5182463" cy="2126615"/>
          </a:xfrm>
          <a:prstGeom prst="rect">
            <a:avLst/>
          </a:prstGeom>
        </p:spPr>
        <p:txBody>
          <a:bodyPr wrap="square">
            <a:spAutoFit/>
          </a:bodyPr>
          <a:lstStyle/>
          <a:p>
            <a:pPr>
              <a:lnSpc>
                <a:spcPct val="150000"/>
              </a:lnSpc>
            </a:pPr>
            <a:r>
              <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培养垃圾分类的好习惯</a:t>
            </a:r>
            <a:endPar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nSpc>
                <a:spcPct val="150000"/>
              </a:lnSpc>
            </a:pPr>
            <a:r>
              <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为改善生活环境作努力</a:t>
            </a:r>
            <a:endPar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nSpc>
                <a:spcPct val="150000"/>
              </a:lnSpc>
            </a:pPr>
            <a:r>
              <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为绿色发展可持续发展作贡献</a:t>
            </a:r>
            <a:endParaRPr lang="zh-CN" altLang="en-US" sz="2935"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cxnSp>
        <p:nvCxnSpPr>
          <p:cNvPr id="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11" name="图片 10" descr="https://timgsa.baidu.com/timg?image&amp;quality=80&amp;size=b9999_10000&amp;sec=1593252241164&amp;di=b9f8f7d3c284a84858b7fabfa3649d1b&amp;imgtype=0&amp;src=http%3A%2F%2Fwww.cnr.cn%2Fnewscenter%2Fnative%2Fgd%2F20170220%2FW020170220752397526909.jpg"/>
          <p:cNvPicPr>
            <a:picLocks noChangeAspect="true" noChangeArrowheads="true"/>
          </p:cNvPicPr>
          <p:nvPr/>
        </p:nvPicPr>
        <p:blipFill>
          <a:blip r:embed="rId1">
            <a:extLst>
              <a:ext uri="{28A0092B-C50C-407E-A947-70E740481C1C}">
                <a14:useLocalDpi xmlns:a14="http://schemas.microsoft.com/office/drawing/2010/main" val="false"/>
              </a:ext>
            </a:extLst>
          </a:blip>
          <a:srcRect l="3683" t="3216" r="9844" b="12471"/>
          <a:stretch>
            <a:fillRect/>
          </a:stretch>
        </p:blipFill>
        <p:spPr bwMode="auto">
          <a:xfrm>
            <a:off x="1332211" y="1725612"/>
            <a:ext cx="3978644" cy="3216277"/>
          </a:xfrm>
          <a:custGeom>
            <a:avLst/>
            <a:gdLst>
              <a:gd name="connsiteX0" fmla="*/ 107407 w 3301031"/>
              <a:gd name="connsiteY0" fmla="*/ 0 h 2668505"/>
              <a:gd name="connsiteX1" fmla="*/ 3193624 w 3301031"/>
              <a:gd name="connsiteY1" fmla="*/ 0 h 2668505"/>
              <a:gd name="connsiteX2" fmla="*/ 3301031 w 3301031"/>
              <a:gd name="connsiteY2" fmla="*/ 107407 h 2668505"/>
              <a:gd name="connsiteX3" fmla="*/ 3301031 w 3301031"/>
              <a:gd name="connsiteY3" fmla="*/ 2561098 h 2668505"/>
              <a:gd name="connsiteX4" fmla="*/ 3193624 w 3301031"/>
              <a:gd name="connsiteY4" fmla="*/ 2668505 h 2668505"/>
              <a:gd name="connsiteX5" fmla="*/ 107407 w 3301031"/>
              <a:gd name="connsiteY5" fmla="*/ 2668505 h 2668505"/>
              <a:gd name="connsiteX6" fmla="*/ 0 w 3301031"/>
              <a:gd name="connsiteY6" fmla="*/ 2561098 h 2668505"/>
              <a:gd name="connsiteX7" fmla="*/ 0 w 3301031"/>
              <a:gd name="connsiteY7" fmla="*/ 107407 h 2668505"/>
              <a:gd name="connsiteX8" fmla="*/ 107407 w 3301031"/>
              <a:gd name="connsiteY8" fmla="*/ 0 h 266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1031" h="2668505">
                <a:moveTo>
                  <a:pt x="107407" y="0"/>
                </a:moveTo>
                <a:lnTo>
                  <a:pt x="3193624" y="0"/>
                </a:lnTo>
                <a:cubicBezTo>
                  <a:pt x="3252943" y="0"/>
                  <a:pt x="3301031" y="48088"/>
                  <a:pt x="3301031" y="107407"/>
                </a:cubicBezTo>
                <a:lnTo>
                  <a:pt x="3301031" y="2561098"/>
                </a:lnTo>
                <a:cubicBezTo>
                  <a:pt x="3301031" y="2620417"/>
                  <a:pt x="3252943" y="2668505"/>
                  <a:pt x="3193624" y="2668505"/>
                </a:cubicBezTo>
                <a:lnTo>
                  <a:pt x="107407" y="2668505"/>
                </a:lnTo>
                <a:cubicBezTo>
                  <a:pt x="48088" y="2668505"/>
                  <a:pt x="0" y="2620417"/>
                  <a:pt x="0" y="2561098"/>
                </a:cubicBezTo>
                <a:lnTo>
                  <a:pt x="0" y="107407"/>
                </a:lnTo>
                <a:cubicBezTo>
                  <a:pt x="0" y="48088"/>
                  <a:pt x="48088" y="0"/>
                  <a:pt x="107407" y="0"/>
                </a:cubicBez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图片 4"/>
          <p:cNvPicPr>
            <a:picLocks noChangeAspect="true"/>
          </p:cNvPicPr>
          <p:nvPr/>
        </p:nvPicPr>
        <p:blipFill>
          <a:blip r:embed="rId2"/>
          <a:stretch>
            <a:fillRect/>
          </a:stretch>
        </p:blipFill>
        <p:spPr>
          <a:xfrm>
            <a:off x="421640" y="292735"/>
            <a:ext cx="561340" cy="56134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318917" y="1581565"/>
            <a:ext cx="4887287" cy="3595037"/>
          </a:xfrm>
          <a:prstGeom prst="rect">
            <a:avLst/>
          </a:prstGeom>
        </p:spPr>
      </p:pic>
      <p:sp>
        <p:nvSpPr>
          <p:cNvPr id="11" name="文本框 10"/>
          <p:cNvSpPr txBox="true"/>
          <p:nvPr/>
        </p:nvSpPr>
        <p:spPr>
          <a:xfrm>
            <a:off x="5216525" y="1221105"/>
            <a:ext cx="6513195" cy="4463415"/>
          </a:xfrm>
          <a:prstGeom prst="rect">
            <a:avLst/>
          </a:prstGeom>
          <a:noFill/>
        </p:spPr>
        <p:txBody>
          <a:bodyPr wrap="square" rtlCol="0">
            <a:spAutoFit/>
          </a:bodyPr>
          <a:lstStyle/>
          <a:p>
            <a:pPr marL="342900" indent="-342900" algn="just">
              <a:lnSpc>
                <a:spcPct val="150000"/>
              </a:lnSpc>
              <a:buFont typeface="Wingdings" panose="05000000000000000000" charset="0"/>
              <a:buChar char="Ø"/>
            </a:pPr>
            <a:r>
              <a:rPr lang="en-US" altLang="zh-CN" sz="1865" dirty="0">
                <a:solidFill>
                  <a:srgbClr val="555555"/>
                </a:solidFill>
                <a:latin typeface="+mj-ea"/>
                <a:ea typeface="+mj-ea"/>
              </a:rPr>
              <a:t>2019</a:t>
            </a:r>
            <a:r>
              <a:rPr lang="zh-CN" altLang="zh-CN" sz="1865" dirty="0">
                <a:solidFill>
                  <a:srgbClr val="555555"/>
                </a:solidFill>
                <a:latin typeface="+mj-ea"/>
                <a:ea typeface="+mj-ea"/>
              </a:rPr>
              <a:t>年</a:t>
            </a:r>
            <a:r>
              <a:rPr lang="en-US" altLang="zh-CN" sz="1865" dirty="0">
                <a:solidFill>
                  <a:srgbClr val="555555"/>
                </a:solidFill>
                <a:latin typeface="+mj-ea"/>
                <a:ea typeface="+mj-ea"/>
              </a:rPr>
              <a:t>6</a:t>
            </a:r>
            <a:r>
              <a:rPr lang="zh-CN" altLang="en-US" sz="1865" dirty="0" smtClean="0">
                <a:solidFill>
                  <a:srgbClr val="555555"/>
                </a:solidFill>
                <a:latin typeface="+mj-ea"/>
                <a:ea typeface="+mj-ea"/>
              </a:rPr>
              <a:t>月</a:t>
            </a:r>
            <a:r>
              <a:rPr lang="en-US" altLang="zh-CN" sz="1865" dirty="0" smtClean="0">
                <a:solidFill>
                  <a:srgbClr val="555555"/>
                </a:solidFill>
                <a:latin typeface="+mj-ea"/>
                <a:ea typeface="+mj-ea"/>
              </a:rPr>
              <a:t>3</a:t>
            </a:r>
            <a:r>
              <a:rPr lang="zh-CN" altLang="en-US" sz="1865" dirty="0" smtClean="0">
                <a:solidFill>
                  <a:srgbClr val="555555"/>
                </a:solidFill>
                <a:latin typeface="+mj-ea"/>
                <a:ea typeface="+mj-ea"/>
              </a:rPr>
              <a:t>日，</a:t>
            </a:r>
            <a:r>
              <a:rPr lang="zh-CN" altLang="en-US" sz="1865" dirty="0">
                <a:solidFill>
                  <a:srgbClr val="555555"/>
                </a:solidFill>
                <a:latin typeface="+mj-ea"/>
                <a:ea typeface="+mj-ea"/>
              </a:rPr>
              <a:t>习近平主席对垃圾分类工作作出重要指示，强调</a:t>
            </a:r>
            <a:r>
              <a:rPr lang="zh-CN" altLang="en-US" sz="1865" b="1" dirty="0">
                <a:solidFill>
                  <a:srgbClr val="298EC0"/>
                </a:solidFill>
                <a:latin typeface="+mj-ea"/>
                <a:ea typeface="+mj-ea"/>
              </a:rPr>
              <a:t>实行垃圾分类，关系广大人民群众生活环境，关系节约使用资源，也是社会文明水平的重要体现</a:t>
            </a:r>
            <a:r>
              <a:rPr lang="zh-CN" altLang="en-US" sz="1865" dirty="0">
                <a:solidFill>
                  <a:srgbClr val="555555"/>
                </a:solidFill>
                <a:latin typeface="+mj-ea"/>
                <a:ea typeface="+mj-ea"/>
              </a:rPr>
              <a:t>。</a:t>
            </a:r>
            <a:endParaRPr lang="en-US" altLang="zh-CN" sz="1865" dirty="0">
              <a:solidFill>
                <a:srgbClr val="555555"/>
              </a:solidFill>
              <a:latin typeface="+mj-ea"/>
              <a:ea typeface="+mj-ea"/>
            </a:endParaRPr>
          </a:p>
          <a:p>
            <a:pPr marL="342900" indent="-342900" algn="just" eaLnBrk="1" latinLnBrk="0" hangingPunct="1">
              <a:lnSpc>
                <a:spcPts val="3000"/>
              </a:lnSpc>
              <a:buFont typeface="Wingdings" panose="05000000000000000000" charset="0"/>
              <a:buChar char="Ø"/>
            </a:pPr>
            <a:r>
              <a:rPr lang="zh-CN" altLang="en-US" sz="1865" dirty="0">
                <a:solidFill>
                  <a:srgbClr val="555555"/>
                </a:solidFill>
                <a:latin typeface="+mj-ea"/>
                <a:ea typeface="+mj-ea"/>
              </a:rPr>
              <a:t>推行垃圾分类关键是要</a:t>
            </a:r>
            <a:r>
              <a:rPr lang="zh-CN" altLang="en-US" sz="1865" b="1" dirty="0">
                <a:solidFill>
                  <a:srgbClr val="298EC0"/>
                </a:solidFill>
                <a:latin typeface="+mj-ea"/>
                <a:ea typeface="+mj-ea"/>
              </a:rPr>
              <a:t>加强科学管理、形成长效机制、推动习惯养成。</a:t>
            </a:r>
            <a:endParaRPr lang="zh-CN" altLang="en-US" sz="1865" b="1" dirty="0">
              <a:solidFill>
                <a:srgbClr val="298EC0"/>
              </a:solidFill>
              <a:latin typeface="+mj-ea"/>
              <a:ea typeface="+mj-ea"/>
            </a:endParaRPr>
          </a:p>
          <a:p>
            <a:pPr marL="342900" indent="-342900" algn="just" eaLnBrk="1" latinLnBrk="0" hangingPunct="1">
              <a:lnSpc>
                <a:spcPts val="3000"/>
              </a:lnSpc>
              <a:buFont typeface="Wingdings" panose="05000000000000000000" charset="0"/>
              <a:buChar char="Ø"/>
            </a:pPr>
            <a:r>
              <a:rPr lang="zh-CN" altLang="en-US" sz="1865" b="1" dirty="0">
                <a:solidFill>
                  <a:srgbClr val="298EC0"/>
                </a:solidFill>
                <a:latin typeface="+mj-ea"/>
                <a:ea typeface="+mj-ea"/>
              </a:rPr>
              <a:t>要加强引导，持之以恒抓下去，开展广泛的教育引导及督导引导，全民参与垃圾分类。</a:t>
            </a:r>
            <a:endParaRPr lang="zh-CN" altLang="en-US" sz="1865" b="1" dirty="0">
              <a:solidFill>
                <a:srgbClr val="298EC0"/>
              </a:solidFill>
              <a:latin typeface="+mj-ea"/>
              <a:ea typeface="+mj-ea"/>
            </a:endParaRPr>
          </a:p>
          <a:p>
            <a:pPr marL="342900" indent="-342900" algn="just" eaLnBrk="1" latinLnBrk="0" hangingPunct="1">
              <a:lnSpc>
                <a:spcPts val="3000"/>
              </a:lnSpc>
              <a:buFont typeface="Wingdings" panose="05000000000000000000" charset="0"/>
              <a:buChar char="Ø"/>
            </a:pPr>
            <a:r>
              <a:rPr lang="zh-CN" altLang="en-US" sz="1865" b="1" dirty="0">
                <a:solidFill>
                  <a:srgbClr val="298EC0"/>
                </a:solidFill>
                <a:latin typeface="+mj-ea"/>
                <a:ea typeface="+mj-ea"/>
              </a:rPr>
              <a:t>要加快建立分类投放、分类收集、分类运输、分类处理的垃圾处理系统。</a:t>
            </a:r>
            <a:endParaRPr lang="zh-CN" altLang="en-US" sz="1865" b="1" dirty="0">
              <a:solidFill>
                <a:srgbClr val="298EC0"/>
              </a:solidFill>
              <a:latin typeface="+mj-ea"/>
              <a:ea typeface="+mj-ea"/>
            </a:endParaRPr>
          </a:p>
          <a:p>
            <a:pPr marL="342900" indent="-342900" algn="just" eaLnBrk="1" latinLnBrk="0" hangingPunct="1">
              <a:lnSpc>
                <a:spcPts val="3000"/>
              </a:lnSpc>
              <a:buFont typeface="Wingdings" panose="05000000000000000000" charset="0"/>
              <a:buChar char="Ø"/>
            </a:pPr>
            <a:r>
              <a:rPr lang="zh-CN" altLang="en-US" sz="1865" b="1" dirty="0">
                <a:solidFill>
                  <a:srgbClr val="298EC0"/>
                </a:solidFill>
                <a:latin typeface="+mj-ea"/>
                <a:ea typeface="+mj-ea"/>
              </a:rPr>
              <a:t>形成以法制为基础，政府推动，全民参与、因地制宜的垃圾分类制度。</a:t>
            </a:r>
            <a:endParaRPr lang="zh-CN" altLang="en-US" sz="1865" b="1" dirty="0">
              <a:solidFill>
                <a:srgbClr val="298EC0"/>
              </a:solidFill>
              <a:latin typeface="+mj-ea"/>
              <a:ea typeface="+mj-ea"/>
            </a:endParaRPr>
          </a:p>
        </p:txBody>
      </p:sp>
      <p:sp>
        <p:nvSpPr>
          <p:cNvPr id="4" name="文本框 3"/>
          <p:cNvSpPr txBox="true"/>
          <p:nvPr/>
        </p:nvSpPr>
        <p:spPr>
          <a:xfrm>
            <a:off x="5468621" y="790335"/>
            <a:ext cx="6396567" cy="460375"/>
          </a:xfrm>
          <a:prstGeom prst="rect">
            <a:avLst/>
          </a:prstGeom>
          <a:noFill/>
        </p:spPr>
        <p:txBody>
          <a:bodyPr wrap="square" rtlCol="0">
            <a:spAutoFit/>
          </a:bodyPr>
          <a:lstStyle/>
          <a:p>
            <a:r>
              <a:rPr lang="zh-CN" altLang="en-US" sz="2400" b="1" dirty="0">
                <a:solidFill>
                  <a:prstClr val="black">
                    <a:lumMod val="75000"/>
                    <a:lumOff val="25000"/>
                  </a:prstClr>
                </a:solidFill>
                <a:ea typeface="微软雅黑" panose="020B0503020204020204" pitchFamily="34" charset="-122"/>
                <a:cs typeface="+mn-ea"/>
                <a:sym typeface="+mn-lt"/>
              </a:rPr>
              <a:t>习近平主席及党中央国务院高度重视垃圾分类</a:t>
            </a:r>
            <a:endParaRPr lang="zh-CN" altLang="en-US" sz="2400" dirty="0"/>
          </a:p>
        </p:txBody>
      </p:sp>
      <p:sp>
        <p:nvSpPr>
          <p:cNvPr id="8" name="矩形 2"/>
          <p:cNvSpPr/>
          <p:nvPr/>
        </p:nvSpPr>
        <p:spPr>
          <a:xfrm>
            <a:off x="1495425" y="312420"/>
            <a:ext cx="2637790" cy="500380"/>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2.1 政策要求</a:t>
            </a:r>
            <a:r>
              <a:rPr lang="en-US" altLang="zh-CN" sz="266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9"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 name="图片 2"/>
          <p:cNvPicPr>
            <a:picLocks noChangeAspect="true"/>
          </p:cNvPicPr>
          <p:nvPr/>
        </p:nvPicPr>
        <p:blipFill>
          <a:blip r:embed="rId2"/>
          <a:stretch>
            <a:fillRect/>
          </a:stretch>
        </p:blipFill>
        <p:spPr>
          <a:xfrm>
            <a:off x="562610" y="283210"/>
            <a:ext cx="561340" cy="5613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0">
        <p:fade/>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object 37"/>
          <p:cNvSpPr/>
          <p:nvPr/>
        </p:nvSpPr>
        <p:spPr>
          <a:xfrm>
            <a:off x="2657664" y="3062014"/>
            <a:ext cx="1333427" cy="3581204"/>
          </a:xfrm>
          <a:prstGeom prst="rect">
            <a:avLst/>
          </a:prstGeom>
          <a:blipFill>
            <a:blip r:embed="rId1" cstate="print"/>
            <a:stretch>
              <a:fillRect/>
            </a:stretch>
          </a:blipFill>
        </p:spPr>
        <p:txBody>
          <a:bodyPr wrap="square" lIns="0" tIns="0" rIns="0" bIns="0" rtlCol="0"/>
          <a:lstStyle/>
          <a:p>
            <a:endParaRPr sz="100"/>
          </a:p>
        </p:txBody>
      </p:sp>
      <p:sp>
        <p:nvSpPr>
          <p:cNvPr id="38" name="object 38"/>
          <p:cNvSpPr/>
          <p:nvPr/>
        </p:nvSpPr>
        <p:spPr>
          <a:xfrm>
            <a:off x="3257706" y="3643005"/>
            <a:ext cx="1209609" cy="3562155"/>
          </a:xfrm>
          <a:prstGeom prst="rect">
            <a:avLst/>
          </a:prstGeom>
          <a:blipFill>
            <a:blip r:embed="rId2" cstate="print"/>
            <a:stretch>
              <a:fillRect/>
            </a:stretch>
          </a:blipFill>
        </p:spPr>
        <p:txBody>
          <a:bodyPr wrap="square" lIns="0" tIns="0" rIns="0" bIns="0" rtlCol="0"/>
          <a:lstStyle/>
          <a:p>
            <a:endParaRPr sz="100"/>
          </a:p>
        </p:txBody>
      </p:sp>
      <p:sp>
        <p:nvSpPr>
          <p:cNvPr id="39" name="object 39"/>
          <p:cNvSpPr/>
          <p:nvPr/>
        </p:nvSpPr>
        <p:spPr>
          <a:xfrm>
            <a:off x="3724406" y="4224000"/>
            <a:ext cx="1304854" cy="3066880"/>
          </a:xfrm>
          <a:prstGeom prst="rect">
            <a:avLst/>
          </a:prstGeom>
          <a:blipFill>
            <a:blip r:embed="rId3" cstate="print"/>
            <a:stretch>
              <a:fillRect/>
            </a:stretch>
          </a:blipFill>
        </p:spPr>
        <p:txBody>
          <a:bodyPr wrap="square" lIns="0" tIns="0" rIns="0" bIns="0" rtlCol="0"/>
          <a:lstStyle/>
          <a:p>
            <a:endParaRPr sz="100"/>
          </a:p>
        </p:txBody>
      </p:sp>
      <p:sp>
        <p:nvSpPr>
          <p:cNvPr id="47" name="object 47"/>
          <p:cNvSpPr txBox="true"/>
          <p:nvPr/>
        </p:nvSpPr>
        <p:spPr>
          <a:xfrm>
            <a:off x="5544469" y="4526052"/>
            <a:ext cx="5210524" cy="626110"/>
          </a:xfrm>
          <a:prstGeom prst="rect">
            <a:avLst/>
          </a:prstGeom>
        </p:spPr>
        <p:txBody>
          <a:bodyPr vert="horz" wrap="square" lIns="0" tIns="12698" rIns="0" bIns="0" rtlCol="0">
            <a:spAutoFit/>
          </a:bodyPr>
          <a:lstStyle/>
          <a:p>
            <a:pPr marL="1115060" marR="200025" indent="-791210">
              <a:lnSpc>
                <a:spcPct val="148000"/>
              </a:lnSpc>
              <a:spcBef>
                <a:spcPts val="100"/>
              </a:spcBef>
            </a:pPr>
            <a:r>
              <a:rPr sz="1350" spc="-5" dirty="0">
                <a:solidFill>
                  <a:srgbClr val="585858"/>
                </a:solidFill>
                <a:latin typeface="微软雅黑" panose="020B0503020204020204" pitchFamily="34" charset="-122"/>
                <a:cs typeface="微软雅黑" panose="020B0503020204020204" pitchFamily="34" charset="-122"/>
              </a:rPr>
              <a:t>中央军委后勤保障部</a:t>
            </a:r>
            <a:r>
              <a:rPr sz="1350" spc="5" dirty="0">
                <a:solidFill>
                  <a:srgbClr val="585858"/>
                </a:solidFill>
                <a:latin typeface="微软雅黑" panose="020B0503020204020204" pitchFamily="34" charset="-122"/>
                <a:cs typeface="微软雅黑" panose="020B0503020204020204" pitchFamily="34" charset="-122"/>
              </a:rPr>
              <a:t>等</a:t>
            </a:r>
            <a:r>
              <a:rPr sz="1350" spc="-45" dirty="0">
                <a:solidFill>
                  <a:srgbClr val="585858"/>
                </a:solidFill>
                <a:latin typeface="微软雅黑" panose="020B0503020204020204" pitchFamily="34" charset="-122"/>
                <a:cs typeface="微软雅黑" panose="020B0503020204020204" pitchFamily="34" charset="-122"/>
              </a:rPr>
              <a:t>4</a:t>
            </a:r>
            <a:r>
              <a:rPr sz="1350" spc="-5" dirty="0">
                <a:solidFill>
                  <a:srgbClr val="585858"/>
                </a:solidFill>
                <a:latin typeface="微软雅黑" panose="020B0503020204020204" pitchFamily="34" charset="-122"/>
                <a:cs typeface="微软雅黑" panose="020B0503020204020204" pitchFamily="34" charset="-122"/>
              </a:rPr>
              <a:t>部</a:t>
            </a:r>
            <a:r>
              <a:rPr sz="1350" spc="-75" dirty="0">
                <a:solidFill>
                  <a:srgbClr val="585858"/>
                </a:solidFill>
                <a:latin typeface="微软雅黑" panose="020B0503020204020204" pitchFamily="34" charset="-122"/>
                <a:cs typeface="微软雅黑" panose="020B0503020204020204" pitchFamily="34" charset="-122"/>
              </a:rPr>
              <a:t>门</a:t>
            </a:r>
            <a:r>
              <a:rPr sz="1350" spc="-5" dirty="0">
                <a:solidFill>
                  <a:srgbClr val="585858"/>
                </a:solidFill>
                <a:latin typeface="微软雅黑" panose="020B0503020204020204" pitchFamily="34" charset="-122"/>
                <a:cs typeface="微软雅黑" panose="020B0503020204020204" pitchFamily="34" charset="-122"/>
              </a:rPr>
              <a:t>《</a:t>
            </a:r>
            <a:r>
              <a:rPr sz="1350" dirty="0">
                <a:solidFill>
                  <a:srgbClr val="585858"/>
                </a:solidFill>
                <a:latin typeface="微软雅黑" panose="020B0503020204020204" pitchFamily="34" charset="-122"/>
                <a:cs typeface="微软雅黑" panose="020B0503020204020204" pitchFamily="34" charset="-122"/>
              </a:rPr>
              <a:t>关</a:t>
            </a:r>
            <a:r>
              <a:rPr sz="1350" spc="-80" dirty="0">
                <a:solidFill>
                  <a:srgbClr val="585858"/>
                </a:solidFill>
                <a:latin typeface="微软雅黑" panose="020B0503020204020204" pitchFamily="34" charset="-122"/>
                <a:cs typeface="微软雅黑" panose="020B0503020204020204" pitchFamily="34" charset="-122"/>
              </a:rPr>
              <a:t>于</a:t>
            </a:r>
            <a:r>
              <a:rPr sz="1350" dirty="0">
                <a:solidFill>
                  <a:srgbClr val="585858"/>
                </a:solidFill>
                <a:latin typeface="微软雅黑" panose="020B0503020204020204" pitchFamily="34" charset="-122"/>
                <a:cs typeface="微软雅黑" panose="020B0503020204020204" pitchFamily="34" charset="-122"/>
              </a:rPr>
              <a:t>军</a:t>
            </a:r>
            <a:r>
              <a:rPr sz="1350" spc="-10" dirty="0">
                <a:solidFill>
                  <a:srgbClr val="585858"/>
                </a:solidFill>
                <a:latin typeface="微软雅黑" panose="020B0503020204020204" pitchFamily="34" charset="-122"/>
                <a:cs typeface="微软雅黑" panose="020B0503020204020204" pitchFamily="34" charset="-122"/>
              </a:rPr>
              <a:t>队</a:t>
            </a:r>
            <a:r>
              <a:rPr sz="1350" spc="-80" dirty="0">
                <a:solidFill>
                  <a:srgbClr val="585858"/>
                </a:solidFill>
                <a:latin typeface="微软雅黑" panose="020B0503020204020204" pitchFamily="34" charset="-122"/>
                <a:cs typeface="微软雅黑" panose="020B0503020204020204" pitchFamily="34" charset="-122"/>
              </a:rPr>
              <a:t>单</a:t>
            </a:r>
            <a:r>
              <a:rPr sz="1350" dirty="0">
                <a:solidFill>
                  <a:srgbClr val="585858"/>
                </a:solidFill>
                <a:latin typeface="微软雅黑" panose="020B0503020204020204" pitchFamily="34" charset="-122"/>
                <a:cs typeface="微软雅黑" panose="020B0503020204020204" pitchFamily="34" charset="-122"/>
              </a:rPr>
              <a:t>位</a:t>
            </a:r>
            <a:r>
              <a:rPr sz="1350" spc="-10" dirty="0">
                <a:solidFill>
                  <a:srgbClr val="585858"/>
                </a:solidFill>
                <a:latin typeface="微软雅黑" panose="020B0503020204020204" pitchFamily="34" charset="-122"/>
                <a:cs typeface="微软雅黑" panose="020B0503020204020204" pitchFamily="34" charset="-122"/>
              </a:rPr>
              <a:t>落</a:t>
            </a:r>
            <a:r>
              <a:rPr sz="1350" spc="-80" dirty="0">
                <a:solidFill>
                  <a:srgbClr val="585858"/>
                </a:solidFill>
                <a:latin typeface="微软雅黑" panose="020B0503020204020204" pitchFamily="34" charset="-122"/>
                <a:cs typeface="微软雅黑" panose="020B0503020204020204" pitchFamily="34" charset="-122"/>
              </a:rPr>
              <a:t>实</a:t>
            </a:r>
            <a:r>
              <a:rPr sz="1350" dirty="0">
                <a:solidFill>
                  <a:srgbClr val="585858"/>
                </a:solidFill>
                <a:latin typeface="微软雅黑" panose="020B0503020204020204" pitchFamily="34" charset="-122"/>
                <a:cs typeface="微软雅黑" panose="020B0503020204020204" pitchFamily="34" charset="-122"/>
              </a:rPr>
              <a:t>生</a:t>
            </a:r>
            <a:r>
              <a:rPr sz="1350" spc="-10" dirty="0">
                <a:solidFill>
                  <a:srgbClr val="585858"/>
                </a:solidFill>
                <a:latin typeface="微软雅黑" panose="020B0503020204020204" pitchFamily="34" charset="-122"/>
                <a:cs typeface="微软雅黑" panose="020B0503020204020204" pitchFamily="34" charset="-122"/>
              </a:rPr>
              <a:t>活</a:t>
            </a:r>
            <a:r>
              <a:rPr sz="1350" spc="-80" dirty="0">
                <a:solidFill>
                  <a:srgbClr val="585858"/>
                </a:solidFill>
                <a:latin typeface="微软雅黑" panose="020B0503020204020204" pitchFamily="34" charset="-122"/>
                <a:cs typeface="微软雅黑" panose="020B0503020204020204" pitchFamily="34" charset="-122"/>
              </a:rPr>
              <a:t>垃</a:t>
            </a:r>
            <a:r>
              <a:rPr sz="1350" dirty="0">
                <a:solidFill>
                  <a:srgbClr val="585858"/>
                </a:solidFill>
                <a:latin typeface="微软雅黑" panose="020B0503020204020204" pitchFamily="34" charset="-122"/>
                <a:cs typeface="微软雅黑" panose="020B0503020204020204" pitchFamily="34" charset="-122"/>
              </a:rPr>
              <a:t>圾</a:t>
            </a:r>
            <a:r>
              <a:rPr sz="1350" spc="-10" dirty="0">
                <a:solidFill>
                  <a:srgbClr val="585858"/>
                </a:solidFill>
                <a:latin typeface="微软雅黑" panose="020B0503020204020204" pitchFamily="34" charset="-122"/>
                <a:cs typeface="微软雅黑" panose="020B0503020204020204" pitchFamily="34" charset="-122"/>
              </a:rPr>
              <a:t>分</a:t>
            </a:r>
            <a:r>
              <a:rPr sz="1350" dirty="0">
                <a:solidFill>
                  <a:srgbClr val="585858"/>
                </a:solidFill>
                <a:latin typeface="微软雅黑" panose="020B0503020204020204" pitchFamily="34" charset="-122"/>
                <a:cs typeface="微软雅黑" panose="020B0503020204020204" pitchFamily="34" charset="-122"/>
              </a:rPr>
              <a:t>类 </a:t>
            </a:r>
            <a:r>
              <a:rPr sz="1350" spc="-5" dirty="0">
                <a:solidFill>
                  <a:srgbClr val="585858"/>
                </a:solidFill>
                <a:latin typeface="微软雅黑" panose="020B0503020204020204" pitchFamily="34" charset="-122"/>
                <a:cs typeface="微软雅黑" panose="020B0503020204020204" pitchFamily="34" charset="-122"/>
              </a:rPr>
              <a:t>制度的意</a:t>
            </a:r>
            <a:r>
              <a:rPr sz="1350" dirty="0">
                <a:solidFill>
                  <a:srgbClr val="585858"/>
                </a:solidFill>
                <a:latin typeface="微软雅黑" panose="020B0503020204020204" pitchFamily="34" charset="-122"/>
                <a:cs typeface="微软雅黑" panose="020B0503020204020204" pitchFamily="34" charset="-122"/>
              </a:rPr>
              <a:t>见</a:t>
            </a:r>
            <a:r>
              <a:rPr sz="1350" spc="-5" dirty="0">
                <a:solidFill>
                  <a:srgbClr val="585858"/>
                </a:solidFill>
                <a:latin typeface="微软雅黑" panose="020B0503020204020204" pitchFamily="34" charset="-122"/>
                <a:cs typeface="微软雅黑" panose="020B0503020204020204" pitchFamily="34" charset="-122"/>
              </a:rPr>
              <a:t>》（军后</a:t>
            </a:r>
            <a:r>
              <a:rPr sz="1350" dirty="0">
                <a:solidFill>
                  <a:srgbClr val="585858"/>
                </a:solidFill>
                <a:latin typeface="微软雅黑" panose="020B0503020204020204" pitchFamily="34" charset="-122"/>
                <a:cs typeface="微软雅黑" panose="020B0503020204020204" pitchFamily="34" charset="-122"/>
              </a:rPr>
              <a:t>建</a:t>
            </a:r>
            <a:r>
              <a:rPr sz="1350" spc="-80" dirty="0">
                <a:solidFill>
                  <a:srgbClr val="585858"/>
                </a:solidFill>
                <a:latin typeface="微软雅黑" panose="020B0503020204020204" pitchFamily="34" charset="-122"/>
                <a:cs typeface="微软雅黑" panose="020B0503020204020204" pitchFamily="34" charset="-122"/>
              </a:rPr>
              <a:t>〔</a:t>
            </a:r>
            <a:r>
              <a:rPr sz="1350" spc="-10" dirty="0">
                <a:solidFill>
                  <a:srgbClr val="585858"/>
                </a:solidFill>
                <a:latin typeface="微软雅黑" panose="020B0503020204020204" pitchFamily="34" charset="-122"/>
                <a:cs typeface="微软雅黑" panose="020B0503020204020204" pitchFamily="34" charset="-122"/>
              </a:rPr>
              <a:t>2017</a:t>
            </a:r>
            <a:r>
              <a:rPr sz="1350" spc="-75" dirty="0">
                <a:solidFill>
                  <a:srgbClr val="585858"/>
                </a:solidFill>
                <a:latin typeface="微软雅黑" panose="020B0503020204020204" pitchFamily="34" charset="-122"/>
                <a:cs typeface="微软雅黑" panose="020B0503020204020204" pitchFamily="34" charset="-122"/>
              </a:rPr>
              <a:t>〕</a:t>
            </a:r>
            <a:r>
              <a:rPr sz="1350" spc="-20" dirty="0">
                <a:solidFill>
                  <a:srgbClr val="585858"/>
                </a:solidFill>
                <a:latin typeface="微软雅黑" panose="020B0503020204020204" pitchFamily="34" charset="-122"/>
                <a:cs typeface="微软雅黑" panose="020B0503020204020204" pitchFamily="34" charset="-122"/>
              </a:rPr>
              <a:t>485</a:t>
            </a:r>
            <a:r>
              <a:rPr sz="1350" spc="-5"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grpSp>
        <p:nvGrpSpPr>
          <p:cNvPr id="70" name="组合 69"/>
          <p:cNvGrpSpPr/>
          <p:nvPr/>
        </p:nvGrpSpPr>
        <p:grpSpPr>
          <a:xfrm>
            <a:off x="1419691" y="1768658"/>
            <a:ext cx="9606092" cy="4274124"/>
            <a:chOff x="2358" y="1629"/>
            <a:chExt cx="15677" cy="7704"/>
          </a:xfrm>
        </p:grpSpPr>
        <p:sp>
          <p:nvSpPr>
            <p:cNvPr id="4" name="object 2"/>
            <p:cNvSpPr/>
            <p:nvPr/>
          </p:nvSpPr>
          <p:spPr>
            <a:xfrm>
              <a:off x="2358" y="1835"/>
              <a:ext cx="1550" cy="3338"/>
            </a:xfrm>
            <a:prstGeom prst="rect">
              <a:avLst/>
            </a:prstGeom>
            <a:blipFill>
              <a:blip r:embed="rId4" cstate="print"/>
              <a:stretch>
                <a:fillRect/>
              </a:stretch>
            </a:blipFill>
          </p:spPr>
          <p:txBody>
            <a:bodyPr wrap="square" lIns="0" tIns="0" rIns="0" bIns="0" rtlCol="0"/>
            <a:lstStyle/>
            <a:p>
              <a:endParaRPr sz="100"/>
            </a:p>
          </p:txBody>
        </p:sp>
        <p:sp>
          <p:nvSpPr>
            <p:cNvPr id="5" name="object 3"/>
            <p:cNvSpPr/>
            <p:nvPr/>
          </p:nvSpPr>
          <p:spPr>
            <a:xfrm>
              <a:off x="9540" y="7957"/>
              <a:ext cx="617" cy="933"/>
            </a:xfrm>
            <a:prstGeom prst="rect">
              <a:avLst/>
            </a:prstGeom>
            <a:blipFill>
              <a:blip r:embed="rId5" cstate="print"/>
              <a:stretch>
                <a:fillRect/>
              </a:stretch>
            </a:blipFill>
          </p:spPr>
          <p:txBody>
            <a:bodyPr wrap="square" lIns="0" tIns="0" rIns="0" bIns="0" rtlCol="0"/>
            <a:lstStyle/>
            <a:p>
              <a:endParaRPr sz="100"/>
            </a:p>
          </p:txBody>
        </p:sp>
        <p:sp>
          <p:nvSpPr>
            <p:cNvPr id="6" name="object 4"/>
            <p:cNvSpPr/>
            <p:nvPr/>
          </p:nvSpPr>
          <p:spPr>
            <a:xfrm>
              <a:off x="9397" y="7973"/>
              <a:ext cx="997" cy="791"/>
            </a:xfrm>
            <a:prstGeom prst="rect">
              <a:avLst/>
            </a:prstGeom>
            <a:blipFill>
              <a:blip r:embed="rId6" cstate="print"/>
              <a:stretch>
                <a:fillRect/>
              </a:stretch>
            </a:blipFill>
          </p:spPr>
          <p:txBody>
            <a:bodyPr wrap="square" lIns="0" tIns="0" rIns="0" bIns="0" rtlCol="0"/>
            <a:lstStyle/>
            <a:p>
              <a:endParaRPr sz="100"/>
            </a:p>
          </p:txBody>
        </p:sp>
        <p:sp>
          <p:nvSpPr>
            <p:cNvPr id="7" name="object 5"/>
            <p:cNvSpPr/>
            <p:nvPr/>
          </p:nvSpPr>
          <p:spPr>
            <a:xfrm>
              <a:off x="9569" y="7967"/>
              <a:ext cx="480" cy="815"/>
            </a:xfrm>
            <a:custGeom>
              <a:avLst/>
              <a:gdLst/>
              <a:ahLst/>
              <a:cxnLst/>
              <a:rect l="l" t="t" r="r" b="b"/>
              <a:pathLst>
                <a:path w="288925" h="490854">
                  <a:moveTo>
                    <a:pt x="288544" y="0"/>
                  </a:moveTo>
                  <a:lnTo>
                    <a:pt x="0" y="98170"/>
                  </a:lnTo>
                  <a:lnTo>
                    <a:pt x="0" y="392302"/>
                  </a:lnTo>
                  <a:lnTo>
                    <a:pt x="288544" y="490473"/>
                  </a:lnTo>
                  <a:lnTo>
                    <a:pt x="288544" y="0"/>
                  </a:lnTo>
                  <a:close/>
                </a:path>
              </a:pathLst>
            </a:custGeom>
            <a:solidFill>
              <a:srgbClr val="298EC0"/>
            </a:solidFill>
          </p:spPr>
          <p:txBody>
            <a:bodyPr wrap="square" lIns="0" tIns="0" rIns="0" bIns="0" rtlCol="0"/>
            <a:lstStyle/>
            <a:p>
              <a:endParaRPr sz="100"/>
            </a:p>
          </p:txBody>
        </p:sp>
        <p:sp>
          <p:nvSpPr>
            <p:cNvPr id="8" name="object 6"/>
            <p:cNvSpPr txBox="true"/>
            <p:nvPr/>
          </p:nvSpPr>
          <p:spPr>
            <a:xfrm>
              <a:off x="9695" y="8109"/>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6</a:t>
              </a:r>
              <a:endParaRPr sz="1850">
                <a:latin typeface="Calibri" panose="020F0502020204030204"/>
                <a:cs typeface="Calibri" panose="020F0502020204030204"/>
              </a:endParaRPr>
            </a:p>
          </p:txBody>
        </p:sp>
        <p:sp>
          <p:nvSpPr>
            <p:cNvPr id="9" name="object 7"/>
            <p:cNvSpPr/>
            <p:nvPr/>
          </p:nvSpPr>
          <p:spPr>
            <a:xfrm>
              <a:off x="9983" y="7878"/>
              <a:ext cx="8036" cy="1329"/>
            </a:xfrm>
            <a:prstGeom prst="rect">
              <a:avLst/>
            </a:prstGeom>
            <a:blipFill>
              <a:blip r:embed="rId7" cstate="print"/>
              <a:stretch>
                <a:fillRect/>
              </a:stretch>
            </a:blipFill>
          </p:spPr>
          <p:txBody>
            <a:bodyPr wrap="square" lIns="0" tIns="0" rIns="0" bIns="0" rtlCol="0"/>
            <a:lstStyle/>
            <a:p>
              <a:endParaRPr sz="100"/>
            </a:p>
          </p:txBody>
        </p:sp>
        <p:sp>
          <p:nvSpPr>
            <p:cNvPr id="10" name="object 8"/>
            <p:cNvSpPr/>
            <p:nvPr/>
          </p:nvSpPr>
          <p:spPr>
            <a:xfrm>
              <a:off x="13495" y="8210"/>
              <a:ext cx="933" cy="775"/>
            </a:xfrm>
            <a:prstGeom prst="rect">
              <a:avLst/>
            </a:prstGeom>
            <a:blipFill>
              <a:blip r:embed="rId8" cstate="print"/>
              <a:stretch>
                <a:fillRect/>
              </a:stretch>
            </a:blipFill>
          </p:spPr>
          <p:txBody>
            <a:bodyPr wrap="square" lIns="0" tIns="0" rIns="0" bIns="0" rtlCol="0"/>
            <a:lstStyle/>
            <a:p>
              <a:endParaRPr sz="100"/>
            </a:p>
          </p:txBody>
        </p:sp>
        <p:sp>
          <p:nvSpPr>
            <p:cNvPr id="18" name="object 9"/>
            <p:cNvSpPr/>
            <p:nvPr/>
          </p:nvSpPr>
          <p:spPr>
            <a:xfrm>
              <a:off x="10050" y="7943"/>
              <a:ext cx="7814" cy="1102"/>
            </a:xfrm>
            <a:custGeom>
              <a:avLst/>
              <a:gdLst/>
              <a:ahLst/>
              <a:cxnLst/>
              <a:rect l="l" t="t" r="r" b="b"/>
              <a:pathLst>
                <a:path w="4704715" h="663575">
                  <a:moveTo>
                    <a:pt x="0" y="663473"/>
                  </a:moveTo>
                  <a:lnTo>
                    <a:pt x="4704334" y="663473"/>
                  </a:lnTo>
                  <a:lnTo>
                    <a:pt x="4704334" y="0"/>
                  </a:lnTo>
                  <a:lnTo>
                    <a:pt x="0" y="0"/>
                  </a:lnTo>
                  <a:lnTo>
                    <a:pt x="0" y="663473"/>
                  </a:lnTo>
                  <a:close/>
                </a:path>
              </a:pathLst>
            </a:custGeom>
            <a:solidFill>
              <a:srgbClr val="FFFFFF"/>
            </a:solidFill>
          </p:spPr>
          <p:txBody>
            <a:bodyPr wrap="square" lIns="0" tIns="0" rIns="0" bIns="0" rtlCol="0"/>
            <a:lstStyle/>
            <a:p>
              <a:endParaRPr sz="100"/>
            </a:p>
          </p:txBody>
        </p:sp>
        <p:sp>
          <p:nvSpPr>
            <p:cNvPr id="19" name="object 10"/>
            <p:cNvSpPr txBox="true"/>
            <p:nvPr/>
          </p:nvSpPr>
          <p:spPr>
            <a:xfrm>
              <a:off x="10050" y="7959"/>
              <a:ext cx="7814" cy="1129"/>
            </a:xfrm>
            <a:prstGeom prst="rect">
              <a:avLst/>
            </a:prstGeom>
            <a:solidFill>
              <a:schemeClr val="accent2"/>
            </a:solidFill>
          </p:spPr>
          <p:txBody>
            <a:bodyPr vert="horz" wrap="square" lIns="0" tIns="12698" rIns="0" bIns="0" rtlCol="0">
              <a:spAutoFit/>
            </a:bodyPr>
            <a:lstStyle/>
            <a:p>
              <a:pPr marL="1018540" marR="76200" indent="-905510">
                <a:lnSpc>
                  <a:spcPct val="148000"/>
                </a:lnSpc>
                <a:spcBef>
                  <a:spcPts val="100"/>
                </a:spcBef>
              </a:pPr>
              <a:r>
                <a:rPr sz="1350" spc="-5" dirty="0">
                  <a:solidFill>
                    <a:srgbClr val="585858"/>
                  </a:solidFill>
                  <a:latin typeface="微软雅黑" panose="020B0503020204020204" pitchFamily="34" charset="-122"/>
                  <a:cs typeface="微软雅黑" panose="020B0503020204020204" pitchFamily="34" charset="-122"/>
                </a:rPr>
                <a:t>《教育部办公厅</a:t>
              </a:r>
              <a:r>
                <a:rPr sz="1350" dirty="0">
                  <a:solidFill>
                    <a:srgbClr val="585858"/>
                  </a:solidFill>
                  <a:latin typeface="微软雅黑" panose="020B0503020204020204" pitchFamily="34" charset="-122"/>
                  <a:cs typeface="微软雅黑" panose="020B0503020204020204" pitchFamily="34" charset="-122"/>
                </a:rPr>
                <a:t>等</a:t>
              </a:r>
              <a:r>
                <a:rPr sz="1350" spc="30" dirty="0">
                  <a:solidFill>
                    <a:srgbClr val="585858"/>
                  </a:solidFill>
                  <a:latin typeface="微软雅黑" panose="020B0503020204020204" pitchFamily="34" charset="-122"/>
                  <a:cs typeface="微软雅黑" panose="020B0503020204020204" pitchFamily="34" charset="-122"/>
                </a:rPr>
                <a:t>6</a:t>
              </a:r>
              <a:r>
                <a:rPr sz="1350" spc="-80" dirty="0">
                  <a:solidFill>
                    <a:srgbClr val="585858"/>
                  </a:solidFill>
                  <a:latin typeface="微软雅黑" panose="020B0503020204020204" pitchFamily="34" charset="-122"/>
                  <a:cs typeface="微软雅黑" panose="020B0503020204020204" pitchFamily="34" charset="-122"/>
                </a:rPr>
                <a:t>部</a:t>
              </a:r>
              <a:r>
                <a:rPr sz="1350" dirty="0">
                  <a:solidFill>
                    <a:srgbClr val="585858"/>
                  </a:solidFill>
                  <a:latin typeface="微软雅黑" panose="020B0503020204020204" pitchFamily="34" charset="-122"/>
                  <a:cs typeface="微软雅黑" panose="020B0503020204020204" pitchFamily="34" charset="-122"/>
                </a:rPr>
                <a:t>门</a:t>
              </a:r>
              <a:r>
                <a:rPr sz="1350" spc="-10" dirty="0">
                  <a:solidFill>
                    <a:srgbClr val="585858"/>
                  </a:solidFill>
                  <a:latin typeface="微软雅黑" panose="020B0503020204020204" pitchFamily="34" charset="-122"/>
                  <a:cs typeface="微软雅黑" panose="020B0503020204020204" pitchFamily="34" charset="-122"/>
                </a:rPr>
                <a:t>关</a:t>
              </a:r>
              <a:r>
                <a:rPr sz="1350" spc="-80" dirty="0">
                  <a:solidFill>
                    <a:srgbClr val="585858"/>
                  </a:solidFill>
                  <a:latin typeface="微软雅黑" panose="020B0503020204020204" pitchFamily="34" charset="-122"/>
                  <a:cs typeface="微软雅黑" panose="020B0503020204020204" pitchFamily="34" charset="-122"/>
                </a:rPr>
                <a:t>于</a:t>
              </a:r>
              <a:r>
                <a:rPr sz="1350" dirty="0">
                  <a:solidFill>
                    <a:srgbClr val="585858"/>
                  </a:solidFill>
                  <a:latin typeface="微软雅黑" panose="020B0503020204020204" pitchFamily="34" charset="-122"/>
                  <a:cs typeface="微软雅黑" panose="020B0503020204020204" pitchFamily="34" charset="-122"/>
                </a:rPr>
                <a:t>在</a:t>
              </a:r>
              <a:r>
                <a:rPr sz="1350" spc="-10" dirty="0">
                  <a:solidFill>
                    <a:srgbClr val="585858"/>
                  </a:solidFill>
                  <a:latin typeface="微软雅黑" panose="020B0503020204020204" pitchFamily="34" charset="-122"/>
                  <a:cs typeface="微软雅黑" panose="020B0503020204020204" pitchFamily="34" charset="-122"/>
                </a:rPr>
                <a:t>学</a:t>
              </a:r>
              <a:r>
                <a:rPr sz="1350" spc="-80" dirty="0">
                  <a:solidFill>
                    <a:srgbClr val="585858"/>
                  </a:solidFill>
                  <a:latin typeface="微软雅黑" panose="020B0503020204020204" pitchFamily="34" charset="-122"/>
                  <a:cs typeface="微软雅黑" panose="020B0503020204020204" pitchFamily="34" charset="-122"/>
                </a:rPr>
                <a:t>校</a:t>
              </a:r>
              <a:r>
                <a:rPr sz="1350" dirty="0">
                  <a:solidFill>
                    <a:srgbClr val="585858"/>
                  </a:solidFill>
                  <a:latin typeface="微软雅黑" panose="020B0503020204020204" pitchFamily="34" charset="-122"/>
                  <a:cs typeface="微软雅黑" panose="020B0503020204020204" pitchFamily="34" charset="-122"/>
                </a:rPr>
                <a:t>推</a:t>
              </a:r>
              <a:r>
                <a:rPr sz="1350" spc="-10" dirty="0">
                  <a:solidFill>
                    <a:srgbClr val="585858"/>
                  </a:solidFill>
                  <a:latin typeface="微软雅黑" panose="020B0503020204020204" pitchFamily="34" charset="-122"/>
                  <a:cs typeface="微软雅黑" panose="020B0503020204020204" pitchFamily="34" charset="-122"/>
                </a:rPr>
                <a:t>进</a:t>
              </a:r>
              <a:r>
                <a:rPr sz="1350" spc="-80" dirty="0">
                  <a:solidFill>
                    <a:srgbClr val="585858"/>
                  </a:solidFill>
                  <a:latin typeface="微软雅黑" panose="020B0503020204020204" pitchFamily="34" charset="-122"/>
                  <a:cs typeface="微软雅黑" panose="020B0503020204020204" pitchFamily="34" charset="-122"/>
                </a:rPr>
                <a:t>生</a:t>
              </a:r>
              <a:r>
                <a:rPr sz="1350" dirty="0">
                  <a:solidFill>
                    <a:srgbClr val="585858"/>
                  </a:solidFill>
                  <a:latin typeface="微软雅黑" panose="020B0503020204020204" pitchFamily="34" charset="-122"/>
                  <a:cs typeface="微软雅黑" panose="020B0503020204020204" pitchFamily="34" charset="-122"/>
                </a:rPr>
                <a:t>活</a:t>
              </a:r>
              <a:r>
                <a:rPr sz="1350" spc="-10" dirty="0">
                  <a:solidFill>
                    <a:srgbClr val="585858"/>
                  </a:solidFill>
                  <a:latin typeface="微软雅黑" panose="020B0503020204020204" pitchFamily="34" charset="-122"/>
                  <a:cs typeface="微软雅黑" panose="020B0503020204020204" pitchFamily="34" charset="-122"/>
                </a:rPr>
                <a:t>垃</a:t>
              </a:r>
              <a:r>
                <a:rPr sz="1350" spc="-80" dirty="0">
                  <a:solidFill>
                    <a:srgbClr val="585858"/>
                  </a:solidFill>
                  <a:latin typeface="微软雅黑" panose="020B0503020204020204" pitchFamily="34" charset="-122"/>
                  <a:cs typeface="微软雅黑" panose="020B0503020204020204" pitchFamily="34" charset="-122"/>
                </a:rPr>
                <a:t>圾</a:t>
              </a:r>
              <a:r>
                <a:rPr sz="1350" dirty="0">
                  <a:solidFill>
                    <a:srgbClr val="585858"/>
                  </a:solidFill>
                  <a:latin typeface="微软雅黑" panose="020B0503020204020204" pitchFamily="34" charset="-122"/>
                  <a:cs typeface="微软雅黑" panose="020B0503020204020204" pitchFamily="34" charset="-122"/>
                </a:rPr>
                <a:t>分</a:t>
              </a:r>
              <a:r>
                <a:rPr sz="1350" spc="-10" dirty="0">
                  <a:solidFill>
                    <a:srgbClr val="585858"/>
                  </a:solidFill>
                  <a:latin typeface="微软雅黑" panose="020B0503020204020204" pitchFamily="34" charset="-122"/>
                  <a:cs typeface="微软雅黑" panose="020B0503020204020204" pitchFamily="34" charset="-122"/>
                </a:rPr>
                <a:t>类</a:t>
              </a:r>
              <a:r>
                <a:rPr sz="1350" spc="-80" dirty="0">
                  <a:solidFill>
                    <a:srgbClr val="585858"/>
                  </a:solidFill>
                  <a:latin typeface="微软雅黑" panose="020B0503020204020204" pitchFamily="34" charset="-122"/>
                  <a:cs typeface="微软雅黑" panose="020B0503020204020204" pitchFamily="34" charset="-122"/>
                </a:rPr>
                <a:t>管</a:t>
              </a:r>
              <a:r>
                <a:rPr sz="1350" dirty="0">
                  <a:solidFill>
                    <a:srgbClr val="585858"/>
                  </a:solidFill>
                  <a:latin typeface="微软雅黑" panose="020B0503020204020204" pitchFamily="34" charset="-122"/>
                  <a:cs typeface="微软雅黑" panose="020B0503020204020204" pitchFamily="34" charset="-122"/>
                </a:rPr>
                <a:t>理工 </a:t>
              </a:r>
              <a:r>
                <a:rPr sz="1350" spc="-5" dirty="0">
                  <a:solidFill>
                    <a:srgbClr val="585858"/>
                  </a:solidFill>
                  <a:latin typeface="微软雅黑" panose="020B0503020204020204" pitchFamily="34" charset="-122"/>
                  <a:cs typeface="微软雅黑" panose="020B0503020204020204" pitchFamily="34" charset="-122"/>
                </a:rPr>
                <a:t>作的通</a:t>
              </a:r>
              <a:r>
                <a:rPr sz="1350" dirty="0">
                  <a:solidFill>
                    <a:srgbClr val="585858"/>
                  </a:solidFill>
                  <a:latin typeface="微软雅黑" panose="020B0503020204020204" pitchFamily="34" charset="-122"/>
                  <a:cs typeface="微软雅黑" panose="020B0503020204020204" pitchFamily="34" charset="-122"/>
                </a:rPr>
                <a:t>知</a:t>
              </a:r>
              <a:r>
                <a:rPr sz="1350" spc="-5" dirty="0">
                  <a:solidFill>
                    <a:srgbClr val="585858"/>
                  </a:solidFill>
                  <a:latin typeface="微软雅黑" panose="020B0503020204020204" pitchFamily="34" charset="-122"/>
                  <a:cs typeface="微软雅黑" panose="020B0503020204020204" pitchFamily="34" charset="-122"/>
                </a:rPr>
                <a:t>》（教发</a:t>
              </a:r>
              <a:r>
                <a:rPr sz="1350" dirty="0">
                  <a:solidFill>
                    <a:srgbClr val="585858"/>
                  </a:solidFill>
                  <a:latin typeface="微软雅黑" panose="020B0503020204020204" pitchFamily="34" charset="-122"/>
                  <a:cs typeface="微软雅黑" panose="020B0503020204020204" pitchFamily="34" charset="-122"/>
                </a:rPr>
                <a:t>厅</a:t>
              </a:r>
              <a:r>
                <a:rPr sz="1350" spc="-5" dirty="0">
                  <a:solidFill>
                    <a:srgbClr val="585858"/>
                  </a:solidFill>
                  <a:latin typeface="微软雅黑" panose="020B0503020204020204" pitchFamily="34" charset="-122"/>
                  <a:cs typeface="微软雅黑" panose="020B0503020204020204" pitchFamily="34" charset="-122"/>
                </a:rPr>
                <a:t>〔</a:t>
              </a:r>
              <a:r>
                <a:rPr sz="1350" spc="-25" dirty="0">
                  <a:solidFill>
                    <a:srgbClr val="585858"/>
                  </a:solidFill>
                  <a:latin typeface="微软雅黑" panose="020B0503020204020204" pitchFamily="34" charset="-122"/>
                  <a:cs typeface="微软雅黑" panose="020B0503020204020204" pitchFamily="34" charset="-122"/>
                </a:rPr>
                <a:t>2018</a:t>
              </a:r>
              <a:r>
                <a:rPr sz="1350" spc="-5" dirty="0">
                  <a:solidFill>
                    <a:srgbClr val="585858"/>
                  </a:solidFill>
                  <a:latin typeface="微软雅黑" panose="020B0503020204020204" pitchFamily="34" charset="-122"/>
                  <a:cs typeface="微软雅黑" panose="020B0503020204020204" pitchFamily="34" charset="-122"/>
                </a:rPr>
                <a:t>〕</a:t>
              </a:r>
              <a:r>
                <a:rPr sz="1350" spc="-45" dirty="0">
                  <a:solidFill>
                    <a:srgbClr val="585858"/>
                  </a:solidFill>
                  <a:latin typeface="微软雅黑" panose="020B0503020204020204" pitchFamily="34" charset="-122"/>
                  <a:cs typeface="微软雅黑" panose="020B0503020204020204" pitchFamily="34" charset="-122"/>
                </a:rPr>
                <a:t>2</a:t>
              </a:r>
              <a:r>
                <a:rPr sz="1350" spc="-5"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sp>
          <p:nvSpPr>
            <p:cNvPr id="20" name="object 11"/>
            <p:cNvSpPr/>
            <p:nvPr/>
          </p:nvSpPr>
          <p:spPr>
            <a:xfrm>
              <a:off x="7404" y="4240"/>
              <a:ext cx="617" cy="933"/>
            </a:xfrm>
            <a:prstGeom prst="rect">
              <a:avLst/>
            </a:prstGeom>
            <a:blipFill>
              <a:blip r:embed="rId9" cstate="print"/>
              <a:stretch>
                <a:fillRect/>
              </a:stretch>
            </a:blipFill>
          </p:spPr>
          <p:txBody>
            <a:bodyPr wrap="square" lIns="0" tIns="0" rIns="0" bIns="0" rtlCol="0"/>
            <a:lstStyle/>
            <a:p>
              <a:endParaRPr sz="100"/>
            </a:p>
          </p:txBody>
        </p:sp>
        <p:sp>
          <p:nvSpPr>
            <p:cNvPr id="21" name="object 12"/>
            <p:cNvSpPr/>
            <p:nvPr/>
          </p:nvSpPr>
          <p:spPr>
            <a:xfrm>
              <a:off x="7262" y="4271"/>
              <a:ext cx="997" cy="791"/>
            </a:xfrm>
            <a:prstGeom prst="rect">
              <a:avLst/>
            </a:prstGeom>
            <a:blipFill>
              <a:blip r:embed="rId10" cstate="print"/>
              <a:stretch>
                <a:fillRect/>
              </a:stretch>
            </a:blipFill>
          </p:spPr>
          <p:txBody>
            <a:bodyPr wrap="square" lIns="0" tIns="0" rIns="0" bIns="0" rtlCol="0"/>
            <a:lstStyle/>
            <a:p>
              <a:endParaRPr sz="100"/>
            </a:p>
          </p:txBody>
        </p:sp>
        <p:sp>
          <p:nvSpPr>
            <p:cNvPr id="22" name="object 13"/>
            <p:cNvSpPr/>
            <p:nvPr/>
          </p:nvSpPr>
          <p:spPr>
            <a:xfrm>
              <a:off x="7432" y="4258"/>
              <a:ext cx="480" cy="815"/>
            </a:xfrm>
            <a:custGeom>
              <a:avLst/>
              <a:gdLst/>
              <a:ahLst/>
              <a:cxnLst/>
              <a:rect l="l" t="t" r="r" b="b"/>
              <a:pathLst>
                <a:path w="288925" h="490855">
                  <a:moveTo>
                    <a:pt x="288544" y="0"/>
                  </a:moveTo>
                  <a:lnTo>
                    <a:pt x="0" y="98044"/>
                  </a:lnTo>
                  <a:lnTo>
                    <a:pt x="0" y="392302"/>
                  </a:lnTo>
                  <a:lnTo>
                    <a:pt x="288544" y="490347"/>
                  </a:lnTo>
                  <a:lnTo>
                    <a:pt x="288544" y="0"/>
                  </a:lnTo>
                  <a:close/>
                </a:path>
              </a:pathLst>
            </a:custGeom>
            <a:solidFill>
              <a:srgbClr val="46AF5F"/>
            </a:solidFill>
          </p:spPr>
          <p:txBody>
            <a:bodyPr wrap="square" lIns="0" tIns="0" rIns="0" bIns="0" rtlCol="0"/>
            <a:lstStyle/>
            <a:p>
              <a:endParaRPr sz="100"/>
            </a:p>
          </p:txBody>
        </p:sp>
        <p:sp>
          <p:nvSpPr>
            <p:cNvPr id="23" name="object 14"/>
            <p:cNvSpPr txBox="true"/>
            <p:nvPr/>
          </p:nvSpPr>
          <p:spPr>
            <a:xfrm>
              <a:off x="7557" y="4395"/>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3</a:t>
              </a:r>
              <a:endParaRPr sz="1850">
                <a:latin typeface="Calibri" panose="020F0502020204030204"/>
                <a:cs typeface="Calibri" panose="020F0502020204030204"/>
              </a:endParaRPr>
            </a:p>
          </p:txBody>
        </p:sp>
        <p:sp>
          <p:nvSpPr>
            <p:cNvPr id="24" name="object 15"/>
            <p:cNvSpPr/>
            <p:nvPr/>
          </p:nvSpPr>
          <p:spPr>
            <a:xfrm>
              <a:off x="7863" y="4192"/>
              <a:ext cx="10140" cy="1329"/>
            </a:xfrm>
            <a:prstGeom prst="rect">
              <a:avLst/>
            </a:prstGeom>
            <a:blipFill>
              <a:blip r:embed="rId11" cstate="print"/>
              <a:stretch>
                <a:fillRect/>
              </a:stretch>
            </a:blipFill>
          </p:spPr>
          <p:txBody>
            <a:bodyPr wrap="square" lIns="0" tIns="0" rIns="0" bIns="0" rtlCol="0"/>
            <a:lstStyle/>
            <a:p>
              <a:endParaRPr sz="100"/>
            </a:p>
          </p:txBody>
        </p:sp>
        <p:sp>
          <p:nvSpPr>
            <p:cNvPr id="25" name="object 16"/>
            <p:cNvSpPr/>
            <p:nvPr/>
          </p:nvSpPr>
          <p:spPr>
            <a:xfrm>
              <a:off x="12435" y="4524"/>
              <a:ext cx="933" cy="775"/>
            </a:xfrm>
            <a:prstGeom prst="rect">
              <a:avLst/>
            </a:prstGeom>
            <a:blipFill>
              <a:blip r:embed="rId12" cstate="print"/>
              <a:stretch>
                <a:fillRect/>
              </a:stretch>
            </a:blipFill>
          </p:spPr>
          <p:txBody>
            <a:bodyPr wrap="square" lIns="0" tIns="0" rIns="0" bIns="0" rtlCol="0"/>
            <a:lstStyle/>
            <a:p>
              <a:endParaRPr sz="100"/>
            </a:p>
          </p:txBody>
        </p:sp>
        <p:sp>
          <p:nvSpPr>
            <p:cNvPr id="26" name="object 17"/>
            <p:cNvSpPr/>
            <p:nvPr/>
          </p:nvSpPr>
          <p:spPr>
            <a:xfrm>
              <a:off x="7924" y="4258"/>
              <a:ext cx="9919" cy="1102"/>
            </a:xfrm>
            <a:custGeom>
              <a:avLst/>
              <a:gdLst/>
              <a:ahLst/>
              <a:cxnLst/>
              <a:rect l="l" t="t" r="r" b="b"/>
              <a:pathLst>
                <a:path w="5972175" h="663575">
                  <a:moveTo>
                    <a:pt x="0" y="663473"/>
                  </a:moveTo>
                  <a:lnTo>
                    <a:pt x="5971921" y="663473"/>
                  </a:lnTo>
                  <a:lnTo>
                    <a:pt x="5971921" y="0"/>
                  </a:lnTo>
                  <a:lnTo>
                    <a:pt x="0" y="0"/>
                  </a:lnTo>
                  <a:lnTo>
                    <a:pt x="0" y="663473"/>
                  </a:lnTo>
                  <a:close/>
                </a:path>
              </a:pathLst>
            </a:custGeom>
            <a:solidFill>
              <a:srgbClr val="FFFFFF"/>
            </a:solidFill>
          </p:spPr>
          <p:txBody>
            <a:bodyPr wrap="square" lIns="0" tIns="0" rIns="0" bIns="0" rtlCol="0"/>
            <a:lstStyle/>
            <a:p>
              <a:endParaRPr sz="100"/>
            </a:p>
          </p:txBody>
        </p:sp>
        <p:sp>
          <p:nvSpPr>
            <p:cNvPr id="27" name="object 18"/>
            <p:cNvSpPr txBox="true"/>
            <p:nvPr/>
          </p:nvSpPr>
          <p:spPr>
            <a:xfrm>
              <a:off x="7924" y="4306"/>
              <a:ext cx="9940" cy="1131"/>
            </a:xfrm>
            <a:prstGeom prst="rect">
              <a:avLst/>
            </a:prstGeom>
            <a:solidFill>
              <a:schemeClr val="accent2"/>
            </a:solidFill>
          </p:spPr>
          <p:txBody>
            <a:bodyPr vert="horz" wrap="square" lIns="0" tIns="112388" rIns="0" bIns="0" rtlCol="0">
              <a:spAutoFit/>
            </a:bodyPr>
            <a:lstStyle/>
            <a:p>
              <a:pPr marR="29210" algn="ctr">
                <a:lnSpc>
                  <a:spcPct val="100000"/>
                </a:lnSpc>
                <a:spcBef>
                  <a:spcPts val="885"/>
                </a:spcBef>
              </a:pPr>
              <a:r>
                <a:rPr sz="1350" spc="-5" dirty="0">
                  <a:solidFill>
                    <a:srgbClr val="585858"/>
                  </a:solidFill>
                  <a:latin typeface="微软雅黑" panose="020B0503020204020204" pitchFamily="34" charset="-122"/>
                  <a:cs typeface="微软雅黑" panose="020B0503020204020204" pitchFamily="34" charset="-122"/>
                </a:rPr>
                <a:t>国家机关事务管理局</a:t>
              </a:r>
              <a:r>
                <a:rPr sz="1350" spc="5" dirty="0">
                  <a:solidFill>
                    <a:srgbClr val="585858"/>
                  </a:solidFill>
                  <a:latin typeface="微软雅黑" panose="020B0503020204020204" pitchFamily="34" charset="-122"/>
                  <a:cs typeface="微软雅黑" panose="020B0503020204020204" pitchFamily="34" charset="-122"/>
                </a:rPr>
                <a:t>等</a:t>
              </a:r>
              <a:r>
                <a:rPr sz="1350" spc="-45" dirty="0">
                  <a:solidFill>
                    <a:srgbClr val="585858"/>
                  </a:solidFill>
                  <a:latin typeface="微软雅黑" panose="020B0503020204020204" pitchFamily="34" charset="-122"/>
                  <a:cs typeface="微软雅黑" panose="020B0503020204020204" pitchFamily="34" charset="-122"/>
                </a:rPr>
                <a:t>5</a:t>
              </a:r>
              <a:r>
                <a:rPr sz="1350" dirty="0">
                  <a:solidFill>
                    <a:srgbClr val="585858"/>
                  </a:solidFill>
                  <a:latin typeface="微软雅黑" panose="020B0503020204020204" pitchFamily="34" charset="-122"/>
                  <a:cs typeface="微软雅黑" panose="020B0503020204020204" pitchFamily="34" charset="-122"/>
                </a:rPr>
                <a:t>部</a:t>
              </a:r>
              <a:r>
                <a:rPr sz="1350" spc="-80" dirty="0">
                  <a:solidFill>
                    <a:srgbClr val="585858"/>
                  </a:solidFill>
                  <a:latin typeface="微软雅黑" panose="020B0503020204020204" pitchFamily="34" charset="-122"/>
                  <a:cs typeface="微软雅黑" panose="020B0503020204020204" pitchFamily="34" charset="-122"/>
                </a:rPr>
                <a:t>门</a:t>
              </a:r>
              <a:r>
                <a:rPr sz="1350" dirty="0">
                  <a:solidFill>
                    <a:srgbClr val="585858"/>
                  </a:solidFill>
                  <a:latin typeface="微软雅黑" panose="020B0503020204020204" pitchFamily="34" charset="-122"/>
                  <a:cs typeface="微软雅黑" panose="020B0503020204020204" pitchFamily="34" charset="-122"/>
                </a:rPr>
                <a:t>印</a:t>
              </a:r>
              <a:r>
                <a:rPr sz="1350" spc="-5" dirty="0">
                  <a:solidFill>
                    <a:srgbClr val="585858"/>
                  </a:solidFill>
                  <a:latin typeface="微软雅黑" panose="020B0503020204020204" pitchFamily="34" charset="-122"/>
                  <a:cs typeface="微软雅黑" panose="020B0503020204020204" pitchFamily="34" charset="-122"/>
                </a:rPr>
                <a:t>发</a:t>
              </a:r>
              <a:r>
                <a:rPr sz="1350" spc="-80" dirty="0">
                  <a:solidFill>
                    <a:srgbClr val="585858"/>
                  </a:solidFill>
                  <a:latin typeface="微软雅黑" panose="020B0503020204020204" pitchFamily="34" charset="-122"/>
                  <a:cs typeface="微软雅黑" panose="020B0503020204020204" pitchFamily="34" charset="-122"/>
                </a:rPr>
                <a:t>《</a:t>
              </a:r>
              <a:r>
                <a:rPr sz="1350" dirty="0">
                  <a:solidFill>
                    <a:srgbClr val="585858"/>
                  </a:solidFill>
                  <a:latin typeface="微软雅黑" panose="020B0503020204020204" pitchFamily="34" charset="-122"/>
                  <a:cs typeface="微软雅黑" panose="020B0503020204020204" pitchFamily="34" charset="-122"/>
                </a:rPr>
                <a:t>关</a:t>
              </a:r>
              <a:r>
                <a:rPr sz="1350" spc="-10" dirty="0">
                  <a:solidFill>
                    <a:srgbClr val="585858"/>
                  </a:solidFill>
                  <a:latin typeface="微软雅黑" panose="020B0503020204020204" pitchFamily="34" charset="-122"/>
                  <a:cs typeface="微软雅黑" panose="020B0503020204020204" pitchFamily="34" charset="-122"/>
                </a:rPr>
                <a:t>于</a:t>
              </a:r>
              <a:r>
                <a:rPr sz="1350" spc="-80" dirty="0">
                  <a:solidFill>
                    <a:srgbClr val="585858"/>
                  </a:solidFill>
                  <a:latin typeface="微软雅黑" panose="020B0503020204020204" pitchFamily="34" charset="-122"/>
                  <a:cs typeface="微软雅黑" panose="020B0503020204020204" pitchFamily="34" charset="-122"/>
                </a:rPr>
                <a:t>推</a:t>
              </a:r>
              <a:r>
                <a:rPr sz="1350" dirty="0">
                  <a:solidFill>
                    <a:srgbClr val="585858"/>
                  </a:solidFill>
                  <a:latin typeface="微软雅黑" panose="020B0503020204020204" pitchFamily="34" charset="-122"/>
                  <a:cs typeface="微软雅黑" panose="020B0503020204020204" pitchFamily="34" charset="-122"/>
                </a:rPr>
                <a:t>进</a:t>
              </a:r>
              <a:r>
                <a:rPr sz="1350" spc="-10" dirty="0">
                  <a:solidFill>
                    <a:srgbClr val="585858"/>
                  </a:solidFill>
                  <a:latin typeface="微软雅黑" panose="020B0503020204020204" pitchFamily="34" charset="-122"/>
                  <a:cs typeface="微软雅黑" panose="020B0503020204020204" pitchFamily="34" charset="-122"/>
                </a:rPr>
                <a:t>党</a:t>
              </a:r>
              <a:r>
                <a:rPr sz="1350" spc="-80" dirty="0">
                  <a:solidFill>
                    <a:srgbClr val="585858"/>
                  </a:solidFill>
                  <a:latin typeface="微软雅黑" panose="020B0503020204020204" pitchFamily="34" charset="-122"/>
                  <a:cs typeface="微软雅黑" panose="020B0503020204020204" pitchFamily="34" charset="-122"/>
                </a:rPr>
                <a:t>政</a:t>
              </a:r>
              <a:r>
                <a:rPr sz="1350" dirty="0">
                  <a:solidFill>
                    <a:srgbClr val="585858"/>
                  </a:solidFill>
                  <a:latin typeface="微软雅黑" panose="020B0503020204020204" pitchFamily="34" charset="-122"/>
                  <a:cs typeface="微软雅黑" panose="020B0503020204020204" pitchFamily="34" charset="-122"/>
                </a:rPr>
                <a:t>机</a:t>
              </a:r>
              <a:r>
                <a:rPr sz="1350" spc="-10" dirty="0">
                  <a:solidFill>
                    <a:srgbClr val="585858"/>
                  </a:solidFill>
                  <a:latin typeface="微软雅黑" panose="020B0503020204020204" pitchFamily="34" charset="-122"/>
                  <a:cs typeface="微软雅黑" panose="020B0503020204020204" pitchFamily="34" charset="-122"/>
                </a:rPr>
                <a:t>关</a:t>
              </a:r>
              <a:r>
                <a:rPr sz="1350" spc="-80" dirty="0">
                  <a:solidFill>
                    <a:srgbClr val="585858"/>
                  </a:solidFill>
                  <a:latin typeface="微软雅黑" panose="020B0503020204020204" pitchFamily="34" charset="-122"/>
                  <a:cs typeface="微软雅黑" panose="020B0503020204020204" pitchFamily="34" charset="-122"/>
                </a:rPr>
                <a:t>等</a:t>
              </a:r>
              <a:r>
                <a:rPr sz="1350" dirty="0">
                  <a:solidFill>
                    <a:srgbClr val="585858"/>
                  </a:solidFill>
                  <a:latin typeface="微软雅黑" panose="020B0503020204020204" pitchFamily="34" charset="-122"/>
                  <a:cs typeface="微软雅黑" panose="020B0503020204020204" pitchFamily="34" charset="-122"/>
                </a:rPr>
                <a:t>公</a:t>
              </a:r>
              <a:r>
                <a:rPr sz="1350" spc="-10" dirty="0">
                  <a:solidFill>
                    <a:srgbClr val="585858"/>
                  </a:solidFill>
                  <a:latin typeface="微软雅黑" panose="020B0503020204020204" pitchFamily="34" charset="-122"/>
                  <a:cs typeface="微软雅黑" panose="020B0503020204020204" pitchFamily="34" charset="-122"/>
                </a:rPr>
                <a:t>共</a:t>
              </a:r>
              <a:r>
                <a:rPr sz="1350" spc="-80" dirty="0">
                  <a:solidFill>
                    <a:srgbClr val="585858"/>
                  </a:solidFill>
                  <a:latin typeface="微软雅黑" panose="020B0503020204020204" pitchFamily="34" charset="-122"/>
                  <a:cs typeface="微软雅黑" panose="020B0503020204020204" pitchFamily="34" charset="-122"/>
                </a:rPr>
                <a:t>机</a:t>
              </a:r>
              <a:r>
                <a:rPr sz="1350" dirty="0">
                  <a:solidFill>
                    <a:srgbClr val="585858"/>
                  </a:solidFill>
                  <a:latin typeface="微软雅黑" panose="020B0503020204020204" pitchFamily="34" charset="-122"/>
                  <a:cs typeface="微软雅黑" panose="020B0503020204020204" pitchFamily="34" charset="-122"/>
                </a:rPr>
                <a:t>构</a:t>
              </a:r>
              <a:r>
                <a:rPr sz="1350" spc="-10" dirty="0">
                  <a:solidFill>
                    <a:srgbClr val="585858"/>
                  </a:solidFill>
                  <a:latin typeface="微软雅黑" panose="020B0503020204020204" pitchFamily="34" charset="-122"/>
                  <a:cs typeface="微软雅黑" panose="020B0503020204020204" pitchFamily="34" charset="-122"/>
                </a:rPr>
                <a:t>生</a:t>
              </a:r>
              <a:r>
                <a:rPr sz="1350" spc="-80" dirty="0">
                  <a:solidFill>
                    <a:srgbClr val="585858"/>
                  </a:solidFill>
                  <a:latin typeface="微软雅黑" panose="020B0503020204020204" pitchFamily="34" charset="-122"/>
                  <a:cs typeface="微软雅黑" panose="020B0503020204020204" pitchFamily="34" charset="-122"/>
                </a:rPr>
                <a:t>活</a:t>
              </a:r>
              <a:r>
                <a:rPr sz="1350" dirty="0">
                  <a:solidFill>
                    <a:srgbClr val="585858"/>
                  </a:solidFill>
                  <a:latin typeface="微软雅黑" panose="020B0503020204020204" pitchFamily="34" charset="-122"/>
                  <a:cs typeface="微软雅黑" panose="020B0503020204020204" pitchFamily="34" charset="-122"/>
                </a:rPr>
                <a:t>垃圾</a:t>
              </a:r>
              <a:endParaRPr sz="1350">
                <a:latin typeface="微软雅黑" panose="020B0503020204020204" pitchFamily="34" charset="-122"/>
                <a:cs typeface="微软雅黑" panose="020B0503020204020204" pitchFamily="34" charset="-122"/>
              </a:endParaRPr>
            </a:p>
            <a:p>
              <a:pPr marR="37465" algn="ctr">
                <a:lnSpc>
                  <a:spcPct val="100000"/>
                </a:lnSpc>
                <a:spcBef>
                  <a:spcPts val="785"/>
                </a:spcBef>
              </a:pPr>
              <a:r>
                <a:rPr sz="1350" dirty="0">
                  <a:solidFill>
                    <a:srgbClr val="585858"/>
                  </a:solidFill>
                  <a:latin typeface="微软雅黑" panose="020B0503020204020204" pitchFamily="34" charset="-122"/>
                  <a:cs typeface="微软雅黑" panose="020B0503020204020204" pitchFamily="34" charset="-122"/>
                </a:rPr>
                <a:t>分类工作的通</a:t>
              </a:r>
              <a:r>
                <a:rPr sz="1350" spc="5" dirty="0">
                  <a:solidFill>
                    <a:srgbClr val="585858"/>
                  </a:solidFill>
                  <a:latin typeface="微软雅黑" panose="020B0503020204020204" pitchFamily="34" charset="-122"/>
                  <a:cs typeface="微软雅黑" panose="020B0503020204020204" pitchFamily="34" charset="-122"/>
                </a:rPr>
                <a:t>知</a:t>
              </a:r>
              <a:r>
                <a:rPr sz="1350" dirty="0">
                  <a:solidFill>
                    <a:srgbClr val="585858"/>
                  </a:solidFill>
                  <a:latin typeface="微软雅黑" panose="020B0503020204020204" pitchFamily="34" charset="-122"/>
                  <a:cs typeface="微软雅黑" panose="020B0503020204020204" pitchFamily="34" charset="-122"/>
                </a:rPr>
                <a:t>》（国</a:t>
              </a:r>
              <a:r>
                <a:rPr sz="1350" spc="-80" dirty="0">
                  <a:solidFill>
                    <a:srgbClr val="585858"/>
                  </a:solidFill>
                  <a:latin typeface="微软雅黑" panose="020B0503020204020204" pitchFamily="34" charset="-122"/>
                  <a:cs typeface="微软雅黑" panose="020B0503020204020204" pitchFamily="34" charset="-122"/>
                </a:rPr>
                <a:t>管</a:t>
              </a:r>
              <a:r>
                <a:rPr sz="1350" dirty="0">
                  <a:solidFill>
                    <a:srgbClr val="585858"/>
                  </a:solidFill>
                  <a:latin typeface="微软雅黑" panose="020B0503020204020204" pitchFamily="34" charset="-122"/>
                  <a:cs typeface="微软雅黑" panose="020B0503020204020204" pitchFamily="34" charset="-122"/>
                </a:rPr>
                <a:t>节</a:t>
              </a:r>
              <a:r>
                <a:rPr sz="1350" spc="5" dirty="0">
                  <a:solidFill>
                    <a:srgbClr val="585858"/>
                  </a:solidFill>
                  <a:latin typeface="微软雅黑" panose="020B0503020204020204" pitchFamily="34" charset="-122"/>
                  <a:cs typeface="微软雅黑" panose="020B0503020204020204" pitchFamily="34" charset="-122"/>
                </a:rPr>
                <a:t>能</a:t>
              </a:r>
              <a:r>
                <a:rPr sz="1350" spc="-75" dirty="0">
                  <a:solidFill>
                    <a:srgbClr val="585858"/>
                  </a:solidFill>
                  <a:latin typeface="微软雅黑" panose="020B0503020204020204" pitchFamily="34" charset="-122"/>
                  <a:cs typeface="微软雅黑" panose="020B0503020204020204" pitchFamily="34" charset="-122"/>
                </a:rPr>
                <a:t>〔</a:t>
              </a:r>
              <a:r>
                <a:rPr sz="1350" spc="-10" dirty="0">
                  <a:solidFill>
                    <a:srgbClr val="585858"/>
                  </a:solidFill>
                  <a:latin typeface="微软雅黑" panose="020B0503020204020204" pitchFamily="34" charset="-122"/>
                  <a:cs typeface="微软雅黑" panose="020B0503020204020204" pitchFamily="34" charset="-122"/>
                </a:rPr>
                <a:t>2017</a:t>
              </a:r>
              <a:r>
                <a:rPr sz="1350" spc="-75" dirty="0">
                  <a:solidFill>
                    <a:srgbClr val="585858"/>
                  </a:solidFill>
                  <a:latin typeface="微软雅黑" panose="020B0503020204020204" pitchFamily="34" charset="-122"/>
                  <a:cs typeface="微软雅黑" panose="020B0503020204020204" pitchFamily="34" charset="-122"/>
                </a:rPr>
                <a:t>〕</a:t>
              </a:r>
              <a:r>
                <a:rPr sz="1350" spc="-20" dirty="0">
                  <a:solidFill>
                    <a:srgbClr val="585858"/>
                  </a:solidFill>
                  <a:latin typeface="微软雅黑" panose="020B0503020204020204" pitchFamily="34" charset="-122"/>
                  <a:cs typeface="微软雅黑" panose="020B0503020204020204" pitchFamily="34" charset="-122"/>
                </a:rPr>
                <a:t>180</a:t>
              </a:r>
              <a:r>
                <a:rPr sz="1350"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sp>
          <p:nvSpPr>
            <p:cNvPr id="28" name="object 19"/>
            <p:cNvSpPr/>
            <p:nvPr/>
          </p:nvSpPr>
          <p:spPr>
            <a:xfrm>
              <a:off x="7989" y="5426"/>
              <a:ext cx="696" cy="1044"/>
            </a:xfrm>
            <a:prstGeom prst="rect">
              <a:avLst/>
            </a:prstGeom>
            <a:blipFill>
              <a:blip r:embed="rId13" cstate="print"/>
              <a:stretch>
                <a:fillRect/>
              </a:stretch>
            </a:blipFill>
          </p:spPr>
          <p:txBody>
            <a:bodyPr wrap="square" lIns="0" tIns="0" rIns="0" bIns="0" rtlCol="0"/>
            <a:lstStyle/>
            <a:p>
              <a:endParaRPr sz="100"/>
            </a:p>
          </p:txBody>
        </p:sp>
        <p:sp>
          <p:nvSpPr>
            <p:cNvPr id="29" name="object 20"/>
            <p:cNvSpPr/>
            <p:nvPr/>
          </p:nvSpPr>
          <p:spPr>
            <a:xfrm>
              <a:off x="7879" y="5505"/>
              <a:ext cx="997" cy="791"/>
            </a:xfrm>
            <a:prstGeom prst="rect">
              <a:avLst/>
            </a:prstGeom>
            <a:blipFill>
              <a:blip r:embed="rId14" cstate="print"/>
              <a:stretch>
                <a:fillRect/>
              </a:stretch>
            </a:blipFill>
          </p:spPr>
          <p:txBody>
            <a:bodyPr wrap="square" lIns="0" tIns="0" rIns="0" bIns="0" rtlCol="0"/>
            <a:lstStyle/>
            <a:p>
              <a:endParaRPr sz="100"/>
            </a:p>
          </p:txBody>
        </p:sp>
        <p:sp>
          <p:nvSpPr>
            <p:cNvPr id="30" name="object 21"/>
            <p:cNvSpPr/>
            <p:nvPr/>
          </p:nvSpPr>
          <p:spPr>
            <a:xfrm>
              <a:off x="8050" y="5494"/>
              <a:ext cx="480" cy="815"/>
            </a:xfrm>
            <a:custGeom>
              <a:avLst/>
              <a:gdLst/>
              <a:ahLst/>
              <a:cxnLst/>
              <a:rect l="l" t="t" r="r" b="b"/>
              <a:pathLst>
                <a:path w="288925" h="490854">
                  <a:moveTo>
                    <a:pt x="288416" y="0"/>
                  </a:moveTo>
                  <a:lnTo>
                    <a:pt x="0" y="98170"/>
                  </a:lnTo>
                  <a:lnTo>
                    <a:pt x="0" y="392429"/>
                  </a:lnTo>
                  <a:lnTo>
                    <a:pt x="288416" y="490473"/>
                  </a:lnTo>
                  <a:lnTo>
                    <a:pt x="288416" y="0"/>
                  </a:lnTo>
                  <a:close/>
                </a:path>
              </a:pathLst>
            </a:custGeom>
            <a:solidFill>
              <a:srgbClr val="298EC0"/>
            </a:solidFill>
          </p:spPr>
          <p:txBody>
            <a:bodyPr wrap="square" lIns="0" tIns="0" rIns="0" bIns="0" rtlCol="0"/>
            <a:lstStyle/>
            <a:p>
              <a:endParaRPr sz="100"/>
            </a:p>
          </p:txBody>
        </p:sp>
        <p:sp>
          <p:nvSpPr>
            <p:cNvPr id="31" name="object 22"/>
            <p:cNvSpPr txBox="true"/>
            <p:nvPr/>
          </p:nvSpPr>
          <p:spPr>
            <a:xfrm>
              <a:off x="8174" y="5632"/>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4</a:t>
              </a:r>
              <a:endParaRPr sz="1850">
                <a:latin typeface="Calibri" panose="020F0502020204030204"/>
                <a:cs typeface="Calibri" panose="020F0502020204030204"/>
              </a:endParaRPr>
            </a:p>
          </p:txBody>
        </p:sp>
        <p:sp>
          <p:nvSpPr>
            <p:cNvPr id="32" name="object 23"/>
            <p:cNvSpPr/>
            <p:nvPr/>
          </p:nvSpPr>
          <p:spPr>
            <a:xfrm>
              <a:off x="8464" y="5426"/>
              <a:ext cx="9539" cy="1329"/>
            </a:xfrm>
            <a:prstGeom prst="rect">
              <a:avLst/>
            </a:prstGeom>
            <a:blipFill>
              <a:blip r:embed="rId15" cstate="print"/>
              <a:stretch>
                <a:fillRect/>
              </a:stretch>
            </a:blipFill>
          </p:spPr>
          <p:txBody>
            <a:bodyPr wrap="square" lIns="0" tIns="0" rIns="0" bIns="0" rtlCol="0"/>
            <a:lstStyle/>
            <a:p>
              <a:endParaRPr sz="100"/>
            </a:p>
          </p:txBody>
        </p:sp>
        <p:sp>
          <p:nvSpPr>
            <p:cNvPr id="33" name="object 24"/>
            <p:cNvSpPr/>
            <p:nvPr/>
          </p:nvSpPr>
          <p:spPr>
            <a:xfrm>
              <a:off x="12735" y="5774"/>
              <a:ext cx="933" cy="775"/>
            </a:xfrm>
            <a:prstGeom prst="rect">
              <a:avLst/>
            </a:prstGeom>
            <a:blipFill>
              <a:blip r:embed="rId16" cstate="print"/>
              <a:stretch>
                <a:fillRect/>
              </a:stretch>
            </a:blipFill>
          </p:spPr>
          <p:txBody>
            <a:bodyPr wrap="square" lIns="0" tIns="0" rIns="0" bIns="0" rtlCol="0"/>
            <a:lstStyle/>
            <a:p>
              <a:endParaRPr sz="100"/>
            </a:p>
          </p:txBody>
        </p:sp>
        <p:sp>
          <p:nvSpPr>
            <p:cNvPr id="34" name="object 25"/>
            <p:cNvSpPr/>
            <p:nvPr/>
          </p:nvSpPr>
          <p:spPr>
            <a:xfrm>
              <a:off x="8529" y="5494"/>
              <a:ext cx="9313" cy="1102"/>
            </a:xfrm>
            <a:custGeom>
              <a:avLst/>
              <a:gdLst/>
              <a:ahLst/>
              <a:cxnLst/>
              <a:rect l="l" t="t" r="r" b="b"/>
              <a:pathLst>
                <a:path w="5607684" h="663575">
                  <a:moveTo>
                    <a:pt x="0" y="663473"/>
                  </a:moveTo>
                  <a:lnTo>
                    <a:pt x="5607558" y="663473"/>
                  </a:lnTo>
                  <a:lnTo>
                    <a:pt x="5607558" y="0"/>
                  </a:lnTo>
                  <a:lnTo>
                    <a:pt x="0" y="0"/>
                  </a:lnTo>
                  <a:lnTo>
                    <a:pt x="0" y="663473"/>
                  </a:lnTo>
                  <a:close/>
                </a:path>
              </a:pathLst>
            </a:custGeom>
            <a:solidFill>
              <a:srgbClr val="FFFFFF"/>
            </a:solidFill>
          </p:spPr>
          <p:txBody>
            <a:bodyPr wrap="square" lIns="0" tIns="0" rIns="0" bIns="0" rtlCol="0"/>
            <a:lstStyle/>
            <a:p>
              <a:endParaRPr sz="100"/>
            </a:p>
          </p:txBody>
        </p:sp>
        <p:sp>
          <p:nvSpPr>
            <p:cNvPr id="35" name="object 26"/>
            <p:cNvSpPr txBox="true"/>
            <p:nvPr/>
          </p:nvSpPr>
          <p:spPr>
            <a:xfrm>
              <a:off x="8529" y="5529"/>
              <a:ext cx="9335" cy="1129"/>
            </a:xfrm>
            <a:prstGeom prst="rect">
              <a:avLst/>
            </a:prstGeom>
            <a:solidFill>
              <a:schemeClr val="accent2"/>
            </a:solidFill>
          </p:spPr>
          <p:txBody>
            <a:bodyPr vert="horz" wrap="square" lIns="0" tIns="111118" rIns="0" bIns="0" rtlCol="0">
              <a:spAutoFit/>
            </a:bodyPr>
            <a:lstStyle/>
            <a:p>
              <a:pPr marR="25400" algn="ctr">
                <a:lnSpc>
                  <a:spcPct val="100000"/>
                </a:lnSpc>
                <a:spcBef>
                  <a:spcPts val="875"/>
                </a:spcBef>
              </a:pPr>
              <a:r>
                <a:rPr sz="1350" dirty="0">
                  <a:solidFill>
                    <a:srgbClr val="585858"/>
                  </a:solidFill>
                  <a:latin typeface="微软雅黑" panose="020B0503020204020204" pitchFamily="34" charset="-122"/>
                  <a:cs typeface="微软雅黑" panose="020B0503020204020204" pitchFamily="34" charset="-122"/>
                </a:rPr>
                <a:t>国家卫生计生委办公厅</a:t>
              </a:r>
              <a:r>
                <a:rPr sz="1350" spc="-65" dirty="0">
                  <a:solidFill>
                    <a:srgbClr val="585858"/>
                  </a:solidFill>
                  <a:latin typeface="微软雅黑" panose="020B0503020204020204" pitchFamily="34" charset="-122"/>
                  <a:cs typeface="微软雅黑" panose="020B0503020204020204" pitchFamily="34" charset="-122"/>
                </a:rPr>
                <a:t>等</a:t>
              </a:r>
              <a:r>
                <a:rPr sz="1350" spc="30" dirty="0">
                  <a:solidFill>
                    <a:srgbClr val="585858"/>
                  </a:solidFill>
                  <a:latin typeface="微软雅黑" panose="020B0503020204020204" pitchFamily="34" charset="-122"/>
                  <a:cs typeface="微软雅黑" panose="020B0503020204020204" pitchFamily="34" charset="-122"/>
                </a:rPr>
                <a:t>8</a:t>
              </a:r>
              <a:r>
                <a:rPr sz="1350" spc="-80" dirty="0">
                  <a:solidFill>
                    <a:srgbClr val="585858"/>
                  </a:solidFill>
                  <a:latin typeface="微软雅黑" panose="020B0503020204020204" pitchFamily="34" charset="-122"/>
                  <a:cs typeface="微软雅黑" panose="020B0503020204020204" pitchFamily="34" charset="-122"/>
                </a:rPr>
                <a:t>部</a:t>
              </a:r>
              <a:r>
                <a:rPr sz="1350" dirty="0">
                  <a:solidFill>
                    <a:srgbClr val="585858"/>
                  </a:solidFill>
                  <a:latin typeface="微软雅黑" panose="020B0503020204020204" pitchFamily="34" charset="-122"/>
                  <a:cs typeface="微软雅黑" panose="020B0503020204020204" pitchFamily="34" charset="-122"/>
                </a:rPr>
                <a:t>门印</a:t>
              </a:r>
              <a:r>
                <a:rPr sz="1350" spc="-70" dirty="0">
                  <a:solidFill>
                    <a:srgbClr val="585858"/>
                  </a:solidFill>
                  <a:latin typeface="微软雅黑" panose="020B0503020204020204" pitchFamily="34" charset="-122"/>
                  <a:cs typeface="微软雅黑" panose="020B0503020204020204" pitchFamily="34" charset="-122"/>
                </a:rPr>
                <a:t>发</a:t>
              </a:r>
              <a:r>
                <a:rPr sz="1350" dirty="0">
                  <a:solidFill>
                    <a:srgbClr val="585858"/>
                  </a:solidFill>
                  <a:latin typeface="微软雅黑" panose="020B0503020204020204" pitchFamily="34" charset="-122"/>
                  <a:cs typeface="微软雅黑" panose="020B0503020204020204" pitchFamily="34" charset="-122"/>
                </a:rPr>
                <a:t>《关</a:t>
              </a:r>
              <a:r>
                <a:rPr sz="1350" spc="-80" dirty="0">
                  <a:solidFill>
                    <a:srgbClr val="585858"/>
                  </a:solidFill>
                  <a:latin typeface="微软雅黑" panose="020B0503020204020204" pitchFamily="34" charset="-122"/>
                  <a:cs typeface="微软雅黑" panose="020B0503020204020204" pitchFamily="34" charset="-122"/>
                </a:rPr>
                <a:t>于</a:t>
              </a:r>
              <a:r>
                <a:rPr sz="1350" dirty="0">
                  <a:solidFill>
                    <a:srgbClr val="585858"/>
                  </a:solidFill>
                  <a:latin typeface="微软雅黑" panose="020B0503020204020204" pitchFamily="34" charset="-122"/>
                  <a:cs typeface="微软雅黑" panose="020B0503020204020204" pitchFamily="34" charset="-122"/>
                </a:rPr>
                <a:t>在医</a:t>
              </a:r>
              <a:r>
                <a:rPr sz="1350" spc="-80" dirty="0">
                  <a:solidFill>
                    <a:srgbClr val="585858"/>
                  </a:solidFill>
                  <a:latin typeface="微软雅黑" panose="020B0503020204020204" pitchFamily="34" charset="-122"/>
                  <a:cs typeface="微软雅黑" panose="020B0503020204020204" pitchFamily="34" charset="-122"/>
                </a:rPr>
                <a:t>疗</a:t>
              </a:r>
              <a:r>
                <a:rPr sz="1350" dirty="0">
                  <a:solidFill>
                    <a:srgbClr val="585858"/>
                  </a:solidFill>
                  <a:latin typeface="微软雅黑" panose="020B0503020204020204" pitchFamily="34" charset="-122"/>
                  <a:cs typeface="微软雅黑" panose="020B0503020204020204" pitchFamily="34" charset="-122"/>
                </a:rPr>
                <a:t>机构</a:t>
              </a:r>
              <a:r>
                <a:rPr sz="1350" spc="-80" dirty="0">
                  <a:solidFill>
                    <a:srgbClr val="585858"/>
                  </a:solidFill>
                  <a:latin typeface="微软雅黑" panose="020B0503020204020204" pitchFamily="34" charset="-122"/>
                  <a:cs typeface="微软雅黑" panose="020B0503020204020204" pitchFamily="34" charset="-122"/>
                </a:rPr>
                <a:t>推</a:t>
              </a:r>
              <a:r>
                <a:rPr sz="1350" dirty="0">
                  <a:solidFill>
                    <a:srgbClr val="585858"/>
                  </a:solidFill>
                  <a:latin typeface="微软雅黑" panose="020B0503020204020204" pitchFamily="34" charset="-122"/>
                  <a:cs typeface="微软雅黑" panose="020B0503020204020204" pitchFamily="34" charset="-122"/>
                </a:rPr>
                <a:t>进生</a:t>
              </a:r>
              <a:r>
                <a:rPr sz="1350" spc="-80" dirty="0">
                  <a:solidFill>
                    <a:srgbClr val="585858"/>
                  </a:solidFill>
                  <a:latin typeface="微软雅黑" panose="020B0503020204020204" pitchFamily="34" charset="-122"/>
                  <a:cs typeface="微软雅黑" panose="020B0503020204020204" pitchFamily="34" charset="-122"/>
                </a:rPr>
                <a:t>活</a:t>
              </a:r>
              <a:r>
                <a:rPr sz="1350" dirty="0">
                  <a:solidFill>
                    <a:srgbClr val="585858"/>
                  </a:solidFill>
                  <a:latin typeface="微软雅黑" panose="020B0503020204020204" pitchFamily="34" charset="-122"/>
                  <a:cs typeface="微软雅黑" panose="020B0503020204020204" pitchFamily="34" charset="-122"/>
                </a:rPr>
                <a:t>垃圾分</a:t>
              </a:r>
              <a:endParaRPr sz="1350">
                <a:latin typeface="微软雅黑" panose="020B0503020204020204" pitchFamily="34" charset="-122"/>
                <a:cs typeface="微软雅黑" panose="020B0503020204020204" pitchFamily="34" charset="-122"/>
              </a:endParaRPr>
            </a:p>
            <a:p>
              <a:pPr marR="23495" algn="ctr">
                <a:lnSpc>
                  <a:spcPct val="100000"/>
                </a:lnSpc>
                <a:spcBef>
                  <a:spcPts val="785"/>
                </a:spcBef>
              </a:pPr>
              <a:r>
                <a:rPr sz="1350" spc="-5" dirty="0">
                  <a:solidFill>
                    <a:srgbClr val="585858"/>
                  </a:solidFill>
                  <a:latin typeface="微软雅黑" panose="020B0503020204020204" pitchFamily="34" charset="-122"/>
                  <a:cs typeface="微软雅黑" panose="020B0503020204020204" pitchFamily="34" charset="-122"/>
                </a:rPr>
                <a:t>类管理的通</a:t>
              </a:r>
              <a:r>
                <a:rPr sz="1350" spc="5" dirty="0">
                  <a:solidFill>
                    <a:srgbClr val="585858"/>
                  </a:solidFill>
                  <a:latin typeface="微软雅黑" panose="020B0503020204020204" pitchFamily="34" charset="-122"/>
                  <a:cs typeface="微软雅黑" panose="020B0503020204020204" pitchFamily="34" charset="-122"/>
                </a:rPr>
                <a:t>知</a:t>
              </a:r>
              <a:r>
                <a:rPr sz="1350" spc="-5" dirty="0">
                  <a:solidFill>
                    <a:srgbClr val="585858"/>
                  </a:solidFill>
                  <a:latin typeface="微软雅黑" panose="020B0503020204020204" pitchFamily="34" charset="-122"/>
                  <a:cs typeface="微软雅黑" panose="020B0503020204020204" pitchFamily="34" charset="-122"/>
                </a:rPr>
                <a:t>》</a:t>
              </a:r>
              <a:r>
                <a:rPr sz="1350" dirty="0">
                  <a:solidFill>
                    <a:srgbClr val="585858"/>
                  </a:solidFill>
                  <a:latin typeface="微软雅黑" panose="020B0503020204020204" pitchFamily="34" charset="-122"/>
                  <a:cs typeface="微软雅黑" panose="020B0503020204020204" pitchFamily="34" charset="-122"/>
                </a:rPr>
                <a:t>（</a:t>
              </a:r>
              <a:r>
                <a:rPr sz="1350" spc="-10" dirty="0">
                  <a:solidFill>
                    <a:srgbClr val="585858"/>
                  </a:solidFill>
                  <a:latin typeface="微软雅黑" panose="020B0503020204020204" pitchFamily="34" charset="-122"/>
                  <a:cs typeface="微软雅黑" panose="020B0503020204020204" pitchFamily="34" charset="-122"/>
                </a:rPr>
                <a:t>国</a:t>
              </a:r>
              <a:r>
                <a:rPr sz="1350" dirty="0">
                  <a:solidFill>
                    <a:srgbClr val="585858"/>
                  </a:solidFill>
                  <a:latin typeface="微软雅黑" panose="020B0503020204020204" pitchFamily="34" charset="-122"/>
                  <a:cs typeface="微软雅黑" panose="020B0503020204020204" pitchFamily="34" charset="-122"/>
                </a:rPr>
                <a:t>卫</a:t>
              </a:r>
              <a:r>
                <a:rPr sz="1350" spc="-80" dirty="0">
                  <a:solidFill>
                    <a:srgbClr val="585858"/>
                  </a:solidFill>
                  <a:latin typeface="微软雅黑" panose="020B0503020204020204" pitchFamily="34" charset="-122"/>
                  <a:cs typeface="微软雅黑" panose="020B0503020204020204" pitchFamily="34" charset="-122"/>
                </a:rPr>
                <a:t>办</a:t>
              </a:r>
              <a:r>
                <a:rPr sz="1350" dirty="0">
                  <a:solidFill>
                    <a:srgbClr val="585858"/>
                  </a:solidFill>
                  <a:latin typeface="微软雅黑" panose="020B0503020204020204" pitchFamily="34" charset="-122"/>
                  <a:cs typeface="微软雅黑" panose="020B0503020204020204" pitchFamily="34" charset="-122"/>
                </a:rPr>
                <a:t>医发</a:t>
              </a:r>
              <a:r>
                <a:rPr sz="1350" spc="-25" dirty="0">
                  <a:solidFill>
                    <a:srgbClr val="585858"/>
                  </a:solidFill>
                  <a:latin typeface="微软雅黑" panose="020B0503020204020204" pitchFamily="34" charset="-122"/>
                  <a:cs typeface="微软雅黑" panose="020B0503020204020204" pitchFamily="34" charset="-122"/>
                </a:rPr>
                <a:t>[2017]30</a:t>
              </a:r>
              <a:r>
                <a:rPr sz="1350" spc="-5"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sp>
          <p:nvSpPr>
            <p:cNvPr id="36" name="object 27"/>
            <p:cNvSpPr/>
            <p:nvPr/>
          </p:nvSpPr>
          <p:spPr>
            <a:xfrm>
              <a:off x="2880" y="2452"/>
              <a:ext cx="2025" cy="5916"/>
            </a:xfrm>
            <a:prstGeom prst="rect">
              <a:avLst/>
            </a:prstGeom>
            <a:blipFill>
              <a:blip r:embed="rId17" cstate="print"/>
              <a:stretch>
                <a:fillRect/>
              </a:stretch>
            </a:blipFill>
          </p:spPr>
          <p:txBody>
            <a:bodyPr wrap="square" lIns="0" tIns="0" rIns="0" bIns="0" rtlCol="0"/>
            <a:lstStyle/>
            <a:p>
              <a:endParaRPr sz="100"/>
            </a:p>
          </p:txBody>
        </p:sp>
        <p:sp>
          <p:nvSpPr>
            <p:cNvPr id="40" name="object 28"/>
            <p:cNvSpPr/>
            <p:nvPr/>
          </p:nvSpPr>
          <p:spPr>
            <a:xfrm>
              <a:off x="6755" y="2927"/>
              <a:ext cx="617" cy="933"/>
            </a:xfrm>
            <a:prstGeom prst="rect">
              <a:avLst/>
            </a:prstGeom>
            <a:blipFill>
              <a:blip r:embed="rId18" cstate="print"/>
              <a:stretch>
                <a:fillRect/>
              </a:stretch>
            </a:blipFill>
          </p:spPr>
          <p:txBody>
            <a:bodyPr wrap="square" lIns="0" tIns="0" rIns="0" bIns="0" rtlCol="0"/>
            <a:lstStyle/>
            <a:p>
              <a:endParaRPr sz="100"/>
            </a:p>
          </p:txBody>
        </p:sp>
        <p:sp>
          <p:nvSpPr>
            <p:cNvPr id="41" name="object 29"/>
            <p:cNvSpPr/>
            <p:nvPr/>
          </p:nvSpPr>
          <p:spPr>
            <a:xfrm>
              <a:off x="6613" y="2942"/>
              <a:ext cx="997" cy="791"/>
            </a:xfrm>
            <a:prstGeom prst="rect">
              <a:avLst/>
            </a:prstGeom>
            <a:blipFill>
              <a:blip r:embed="rId19" cstate="print"/>
              <a:stretch>
                <a:fillRect/>
              </a:stretch>
            </a:blipFill>
          </p:spPr>
          <p:txBody>
            <a:bodyPr wrap="square" lIns="0" tIns="0" rIns="0" bIns="0" rtlCol="0"/>
            <a:lstStyle/>
            <a:p>
              <a:endParaRPr sz="100"/>
            </a:p>
          </p:txBody>
        </p:sp>
        <p:sp>
          <p:nvSpPr>
            <p:cNvPr id="42" name="object 30"/>
            <p:cNvSpPr/>
            <p:nvPr/>
          </p:nvSpPr>
          <p:spPr>
            <a:xfrm>
              <a:off x="6783" y="2939"/>
              <a:ext cx="480" cy="815"/>
            </a:xfrm>
            <a:custGeom>
              <a:avLst/>
              <a:gdLst/>
              <a:ahLst/>
              <a:cxnLst/>
              <a:rect l="l" t="t" r="r" b="b"/>
              <a:pathLst>
                <a:path w="288925" h="490855">
                  <a:moveTo>
                    <a:pt x="288416" y="0"/>
                  </a:moveTo>
                  <a:lnTo>
                    <a:pt x="0" y="98043"/>
                  </a:lnTo>
                  <a:lnTo>
                    <a:pt x="0" y="392302"/>
                  </a:lnTo>
                  <a:lnTo>
                    <a:pt x="288416" y="490346"/>
                  </a:lnTo>
                  <a:lnTo>
                    <a:pt x="288416" y="0"/>
                  </a:lnTo>
                  <a:close/>
                </a:path>
              </a:pathLst>
            </a:custGeom>
            <a:solidFill>
              <a:srgbClr val="298EC0"/>
            </a:solidFill>
          </p:spPr>
          <p:txBody>
            <a:bodyPr wrap="square" lIns="0" tIns="0" rIns="0" bIns="0" rtlCol="0"/>
            <a:lstStyle/>
            <a:p>
              <a:endParaRPr sz="100"/>
            </a:p>
          </p:txBody>
        </p:sp>
        <p:sp>
          <p:nvSpPr>
            <p:cNvPr id="43" name="object 31"/>
            <p:cNvSpPr txBox="true"/>
            <p:nvPr/>
          </p:nvSpPr>
          <p:spPr>
            <a:xfrm>
              <a:off x="6907" y="3074"/>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2</a:t>
              </a:r>
              <a:endParaRPr sz="1850">
                <a:latin typeface="Calibri" panose="020F0502020204030204"/>
                <a:cs typeface="Calibri" panose="020F0502020204030204"/>
              </a:endParaRPr>
            </a:p>
          </p:txBody>
        </p:sp>
        <p:sp>
          <p:nvSpPr>
            <p:cNvPr id="44" name="object 32"/>
            <p:cNvSpPr/>
            <p:nvPr/>
          </p:nvSpPr>
          <p:spPr>
            <a:xfrm>
              <a:off x="7198" y="2863"/>
              <a:ext cx="10805" cy="1329"/>
            </a:xfrm>
            <a:prstGeom prst="rect">
              <a:avLst/>
            </a:prstGeom>
            <a:blipFill>
              <a:blip r:embed="rId20" cstate="print"/>
              <a:stretch>
                <a:fillRect/>
              </a:stretch>
            </a:blipFill>
          </p:spPr>
          <p:txBody>
            <a:bodyPr wrap="square" lIns="0" tIns="0" rIns="0" bIns="0" rtlCol="0"/>
            <a:lstStyle/>
            <a:p>
              <a:endParaRPr sz="100"/>
            </a:p>
          </p:txBody>
        </p:sp>
        <p:sp>
          <p:nvSpPr>
            <p:cNvPr id="45" name="object 33"/>
            <p:cNvSpPr/>
            <p:nvPr/>
          </p:nvSpPr>
          <p:spPr>
            <a:xfrm>
              <a:off x="12182" y="3243"/>
              <a:ext cx="775" cy="633"/>
            </a:xfrm>
            <a:prstGeom prst="rect">
              <a:avLst/>
            </a:prstGeom>
            <a:blipFill>
              <a:blip r:embed="rId21" cstate="print"/>
              <a:stretch>
                <a:fillRect/>
              </a:stretch>
            </a:blipFill>
          </p:spPr>
          <p:txBody>
            <a:bodyPr wrap="square" lIns="0" tIns="0" rIns="0" bIns="0" rtlCol="0"/>
            <a:lstStyle/>
            <a:p>
              <a:endParaRPr sz="100"/>
            </a:p>
          </p:txBody>
        </p:sp>
        <p:sp>
          <p:nvSpPr>
            <p:cNvPr id="46" name="object 34"/>
            <p:cNvSpPr/>
            <p:nvPr/>
          </p:nvSpPr>
          <p:spPr>
            <a:xfrm>
              <a:off x="7262" y="2927"/>
              <a:ext cx="10580" cy="1102"/>
            </a:xfrm>
            <a:custGeom>
              <a:avLst/>
              <a:gdLst/>
              <a:ahLst/>
              <a:cxnLst/>
              <a:rect l="l" t="t" r="r" b="b"/>
              <a:pathLst>
                <a:path w="6370320" h="663575">
                  <a:moveTo>
                    <a:pt x="0" y="663473"/>
                  </a:moveTo>
                  <a:lnTo>
                    <a:pt x="6370192" y="663473"/>
                  </a:lnTo>
                  <a:lnTo>
                    <a:pt x="6370192" y="0"/>
                  </a:lnTo>
                  <a:lnTo>
                    <a:pt x="0" y="0"/>
                  </a:lnTo>
                  <a:lnTo>
                    <a:pt x="0" y="663473"/>
                  </a:lnTo>
                  <a:close/>
                </a:path>
              </a:pathLst>
            </a:custGeom>
            <a:solidFill>
              <a:srgbClr val="FFFFFF"/>
            </a:solidFill>
          </p:spPr>
          <p:txBody>
            <a:bodyPr wrap="square" lIns="0" tIns="0" rIns="0" bIns="0" rtlCol="0"/>
            <a:lstStyle/>
            <a:p>
              <a:endParaRPr sz="100"/>
            </a:p>
          </p:txBody>
        </p:sp>
        <p:sp>
          <p:nvSpPr>
            <p:cNvPr id="48" name="object 35"/>
            <p:cNvSpPr txBox="true"/>
            <p:nvPr/>
          </p:nvSpPr>
          <p:spPr>
            <a:xfrm>
              <a:off x="7262" y="2962"/>
              <a:ext cx="10580" cy="1131"/>
            </a:xfrm>
            <a:prstGeom prst="rect">
              <a:avLst/>
            </a:prstGeom>
            <a:solidFill>
              <a:schemeClr val="accent2"/>
            </a:solidFill>
          </p:spPr>
          <p:txBody>
            <a:bodyPr vert="horz" wrap="square" lIns="0" tIns="112388" rIns="0" bIns="0" rtlCol="0">
              <a:spAutoFit/>
            </a:bodyPr>
            <a:lstStyle/>
            <a:p>
              <a:pPr marR="89535" algn="ctr">
                <a:lnSpc>
                  <a:spcPct val="100000"/>
                </a:lnSpc>
                <a:spcBef>
                  <a:spcPts val="885"/>
                </a:spcBef>
              </a:pPr>
              <a:r>
                <a:rPr sz="1350" spc="-5" dirty="0">
                  <a:solidFill>
                    <a:srgbClr val="585858"/>
                  </a:solidFill>
                  <a:latin typeface="微软雅黑" panose="020B0503020204020204" pitchFamily="34" charset="-122"/>
                  <a:cs typeface="微软雅黑" panose="020B0503020204020204" pitchFamily="34" charset="-122"/>
                </a:rPr>
                <a:t>《</a:t>
              </a:r>
              <a:r>
                <a:rPr sz="1350" dirty="0">
                  <a:solidFill>
                    <a:srgbClr val="585858"/>
                  </a:solidFill>
                  <a:latin typeface="微软雅黑" panose="020B0503020204020204" pitchFamily="34" charset="-122"/>
                  <a:cs typeface="微软雅黑" panose="020B0503020204020204" pitchFamily="34" charset="-122"/>
                </a:rPr>
                <a:t>住房城乡建设部关于</a:t>
              </a:r>
              <a:r>
                <a:rPr sz="1350" spc="-75" dirty="0">
                  <a:solidFill>
                    <a:srgbClr val="585858"/>
                  </a:solidFill>
                  <a:latin typeface="微软雅黑" panose="020B0503020204020204" pitchFamily="34" charset="-122"/>
                  <a:cs typeface="微软雅黑" panose="020B0503020204020204" pitchFamily="34" charset="-122"/>
                </a:rPr>
                <a:t>加</a:t>
              </a:r>
              <a:r>
                <a:rPr sz="1350" dirty="0">
                  <a:solidFill>
                    <a:srgbClr val="585858"/>
                  </a:solidFill>
                  <a:latin typeface="微软雅黑" panose="020B0503020204020204" pitchFamily="34" charset="-122"/>
                  <a:cs typeface="微软雅黑" panose="020B0503020204020204" pitchFamily="34" charset="-122"/>
                </a:rPr>
                <a:t>快推</a:t>
              </a:r>
              <a:r>
                <a:rPr sz="1350" spc="-75" dirty="0">
                  <a:solidFill>
                    <a:srgbClr val="585858"/>
                  </a:solidFill>
                  <a:latin typeface="微软雅黑" panose="020B0503020204020204" pitchFamily="34" charset="-122"/>
                  <a:cs typeface="微软雅黑" panose="020B0503020204020204" pitchFamily="34" charset="-122"/>
                </a:rPr>
                <a:t>进</a:t>
              </a:r>
              <a:r>
                <a:rPr sz="1350" dirty="0">
                  <a:solidFill>
                    <a:srgbClr val="585858"/>
                  </a:solidFill>
                  <a:latin typeface="微软雅黑" panose="020B0503020204020204" pitchFamily="34" charset="-122"/>
                  <a:cs typeface="微软雅黑" panose="020B0503020204020204" pitchFamily="34" charset="-122"/>
                </a:rPr>
                <a:t>部分</a:t>
              </a:r>
              <a:r>
                <a:rPr sz="1350" spc="-75" dirty="0">
                  <a:solidFill>
                    <a:srgbClr val="585858"/>
                  </a:solidFill>
                  <a:latin typeface="微软雅黑" panose="020B0503020204020204" pitchFamily="34" charset="-122"/>
                  <a:cs typeface="微软雅黑" panose="020B0503020204020204" pitchFamily="34" charset="-122"/>
                </a:rPr>
                <a:t>重</a:t>
              </a:r>
              <a:r>
                <a:rPr sz="1350" dirty="0">
                  <a:solidFill>
                    <a:srgbClr val="585858"/>
                  </a:solidFill>
                  <a:latin typeface="微软雅黑" panose="020B0503020204020204" pitchFamily="34" charset="-122"/>
                  <a:cs typeface="微软雅黑" panose="020B0503020204020204" pitchFamily="34" charset="-122"/>
                </a:rPr>
                <a:t>点城</a:t>
              </a:r>
              <a:r>
                <a:rPr sz="1350" spc="-75" dirty="0">
                  <a:solidFill>
                    <a:srgbClr val="585858"/>
                  </a:solidFill>
                  <a:latin typeface="微软雅黑" panose="020B0503020204020204" pitchFamily="34" charset="-122"/>
                  <a:cs typeface="微软雅黑" panose="020B0503020204020204" pitchFamily="34" charset="-122"/>
                </a:rPr>
                <a:t>市</a:t>
              </a:r>
              <a:r>
                <a:rPr sz="1350" dirty="0">
                  <a:solidFill>
                    <a:srgbClr val="585858"/>
                  </a:solidFill>
                  <a:latin typeface="微软雅黑" panose="020B0503020204020204" pitchFamily="34" charset="-122"/>
                  <a:cs typeface="微软雅黑" panose="020B0503020204020204" pitchFamily="34" charset="-122"/>
                </a:rPr>
                <a:t>生活</a:t>
              </a:r>
              <a:r>
                <a:rPr sz="1350" spc="-75" dirty="0">
                  <a:solidFill>
                    <a:srgbClr val="585858"/>
                  </a:solidFill>
                  <a:latin typeface="微软雅黑" panose="020B0503020204020204" pitchFamily="34" charset="-122"/>
                  <a:cs typeface="微软雅黑" panose="020B0503020204020204" pitchFamily="34" charset="-122"/>
                </a:rPr>
                <a:t>垃</a:t>
              </a:r>
              <a:r>
                <a:rPr sz="1350" dirty="0">
                  <a:solidFill>
                    <a:srgbClr val="585858"/>
                  </a:solidFill>
                  <a:latin typeface="微软雅黑" panose="020B0503020204020204" pitchFamily="34" charset="-122"/>
                  <a:cs typeface="微软雅黑" panose="020B0503020204020204" pitchFamily="34" charset="-122"/>
                </a:rPr>
                <a:t>圾分</a:t>
              </a:r>
              <a:r>
                <a:rPr sz="1350" spc="-75" dirty="0">
                  <a:solidFill>
                    <a:srgbClr val="585858"/>
                  </a:solidFill>
                  <a:latin typeface="微软雅黑" panose="020B0503020204020204" pitchFamily="34" charset="-122"/>
                  <a:cs typeface="微软雅黑" panose="020B0503020204020204" pitchFamily="34" charset="-122"/>
                </a:rPr>
                <a:t>类</a:t>
              </a:r>
              <a:r>
                <a:rPr sz="1350" dirty="0">
                  <a:solidFill>
                    <a:srgbClr val="585858"/>
                  </a:solidFill>
                  <a:latin typeface="微软雅黑" panose="020B0503020204020204" pitchFamily="34" charset="-122"/>
                  <a:cs typeface="微软雅黑" panose="020B0503020204020204" pitchFamily="34" charset="-122"/>
                </a:rPr>
                <a:t>工作</a:t>
              </a:r>
              <a:r>
                <a:rPr sz="1350" spc="-75" dirty="0">
                  <a:solidFill>
                    <a:srgbClr val="585858"/>
                  </a:solidFill>
                  <a:latin typeface="微软雅黑" panose="020B0503020204020204" pitchFamily="34" charset="-122"/>
                  <a:cs typeface="微软雅黑" panose="020B0503020204020204" pitchFamily="34" charset="-122"/>
                </a:rPr>
                <a:t>的</a:t>
              </a:r>
              <a:r>
                <a:rPr sz="1350" dirty="0">
                  <a:solidFill>
                    <a:srgbClr val="585858"/>
                  </a:solidFill>
                  <a:latin typeface="微软雅黑" panose="020B0503020204020204" pitchFamily="34" charset="-122"/>
                  <a:cs typeface="微软雅黑" panose="020B0503020204020204" pitchFamily="34" charset="-122"/>
                </a:rPr>
                <a:t>通</a:t>
              </a:r>
              <a:r>
                <a:rPr sz="1350" spc="-50" dirty="0">
                  <a:solidFill>
                    <a:srgbClr val="585858"/>
                  </a:solidFill>
                  <a:latin typeface="微软雅黑" panose="020B0503020204020204" pitchFamily="34" charset="-122"/>
                  <a:cs typeface="微软雅黑" panose="020B0503020204020204" pitchFamily="34" charset="-122"/>
                </a:rPr>
                <a:t>知</a:t>
              </a:r>
              <a:r>
                <a:rPr sz="1350" spc="-80" dirty="0">
                  <a:solidFill>
                    <a:srgbClr val="585858"/>
                  </a:solidFill>
                  <a:latin typeface="微软雅黑" panose="020B0503020204020204" pitchFamily="34" charset="-122"/>
                  <a:cs typeface="微软雅黑" panose="020B0503020204020204" pitchFamily="34" charset="-122"/>
                </a:rPr>
                <a:t>》</a:t>
              </a:r>
              <a:r>
                <a:rPr sz="1350" dirty="0">
                  <a:solidFill>
                    <a:srgbClr val="585858"/>
                  </a:solidFill>
                  <a:latin typeface="微软雅黑" panose="020B0503020204020204" pitchFamily="34" charset="-122"/>
                  <a:cs typeface="微软雅黑" panose="020B0503020204020204" pitchFamily="34" charset="-122"/>
                </a:rPr>
                <a:t>（建城</a:t>
              </a:r>
              <a:endParaRPr sz="1350">
                <a:latin typeface="微软雅黑" panose="020B0503020204020204" pitchFamily="34" charset="-122"/>
                <a:cs typeface="微软雅黑" panose="020B0503020204020204" pitchFamily="34" charset="-122"/>
              </a:endParaRPr>
            </a:p>
            <a:p>
              <a:pPr marR="80645" algn="ctr">
                <a:lnSpc>
                  <a:spcPct val="100000"/>
                </a:lnSpc>
                <a:spcBef>
                  <a:spcPts val="785"/>
                </a:spcBef>
              </a:pPr>
              <a:r>
                <a:rPr sz="1350" spc="5" dirty="0">
                  <a:solidFill>
                    <a:srgbClr val="585858"/>
                  </a:solidFill>
                  <a:latin typeface="微软雅黑" panose="020B0503020204020204" pitchFamily="34" charset="-122"/>
                  <a:cs typeface="微软雅黑" panose="020B0503020204020204" pitchFamily="34" charset="-122"/>
                </a:rPr>
                <a:t>[2017]253</a:t>
              </a:r>
              <a:r>
                <a:rPr sz="1350"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sp>
          <p:nvSpPr>
            <p:cNvPr id="49" name="object 36"/>
            <p:cNvSpPr/>
            <p:nvPr/>
          </p:nvSpPr>
          <p:spPr>
            <a:xfrm>
              <a:off x="3639" y="3417"/>
              <a:ext cx="2025" cy="5916"/>
            </a:xfrm>
            <a:prstGeom prst="rect">
              <a:avLst/>
            </a:prstGeom>
            <a:blipFill>
              <a:blip r:embed="rId22" cstate="print"/>
              <a:stretch>
                <a:fillRect/>
              </a:stretch>
            </a:blipFill>
          </p:spPr>
          <p:txBody>
            <a:bodyPr wrap="square" lIns="0" tIns="0" rIns="0" bIns="0" rtlCol="0"/>
            <a:lstStyle/>
            <a:p>
              <a:endParaRPr sz="100"/>
            </a:p>
          </p:txBody>
        </p:sp>
        <p:sp>
          <p:nvSpPr>
            <p:cNvPr id="50" name="object 40"/>
            <p:cNvSpPr/>
            <p:nvPr/>
          </p:nvSpPr>
          <p:spPr>
            <a:xfrm>
              <a:off x="8670" y="6660"/>
              <a:ext cx="696" cy="1044"/>
            </a:xfrm>
            <a:prstGeom prst="rect">
              <a:avLst/>
            </a:prstGeom>
            <a:blipFill>
              <a:blip r:embed="rId23" cstate="print"/>
              <a:stretch>
                <a:fillRect/>
              </a:stretch>
            </a:blipFill>
          </p:spPr>
          <p:txBody>
            <a:bodyPr wrap="square" lIns="0" tIns="0" rIns="0" bIns="0" rtlCol="0"/>
            <a:lstStyle/>
            <a:p>
              <a:endParaRPr sz="100"/>
            </a:p>
          </p:txBody>
        </p:sp>
        <p:sp>
          <p:nvSpPr>
            <p:cNvPr id="51" name="object 41"/>
            <p:cNvSpPr/>
            <p:nvPr/>
          </p:nvSpPr>
          <p:spPr>
            <a:xfrm>
              <a:off x="8559" y="6739"/>
              <a:ext cx="997" cy="791"/>
            </a:xfrm>
            <a:prstGeom prst="rect">
              <a:avLst/>
            </a:prstGeom>
            <a:blipFill>
              <a:blip r:embed="rId24" cstate="print"/>
              <a:stretch>
                <a:fillRect/>
              </a:stretch>
            </a:blipFill>
          </p:spPr>
          <p:txBody>
            <a:bodyPr wrap="square" lIns="0" tIns="0" rIns="0" bIns="0" rtlCol="0"/>
            <a:lstStyle/>
            <a:p>
              <a:endParaRPr sz="100"/>
            </a:p>
          </p:txBody>
        </p:sp>
        <p:sp>
          <p:nvSpPr>
            <p:cNvPr id="52" name="object 42"/>
            <p:cNvSpPr/>
            <p:nvPr/>
          </p:nvSpPr>
          <p:spPr>
            <a:xfrm>
              <a:off x="8730" y="6730"/>
              <a:ext cx="480" cy="815"/>
            </a:xfrm>
            <a:custGeom>
              <a:avLst/>
              <a:gdLst/>
              <a:ahLst/>
              <a:cxnLst/>
              <a:rect l="l" t="t" r="r" b="b"/>
              <a:pathLst>
                <a:path w="288925" h="490854">
                  <a:moveTo>
                    <a:pt x="288543" y="0"/>
                  </a:moveTo>
                  <a:lnTo>
                    <a:pt x="0" y="98043"/>
                  </a:lnTo>
                  <a:lnTo>
                    <a:pt x="0" y="392303"/>
                  </a:lnTo>
                  <a:lnTo>
                    <a:pt x="288543" y="490347"/>
                  </a:lnTo>
                  <a:lnTo>
                    <a:pt x="288543" y="0"/>
                  </a:lnTo>
                  <a:close/>
                </a:path>
              </a:pathLst>
            </a:custGeom>
            <a:solidFill>
              <a:srgbClr val="46AF5F"/>
            </a:solidFill>
          </p:spPr>
          <p:txBody>
            <a:bodyPr wrap="square" lIns="0" tIns="0" rIns="0" bIns="0" rtlCol="0"/>
            <a:lstStyle/>
            <a:p>
              <a:endParaRPr sz="100"/>
            </a:p>
          </p:txBody>
        </p:sp>
        <p:sp>
          <p:nvSpPr>
            <p:cNvPr id="53" name="object 43"/>
            <p:cNvSpPr txBox="true"/>
            <p:nvPr/>
          </p:nvSpPr>
          <p:spPr>
            <a:xfrm>
              <a:off x="8855" y="6870"/>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5</a:t>
              </a:r>
              <a:endParaRPr sz="1850">
                <a:latin typeface="Calibri" panose="020F0502020204030204"/>
                <a:cs typeface="Calibri" panose="020F0502020204030204"/>
              </a:endParaRPr>
            </a:p>
          </p:txBody>
        </p:sp>
        <p:sp>
          <p:nvSpPr>
            <p:cNvPr id="54" name="object 44"/>
            <p:cNvSpPr/>
            <p:nvPr/>
          </p:nvSpPr>
          <p:spPr>
            <a:xfrm>
              <a:off x="9144" y="6660"/>
              <a:ext cx="8891" cy="1329"/>
            </a:xfrm>
            <a:prstGeom prst="rect">
              <a:avLst/>
            </a:prstGeom>
            <a:blipFill>
              <a:blip r:embed="rId25" cstate="print"/>
              <a:stretch>
                <a:fillRect/>
              </a:stretch>
            </a:blipFill>
          </p:spPr>
          <p:txBody>
            <a:bodyPr wrap="square" lIns="0" tIns="0" rIns="0" bIns="0" rtlCol="0"/>
            <a:lstStyle/>
            <a:p>
              <a:endParaRPr sz="100"/>
            </a:p>
          </p:txBody>
        </p:sp>
        <p:sp>
          <p:nvSpPr>
            <p:cNvPr id="55" name="object 45"/>
            <p:cNvSpPr/>
            <p:nvPr/>
          </p:nvSpPr>
          <p:spPr>
            <a:xfrm>
              <a:off x="12973" y="6929"/>
              <a:ext cx="1139" cy="933"/>
            </a:xfrm>
            <a:prstGeom prst="rect">
              <a:avLst/>
            </a:prstGeom>
            <a:blipFill>
              <a:blip r:embed="rId26" cstate="print"/>
              <a:stretch>
                <a:fillRect/>
              </a:stretch>
            </a:blipFill>
          </p:spPr>
          <p:txBody>
            <a:bodyPr wrap="square" lIns="0" tIns="0" rIns="0" bIns="0" rtlCol="0"/>
            <a:lstStyle/>
            <a:p>
              <a:endParaRPr sz="100"/>
            </a:p>
          </p:txBody>
        </p:sp>
        <p:sp>
          <p:nvSpPr>
            <p:cNvPr id="56" name="object 46"/>
            <p:cNvSpPr/>
            <p:nvPr/>
          </p:nvSpPr>
          <p:spPr>
            <a:xfrm>
              <a:off x="9209" y="6730"/>
              <a:ext cx="8665" cy="1102"/>
            </a:xfrm>
            <a:custGeom>
              <a:avLst/>
              <a:gdLst/>
              <a:ahLst/>
              <a:cxnLst/>
              <a:rect l="l" t="t" r="r" b="b"/>
              <a:pathLst>
                <a:path w="5217159" h="663575">
                  <a:moveTo>
                    <a:pt x="0" y="663473"/>
                  </a:moveTo>
                  <a:lnTo>
                    <a:pt x="5216905" y="663473"/>
                  </a:lnTo>
                  <a:lnTo>
                    <a:pt x="5216905" y="0"/>
                  </a:lnTo>
                  <a:lnTo>
                    <a:pt x="0" y="0"/>
                  </a:lnTo>
                  <a:lnTo>
                    <a:pt x="0" y="663473"/>
                  </a:lnTo>
                  <a:close/>
                </a:path>
              </a:pathLst>
            </a:custGeom>
            <a:solidFill>
              <a:srgbClr val="FFFFFF"/>
            </a:solidFill>
          </p:spPr>
          <p:txBody>
            <a:bodyPr wrap="square" lIns="0" tIns="0" rIns="0" bIns="0" rtlCol="0"/>
            <a:lstStyle/>
            <a:p>
              <a:endParaRPr sz="100"/>
            </a:p>
          </p:txBody>
        </p:sp>
        <p:sp>
          <p:nvSpPr>
            <p:cNvPr id="57" name="object 48"/>
            <p:cNvSpPr/>
            <p:nvPr/>
          </p:nvSpPr>
          <p:spPr>
            <a:xfrm>
              <a:off x="6186" y="1693"/>
              <a:ext cx="617" cy="933"/>
            </a:xfrm>
            <a:prstGeom prst="rect">
              <a:avLst/>
            </a:prstGeom>
            <a:blipFill>
              <a:blip r:embed="rId27" cstate="print"/>
              <a:stretch>
                <a:fillRect/>
              </a:stretch>
            </a:blipFill>
          </p:spPr>
          <p:txBody>
            <a:bodyPr wrap="square" lIns="0" tIns="0" rIns="0" bIns="0" rtlCol="0"/>
            <a:lstStyle/>
            <a:p>
              <a:endParaRPr sz="100"/>
            </a:p>
          </p:txBody>
        </p:sp>
        <p:sp>
          <p:nvSpPr>
            <p:cNvPr id="58" name="object 49"/>
            <p:cNvSpPr/>
            <p:nvPr/>
          </p:nvSpPr>
          <p:spPr>
            <a:xfrm>
              <a:off x="6044" y="1709"/>
              <a:ext cx="997" cy="791"/>
            </a:xfrm>
            <a:prstGeom prst="rect">
              <a:avLst/>
            </a:prstGeom>
            <a:blipFill>
              <a:blip r:embed="rId28" cstate="print"/>
              <a:stretch>
                <a:fillRect/>
              </a:stretch>
            </a:blipFill>
          </p:spPr>
          <p:txBody>
            <a:bodyPr wrap="square" lIns="0" tIns="0" rIns="0" bIns="0" rtlCol="0"/>
            <a:lstStyle/>
            <a:p>
              <a:endParaRPr sz="100"/>
            </a:p>
          </p:txBody>
        </p:sp>
        <p:sp>
          <p:nvSpPr>
            <p:cNvPr id="59" name="object 50"/>
            <p:cNvSpPr/>
            <p:nvPr/>
          </p:nvSpPr>
          <p:spPr>
            <a:xfrm>
              <a:off x="6213" y="1703"/>
              <a:ext cx="480" cy="815"/>
            </a:xfrm>
            <a:custGeom>
              <a:avLst/>
              <a:gdLst/>
              <a:ahLst/>
              <a:cxnLst/>
              <a:rect l="l" t="t" r="r" b="b"/>
              <a:pathLst>
                <a:path w="288925" h="490855">
                  <a:moveTo>
                    <a:pt x="288544" y="0"/>
                  </a:moveTo>
                  <a:lnTo>
                    <a:pt x="0" y="98044"/>
                  </a:lnTo>
                  <a:lnTo>
                    <a:pt x="0" y="392302"/>
                  </a:lnTo>
                  <a:lnTo>
                    <a:pt x="288544" y="490347"/>
                  </a:lnTo>
                  <a:lnTo>
                    <a:pt x="288544" y="0"/>
                  </a:lnTo>
                  <a:close/>
                </a:path>
              </a:pathLst>
            </a:custGeom>
            <a:solidFill>
              <a:srgbClr val="25A144"/>
            </a:solidFill>
          </p:spPr>
          <p:txBody>
            <a:bodyPr wrap="square" lIns="0" tIns="0" rIns="0" bIns="0" rtlCol="0"/>
            <a:lstStyle/>
            <a:p>
              <a:endParaRPr sz="100"/>
            </a:p>
          </p:txBody>
        </p:sp>
        <p:sp>
          <p:nvSpPr>
            <p:cNvPr id="60" name="object 51"/>
            <p:cNvSpPr txBox="true"/>
            <p:nvPr/>
          </p:nvSpPr>
          <p:spPr>
            <a:xfrm>
              <a:off x="6336" y="1837"/>
              <a:ext cx="244" cy="540"/>
            </a:xfrm>
            <a:prstGeom prst="rect">
              <a:avLst/>
            </a:prstGeom>
          </p:spPr>
          <p:txBody>
            <a:bodyPr vert="horz" wrap="square" lIns="0" tIns="15873" rIns="0" bIns="0" rtlCol="0">
              <a:spAutoFit/>
            </a:bodyPr>
            <a:lstStyle/>
            <a:p>
              <a:pPr marL="12700">
                <a:lnSpc>
                  <a:spcPct val="100000"/>
                </a:lnSpc>
                <a:spcBef>
                  <a:spcPts val="125"/>
                </a:spcBef>
              </a:pPr>
              <a:r>
                <a:rPr sz="1850" spc="10" dirty="0">
                  <a:solidFill>
                    <a:srgbClr val="FFFFFF"/>
                  </a:solidFill>
                  <a:latin typeface="Calibri" panose="020F0502020204030204"/>
                  <a:cs typeface="Calibri" panose="020F0502020204030204"/>
                </a:rPr>
                <a:t>1</a:t>
              </a:r>
              <a:endParaRPr sz="1850">
                <a:latin typeface="Calibri" panose="020F0502020204030204"/>
                <a:cs typeface="Calibri" panose="020F0502020204030204"/>
              </a:endParaRPr>
            </a:p>
          </p:txBody>
        </p:sp>
        <p:sp>
          <p:nvSpPr>
            <p:cNvPr id="61" name="object 52"/>
            <p:cNvSpPr/>
            <p:nvPr/>
          </p:nvSpPr>
          <p:spPr>
            <a:xfrm>
              <a:off x="6629" y="1629"/>
              <a:ext cx="11390" cy="1313"/>
            </a:xfrm>
            <a:prstGeom prst="rect">
              <a:avLst/>
            </a:prstGeom>
            <a:blipFill>
              <a:blip r:embed="rId29" cstate="print"/>
              <a:stretch>
                <a:fillRect/>
              </a:stretch>
            </a:blipFill>
          </p:spPr>
          <p:txBody>
            <a:bodyPr wrap="square" lIns="0" tIns="0" rIns="0" bIns="0" rtlCol="0"/>
            <a:lstStyle/>
            <a:p>
              <a:endParaRPr sz="100"/>
            </a:p>
          </p:txBody>
        </p:sp>
        <p:sp>
          <p:nvSpPr>
            <p:cNvPr id="62" name="object 53"/>
            <p:cNvSpPr/>
            <p:nvPr/>
          </p:nvSpPr>
          <p:spPr>
            <a:xfrm>
              <a:off x="11897" y="2009"/>
              <a:ext cx="775" cy="633"/>
            </a:xfrm>
            <a:prstGeom prst="rect">
              <a:avLst/>
            </a:prstGeom>
            <a:blipFill>
              <a:blip r:embed="rId30" cstate="print"/>
              <a:stretch>
                <a:fillRect/>
              </a:stretch>
            </a:blipFill>
          </p:spPr>
          <p:txBody>
            <a:bodyPr wrap="square" lIns="0" tIns="0" rIns="0" bIns="0" rtlCol="0"/>
            <a:lstStyle/>
            <a:p>
              <a:endParaRPr sz="100"/>
            </a:p>
          </p:txBody>
        </p:sp>
        <p:sp>
          <p:nvSpPr>
            <p:cNvPr id="63" name="object 54"/>
            <p:cNvSpPr/>
            <p:nvPr/>
          </p:nvSpPr>
          <p:spPr>
            <a:xfrm>
              <a:off x="6692" y="1691"/>
              <a:ext cx="11172" cy="1102"/>
            </a:xfrm>
            <a:custGeom>
              <a:avLst/>
              <a:gdLst/>
              <a:ahLst/>
              <a:cxnLst/>
              <a:rect l="l" t="t" r="r" b="b"/>
              <a:pathLst>
                <a:path w="6726555" h="663575">
                  <a:moveTo>
                    <a:pt x="0" y="663473"/>
                  </a:moveTo>
                  <a:lnTo>
                    <a:pt x="6726301" y="663473"/>
                  </a:lnTo>
                  <a:lnTo>
                    <a:pt x="6726301" y="0"/>
                  </a:lnTo>
                  <a:lnTo>
                    <a:pt x="0" y="0"/>
                  </a:lnTo>
                  <a:lnTo>
                    <a:pt x="0" y="663473"/>
                  </a:lnTo>
                  <a:close/>
                </a:path>
              </a:pathLst>
            </a:custGeom>
            <a:solidFill>
              <a:schemeClr val="accent2"/>
            </a:solidFill>
          </p:spPr>
          <p:txBody>
            <a:bodyPr wrap="square" lIns="0" tIns="0" rIns="0" bIns="0" rtlCol="0"/>
            <a:lstStyle/>
            <a:p>
              <a:endParaRPr sz="100"/>
            </a:p>
          </p:txBody>
        </p:sp>
        <p:sp>
          <p:nvSpPr>
            <p:cNvPr id="64" name="object 55"/>
            <p:cNvSpPr txBox="true"/>
            <p:nvPr/>
          </p:nvSpPr>
          <p:spPr>
            <a:xfrm>
              <a:off x="6692" y="1708"/>
              <a:ext cx="11175" cy="950"/>
            </a:xfrm>
            <a:prstGeom prst="rect">
              <a:avLst/>
            </a:prstGeom>
          </p:spPr>
          <p:txBody>
            <a:bodyPr vert="horz" wrap="square" lIns="0" tIns="112388" rIns="0" bIns="0" rtlCol="0">
              <a:spAutoFit/>
            </a:bodyPr>
            <a:lstStyle/>
            <a:p>
              <a:pPr marL="123190" algn="ctr">
                <a:lnSpc>
                  <a:spcPct val="100000"/>
                </a:lnSpc>
                <a:spcBef>
                  <a:spcPts val="885"/>
                </a:spcBef>
              </a:pPr>
              <a:r>
                <a:rPr sz="1350" dirty="0">
                  <a:solidFill>
                    <a:srgbClr val="585858"/>
                  </a:solidFill>
                  <a:latin typeface="微软雅黑" panose="020B0503020204020204" pitchFamily="34" charset="-122"/>
                  <a:cs typeface="微软雅黑" panose="020B0503020204020204" pitchFamily="34" charset="-122"/>
                </a:rPr>
                <a:t>《国务院办公厅关于转</a:t>
              </a:r>
              <a:r>
                <a:rPr sz="1350" spc="-75" dirty="0">
                  <a:solidFill>
                    <a:srgbClr val="585858"/>
                  </a:solidFill>
                  <a:latin typeface="微软雅黑" panose="020B0503020204020204" pitchFamily="34" charset="-122"/>
                  <a:cs typeface="微软雅黑" panose="020B0503020204020204" pitchFamily="34" charset="-122"/>
                </a:rPr>
                <a:t>发</a:t>
              </a:r>
              <a:r>
                <a:rPr sz="1350" dirty="0">
                  <a:solidFill>
                    <a:srgbClr val="585858"/>
                  </a:solidFill>
                  <a:latin typeface="微软雅黑" panose="020B0503020204020204" pitchFamily="34" charset="-122"/>
                  <a:cs typeface="微软雅黑" panose="020B0503020204020204" pitchFamily="34" charset="-122"/>
                </a:rPr>
                <a:t>国家</a:t>
              </a:r>
              <a:r>
                <a:rPr sz="1350" spc="-75" dirty="0">
                  <a:solidFill>
                    <a:srgbClr val="585858"/>
                  </a:solidFill>
                  <a:latin typeface="微软雅黑" panose="020B0503020204020204" pitchFamily="34" charset="-122"/>
                  <a:cs typeface="微软雅黑" panose="020B0503020204020204" pitchFamily="34" charset="-122"/>
                </a:rPr>
                <a:t>发</a:t>
              </a:r>
              <a:r>
                <a:rPr sz="1350" dirty="0">
                  <a:solidFill>
                    <a:srgbClr val="585858"/>
                  </a:solidFill>
                  <a:latin typeface="微软雅黑" panose="020B0503020204020204" pitchFamily="34" charset="-122"/>
                  <a:cs typeface="微软雅黑" panose="020B0503020204020204" pitchFamily="34" charset="-122"/>
                </a:rPr>
                <a:t>展改</a:t>
              </a:r>
              <a:r>
                <a:rPr sz="1350" spc="-75" dirty="0">
                  <a:solidFill>
                    <a:srgbClr val="585858"/>
                  </a:solidFill>
                  <a:latin typeface="微软雅黑" panose="020B0503020204020204" pitchFamily="34" charset="-122"/>
                  <a:cs typeface="微软雅黑" panose="020B0503020204020204" pitchFamily="34" charset="-122"/>
                </a:rPr>
                <a:t>革</a:t>
              </a:r>
              <a:r>
                <a:rPr sz="1350" dirty="0">
                  <a:solidFill>
                    <a:srgbClr val="585858"/>
                  </a:solidFill>
                  <a:latin typeface="微软雅黑" panose="020B0503020204020204" pitchFamily="34" charset="-122"/>
                  <a:cs typeface="微软雅黑" panose="020B0503020204020204" pitchFamily="34" charset="-122"/>
                </a:rPr>
                <a:t>委住</a:t>
              </a:r>
              <a:r>
                <a:rPr sz="1350" spc="-75" dirty="0">
                  <a:solidFill>
                    <a:srgbClr val="585858"/>
                  </a:solidFill>
                  <a:latin typeface="微软雅黑" panose="020B0503020204020204" pitchFamily="34" charset="-122"/>
                  <a:cs typeface="微软雅黑" panose="020B0503020204020204" pitchFamily="34" charset="-122"/>
                </a:rPr>
                <a:t>房</a:t>
              </a:r>
              <a:r>
                <a:rPr sz="1350" dirty="0">
                  <a:solidFill>
                    <a:srgbClr val="585858"/>
                  </a:solidFill>
                  <a:latin typeface="微软雅黑" panose="020B0503020204020204" pitchFamily="34" charset="-122"/>
                  <a:cs typeface="微软雅黑" panose="020B0503020204020204" pitchFamily="34" charset="-122"/>
                </a:rPr>
                <a:t>城乡</a:t>
              </a:r>
              <a:r>
                <a:rPr sz="1350" spc="-75" dirty="0">
                  <a:solidFill>
                    <a:srgbClr val="585858"/>
                  </a:solidFill>
                  <a:latin typeface="微软雅黑" panose="020B0503020204020204" pitchFamily="34" charset="-122"/>
                  <a:cs typeface="微软雅黑" panose="020B0503020204020204" pitchFamily="34" charset="-122"/>
                </a:rPr>
                <a:t>建</a:t>
              </a:r>
              <a:r>
                <a:rPr sz="1350" dirty="0">
                  <a:solidFill>
                    <a:srgbClr val="585858"/>
                  </a:solidFill>
                  <a:latin typeface="微软雅黑" panose="020B0503020204020204" pitchFamily="34" charset="-122"/>
                  <a:cs typeface="微软雅黑" panose="020B0503020204020204" pitchFamily="34" charset="-122"/>
                </a:rPr>
                <a:t>设部</a:t>
              </a:r>
              <a:r>
                <a:rPr sz="1350" spc="-75" dirty="0">
                  <a:solidFill>
                    <a:srgbClr val="585858"/>
                  </a:solidFill>
                  <a:latin typeface="微软雅黑" panose="020B0503020204020204" pitchFamily="34" charset="-122"/>
                  <a:cs typeface="微软雅黑" panose="020B0503020204020204" pitchFamily="34" charset="-122"/>
                </a:rPr>
                <a:t>生</a:t>
              </a:r>
              <a:r>
                <a:rPr sz="1350" dirty="0">
                  <a:solidFill>
                    <a:srgbClr val="585858"/>
                  </a:solidFill>
                  <a:latin typeface="微软雅黑" panose="020B0503020204020204" pitchFamily="34" charset="-122"/>
                  <a:cs typeface="微软雅黑" panose="020B0503020204020204" pitchFamily="34" charset="-122"/>
                </a:rPr>
                <a:t>活垃</a:t>
              </a:r>
              <a:r>
                <a:rPr sz="1350" spc="-75" dirty="0">
                  <a:solidFill>
                    <a:srgbClr val="585858"/>
                  </a:solidFill>
                  <a:latin typeface="微软雅黑" panose="020B0503020204020204" pitchFamily="34" charset="-122"/>
                  <a:cs typeface="微软雅黑" panose="020B0503020204020204" pitchFamily="34" charset="-122"/>
                </a:rPr>
                <a:t>圾</a:t>
              </a:r>
              <a:r>
                <a:rPr sz="1350" dirty="0">
                  <a:solidFill>
                    <a:srgbClr val="585858"/>
                  </a:solidFill>
                  <a:latin typeface="微软雅黑" panose="020B0503020204020204" pitchFamily="34" charset="-122"/>
                  <a:cs typeface="微软雅黑" panose="020B0503020204020204" pitchFamily="34" charset="-122"/>
                </a:rPr>
                <a:t>分类</a:t>
              </a:r>
              <a:r>
                <a:rPr sz="1350" spc="-75" dirty="0">
                  <a:solidFill>
                    <a:srgbClr val="585858"/>
                  </a:solidFill>
                  <a:latin typeface="微软雅黑" panose="020B0503020204020204" pitchFamily="34" charset="-122"/>
                  <a:cs typeface="微软雅黑" panose="020B0503020204020204" pitchFamily="34" charset="-122"/>
                </a:rPr>
                <a:t>制</a:t>
              </a:r>
              <a:r>
                <a:rPr sz="1350" dirty="0">
                  <a:solidFill>
                    <a:srgbClr val="585858"/>
                  </a:solidFill>
                  <a:latin typeface="微软雅黑" panose="020B0503020204020204" pitchFamily="34" charset="-122"/>
                  <a:cs typeface="微软雅黑" panose="020B0503020204020204" pitchFamily="34" charset="-122"/>
                </a:rPr>
                <a:t>度实</a:t>
              </a:r>
              <a:r>
                <a:rPr sz="1350" spc="-75" dirty="0">
                  <a:solidFill>
                    <a:srgbClr val="585858"/>
                  </a:solidFill>
                  <a:latin typeface="微软雅黑" panose="020B0503020204020204" pitchFamily="34" charset="-122"/>
                  <a:cs typeface="微软雅黑" panose="020B0503020204020204" pitchFamily="34" charset="-122"/>
                </a:rPr>
                <a:t>施</a:t>
              </a:r>
              <a:r>
                <a:rPr sz="1350" dirty="0">
                  <a:solidFill>
                    <a:srgbClr val="585858"/>
                  </a:solidFill>
                  <a:latin typeface="微软雅黑" panose="020B0503020204020204" pitchFamily="34" charset="-122"/>
                  <a:cs typeface="微软雅黑" panose="020B0503020204020204" pitchFamily="34" charset="-122"/>
                </a:rPr>
                <a:t>方案</a:t>
              </a:r>
              <a:r>
                <a:rPr sz="1350" spc="-75" dirty="0">
                  <a:solidFill>
                    <a:srgbClr val="585858"/>
                  </a:solidFill>
                  <a:latin typeface="微软雅黑" panose="020B0503020204020204" pitchFamily="34" charset="-122"/>
                  <a:cs typeface="微软雅黑" panose="020B0503020204020204" pitchFamily="34" charset="-122"/>
                </a:rPr>
                <a:t>的</a:t>
              </a:r>
              <a:r>
                <a:rPr sz="1350" dirty="0">
                  <a:solidFill>
                    <a:srgbClr val="585858"/>
                  </a:solidFill>
                  <a:latin typeface="微软雅黑" panose="020B0503020204020204" pitchFamily="34" charset="-122"/>
                  <a:cs typeface="微软雅黑" panose="020B0503020204020204" pitchFamily="34" charset="-122"/>
                </a:rPr>
                <a:t>通知》（国办</a:t>
              </a:r>
              <a:r>
                <a:rPr sz="1350" spc="-5" dirty="0">
                  <a:solidFill>
                    <a:srgbClr val="585858"/>
                  </a:solidFill>
                  <a:latin typeface="微软雅黑" panose="020B0503020204020204" pitchFamily="34" charset="-122"/>
                  <a:cs typeface="微软雅黑" panose="020B0503020204020204" pitchFamily="34" charset="-122"/>
                </a:rPr>
                <a:t>发</a:t>
              </a:r>
              <a:r>
                <a:rPr sz="1350" dirty="0">
                  <a:solidFill>
                    <a:srgbClr val="585858"/>
                  </a:solidFill>
                  <a:latin typeface="微软雅黑" panose="020B0503020204020204" pitchFamily="34" charset="-122"/>
                  <a:cs typeface="微软雅黑" panose="020B0503020204020204" pitchFamily="34" charset="-122"/>
                </a:rPr>
                <a:t>〔</a:t>
              </a:r>
              <a:r>
                <a:rPr sz="1350" spc="-10" dirty="0">
                  <a:solidFill>
                    <a:srgbClr val="585858"/>
                  </a:solidFill>
                  <a:latin typeface="微软雅黑" panose="020B0503020204020204" pitchFamily="34" charset="-122"/>
                  <a:cs typeface="微软雅黑" panose="020B0503020204020204" pitchFamily="34" charset="-122"/>
                </a:rPr>
                <a:t>2017</a:t>
              </a:r>
              <a:r>
                <a:rPr sz="1350" dirty="0">
                  <a:solidFill>
                    <a:srgbClr val="585858"/>
                  </a:solidFill>
                  <a:latin typeface="微软雅黑" panose="020B0503020204020204" pitchFamily="34" charset="-122"/>
                  <a:cs typeface="微软雅黑" panose="020B0503020204020204" pitchFamily="34" charset="-122"/>
                </a:rPr>
                <a:t>〕</a:t>
              </a:r>
              <a:r>
                <a:rPr sz="1350" spc="-45" dirty="0">
                  <a:solidFill>
                    <a:srgbClr val="585858"/>
                  </a:solidFill>
                  <a:latin typeface="微软雅黑" panose="020B0503020204020204" pitchFamily="34" charset="-122"/>
                  <a:cs typeface="微软雅黑" panose="020B0503020204020204" pitchFamily="34" charset="-122"/>
                </a:rPr>
                <a:t>26</a:t>
              </a:r>
              <a:r>
                <a:rPr sz="1350" dirty="0">
                  <a:solidFill>
                    <a:srgbClr val="585858"/>
                  </a:solidFill>
                  <a:latin typeface="微软雅黑" panose="020B0503020204020204" pitchFamily="34" charset="-122"/>
                  <a:cs typeface="微软雅黑" panose="020B0503020204020204" pitchFamily="34" charset="-122"/>
                </a:rPr>
                <a:t>号）</a:t>
              </a:r>
              <a:endParaRPr sz="1350">
                <a:latin typeface="微软雅黑" panose="020B0503020204020204" pitchFamily="34" charset="-122"/>
                <a:cs typeface="微软雅黑" panose="020B0503020204020204" pitchFamily="34" charset="-122"/>
              </a:endParaRPr>
            </a:p>
          </p:txBody>
        </p:sp>
      </p:grpSp>
      <p:sp>
        <p:nvSpPr>
          <p:cNvPr id="67" name="object 58"/>
          <p:cNvSpPr/>
          <p:nvPr/>
        </p:nvSpPr>
        <p:spPr>
          <a:xfrm>
            <a:off x="1113837" y="1173207"/>
            <a:ext cx="2876710" cy="596053"/>
          </a:xfrm>
          <a:custGeom>
            <a:avLst/>
            <a:gdLst/>
            <a:ahLst/>
            <a:cxnLst/>
            <a:rect l="l" t="t" r="r" b="b"/>
            <a:pathLst>
              <a:path w="10416540" h="596265">
                <a:moveTo>
                  <a:pt x="10118090" y="0"/>
                </a:moveTo>
                <a:lnTo>
                  <a:pt x="298132" y="0"/>
                </a:lnTo>
                <a:lnTo>
                  <a:pt x="249773" y="3901"/>
                </a:lnTo>
                <a:lnTo>
                  <a:pt x="203899" y="15198"/>
                </a:lnTo>
                <a:lnTo>
                  <a:pt x="161122" y="33275"/>
                </a:lnTo>
                <a:lnTo>
                  <a:pt x="122058" y="57517"/>
                </a:lnTo>
                <a:lnTo>
                  <a:pt x="87320" y="87312"/>
                </a:lnTo>
                <a:lnTo>
                  <a:pt x="57521" y="122044"/>
                </a:lnTo>
                <a:lnTo>
                  <a:pt x="33276" y="161101"/>
                </a:lnTo>
                <a:lnTo>
                  <a:pt x="15198" y="203866"/>
                </a:lnTo>
                <a:lnTo>
                  <a:pt x="3902" y="249727"/>
                </a:lnTo>
                <a:lnTo>
                  <a:pt x="0" y="298069"/>
                </a:lnTo>
                <a:lnTo>
                  <a:pt x="3902" y="346445"/>
                </a:lnTo>
                <a:lnTo>
                  <a:pt x="15198" y="392333"/>
                </a:lnTo>
                <a:lnTo>
                  <a:pt x="33276" y="435120"/>
                </a:lnTo>
                <a:lnTo>
                  <a:pt x="57521" y="474192"/>
                </a:lnTo>
                <a:lnTo>
                  <a:pt x="87320" y="508936"/>
                </a:lnTo>
                <a:lnTo>
                  <a:pt x="122058" y="538739"/>
                </a:lnTo>
                <a:lnTo>
                  <a:pt x="161122" y="562986"/>
                </a:lnTo>
                <a:lnTo>
                  <a:pt x="203899" y="581065"/>
                </a:lnTo>
                <a:lnTo>
                  <a:pt x="249773" y="592362"/>
                </a:lnTo>
                <a:lnTo>
                  <a:pt x="298132" y="596264"/>
                </a:lnTo>
                <a:lnTo>
                  <a:pt x="10118090" y="596264"/>
                </a:lnTo>
                <a:lnTo>
                  <a:pt x="10166431" y="592362"/>
                </a:lnTo>
                <a:lnTo>
                  <a:pt x="10212292" y="581065"/>
                </a:lnTo>
                <a:lnTo>
                  <a:pt x="10255057" y="562986"/>
                </a:lnTo>
                <a:lnTo>
                  <a:pt x="10294114" y="538739"/>
                </a:lnTo>
                <a:lnTo>
                  <a:pt x="10328846" y="508936"/>
                </a:lnTo>
                <a:lnTo>
                  <a:pt x="10358641" y="474192"/>
                </a:lnTo>
                <a:lnTo>
                  <a:pt x="10382883" y="435120"/>
                </a:lnTo>
                <a:lnTo>
                  <a:pt x="10400960" y="392333"/>
                </a:lnTo>
                <a:lnTo>
                  <a:pt x="10412257" y="346445"/>
                </a:lnTo>
                <a:lnTo>
                  <a:pt x="10416159" y="298069"/>
                </a:lnTo>
                <a:lnTo>
                  <a:pt x="10412287" y="249727"/>
                </a:lnTo>
                <a:lnTo>
                  <a:pt x="10401009" y="203866"/>
                </a:lnTo>
                <a:lnTo>
                  <a:pt x="10382939" y="161101"/>
                </a:lnTo>
                <a:lnTo>
                  <a:pt x="10358696" y="122044"/>
                </a:lnTo>
                <a:lnTo>
                  <a:pt x="10328894" y="87312"/>
                </a:lnTo>
                <a:lnTo>
                  <a:pt x="10294150" y="57517"/>
                </a:lnTo>
                <a:lnTo>
                  <a:pt x="10255081" y="33275"/>
                </a:lnTo>
                <a:lnTo>
                  <a:pt x="10212304" y="15198"/>
                </a:lnTo>
                <a:lnTo>
                  <a:pt x="10166435" y="3901"/>
                </a:lnTo>
                <a:lnTo>
                  <a:pt x="10118090" y="0"/>
                </a:lnTo>
                <a:close/>
              </a:path>
              <a:path w="10416540" h="596265">
                <a:moveTo>
                  <a:pt x="10416286" y="298069"/>
                </a:moveTo>
                <a:close/>
              </a:path>
            </a:pathLst>
          </a:custGeom>
          <a:solidFill>
            <a:srgbClr val="006FC0"/>
          </a:solidFill>
        </p:spPr>
        <p:txBody>
          <a:bodyPr wrap="square" lIns="0" tIns="0" rIns="0" bIns="0" rtlCol="0"/>
          <a:lstStyle/>
          <a:p>
            <a:endParaRPr sz="100"/>
          </a:p>
        </p:txBody>
      </p:sp>
      <p:sp>
        <p:nvSpPr>
          <p:cNvPr id="68" name="object 59"/>
          <p:cNvSpPr txBox="true">
            <a:spLocks noGrp="true"/>
          </p:cNvSpPr>
          <p:nvPr/>
        </p:nvSpPr>
        <p:spPr>
          <a:xfrm>
            <a:off x="1325760" y="1255940"/>
            <a:ext cx="8653305" cy="358140"/>
          </a:xfrm>
          <a:prstGeom prst="rect">
            <a:avLst/>
          </a:prstGeom>
        </p:spPr>
        <p:txBody>
          <a:bodyPr vert="horz" wrap="square" lIns="0" tIns="12698" rIns="0" bIns="0" rtlCol="0">
            <a:spAutoFit/>
          </a:bodyPr>
          <a:lstStyle>
            <a:lvl1pPr algn="l" defTabSz="914400" rtl="0" eaLnBrk="1" latinLnBrk="0" hangingPunct="1">
              <a:lnSpc>
                <a:spcPct val="90000"/>
              </a:lnSpc>
              <a:spcBef>
                <a:spcPct val="0"/>
              </a:spcBef>
              <a:buNone/>
              <a:defRPr sz="4165" b="1" i="0" kern="1200">
                <a:solidFill>
                  <a:schemeClr val="bg1"/>
                </a:solidFill>
                <a:latin typeface="微软雅黑" panose="020B0503020204020204" pitchFamily="34" charset="-122"/>
                <a:ea typeface="+mj-ea"/>
                <a:cs typeface="微软雅黑" panose="020B0503020204020204" pitchFamily="34" charset="-122"/>
              </a:defRPr>
            </a:lvl1pPr>
          </a:lstStyle>
          <a:p>
            <a:pPr marL="12700">
              <a:lnSpc>
                <a:spcPct val="100000"/>
              </a:lnSpc>
              <a:spcBef>
                <a:spcPts val="100"/>
              </a:spcBef>
            </a:pPr>
            <a:r>
              <a:rPr lang="zh-CN" altLang="en-US" sz="2250" dirty="0">
                <a:solidFill>
                  <a:schemeClr val="bg1"/>
                </a:solidFill>
                <a:ea typeface="微软雅黑" panose="020B0503020204020204" pitchFamily="34" charset="-122"/>
                <a:cs typeface="+mn-ea"/>
                <a:sym typeface="+mn-lt"/>
              </a:rPr>
              <a:t>国家部委连发六文</a:t>
            </a:r>
            <a:endParaRPr lang="zh-CN" altLang="en-US" sz="2250" dirty="0">
              <a:solidFill>
                <a:schemeClr val="bg1"/>
              </a:solidFill>
              <a:ea typeface="微软雅黑" panose="020B0503020204020204" pitchFamily="34" charset="-122"/>
              <a:cs typeface="+mn-ea"/>
              <a:sym typeface="+mn-lt"/>
            </a:endParaRPr>
          </a:p>
        </p:txBody>
      </p:sp>
      <p:sp>
        <p:nvSpPr>
          <p:cNvPr id="69" name="object 40"/>
          <p:cNvSpPr/>
          <p:nvPr/>
        </p:nvSpPr>
        <p:spPr>
          <a:xfrm>
            <a:off x="5289221" y="4575528"/>
            <a:ext cx="397369" cy="596053"/>
          </a:xfrm>
          <a:prstGeom prst="rect">
            <a:avLst/>
          </a:prstGeom>
          <a:blipFill>
            <a:blip r:embed="rId23" cstate="print"/>
            <a:stretch>
              <a:fillRect/>
            </a:stretch>
          </a:blipFill>
        </p:spPr>
        <p:txBody>
          <a:bodyPr wrap="square" lIns="0" tIns="0" rIns="0" bIns="0" rtlCol="0"/>
          <a:p>
            <a:endParaRPr sz="1705"/>
          </a:p>
        </p:txBody>
      </p:sp>
      <p:sp>
        <p:nvSpPr>
          <p:cNvPr id="74" name="object 41"/>
          <p:cNvSpPr/>
          <p:nvPr/>
        </p:nvSpPr>
        <p:spPr>
          <a:xfrm>
            <a:off x="5226003" y="4620683"/>
            <a:ext cx="568960" cy="451556"/>
          </a:xfrm>
          <a:prstGeom prst="rect">
            <a:avLst/>
          </a:prstGeom>
          <a:blipFill>
            <a:blip r:embed="rId24" cstate="print"/>
            <a:stretch>
              <a:fillRect/>
            </a:stretch>
          </a:blipFill>
        </p:spPr>
        <p:txBody>
          <a:bodyPr wrap="square" lIns="0" tIns="0" rIns="0" bIns="0" rtlCol="0"/>
          <a:p>
            <a:endParaRPr sz="1705"/>
          </a:p>
        </p:txBody>
      </p:sp>
      <p:sp>
        <p:nvSpPr>
          <p:cNvPr id="75" name="object 42"/>
          <p:cNvSpPr/>
          <p:nvPr/>
        </p:nvSpPr>
        <p:spPr>
          <a:xfrm>
            <a:off x="5323539" y="4615505"/>
            <a:ext cx="273944" cy="465403"/>
          </a:xfrm>
          <a:custGeom>
            <a:avLst/>
            <a:gdLst/>
            <a:ahLst/>
            <a:cxnLst/>
            <a:rect l="l" t="t" r="r" b="b"/>
            <a:pathLst>
              <a:path w="288925" h="490854">
                <a:moveTo>
                  <a:pt x="288543" y="0"/>
                </a:moveTo>
                <a:lnTo>
                  <a:pt x="0" y="98043"/>
                </a:lnTo>
                <a:lnTo>
                  <a:pt x="0" y="392303"/>
                </a:lnTo>
                <a:lnTo>
                  <a:pt x="288543" y="490347"/>
                </a:lnTo>
                <a:lnTo>
                  <a:pt x="288543" y="0"/>
                </a:lnTo>
                <a:close/>
              </a:path>
            </a:pathLst>
          </a:custGeom>
          <a:solidFill>
            <a:srgbClr val="46AF5F"/>
          </a:solidFill>
        </p:spPr>
        <p:txBody>
          <a:bodyPr wrap="square" lIns="0" tIns="0" rIns="0" bIns="0" rtlCol="0"/>
          <a:p>
            <a:endParaRPr sz="1705"/>
          </a:p>
        </p:txBody>
      </p:sp>
      <p:sp>
        <p:nvSpPr>
          <p:cNvPr id="76" name="object 43"/>
          <p:cNvSpPr txBox="true"/>
          <p:nvPr/>
        </p:nvSpPr>
        <p:spPr>
          <a:xfrm>
            <a:off x="5395185" y="4695400"/>
            <a:ext cx="139079" cy="285115"/>
          </a:xfrm>
          <a:prstGeom prst="rect">
            <a:avLst/>
          </a:prstGeom>
        </p:spPr>
        <p:txBody>
          <a:bodyPr vert="horz" wrap="square" lIns="0" tIns="15051" rIns="0" bIns="0" rtlCol="0">
            <a:spAutoFit/>
          </a:bodyPr>
          <a:p>
            <a:pPr marL="12700">
              <a:lnSpc>
                <a:spcPct val="100000"/>
              </a:lnSpc>
              <a:spcBef>
                <a:spcPts val="125"/>
              </a:spcBef>
            </a:pPr>
            <a:r>
              <a:rPr sz="1755" spc="10" dirty="0">
                <a:solidFill>
                  <a:srgbClr val="FFFFFF"/>
                </a:solidFill>
                <a:latin typeface="Calibri" panose="020F0502020204030204"/>
                <a:cs typeface="Calibri" panose="020F0502020204030204"/>
              </a:rPr>
              <a:t>5</a:t>
            </a:r>
            <a:endParaRPr sz="1755">
              <a:latin typeface="Calibri" panose="020F0502020204030204"/>
              <a:cs typeface="Calibri" panose="020F0502020204030204"/>
            </a:endParaRPr>
          </a:p>
        </p:txBody>
      </p:sp>
      <p:sp>
        <p:nvSpPr>
          <p:cNvPr id="77" name="object 44"/>
          <p:cNvSpPr/>
          <p:nvPr/>
        </p:nvSpPr>
        <p:spPr>
          <a:xfrm>
            <a:off x="5560154" y="4575528"/>
            <a:ext cx="5075484" cy="758613"/>
          </a:xfrm>
          <a:prstGeom prst="rect">
            <a:avLst/>
          </a:prstGeom>
          <a:blipFill>
            <a:blip r:embed="rId25" cstate="print"/>
            <a:stretch>
              <a:fillRect/>
            </a:stretch>
          </a:blipFill>
        </p:spPr>
        <p:txBody>
          <a:bodyPr wrap="square" lIns="0" tIns="0" rIns="0" bIns="0" rtlCol="0"/>
          <a:p>
            <a:endParaRPr sz="1705"/>
          </a:p>
        </p:txBody>
      </p:sp>
      <p:sp>
        <p:nvSpPr>
          <p:cNvPr id="78" name="object 45"/>
          <p:cNvSpPr/>
          <p:nvPr/>
        </p:nvSpPr>
        <p:spPr>
          <a:xfrm>
            <a:off x="7745683" y="4729057"/>
            <a:ext cx="650240" cy="532836"/>
          </a:xfrm>
          <a:prstGeom prst="rect">
            <a:avLst/>
          </a:prstGeom>
          <a:blipFill>
            <a:blip r:embed="rId26" cstate="print"/>
            <a:stretch>
              <a:fillRect/>
            </a:stretch>
          </a:blipFill>
        </p:spPr>
        <p:txBody>
          <a:bodyPr wrap="square" lIns="0" tIns="0" rIns="0" bIns="0" rtlCol="0"/>
          <a:p>
            <a:endParaRPr sz="1705"/>
          </a:p>
        </p:txBody>
      </p:sp>
      <p:sp>
        <p:nvSpPr>
          <p:cNvPr id="79" name="object 46"/>
          <p:cNvSpPr/>
          <p:nvPr/>
        </p:nvSpPr>
        <p:spPr>
          <a:xfrm>
            <a:off x="5596890" y="4615180"/>
            <a:ext cx="5329555" cy="621030"/>
          </a:xfrm>
          <a:custGeom>
            <a:avLst/>
            <a:gdLst/>
            <a:ahLst/>
            <a:cxnLst/>
            <a:rect l="l" t="t" r="r" b="b"/>
            <a:pathLst>
              <a:path w="5217159" h="663575">
                <a:moveTo>
                  <a:pt x="0" y="663473"/>
                </a:moveTo>
                <a:lnTo>
                  <a:pt x="5216905" y="663473"/>
                </a:lnTo>
                <a:lnTo>
                  <a:pt x="5216905" y="0"/>
                </a:lnTo>
                <a:lnTo>
                  <a:pt x="0" y="0"/>
                </a:lnTo>
                <a:lnTo>
                  <a:pt x="0" y="663473"/>
                </a:lnTo>
                <a:close/>
              </a:path>
            </a:pathLst>
          </a:custGeom>
          <a:solidFill>
            <a:schemeClr val="accent2"/>
          </a:solidFill>
        </p:spPr>
        <p:txBody>
          <a:bodyPr wrap="square" lIns="0" tIns="0" rIns="0" bIns="0" rtlCol="0"/>
          <a:p>
            <a:endParaRPr sz="1705"/>
          </a:p>
        </p:txBody>
      </p:sp>
      <p:sp>
        <p:nvSpPr>
          <p:cNvPr id="80" name="object 47"/>
          <p:cNvSpPr txBox="true"/>
          <p:nvPr/>
        </p:nvSpPr>
        <p:spPr>
          <a:xfrm>
            <a:off x="5596881" y="4586365"/>
            <a:ext cx="5263934" cy="593090"/>
          </a:xfrm>
          <a:prstGeom prst="rect">
            <a:avLst/>
          </a:prstGeom>
        </p:spPr>
        <p:txBody>
          <a:bodyPr vert="horz" wrap="square" lIns="0" tIns="12041" rIns="0" bIns="0" rtlCol="0">
            <a:spAutoFit/>
          </a:bodyPr>
          <a:p>
            <a:pPr marL="1115060" marR="200025" indent="-791210">
              <a:lnSpc>
                <a:spcPct val="148000"/>
              </a:lnSpc>
              <a:spcBef>
                <a:spcPts val="100"/>
              </a:spcBef>
            </a:pPr>
            <a:r>
              <a:rPr sz="1280" spc="-5" dirty="0">
                <a:solidFill>
                  <a:srgbClr val="585858"/>
                </a:solidFill>
                <a:latin typeface="微软雅黑" panose="020B0503020204020204" pitchFamily="34" charset="-122"/>
                <a:cs typeface="微软雅黑" panose="020B0503020204020204" pitchFamily="34" charset="-122"/>
              </a:rPr>
              <a:t>中央军委后勤保障部</a:t>
            </a:r>
            <a:r>
              <a:rPr sz="1280" spc="5" dirty="0">
                <a:solidFill>
                  <a:srgbClr val="585858"/>
                </a:solidFill>
                <a:latin typeface="微软雅黑" panose="020B0503020204020204" pitchFamily="34" charset="-122"/>
                <a:cs typeface="微软雅黑" panose="020B0503020204020204" pitchFamily="34" charset="-122"/>
              </a:rPr>
              <a:t>等</a:t>
            </a:r>
            <a:r>
              <a:rPr sz="1280" spc="-45" dirty="0">
                <a:solidFill>
                  <a:srgbClr val="585858"/>
                </a:solidFill>
                <a:latin typeface="微软雅黑" panose="020B0503020204020204" pitchFamily="34" charset="-122"/>
                <a:cs typeface="微软雅黑" panose="020B0503020204020204" pitchFamily="34" charset="-122"/>
              </a:rPr>
              <a:t>4</a:t>
            </a:r>
            <a:r>
              <a:rPr sz="1280" spc="-5" dirty="0">
                <a:solidFill>
                  <a:srgbClr val="585858"/>
                </a:solidFill>
                <a:latin typeface="微软雅黑" panose="020B0503020204020204" pitchFamily="34" charset="-122"/>
                <a:cs typeface="微软雅黑" panose="020B0503020204020204" pitchFamily="34" charset="-122"/>
              </a:rPr>
              <a:t>部</a:t>
            </a:r>
            <a:r>
              <a:rPr sz="1280" spc="-75" dirty="0">
                <a:solidFill>
                  <a:srgbClr val="585858"/>
                </a:solidFill>
                <a:latin typeface="微软雅黑" panose="020B0503020204020204" pitchFamily="34" charset="-122"/>
                <a:cs typeface="微软雅黑" panose="020B0503020204020204" pitchFamily="34" charset="-122"/>
              </a:rPr>
              <a:t>门</a:t>
            </a:r>
            <a:r>
              <a:rPr sz="1280" spc="-5" dirty="0">
                <a:solidFill>
                  <a:srgbClr val="585858"/>
                </a:solidFill>
                <a:latin typeface="微软雅黑" panose="020B0503020204020204" pitchFamily="34" charset="-122"/>
                <a:cs typeface="微软雅黑" panose="020B0503020204020204" pitchFamily="34" charset="-122"/>
              </a:rPr>
              <a:t>《</a:t>
            </a:r>
            <a:r>
              <a:rPr sz="1280" dirty="0">
                <a:solidFill>
                  <a:srgbClr val="585858"/>
                </a:solidFill>
                <a:latin typeface="微软雅黑" panose="020B0503020204020204" pitchFamily="34" charset="-122"/>
                <a:cs typeface="微软雅黑" panose="020B0503020204020204" pitchFamily="34" charset="-122"/>
              </a:rPr>
              <a:t>关</a:t>
            </a:r>
            <a:r>
              <a:rPr sz="1280" spc="-80" dirty="0">
                <a:solidFill>
                  <a:srgbClr val="585858"/>
                </a:solidFill>
                <a:latin typeface="微软雅黑" panose="020B0503020204020204" pitchFamily="34" charset="-122"/>
                <a:cs typeface="微软雅黑" panose="020B0503020204020204" pitchFamily="34" charset="-122"/>
              </a:rPr>
              <a:t>于</a:t>
            </a:r>
            <a:r>
              <a:rPr sz="1280" dirty="0">
                <a:solidFill>
                  <a:srgbClr val="585858"/>
                </a:solidFill>
                <a:latin typeface="微软雅黑" panose="020B0503020204020204" pitchFamily="34" charset="-122"/>
                <a:cs typeface="微软雅黑" panose="020B0503020204020204" pitchFamily="34" charset="-122"/>
              </a:rPr>
              <a:t>军</a:t>
            </a:r>
            <a:r>
              <a:rPr sz="1280" spc="-10" dirty="0">
                <a:solidFill>
                  <a:srgbClr val="585858"/>
                </a:solidFill>
                <a:latin typeface="微软雅黑" panose="020B0503020204020204" pitchFamily="34" charset="-122"/>
                <a:cs typeface="微软雅黑" panose="020B0503020204020204" pitchFamily="34" charset="-122"/>
              </a:rPr>
              <a:t>队</a:t>
            </a:r>
            <a:r>
              <a:rPr sz="1280" spc="-80" dirty="0">
                <a:solidFill>
                  <a:srgbClr val="585858"/>
                </a:solidFill>
                <a:latin typeface="微软雅黑" panose="020B0503020204020204" pitchFamily="34" charset="-122"/>
                <a:cs typeface="微软雅黑" panose="020B0503020204020204" pitchFamily="34" charset="-122"/>
              </a:rPr>
              <a:t>单</a:t>
            </a:r>
            <a:r>
              <a:rPr sz="1280" dirty="0">
                <a:solidFill>
                  <a:srgbClr val="585858"/>
                </a:solidFill>
                <a:latin typeface="微软雅黑" panose="020B0503020204020204" pitchFamily="34" charset="-122"/>
                <a:cs typeface="微软雅黑" panose="020B0503020204020204" pitchFamily="34" charset="-122"/>
              </a:rPr>
              <a:t>位</a:t>
            </a:r>
            <a:r>
              <a:rPr sz="1280" spc="-10" dirty="0">
                <a:solidFill>
                  <a:srgbClr val="585858"/>
                </a:solidFill>
                <a:latin typeface="微软雅黑" panose="020B0503020204020204" pitchFamily="34" charset="-122"/>
                <a:cs typeface="微软雅黑" panose="020B0503020204020204" pitchFamily="34" charset="-122"/>
              </a:rPr>
              <a:t>落</a:t>
            </a:r>
            <a:r>
              <a:rPr sz="1280" spc="-80" dirty="0">
                <a:solidFill>
                  <a:srgbClr val="585858"/>
                </a:solidFill>
                <a:latin typeface="微软雅黑" panose="020B0503020204020204" pitchFamily="34" charset="-122"/>
                <a:cs typeface="微软雅黑" panose="020B0503020204020204" pitchFamily="34" charset="-122"/>
              </a:rPr>
              <a:t>实</a:t>
            </a:r>
            <a:r>
              <a:rPr sz="1280" dirty="0">
                <a:solidFill>
                  <a:srgbClr val="585858"/>
                </a:solidFill>
                <a:latin typeface="微软雅黑" panose="020B0503020204020204" pitchFamily="34" charset="-122"/>
                <a:cs typeface="微软雅黑" panose="020B0503020204020204" pitchFamily="34" charset="-122"/>
              </a:rPr>
              <a:t>生</a:t>
            </a:r>
            <a:r>
              <a:rPr sz="1280" spc="-10" dirty="0">
                <a:solidFill>
                  <a:srgbClr val="585858"/>
                </a:solidFill>
                <a:latin typeface="微软雅黑" panose="020B0503020204020204" pitchFamily="34" charset="-122"/>
                <a:cs typeface="微软雅黑" panose="020B0503020204020204" pitchFamily="34" charset="-122"/>
              </a:rPr>
              <a:t>活</a:t>
            </a:r>
            <a:r>
              <a:rPr sz="1280" spc="-80" dirty="0">
                <a:solidFill>
                  <a:srgbClr val="585858"/>
                </a:solidFill>
                <a:latin typeface="微软雅黑" panose="020B0503020204020204" pitchFamily="34" charset="-122"/>
                <a:cs typeface="微软雅黑" panose="020B0503020204020204" pitchFamily="34" charset="-122"/>
              </a:rPr>
              <a:t>垃</a:t>
            </a:r>
            <a:r>
              <a:rPr sz="1280" dirty="0">
                <a:solidFill>
                  <a:srgbClr val="585858"/>
                </a:solidFill>
                <a:latin typeface="微软雅黑" panose="020B0503020204020204" pitchFamily="34" charset="-122"/>
                <a:cs typeface="微软雅黑" panose="020B0503020204020204" pitchFamily="34" charset="-122"/>
              </a:rPr>
              <a:t>圾</a:t>
            </a:r>
            <a:r>
              <a:rPr sz="1280" spc="-10" dirty="0">
                <a:solidFill>
                  <a:srgbClr val="585858"/>
                </a:solidFill>
                <a:latin typeface="微软雅黑" panose="020B0503020204020204" pitchFamily="34" charset="-122"/>
                <a:cs typeface="微软雅黑" panose="020B0503020204020204" pitchFamily="34" charset="-122"/>
              </a:rPr>
              <a:t>分</a:t>
            </a:r>
            <a:r>
              <a:rPr sz="1280" dirty="0">
                <a:solidFill>
                  <a:srgbClr val="585858"/>
                </a:solidFill>
                <a:latin typeface="微软雅黑" panose="020B0503020204020204" pitchFamily="34" charset="-122"/>
                <a:cs typeface="微软雅黑" panose="020B0503020204020204" pitchFamily="34" charset="-122"/>
              </a:rPr>
              <a:t>类 </a:t>
            </a:r>
            <a:r>
              <a:rPr sz="1280" spc="-5" dirty="0">
                <a:solidFill>
                  <a:srgbClr val="585858"/>
                </a:solidFill>
                <a:latin typeface="微软雅黑" panose="020B0503020204020204" pitchFamily="34" charset="-122"/>
                <a:cs typeface="微软雅黑" panose="020B0503020204020204" pitchFamily="34" charset="-122"/>
              </a:rPr>
              <a:t>制度的意</a:t>
            </a:r>
            <a:r>
              <a:rPr sz="1280" dirty="0">
                <a:solidFill>
                  <a:srgbClr val="585858"/>
                </a:solidFill>
                <a:latin typeface="微软雅黑" panose="020B0503020204020204" pitchFamily="34" charset="-122"/>
                <a:cs typeface="微软雅黑" panose="020B0503020204020204" pitchFamily="34" charset="-122"/>
              </a:rPr>
              <a:t>见</a:t>
            </a:r>
            <a:r>
              <a:rPr sz="1280" spc="-5" dirty="0">
                <a:solidFill>
                  <a:srgbClr val="585858"/>
                </a:solidFill>
                <a:latin typeface="微软雅黑" panose="020B0503020204020204" pitchFamily="34" charset="-122"/>
                <a:cs typeface="微软雅黑" panose="020B0503020204020204" pitchFamily="34" charset="-122"/>
              </a:rPr>
              <a:t>》（军后</a:t>
            </a:r>
            <a:r>
              <a:rPr sz="1280" dirty="0">
                <a:solidFill>
                  <a:srgbClr val="585858"/>
                </a:solidFill>
                <a:latin typeface="微软雅黑" panose="020B0503020204020204" pitchFamily="34" charset="-122"/>
                <a:cs typeface="微软雅黑" panose="020B0503020204020204" pitchFamily="34" charset="-122"/>
              </a:rPr>
              <a:t>建</a:t>
            </a:r>
            <a:r>
              <a:rPr sz="1280" spc="-80" dirty="0">
                <a:solidFill>
                  <a:srgbClr val="585858"/>
                </a:solidFill>
                <a:latin typeface="微软雅黑" panose="020B0503020204020204" pitchFamily="34" charset="-122"/>
                <a:cs typeface="微软雅黑" panose="020B0503020204020204" pitchFamily="34" charset="-122"/>
              </a:rPr>
              <a:t>〔</a:t>
            </a:r>
            <a:r>
              <a:rPr sz="1280" spc="-10" dirty="0">
                <a:solidFill>
                  <a:srgbClr val="585858"/>
                </a:solidFill>
                <a:latin typeface="微软雅黑" panose="020B0503020204020204" pitchFamily="34" charset="-122"/>
                <a:cs typeface="微软雅黑" panose="020B0503020204020204" pitchFamily="34" charset="-122"/>
              </a:rPr>
              <a:t>2017</a:t>
            </a:r>
            <a:r>
              <a:rPr sz="1280" spc="-75" dirty="0">
                <a:solidFill>
                  <a:srgbClr val="585858"/>
                </a:solidFill>
                <a:latin typeface="微软雅黑" panose="020B0503020204020204" pitchFamily="34" charset="-122"/>
                <a:cs typeface="微软雅黑" panose="020B0503020204020204" pitchFamily="34" charset="-122"/>
              </a:rPr>
              <a:t>〕</a:t>
            </a:r>
            <a:r>
              <a:rPr sz="1280" spc="-20" dirty="0">
                <a:solidFill>
                  <a:srgbClr val="585858"/>
                </a:solidFill>
                <a:latin typeface="微软雅黑" panose="020B0503020204020204" pitchFamily="34" charset="-122"/>
                <a:cs typeface="微软雅黑" panose="020B0503020204020204" pitchFamily="34" charset="-122"/>
              </a:rPr>
              <a:t>485</a:t>
            </a:r>
            <a:r>
              <a:rPr sz="1280" spc="-5" dirty="0">
                <a:solidFill>
                  <a:srgbClr val="585858"/>
                </a:solidFill>
                <a:latin typeface="微软雅黑" panose="020B0503020204020204" pitchFamily="34" charset="-122"/>
                <a:cs typeface="微软雅黑" panose="020B0503020204020204" pitchFamily="34" charset="-122"/>
              </a:rPr>
              <a:t>号）</a:t>
            </a:r>
            <a:endParaRPr sz="1280">
              <a:latin typeface="微软雅黑" panose="020B0503020204020204" pitchFamily="34" charset="-122"/>
              <a:cs typeface="微软雅黑" panose="020B0503020204020204" pitchFamily="34" charset="-122"/>
            </a:endParaRPr>
          </a:p>
        </p:txBody>
      </p:sp>
      <p:sp>
        <p:nvSpPr>
          <p:cNvPr id="8217" name="矩形 2"/>
          <p:cNvSpPr/>
          <p:nvPr/>
        </p:nvSpPr>
        <p:spPr>
          <a:xfrm>
            <a:off x="1495457" y="312237"/>
            <a:ext cx="3188304" cy="501650"/>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2.1 政策要求</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11" name="图片 10"/>
          <p:cNvPicPr>
            <a:picLocks noChangeAspect="true"/>
          </p:cNvPicPr>
          <p:nvPr/>
        </p:nvPicPr>
        <p:blipFill>
          <a:blip r:embed="rId31"/>
          <a:stretch>
            <a:fillRect/>
          </a:stretch>
        </p:blipFill>
        <p:spPr>
          <a:xfrm>
            <a:off x="421640" y="292735"/>
            <a:ext cx="561340" cy="561340"/>
          </a:xfrm>
          <a:prstGeom prst="rect">
            <a:avLst/>
          </a:prstGeom>
        </p:spPr>
      </p:pic>
    </p:spTree>
    <p:custDataLst>
      <p:tags r:id="rId32"/>
    </p:custDataLst>
  </p:cSld>
  <p:clrMapOvr>
    <a:masterClrMapping/>
  </p:clrMapOvr>
  <p:transition advTm="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8623300" y="1150620"/>
            <a:ext cx="3108960" cy="4759325"/>
          </a:xfrm>
        </p:spPr>
        <p:txBody>
          <a:bodyPr>
            <a:normAutofit lnSpcReduction="10000"/>
          </a:bodyPr>
          <a:p>
            <a:r>
              <a:rPr lang="zh-CN" altLang="en-US"/>
              <a:t>住房和城乡建设部等</a:t>
            </a:r>
            <a:r>
              <a:rPr lang="en-US" altLang="zh-CN"/>
              <a:t>12</a:t>
            </a:r>
            <a:r>
              <a:rPr lang="zh-CN" altLang="en-US"/>
              <a:t>部门联合印发《关于进一步推进生活垃圾分类工作的若干意见》的通知（2020-12-07 来源：中国建设新闻网）</a:t>
            </a:r>
            <a:endParaRPr lang="zh-CN" altLang="en-US"/>
          </a:p>
          <a:p>
            <a:r>
              <a:rPr lang="zh-CN" altLang="en-US"/>
              <a:t>固体废物污染环境防治法修订草案明确指出—— 国家推行生活垃圾分类制度（2020年4月29日第十三届全国人民代表大会常务委员会第十七次会议第二次修订）</a:t>
            </a:r>
            <a:endParaRPr lang="zh-CN" altLang="en-US"/>
          </a:p>
        </p:txBody>
      </p:sp>
      <p:pic>
        <p:nvPicPr>
          <p:cNvPr id="4" name="图片 3" descr="1212"/>
          <p:cNvPicPr>
            <a:picLocks noChangeAspect="true"/>
          </p:cNvPicPr>
          <p:nvPr>
            <p:custDataLst>
              <p:tags r:id="rId1"/>
            </p:custDataLst>
          </p:nvPr>
        </p:nvPicPr>
        <p:blipFill>
          <a:blip r:embed="rId2"/>
          <a:stretch>
            <a:fillRect/>
          </a:stretch>
        </p:blipFill>
        <p:spPr>
          <a:xfrm>
            <a:off x="280670" y="1195070"/>
            <a:ext cx="3689350" cy="4671695"/>
          </a:xfrm>
          <a:prstGeom prst="rect">
            <a:avLst/>
          </a:prstGeom>
        </p:spPr>
      </p:pic>
      <p:pic>
        <p:nvPicPr>
          <p:cNvPr id="5" name="图片 4" descr="1313"/>
          <p:cNvPicPr>
            <a:picLocks noChangeAspect="true"/>
          </p:cNvPicPr>
          <p:nvPr/>
        </p:nvPicPr>
        <p:blipFill>
          <a:blip r:embed="rId3"/>
          <a:stretch>
            <a:fillRect/>
          </a:stretch>
        </p:blipFill>
        <p:spPr>
          <a:xfrm>
            <a:off x="4227195" y="1150620"/>
            <a:ext cx="4139565" cy="4671060"/>
          </a:xfrm>
          <a:prstGeom prst="rect">
            <a:avLst/>
          </a:prstGeom>
        </p:spPr>
      </p:pic>
      <p:sp>
        <p:nvSpPr>
          <p:cNvPr id="8217" name="矩形 2"/>
          <p:cNvSpPr/>
          <p:nvPr/>
        </p:nvSpPr>
        <p:spPr>
          <a:xfrm>
            <a:off x="1495457" y="312237"/>
            <a:ext cx="3188304"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2.1 政策要求</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8" name="图片 7"/>
          <p:cNvPicPr>
            <a:picLocks noChangeAspect="true"/>
          </p:cNvPicPr>
          <p:nvPr/>
        </p:nvPicPr>
        <p:blipFill>
          <a:blip r:embed="rId4"/>
          <a:stretch>
            <a:fillRect/>
          </a:stretch>
        </p:blipFill>
        <p:spPr>
          <a:xfrm>
            <a:off x="421640" y="292735"/>
            <a:ext cx="561340" cy="561340"/>
          </a:xfrm>
          <a:prstGeom prst="rect">
            <a:avLst/>
          </a:prstGeom>
        </p:spPr>
      </p:pic>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p:txBody>
          <a:bodyPr/>
          <a:p>
            <a:r>
              <a:rPr lang="zh-CN" altLang="en-US" sz="2800">
                <a:solidFill>
                  <a:schemeClr val="accent1"/>
                </a:solidFill>
                <a:effectLst>
                  <a:outerShdw blurRad="38100" dist="25400" dir="5400000" algn="ctr" rotWithShape="0">
                    <a:srgbClr val="6E747A">
                      <a:alpha val="43000"/>
                    </a:srgbClr>
                  </a:outerShdw>
                </a:effectLst>
              </a:rPr>
              <a:t>《关于进一步推进生活垃圾分类工作的若干意见》解读</a:t>
            </a:r>
            <a:endParaRPr lang="zh-CN" altLang="en-US" sz="2800">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true"/>
          </p:cNvSpPr>
          <p:nvPr>
            <p:ph idx="1"/>
          </p:nvPr>
        </p:nvSpPr>
        <p:spPr>
          <a:xfrm>
            <a:off x="608330" y="1490345"/>
            <a:ext cx="10968990" cy="4749165"/>
          </a:xfrm>
        </p:spPr>
        <p:txBody>
          <a:bodyPr/>
          <a:p>
            <a:r>
              <a:rPr lang="zh-CN" altLang="en-US"/>
              <a:t>《若干意见》进一步明确了推进垃圾分类工作的指导思想、基本原则和主要目标，从</a:t>
            </a:r>
            <a:r>
              <a:rPr lang="zh-CN" altLang="en-US" b="1"/>
              <a:t>全面加强科学管理、努力推动习惯养成、加快形成长效机制、加强组织领导</a:t>
            </a:r>
            <a:r>
              <a:rPr lang="zh-CN" altLang="en-US"/>
              <a:t>4个方面提出了</a:t>
            </a:r>
            <a:r>
              <a:rPr lang="zh-CN" altLang="en-US">
                <a:solidFill>
                  <a:srgbClr val="FF0000"/>
                </a:solidFill>
              </a:rPr>
              <a:t>17项</a:t>
            </a:r>
            <a:r>
              <a:rPr lang="zh-CN" altLang="en-US"/>
              <a:t>重点任务和政策措施。</a:t>
            </a:r>
            <a:endParaRPr lang="zh-CN" altLang="en-US"/>
          </a:p>
          <a:p>
            <a:r>
              <a:rPr lang="zh-CN" altLang="en-US">
                <a:solidFill>
                  <a:schemeClr val="accent1"/>
                </a:solidFill>
                <a:effectLst>
                  <a:outerShdw blurRad="38100" dist="25400" dir="5400000" algn="ctr" rotWithShape="0">
                    <a:srgbClr val="6E747A">
                      <a:alpha val="43000"/>
                    </a:srgbClr>
                  </a:outerShdw>
                </a:effectLst>
              </a:rPr>
              <a:t>指导思想</a:t>
            </a:r>
            <a:endParaRPr lang="zh-CN" altLang="en-US"/>
          </a:p>
          <a:p>
            <a:pPr marL="0" indent="0">
              <a:buNone/>
            </a:pPr>
            <a:r>
              <a:rPr lang="zh-CN" altLang="en-US"/>
              <a:t>以习近平新时代中国特色社会主义思想为指导，深入贯彻习近平生态文明思想，全面贯彻党的十九大和十九届二中、三中、四中、五中全会精神，按照党中央、国务院决策部署，坚持以人民为中心的发展思想，落实新发展理念，按照高质量发展要求，坚持党建引领，坚持共建共治共享， 深入推进生活垃圾分类工作，提高生活垃圾减量化、资源化、无害化水平，为建设美丽中国作出贡献。</a:t>
            </a:r>
            <a:endParaRPr lang="zh-CN" altLang="en-US"/>
          </a:p>
          <a:p>
            <a:r>
              <a:rPr lang="zh-CN" altLang="en-US">
                <a:solidFill>
                  <a:schemeClr val="accent1"/>
                </a:solidFill>
                <a:effectLst>
                  <a:outerShdw blurRad="38100" dist="25400" dir="5400000" algn="ctr" rotWithShape="0">
                    <a:srgbClr val="6E747A">
                      <a:alpha val="43000"/>
                    </a:srgbClr>
                  </a:outerShdw>
                </a:effectLst>
              </a:rPr>
              <a:t>基本原则</a:t>
            </a:r>
            <a:endParaRPr lang="zh-CN" altLang="en-US"/>
          </a:p>
          <a:p>
            <a:pPr marL="0" indent="0">
              <a:buNone/>
            </a:pPr>
            <a:r>
              <a:rPr lang="zh-CN" altLang="en-US" b="1"/>
              <a:t>科学管理，绿色发展。</a:t>
            </a:r>
            <a:r>
              <a:rPr lang="en-US" altLang="zh-CN" b="1"/>
              <a:t>    </a:t>
            </a:r>
            <a:r>
              <a:rPr lang="zh-CN" altLang="en-US" b="1"/>
              <a:t>党政推动，全民参与。</a:t>
            </a:r>
            <a:r>
              <a:rPr lang="en-US" altLang="zh-CN" b="1"/>
              <a:t>   示范引领，持续推进。  </a:t>
            </a:r>
            <a:endParaRPr lang="en-US" altLang="zh-CN" b="1"/>
          </a:p>
          <a:p>
            <a:pPr marL="0" indent="0">
              <a:buNone/>
            </a:pPr>
            <a:r>
              <a:rPr lang="en-US" altLang="zh-CN" b="1"/>
              <a:t>制度保障，长效管理。    因地制宜，城乡统筹。</a:t>
            </a:r>
            <a:endParaRPr lang="en-US" altLang="zh-CN" b="1"/>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08330" y="708660"/>
            <a:ext cx="3476625" cy="5541010"/>
          </a:xfrm>
        </p:spPr>
        <p:txBody>
          <a:bodyPr/>
          <a:p>
            <a:r>
              <a:rPr lang="zh-CN" altLang="en-US" sz="2400" b="1">
                <a:solidFill>
                  <a:schemeClr val="accent1"/>
                </a:solidFill>
                <a:effectLst>
                  <a:outerShdw blurRad="38100" dist="25400" dir="5400000" algn="ctr" rotWithShape="0">
                    <a:srgbClr val="6E747A">
                      <a:alpha val="43000"/>
                    </a:srgbClr>
                  </a:outerShdw>
                </a:effectLst>
              </a:rPr>
              <a:t>全面加强科学管理</a:t>
            </a:r>
            <a:endParaRPr lang="zh-CN" altLang="en-US"/>
          </a:p>
          <a:p>
            <a:pPr marL="0" indent="0">
              <a:buNone/>
            </a:pPr>
            <a:r>
              <a:rPr lang="zh-CN" altLang="en-US"/>
              <a:t>合理确定分类类别</a:t>
            </a:r>
            <a:endParaRPr lang="zh-CN" altLang="en-US"/>
          </a:p>
          <a:p>
            <a:pPr marL="0" indent="0">
              <a:buNone/>
            </a:pPr>
            <a:r>
              <a:rPr lang="zh-CN" altLang="en-US"/>
              <a:t>推动源头减量</a:t>
            </a:r>
            <a:endParaRPr lang="zh-CN" altLang="en-US"/>
          </a:p>
          <a:p>
            <a:pPr marL="0" indent="0">
              <a:buNone/>
            </a:pPr>
            <a:r>
              <a:rPr lang="zh-CN" altLang="en-US"/>
              <a:t>推进分类投放收集系统建设</a:t>
            </a:r>
            <a:endParaRPr lang="zh-CN" altLang="en-US"/>
          </a:p>
          <a:p>
            <a:pPr marL="0" indent="0">
              <a:buNone/>
            </a:pPr>
            <a:r>
              <a:rPr lang="zh-CN" altLang="en-US"/>
              <a:t>完善分类运输系统</a:t>
            </a:r>
            <a:endParaRPr lang="zh-CN" altLang="en-US"/>
          </a:p>
          <a:p>
            <a:pPr marL="0" indent="0">
              <a:buNone/>
            </a:pPr>
            <a:r>
              <a:rPr lang="zh-CN" altLang="en-US"/>
              <a:t>提升分类处理能力</a:t>
            </a:r>
            <a:endParaRPr lang="zh-CN" altLang="en-US"/>
          </a:p>
          <a:p>
            <a:pPr marL="0" indent="0">
              <a:buNone/>
            </a:pPr>
            <a:r>
              <a:rPr lang="zh-CN" altLang="en-US"/>
              <a:t>加强分类处理产品资源化利用</a:t>
            </a:r>
            <a:endParaRPr lang="zh-CN" altLang="en-US"/>
          </a:p>
          <a:p>
            <a:pPr marL="0" indent="0">
              <a:buNone/>
            </a:pPr>
            <a:endParaRPr lang="zh-CN" altLang="en-US"/>
          </a:p>
        </p:txBody>
      </p:sp>
      <p:sp>
        <p:nvSpPr>
          <p:cNvPr id="4" name="内容占位符 2"/>
          <p:cNvSpPr>
            <a:spLocks noGrp="true"/>
          </p:cNvSpPr>
          <p:nvPr/>
        </p:nvSpPr>
        <p:spPr>
          <a:xfrm>
            <a:off x="4084955" y="708660"/>
            <a:ext cx="3476625" cy="554101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a:solidFill>
                  <a:schemeClr val="accent1"/>
                </a:solidFill>
                <a:effectLst>
                  <a:outerShdw blurRad="38100" dist="25400" dir="5400000" algn="ctr" rotWithShape="0">
                    <a:srgbClr val="6E747A">
                      <a:alpha val="43000"/>
                    </a:srgbClr>
                  </a:outerShdw>
                </a:effectLst>
              </a:rPr>
              <a:t>努力推动习惯养成</a:t>
            </a:r>
            <a:endParaRPr lang="zh-CN" altLang="en-US" sz="2400" b="1">
              <a:solidFill>
                <a:schemeClr val="accent1"/>
              </a:solidFill>
              <a:effectLst>
                <a:outerShdw blurRad="38100" dist="25400" dir="5400000" algn="ctr" rotWithShape="0">
                  <a:srgbClr val="6E747A">
                    <a:alpha val="43000"/>
                  </a:srgbClr>
                </a:outerShdw>
              </a:effectLst>
            </a:endParaRPr>
          </a:p>
          <a:p>
            <a:pPr marL="0" indent="0">
              <a:buNone/>
            </a:pPr>
            <a:r>
              <a:rPr lang="zh-CN" altLang="en-US"/>
              <a:t>引导群众普遍参与</a:t>
            </a:r>
            <a:endParaRPr lang="zh-CN" altLang="en-US"/>
          </a:p>
          <a:p>
            <a:pPr marL="0" indent="0">
              <a:buNone/>
            </a:pPr>
            <a:r>
              <a:rPr lang="zh-CN" altLang="en-US"/>
              <a:t>切实从娃娃抓起</a:t>
            </a:r>
            <a:endParaRPr lang="zh-CN" altLang="en-US"/>
          </a:p>
          <a:p>
            <a:pPr marL="0" indent="0">
              <a:buNone/>
            </a:pPr>
            <a:r>
              <a:rPr lang="zh-CN" altLang="en-US"/>
              <a:t>建立健全社会服务体系</a:t>
            </a:r>
            <a:endParaRPr lang="zh-CN" altLang="en-US"/>
          </a:p>
          <a:p>
            <a:pPr marL="0" indent="0">
              <a:buNone/>
            </a:pPr>
            <a:r>
              <a:rPr lang="zh-CN" altLang="en-US"/>
              <a:t>营造全社会参与的良好氛围</a:t>
            </a:r>
            <a:endParaRPr lang="zh-CN" altLang="en-US"/>
          </a:p>
        </p:txBody>
      </p:sp>
      <p:sp>
        <p:nvSpPr>
          <p:cNvPr id="5" name="内容占位符 2"/>
          <p:cNvSpPr>
            <a:spLocks noGrp="true"/>
          </p:cNvSpPr>
          <p:nvPr/>
        </p:nvSpPr>
        <p:spPr>
          <a:xfrm>
            <a:off x="7767955" y="708660"/>
            <a:ext cx="3476625" cy="337185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a:solidFill>
                  <a:schemeClr val="accent1"/>
                </a:solidFill>
                <a:effectLst>
                  <a:outerShdw blurRad="38100" dist="25400" dir="5400000" algn="ctr" rotWithShape="0">
                    <a:srgbClr val="6E747A">
                      <a:alpha val="43000"/>
                    </a:srgbClr>
                  </a:outerShdw>
                </a:effectLst>
              </a:rPr>
              <a:t>加快形成长效机制</a:t>
            </a:r>
            <a:endParaRPr lang="zh-CN" altLang="en-US" sz="2400" b="1">
              <a:solidFill>
                <a:schemeClr val="accent1"/>
              </a:solidFill>
              <a:effectLst>
                <a:outerShdw blurRad="38100" dist="25400" dir="5400000" algn="ctr" rotWithShape="0">
                  <a:srgbClr val="6E747A">
                    <a:alpha val="43000"/>
                  </a:srgbClr>
                </a:outerShdw>
              </a:effectLst>
            </a:endParaRPr>
          </a:p>
          <a:p>
            <a:pPr marL="0" indent="0">
              <a:buNone/>
            </a:pPr>
            <a:r>
              <a:rPr lang="zh-CN" altLang="en-US"/>
              <a:t>推动法治化和规范化管理</a:t>
            </a:r>
            <a:endParaRPr lang="zh-CN" altLang="en-US"/>
          </a:p>
          <a:p>
            <a:pPr marL="0" indent="0">
              <a:buNone/>
            </a:pPr>
            <a:r>
              <a:rPr lang="zh-CN" altLang="en-US"/>
              <a:t>加大资金保障力度</a:t>
            </a:r>
            <a:endParaRPr lang="zh-CN" altLang="en-US"/>
          </a:p>
          <a:p>
            <a:pPr marL="0" indent="0">
              <a:buNone/>
            </a:pPr>
            <a:r>
              <a:rPr lang="zh-CN" altLang="en-US"/>
              <a:t>健全收费机制</a:t>
            </a:r>
            <a:endParaRPr lang="zh-CN" altLang="en-US"/>
          </a:p>
          <a:p>
            <a:pPr marL="0" indent="0">
              <a:buNone/>
            </a:pPr>
            <a:r>
              <a:rPr lang="zh-CN" altLang="en-US"/>
              <a:t>提升科技支撑能力</a:t>
            </a:r>
            <a:endParaRPr lang="zh-CN" altLang="en-US"/>
          </a:p>
          <a:p>
            <a:pPr marL="0" indent="0">
              <a:buNone/>
            </a:pPr>
            <a:r>
              <a:rPr lang="zh-CN" altLang="en-US"/>
              <a:t>加强成效评估</a:t>
            </a:r>
            <a:endParaRPr lang="zh-CN" altLang="en-US"/>
          </a:p>
        </p:txBody>
      </p:sp>
      <p:sp>
        <p:nvSpPr>
          <p:cNvPr id="6" name="内容占位符 2"/>
          <p:cNvSpPr>
            <a:spLocks noGrp="true"/>
          </p:cNvSpPr>
          <p:nvPr/>
        </p:nvSpPr>
        <p:spPr>
          <a:xfrm>
            <a:off x="7826375" y="4080510"/>
            <a:ext cx="3476625" cy="179006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a:solidFill>
                  <a:schemeClr val="accent1"/>
                </a:solidFill>
                <a:effectLst>
                  <a:outerShdw blurRad="38100" dist="25400" dir="5400000" algn="ctr" rotWithShape="0">
                    <a:srgbClr val="6E747A">
                      <a:alpha val="43000"/>
                    </a:srgbClr>
                  </a:outerShdw>
                </a:effectLst>
              </a:rPr>
              <a:t>加强组织领导</a:t>
            </a:r>
            <a:endParaRPr lang="zh-CN" altLang="en-US" sz="2400" b="1">
              <a:solidFill>
                <a:schemeClr val="accent1"/>
              </a:solidFill>
              <a:effectLst>
                <a:outerShdw blurRad="38100" dist="25400" dir="5400000" algn="ctr" rotWithShape="0">
                  <a:srgbClr val="6E747A">
                    <a:alpha val="43000"/>
                  </a:srgbClr>
                </a:outerShdw>
              </a:effectLst>
            </a:endParaRPr>
          </a:p>
          <a:p>
            <a:pPr marL="0" indent="0">
              <a:buNone/>
            </a:pPr>
            <a:r>
              <a:rPr lang="zh-CN" altLang="en-US">
                <a:sym typeface="+mn-ea"/>
              </a:rPr>
              <a:t>推动法治化和规范化管理</a:t>
            </a:r>
            <a:endParaRPr lang="zh-CN" altLang="en-US"/>
          </a:p>
          <a:p>
            <a:pPr marL="0" indent="0">
              <a:buNone/>
            </a:pPr>
            <a:r>
              <a:rPr lang="zh-CN" altLang="en-US"/>
              <a:t>健全管理协同机制</a:t>
            </a:r>
            <a:endParaRPr lang="zh-CN" altLang="en-US"/>
          </a:p>
          <a:p>
            <a:pPr marL="0" indent="0">
              <a:buNone/>
            </a:pPr>
            <a:endParaRPr lang="zh-CN" altLang="en-US"/>
          </a:p>
        </p:txBody>
      </p:sp>
      <p:pic>
        <p:nvPicPr>
          <p:cNvPr id="18" name="图片 17" descr="200518_垃圾分类办_垃圾分类指南_分类图标贴纸_模板3"/>
          <p:cNvPicPr>
            <a:picLocks noChangeAspect="true"/>
          </p:cNvPicPr>
          <p:nvPr/>
        </p:nvPicPr>
        <p:blipFill>
          <a:blip r:embed="rId1"/>
          <a:stretch>
            <a:fillRect/>
          </a:stretch>
        </p:blipFill>
        <p:spPr>
          <a:xfrm>
            <a:off x="1124585" y="5022850"/>
            <a:ext cx="861060" cy="1075690"/>
          </a:xfrm>
          <a:prstGeom prst="rect">
            <a:avLst/>
          </a:prstGeom>
        </p:spPr>
      </p:pic>
      <p:pic>
        <p:nvPicPr>
          <p:cNvPr id="19" name="图片 18" descr="200518_垃圾分类办_垃圾分类指南_分类图标贴纸_模板1"/>
          <p:cNvPicPr>
            <a:picLocks noChangeAspect="true"/>
          </p:cNvPicPr>
          <p:nvPr/>
        </p:nvPicPr>
        <p:blipFill>
          <a:blip r:embed="rId2"/>
          <a:stretch>
            <a:fillRect/>
          </a:stretch>
        </p:blipFill>
        <p:spPr>
          <a:xfrm>
            <a:off x="2604770" y="5022215"/>
            <a:ext cx="860425" cy="1076325"/>
          </a:xfrm>
          <a:prstGeom prst="rect">
            <a:avLst/>
          </a:prstGeom>
        </p:spPr>
      </p:pic>
      <p:pic>
        <p:nvPicPr>
          <p:cNvPr id="21" name="图片 20" descr="200518_垃圾分类办_垃圾分类指南_分类图标贴纸_模板4"/>
          <p:cNvPicPr>
            <a:picLocks noChangeAspect="true"/>
          </p:cNvPicPr>
          <p:nvPr/>
        </p:nvPicPr>
        <p:blipFill>
          <a:blip r:embed="rId3"/>
          <a:stretch>
            <a:fillRect/>
          </a:stretch>
        </p:blipFill>
        <p:spPr>
          <a:xfrm>
            <a:off x="5525135" y="5022215"/>
            <a:ext cx="860425" cy="1075690"/>
          </a:xfrm>
          <a:prstGeom prst="rect">
            <a:avLst/>
          </a:prstGeom>
        </p:spPr>
      </p:pic>
      <p:pic>
        <p:nvPicPr>
          <p:cNvPr id="22" name="图片 21" descr="200518_垃圾分类办_垃圾分类指南_分类图标贴纸_模板2"/>
          <p:cNvPicPr>
            <a:picLocks noChangeAspect="true"/>
          </p:cNvPicPr>
          <p:nvPr/>
        </p:nvPicPr>
        <p:blipFill>
          <a:blip r:embed="rId4"/>
          <a:stretch>
            <a:fillRect/>
          </a:stretch>
        </p:blipFill>
        <p:spPr>
          <a:xfrm>
            <a:off x="4084955" y="5023485"/>
            <a:ext cx="861060" cy="1076325"/>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608330" y="453390"/>
            <a:ext cx="10090150" cy="321945"/>
          </a:xfrm>
        </p:spPr>
        <p:txBody>
          <a:bodyPr>
            <a:normAutofit fontScale="90000"/>
          </a:bodyPr>
          <a:p>
            <a:r>
              <a:rPr lang="zh-CN" altLang="en-US"/>
              <a:t>我市工作实施方案</a:t>
            </a:r>
            <a:r>
              <a:rPr lang="en-US" altLang="zh-CN"/>
              <a:t>  2021-2025</a:t>
            </a:r>
            <a:r>
              <a:rPr lang="zh-CN" altLang="en-US"/>
              <a:t>年</a:t>
            </a:r>
            <a:endParaRPr lang="zh-CN" altLang="en-US"/>
          </a:p>
        </p:txBody>
      </p:sp>
      <p:pic>
        <p:nvPicPr>
          <p:cNvPr id="4" name="图片 3" descr="sendpix4"/>
          <p:cNvPicPr>
            <a:picLocks noChangeAspect="true"/>
          </p:cNvPicPr>
          <p:nvPr/>
        </p:nvPicPr>
        <p:blipFill>
          <a:blip r:embed="rId1"/>
          <a:stretch>
            <a:fillRect/>
          </a:stretch>
        </p:blipFill>
        <p:spPr>
          <a:xfrm>
            <a:off x="916305" y="1242060"/>
            <a:ext cx="3707765" cy="5096510"/>
          </a:xfrm>
          <a:prstGeom prst="rect">
            <a:avLst/>
          </a:prstGeom>
          <a:ln>
            <a:solidFill>
              <a:srgbClr val="0070C0"/>
            </a:solidFill>
          </a:ln>
        </p:spPr>
      </p:pic>
      <p:sp>
        <p:nvSpPr>
          <p:cNvPr id="5" name="文本框 4"/>
          <p:cNvSpPr txBox="true"/>
          <p:nvPr/>
        </p:nvSpPr>
        <p:spPr>
          <a:xfrm>
            <a:off x="4911090" y="1998345"/>
            <a:ext cx="6743700" cy="3584575"/>
          </a:xfrm>
          <a:prstGeom prst="rect">
            <a:avLst/>
          </a:prstGeom>
          <a:noFill/>
        </p:spPr>
        <p:txBody>
          <a:bodyPr wrap="square" rtlCol="0">
            <a:spAutoFit/>
          </a:bodyPr>
          <a:p>
            <a:endParaRPr lang="zh-CN" altLang="en-US" sz="2000">
              <a:solidFill>
                <a:schemeClr val="accent1"/>
              </a:solidFill>
              <a:effectLst>
                <a:outerShdw blurRad="38100" dist="25400" dir="5400000" algn="ctr" rotWithShape="0">
                  <a:srgbClr val="6E747A">
                    <a:alpha val="43000"/>
                  </a:srgbClr>
                </a:outerShdw>
              </a:effectLst>
            </a:endParaRPr>
          </a:p>
          <a:p>
            <a:r>
              <a:rPr lang="zh-CN" altLang="en-US" sz="2000">
                <a:solidFill>
                  <a:schemeClr val="accent1"/>
                </a:solidFill>
                <a:effectLst>
                  <a:outerShdw blurRad="38100" dist="25400" dir="5400000" algn="ctr" rotWithShape="0">
                    <a:srgbClr val="6E747A">
                      <a:alpha val="43000"/>
                    </a:srgbClr>
                  </a:outerShdw>
                </a:effectLst>
              </a:rPr>
              <a:t>（一）指导思想</a:t>
            </a:r>
            <a:endParaRPr lang="zh-CN" altLang="en-US"/>
          </a:p>
          <a:p>
            <a:pPr algn="just">
              <a:lnSpc>
                <a:spcPct val="130000"/>
              </a:lnSpc>
            </a:pPr>
            <a:r>
              <a:rPr lang="en-US" altLang="zh-CN"/>
              <a:t>     </a:t>
            </a:r>
            <a:r>
              <a:rPr lang="zh-CN" altLang="en-US"/>
              <a:t>以习近平新时代中国特色社会主义思想为指导，深入贯彻</a:t>
            </a:r>
            <a:endParaRPr lang="zh-CN" altLang="en-US"/>
          </a:p>
          <a:p>
            <a:pPr algn="just">
              <a:lnSpc>
                <a:spcPct val="130000"/>
              </a:lnSpc>
            </a:pPr>
            <a:r>
              <a:rPr lang="zh-CN" altLang="en-US"/>
              <a:t>党中央、国务院和省委、省政府及市委、市政府关于生活垃圾</a:t>
            </a:r>
            <a:endParaRPr lang="zh-CN" altLang="en-US"/>
          </a:p>
          <a:p>
            <a:pPr algn="just">
              <a:lnSpc>
                <a:spcPct val="130000"/>
              </a:lnSpc>
            </a:pPr>
            <a:r>
              <a:rPr lang="zh-CN" altLang="en-US"/>
              <a:t>分类工作的决策部署，坚持以人民为中心，立足新发展阶段、</a:t>
            </a:r>
            <a:endParaRPr lang="zh-CN" altLang="en-US"/>
          </a:p>
          <a:p>
            <a:pPr algn="just">
              <a:lnSpc>
                <a:spcPct val="130000"/>
              </a:lnSpc>
            </a:pPr>
            <a:r>
              <a:rPr lang="zh-CN" altLang="en-US"/>
              <a:t>贯彻新发展理念、服务新发展格局，高质量推进我市生活垃圾</a:t>
            </a:r>
            <a:endParaRPr lang="zh-CN" altLang="en-US"/>
          </a:p>
          <a:p>
            <a:pPr algn="just">
              <a:lnSpc>
                <a:spcPct val="130000"/>
              </a:lnSpc>
            </a:pPr>
            <a:r>
              <a:rPr lang="zh-CN" altLang="en-US"/>
              <a:t>分类工作，加快建立以法治为基础、政府推动、全民参与、城</a:t>
            </a:r>
            <a:endParaRPr lang="zh-CN" altLang="en-US"/>
          </a:p>
          <a:p>
            <a:pPr algn="just">
              <a:lnSpc>
                <a:spcPct val="130000"/>
              </a:lnSpc>
            </a:pPr>
            <a:r>
              <a:rPr lang="zh-CN" altLang="en-US"/>
              <a:t>乡统筹、因地制宜的垃圾分类长效机制，提高生活垃圾减量化、</a:t>
            </a:r>
            <a:endParaRPr lang="zh-CN" altLang="en-US"/>
          </a:p>
          <a:p>
            <a:pPr algn="just">
              <a:lnSpc>
                <a:spcPct val="130000"/>
              </a:lnSpc>
            </a:pPr>
            <a:r>
              <a:rPr lang="zh-CN" altLang="en-US"/>
              <a:t>资源化、无害化水平，为社会主义现代化德阳建设贡献力量。</a:t>
            </a:r>
            <a:endParaRPr lang="zh-CN" altLang="en-US"/>
          </a:p>
          <a:p>
            <a:pPr algn="just">
              <a:lnSpc>
                <a:spcPct val="130000"/>
              </a:lnSpc>
            </a:pP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true"/>
          <p:nvPr/>
        </p:nvSpPr>
        <p:spPr>
          <a:xfrm>
            <a:off x="708660" y="474980"/>
            <a:ext cx="6743700" cy="5908040"/>
          </a:xfrm>
          <a:prstGeom prst="rect">
            <a:avLst/>
          </a:prstGeom>
          <a:noFill/>
        </p:spPr>
        <p:txBody>
          <a:bodyPr wrap="square" rtlCol="0">
            <a:spAutoFit/>
          </a:bodyPr>
          <a:p>
            <a:pPr algn="l"/>
            <a:r>
              <a:rPr lang="zh-CN" altLang="en-US">
                <a:solidFill>
                  <a:schemeClr val="accent1"/>
                </a:solidFill>
                <a:effectLst>
                  <a:outerShdw blurRad="38100" dist="25400" dir="5400000" algn="ctr" rotWithShape="0">
                    <a:srgbClr val="6E747A">
                      <a:alpha val="43000"/>
                    </a:srgbClr>
                  </a:outerShdw>
                </a:effectLst>
              </a:rPr>
              <a:t>（二）基本原则</a:t>
            </a:r>
            <a:endParaRPr lang="zh-CN" altLang="en-US"/>
          </a:p>
          <a:p>
            <a:pPr algn="l"/>
            <a:r>
              <a:rPr lang="zh-CN" altLang="en-US">
                <a:solidFill>
                  <a:schemeClr val="accent1"/>
                </a:solidFill>
                <a:effectLst>
                  <a:outerShdw blurRad="38100" dist="25400" dir="5400000" algn="ctr" rotWithShape="0">
                    <a:srgbClr val="6E747A">
                      <a:alpha val="43000"/>
                    </a:srgbClr>
                  </a:outerShdw>
                </a:effectLst>
              </a:rPr>
              <a:t>——科学管理，绿色发展。</a:t>
            </a:r>
            <a:r>
              <a:rPr lang="zh-CN" altLang="en-US"/>
              <a:t>普遍实行生活垃圾分类和资源</a:t>
            </a:r>
            <a:endParaRPr lang="zh-CN" altLang="en-US"/>
          </a:p>
          <a:p>
            <a:pPr algn="l"/>
            <a:r>
              <a:rPr lang="zh-CN" altLang="en-US"/>
              <a:t>化利用制度，加快推进源头减量，持续完善分类投放、分类收</a:t>
            </a:r>
            <a:endParaRPr lang="zh-CN" altLang="en-US"/>
          </a:p>
          <a:p>
            <a:pPr algn="l"/>
            <a:r>
              <a:rPr lang="zh-CN" altLang="en-US"/>
              <a:t>集、分类运输、分类处理系统，形成绿色发展方式和生活方式。</a:t>
            </a:r>
            <a:endParaRPr lang="zh-CN" altLang="en-US"/>
          </a:p>
          <a:p>
            <a:pPr algn="l"/>
            <a:r>
              <a:rPr lang="zh-CN" altLang="en-US"/>
              <a:t>—党政推动，全民参与。建立健全党委统一领导、党政</a:t>
            </a:r>
            <a:endParaRPr lang="zh-CN" altLang="en-US"/>
          </a:p>
          <a:p>
            <a:pPr algn="l"/>
            <a:r>
              <a:rPr lang="zh-CN" altLang="en-US"/>
              <a:t>齐抓共管、部门各负其责、全社会积极参与的体制机制，广泛</a:t>
            </a:r>
            <a:endParaRPr lang="zh-CN" altLang="en-US"/>
          </a:p>
          <a:p>
            <a:pPr algn="l"/>
            <a:r>
              <a:rPr lang="zh-CN" altLang="en-US"/>
              <a:t>开展“美好环境与幸福生活共同缔造”活动，加强宣传教育和</a:t>
            </a:r>
            <a:endParaRPr lang="zh-CN" altLang="en-US"/>
          </a:p>
          <a:p>
            <a:pPr algn="l"/>
            <a:r>
              <a:rPr lang="zh-CN" altLang="en-US"/>
              <a:t>督促引导，形成全社会人人动手的良好氛围。</a:t>
            </a:r>
            <a:endParaRPr lang="zh-CN" altLang="en-US"/>
          </a:p>
          <a:p>
            <a:pPr algn="l"/>
            <a:r>
              <a:rPr lang="zh-CN" altLang="en-US">
                <a:solidFill>
                  <a:schemeClr val="accent1"/>
                </a:solidFill>
                <a:effectLst>
                  <a:outerShdw blurRad="38100" dist="25400" dir="5400000" algn="ctr" rotWithShape="0">
                    <a:srgbClr val="6E747A">
                      <a:alpha val="43000"/>
                    </a:srgbClr>
                  </a:outerShdw>
                </a:effectLst>
              </a:rPr>
              <a:t>———示范引领，持续推进。</a:t>
            </a:r>
            <a:r>
              <a:rPr lang="zh-CN" altLang="en-US"/>
              <a:t>积极总结成功经验，继续坚持</a:t>
            </a:r>
            <a:endParaRPr lang="zh-CN" altLang="en-US"/>
          </a:p>
          <a:p>
            <a:pPr algn="l"/>
            <a:r>
              <a:rPr lang="zh-CN" altLang="en-US"/>
              <a:t>先行先试，发挥生活垃圾分类示范引领作用，因地制宜改进生</a:t>
            </a:r>
            <a:endParaRPr lang="zh-CN" altLang="en-US"/>
          </a:p>
          <a:p>
            <a:pPr algn="l"/>
            <a:r>
              <a:rPr lang="zh-CN" altLang="en-US"/>
              <a:t>活垃圾分类工艺，提高末端分类处理能力，促进源头分类投放，</a:t>
            </a:r>
            <a:endParaRPr lang="zh-CN" altLang="en-US"/>
          </a:p>
          <a:p>
            <a:pPr algn="l"/>
            <a:r>
              <a:rPr lang="zh-CN" altLang="en-US"/>
              <a:t>持之以恒推进生活垃圾分类工作。</a:t>
            </a:r>
            <a:endParaRPr lang="zh-CN" altLang="en-US"/>
          </a:p>
          <a:p>
            <a:pPr algn="l"/>
            <a:r>
              <a:rPr lang="zh-CN" altLang="en-US">
                <a:solidFill>
                  <a:schemeClr val="accent1"/>
                </a:solidFill>
                <a:effectLst>
                  <a:outerShdw blurRad="38100" dist="25400" dir="5400000" algn="ctr" rotWithShape="0">
                    <a:srgbClr val="6E747A">
                      <a:alpha val="43000"/>
                    </a:srgbClr>
                  </a:outerShdw>
                </a:effectLst>
              </a:rPr>
              <a:t>——制度保障，长效管理。</a:t>
            </a:r>
            <a:r>
              <a:rPr lang="zh-CN" altLang="en-US"/>
              <a:t>进一步完善生活垃圾分类法规</a:t>
            </a:r>
            <a:endParaRPr lang="zh-CN" altLang="en-US"/>
          </a:p>
          <a:p>
            <a:pPr algn="l"/>
            <a:r>
              <a:rPr lang="zh-CN" altLang="en-US"/>
              <a:t>制度标准和考核体系，将生活垃圾分类作为精神文明建设重要</a:t>
            </a:r>
            <a:endParaRPr lang="zh-CN" altLang="en-US"/>
          </a:p>
          <a:p>
            <a:pPr algn="l"/>
            <a:r>
              <a:rPr lang="zh-CN" altLang="en-US"/>
              <a:t>内容，建立健全市级抓统筹、区级抓组织、街道抓实施、社区</a:t>
            </a:r>
            <a:endParaRPr lang="zh-CN" altLang="en-US"/>
          </a:p>
          <a:p>
            <a:pPr algn="l"/>
            <a:r>
              <a:rPr lang="zh-CN" altLang="en-US"/>
              <a:t>抓落地的四级联动机制，加强技术创新，健全完善市场产业链，</a:t>
            </a:r>
            <a:endParaRPr lang="zh-CN" altLang="en-US"/>
          </a:p>
          <a:p>
            <a:pPr algn="l"/>
            <a:r>
              <a:rPr lang="zh-CN" altLang="en-US"/>
              <a:t>加快形成生活垃圾分类全过程管理系统。</a:t>
            </a:r>
            <a:endParaRPr lang="zh-CN" altLang="en-US"/>
          </a:p>
          <a:p>
            <a:pPr algn="l"/>
            <a:r>
              <a:rPr lang="zh-CN" altLang="en-US">
                <a:solidFill>
                  <a:schemeClr val="accent1"/>
                </a:solidFill>
                <a:effectLst>
                  <a:outerShdw blurRad="38100" dist="25400" dir="5400000" algn="ctr" rotWithShape="0">
                    <a:srgbClr val="6E747A">
                      <a:alpha val="43000"/>
                    </a:srgbClr>
                  </a:outerShdw>
                </a:effectLst>
              </a:rPr>
              <a:t>——因地制宜，城乡统筹。</a:t>
            </a:r>
            <a:r>
              <a:rPr lang="zh-CN" altLang="en-US"/>
              <a:t>加强分类指导，从实际出发，</a:t>
            </a:r>
            <a:endParaRPr lang="zh-CN" altLang="en-US"/>
          </a:p>
          <a:p>
            <a:pPr algn="l"/>
            <a:r>
              <a:rPr lang="zh-CN" altLang="en-US"/>
              <a:t>合理制定工作措施，坚持问题导向、目标导向、结果导向，有</a:t>
            </a:r>
            <a:endParaRPr lang="zh-CN" altLang="en-US"/>
          </a:p>
          <a:p>
            <a:pPr algn="l"/>
            <a:r>
              <a:rPr lang="zh-CN" altLang="en-US"/>
              <a:t>序推进生活垃圾分类工作，不搞“一刀切”，逐步建立城乡统筹</a:t>
            </a:r>
            <a:endParaRPr lang="zh-CN" altLang="en-US"/>
          </a:p>
          <a:p>
            <a:pPr algn="l"/>
            <a:r>
              <a:rPr lang="zh-CN" altLang="en-US"/>
              <a:t>的生活垃圾分类系统。</a:t>
            </a:r>
            <a:endParaRPr lang="zh-CN" altLang="en-US"/>
          </a:p>
        </p:txBody>
      </p:sp>
      <p:pic>
        <p:nvPicPr>
          <p:cNvPr id="5" name="图片 4" descr="【氛围营造】垃圾分类宣传景观小品"/>
          <p:cNvPicPr>
            <a:picLocks noChangeAspect="true"/>
          </p:cNvPicPr>
          <p:nvPr/>
        </p:nvPicPr>
        <p:blipFill>
          <a:blip r:embed="rId1"/>
          <a:stretch>
            <a:fillRect/>
          </a:stretch>
        </p:blipFill>
        <p:spPr>
          <a:xfrm>
            <a:off x="7452360" y="1935480"/>
            <a:ext cx="3976370" cy="29864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true"/>
          <p:nvPr/>
        </p:nvSpPr>
        <p:spPr>
          <a:xfrm>
            <a:off x="4460875" y="751840"/>
            <a:ext cx="6848475" cy="5354320"/>
          </a:xfrm>
          <a:prstGeom prst="rect">
            <a:avLst/>
          </a:prstGeom>
          <a:noFill/>
        </p:spPr>
        <p:txBody>
          <a:bodyPr wrap="square" rtlCol="0">
            <a:spAutoFit/>
          </a:bodyPr>
          <a:p>
            <a:r>
              <a:rPr lang="zh-CN" altLang="en-US">
                <a:solidFill>
                  <a:schemeClr val="accent1"/>
                </a:solidFill>
                <a:effectLst>
                  <a:outerShdw blurRad="38100" dist="25400" dir="5400000" algn="ctr" rotWithShape="0">
                    <a:srgbClr val="6E747A">
                      <a:alpha val="43000"/>
                    </a:srgbClr>
                  </a:outerShdw>
                </a:effectLst>
              </a:rPr>
              <a:t>（三）主要目标</a:t>
            </a:r>
            <a:endParaRPr lang="zh-CN" altLang="en-US"/>
          </a:p>
          <a:p>
            <a:r>
              <a:rPr lang="en-US" altLang="zh-CN"/>
              <a:t>   </a:t>
            </a:r>
            <a:r>
              <a:rPr lang="en-US" altLang="zh-CN">
                <a:solidFill>
                  <a:schemeClr val="tx1"/>
                </a:solidFill>
                <a:effectLst>
                  <a:outerShdw blurRad="38100" dist="19050" dir="2700000" algn="tl" rotWithShape="0">
                    <a:schemeClr val="dk1">
                      <a:alpha val="40000"/>
                    </a:schemeClr>
                  </a:outerShdw>
                </a:effectLst>
              </a:rPr>
              <a:t>  </a:t>
            </a:r>
            <a:r>
              <a:rPr lang="zh-CN" altLang="en-US">
                <a:solidFill>
                  <a:schemeClr val="tx1"/>
                </a:solidFill>
                <a:effectLst>
                  <a:outerShdw blurRad="38100" dist="19050" dir="2700000" algn="tl" rotWithShape="0">
                    <a:schemeClr val="dk1">
                      <a:alpha val="40000"/>
                    </a:schemeClr>
                  </a:outerShdw>
                </a:effectLst>
              </a:rPr>
              <a:t>到2021年底，</a:t>
            </a:r>
            <a:r>
              <a:rPr lang="zh-CN" altLang="en-US"/>
              <a:t>在全市生活垃圾分类投放、分类收集全覆盖</a:t>
            </a:r>
            <a:endParaRPr lang="zh-CN" altLang="en-US"/>
          </a:p>
          <a:p>
            <a:r>
              <a:rPr lang="zh-CN" altLang="en-US"/>
              <a:t>的基础上，有序推动“三定一督4+3”分类模式（“三定”即定</a:t>
            </a:r>
            <a:endParaRPr lang="zh-CN" altLang="en-US"/>
          </a:p>
          <a:p>
            <a:r>
              <a:rPr lang="zh-CN" altLang="en-US"/>
              <a:t>时、定点、定人，“一督”即专职督导，“4”即“强制四分类”</a:t>
            </a:r>
            <a:endParaRPr lang="zh-CN" altLang="en-US"/>
          </a:p>
          <a:p>
            <a:r>
              <a:rPr lang="zh-CN" altLang="en-US"/>
              <a:t>的厨余垃圾、其他垃圾、可回收物、有害垃圾，“3”即“专项</a:t>
            </a:r>
            <a:endParaRPr lang="zh-CN" altLang="en-US"/>
          </a:p>
          <a:p>
            <a:r>
              <a:rPr lang="zh-CN" altLang="en-US"/>
              <a:t>垃圾”的大件垃圾、园林绿化垃圾、建筑垃圾），打造一批管理</a:t>
            </a:r>
            <a:endParaRPr lang="zh-CN" altLang="en-US"/>
          </a:p>
          <a:p>
            <a:r>
              <a:rPr lang="zh-CN" altLang="en-US"/>
              <a:t>规范、成效明显的垃圾分类精品示范片区;基本完善生活垃圾</a:t>
            </a:r>
            <a:endParaRPr lang="zh-CN" altLang="en-US"/>
          </a:p>
          <a:p>
            <a:r>
              <a:rPr lang="zh-CN" altLang="en-US"/>
              <a:t>分类配套管理制度;市建成区厨余垃圾收运满足需要，处理能</a:t>
            </a:r>
            <a:endParaRPr lang="zh-CN" altLang="en-US"/>
          </a:p>
          <a:p>
            <a:r>
              <a:rPr lang="zh-CN" altLang="en-US"/>
              <a:t>力显著提升;全市可回收物站点建设及管理更加规范;生活垃</a:t>
            </a:r>
            <a:endParaRPr lang="zh-CN" altLang="en-US"/>
          </a:p>
          <a:p>
            <a:r>
              <a:rPr lang="zh-CN" altLang="en-US"/>
              <a:t>圾无害化处理率达到100%;因地制宜推进农村生活垃圾分类工</a:t>
            </a:r>
            <a:endParaRPr lang="zh-CN" altLang="en-US"/>
          </a:p>
          <a:p>
            <a:r>
              <a:rPr lang="zh-CN" altLang="en-US"/>
              <a:t>作。</a:t>
            </a:r>
            <a:endParaRPr lang="zh-CN" altLang="en-US"/>
          </a:p>
          <a:p>
            <a:r>
              <a:rPr lang="en-US" altLang="zh-CN"/>
              <a:t>   </a:t>
            </a:r>
            <a:r>
              <a:rPr lang="en-US" altLang="zh-CN">
                <a:solidFill>
                  <a:schemeClr val="tx1"/>
                </a:solidFill>
                <a:effectLst>
                  <a:outerShdw blurRad="38100" dist="19050" dir="2700000" algn="tl" rotWithShape="0">
                    <a:schemeClr val="dk1">
                      <a:alpha val="40000"/>
                    </a:schemeClr>
                  </a:outerShdw>
                </a:effectLst>
              </a:rPr>
              <a:t>  </a:t>
            </a:r>
            <a:r>
              <a:rPr lang="zh-CN" altLang="en-US">
                <a:solidFill>
                  <a:schemeClr val="tx1"/>
                </a:solidFill>
                <a:effectLst>
                  <a:outerShdw blurRad="38100" dist="19050" dir="2700000" algn="tl" rotWithShape="0">
                    <a:schemeClr val="dk1">
                      <a:alpha val="40000"/>
                    </a:schemeClr>
                  </a:outerShdw>
                </a:effectLst>
              </a:rPr>
              <a:t>到2023年底，</a:t>
            </a:r>
            <a:r>
              <a:rPr lang="zh-CN" altLang="en-US"/>
              <a:t>建立完善生活垃圾分类监督考核体系;垃圾</a:t>
            </a:r>
            <a:endParaRPr lang="zh-CN" altLang="en-US"/>
          </a:p>
          <a:p>
            <a:r>
              <a:rPr lang="zh-CN" altLang="en-US"/>
              <a:t>分类精品示范片区建设取得阶段性成效，居民生活垃圾分类习</a:t>
            </a:r>
            <a:endParaRPr lang="zh-CN" altLang="en-US"/>
          </a:p>
          <a:p>
            <a:r>
              <a:rPr lang="zh-CN" altLang="en-US"/>
              <a:t>惯基本养成;生活垃圾“4+3”分类末端处置能力满足分类需求，</a:t>
            </a:r>
            <a:endParaRPr lang="zh-CN" altLang="en-US"/>
          </a:p>
          <a:p>
            <a:r>
              <a:rPr lang="zh-CN" altLang="en-US"/>
              <a:t>城市生活垃圾回收利用率力争达40%以上。</a:t>
            </a:r>
            <a:endParaRPr lang="zh-CN" altLang="en-US"/>
          </a:p>
          <a:p>
            <a:r>
              <a:rPr lang="zh-CN" altLang="en-US"/>
              <a:t>到2025年底，建立配套完善的生活垃圾分类法规制度体系;</a:t>
            </a:r>
            <a:endParaRPr lang="zh-CN" altLang="en-US"/>
          </a:p>
          <a:p>
            <a:r>
              <a:rPr lang="zh-CN" altLang="en-US"/>
              <a:t>建成符合德阳实际的生活垃圾分类投放、分类收集、分类运输、</a:t>
            </a:r>
            <a:endParaRPr lang="zh-CN" altLang="en-US"/>
          </a:p>
          <a:p>
            <a:r>
              <a:rPr lang="zh-CN" altLang="en-US"/>
              <a:t>分类处理系统;居民生活垃圾分类习惯普遍形成;农村生活垃</a:t>
            </a:r>
            <a:endParaRPr lang="zh-CN" altLang="en-US"/>
          </a:p>
          <a:p>
            <a:r>
              <a:rPr lang="zh-CN" altLang="en-US"/>
              <a:t>圾分类工作取得明显成效。</a:t>
            </a:r>
            <a:endParaRPr lang="zh-CN" altLang="en-US"/>
          </a:p>
        </p:txBody>
      </p:sp>
      <p:pic>
        <p:nvPicPr>
          <p:cNvPr id="5" name="图片 4" descr="【党建到基层】沂河社区党支部开展党日活动"/>
          <p:cNvPicPr>
            <a:picLocks noChangeAspect="true"/>
          </p:cNvPicPr>
          <p:nvPr/>
        </p:nvPicPr>
        <p:blipFill>
          <a:blip r:embed="rId1"/>
          <a:stretch>
            <a:fillRect/>
          </a:stretch>
        </p:blipFill>
        <p:spPr>
          <a:xfrm>
            <a:off x="685165" y="1001395"/>
            <a:ext cx="3446145" cy="2585085"/>
          </a:xfrm>
          <a:prstGeom prst="rect">
            <a:avLst/>
          </a:prstGeom>
        </p:spPr>
      </p:pic>
      <p:pic>
        <p:nvPicPr>
          <p:cNvPr id="6" name="图片 5" descr="【奖补激励】2020年垃圾分类优秀小区奖补仪式01"/>
          <p:cNvPicPr>
            <a:picLocks noChangeAspect="true"/>
          </p:cNvPicPr>
          <p:nvPr/>
        </p:nvPicPr>
        <p:blipFill>
          <a:blip r:embed="rId2"/>
          <a:stretch>
            <a:fillRect/>
          </a:stretch>
        </p:blipFill>
        <p:spPr>
          <a:xfrm>
            <a:off x="685165" y="3808095"/>
            <a:ext cx="3446780" cy="2298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true"/>
          </p:cNvSpPr>
          <p:nvPr>
            <p:ph type="ctrTitle"/>
            <p:custDataLst>
              <p:tags r:id="rId1"/>
            </p:custDataLst>
          </p:nvPr>
        </p:nvSpPr>
        <p:spPr>
          <a:xfrm>
            <a:off x="1653540" y="455930"/>
            <a:ext cx="9144000" cy="1090295"/>
          </a:xfrm>
        </p:spPr>
        <p:txBody>
          <a:bodyPr>
            <a:noAutofit/>
          </a:bodyPr>
          <a:lstStyle/>
          <a:p>
            <a:r>
              <a:rPr lang="zh-CN" altLang="en-US" sz="4300"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sym typeface="+mn-ea"/>
              </a:rPr>
              <a:t>深圳市垃圾分类公众教育蒲公英计划</a:t>
            </a:r>
            <a:endParaRPr lang="zh-CN" altLang="en-US" sz="4300" dirty="0" smtClean="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sym typeface="+mn-ea"/>
            </a:endParaRPr>
          </a:p>
        </p:txBody>
      </p:sp>
      <p:sp>
        <p:nvSpPr>
          <p:cNvPr id="9" name="副标题 8"/>
          <p:cNvSpPr>
            <a:spLocks noGrp="true"/>
          </p:cNvSpPr>
          <p:nvPr>
            <p:ph type="subTitle" idx="1"/>
            <p:custDataLst>
              <p:tags r:id="rId2"/>
            </p:custDataLst>
          </p:nvPr>
        </p:nvSpPr>
        <p:spPr>
          <a:xfrm>
            <a:off x="1376680" y="5451475"/>
            <a:ext cx="9144000" cy="676275"/>
          </a:xfrm>
        </p:spPr>
        <p:txBody>
          <a:bodyPr>
            <a:normAutofit/>
          </a:bodyPr>
          <a:lstStyle/>
          <a:p>
            <a:r>
              <a:rPr lang="zh-CN" altLang="en-US" sz="3200" b="1"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rPr>
              <a:t>深圳源创环保科技有限公司</a:t>
            </a:r>
            <a:endParaRPr lang="zh-CN" altLang="en-US" sz="3200" b="1" dirty="0">
              <a:ln>
                <a:solidFill>
                  <a:schemeClr val="accent1">
                    <a:lumMod val="75000"/>
                  </a:schemeClr>
                </a:solidFill>
              </a:ln>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宋体" panose="02010600030101010101" pitchFamily="2" charset="-122"/>
            </a:endParaRPr>
          </a:p>
        </p:txBody>
      </p:sp>
      <p:pic>
        <p:nvPicPr>
          <p:cNvPr id="16" name="图片 15" descr="ppt-17.png"/>
          <p:cNvPicPr>
            <a:picLocks noChangeAspect="true"/>
          </p:cNvPicPr>
          <p:nvPr/>
        </p:nvPicPr>
        <p:blipFill>
          <a:blip r:embed="rId3" cstate="print"/>
          <a:srcRect r="60635"/>
          <a:stretch>
            <a:fillRect/>
          </a:stretch>
        </p:blipFill>
        <p:spPr>
          <a:xfrm>
            <a:off x="66634" y="89831"/>
            <a:ext cx="919493" cy="862353"/>
          </a:xfrm>
          <a:prstGeom prst="rect">
            <a:avLst/>
          </a:prstGeom>
        </p:spPr>
      </p:pic>
      <p:pic>
        <p:nvPicPr>
          <p:cNvPr id="7" name="图片 6" descr="ppt-05"/>
          <p:cNvPicPr>
            <a:picLocks noChangeAspect="true"/>
          </p:cNvPicPr>
          <p:nvPr/>
        </p:nvPicPr>
        <p:blipFill>
          <a:blip r:embed="rId4" cstate="print"/>
          <a:stretch>
            <a:fillRect/>
          </a:stretch>
        </p:blipFill>
        <p:spPr>
          <a:xfrm>
            <a:off x="-73659" y="-58420"/>
            <a:ext cx="12870841" cy="7241994"/>
          </a:xfrm>
          <a:prstGeom prst="rect">
            <a:avLst/>
          </a:prstGeom>
          <a:solidFill>
            <a:schemeClr val="accent5"/>
          </a:solidFill>
        </p:spPr>
      </p:pic>
      <p:sp>
        <p:nvSpPr>
          <p:cNvPr id="11" name="标题 7"/>
          <p:cNvSpPr>
            <a:spLocks noGrp="true"/>
          </p:cNvSpPr>
          <p:nvPr>
            <p:custDataLst>
              <p:tags r:id="rId5"/>
            </p:custDataLst>
          </p:nvPr>
        </p:nvSpPr>
        <p:spPr>
          <a:xfrm>
            <a:off x="1409065" y="354330"/>
            <a:ext cx="8214995" cy="1090295"/>
          </a:xfrm>
          <a:prstGeom prst="rect">
            <a:avLst/>
          </a:prstGeom>
        </p:spPr>
        <p:txBody>
          <a:bodyPr vert="horz" lIns="91440" tIns="45720" rIns="91440" bIns="45720" rtlCol="0" anchor="b">
            <a:noAutofit/>
            <a:scene3d>
              <a:camera prst="orthographicFront"/>
              <a:lightRig rig="threePt" dir="t"/>
            </a:scene3d>
          </a:bodyPr>
          <a:lstStyle>
            <a:lvl1pPr algn="ctr" defTabSz="914400" rtl="0" eaLnBrk="1" latinLnBrk="0" hangingPunct="1">
              <a:lnSpc>
                <a:spcPct val="90000"/>
              </a:lnSpc>
              <a:spcBef>
                <a:spcPct val="0"/>
              </a:spcBef>
              <a:buNone/>
              <a:defRPr sz="4800" b="1" kern="1200">
                <a:solidFill>
                  <a:schemeClr val="accent3">
                    <a:lumMod val="75000"/>
                  </a:schemeClr>
                </a:solidFill>
                <a:latin typeface="+mj-lt"/>
                <a:ea typeface="+mj-ea"/>
                <a:cs typeface="+mj-cs"/>
              </a:defRPr>
            </a:lvl1pPr>
          </a:lstStyle>
          <a:p>
            <a:r>
              <a:rPr lang="zh-CN" altLang="en-US" sz="3500" dirty="0">
                <a:solidFill>
                  <a:schemeClr val="bg1"/>
                </a:solidFill>
                <a:effectLst/>
                <a:latin typeface="微软雅黑" panose="020B0503020204020204" pitchFamily="34" charset="-122"/>
                <a:ea typeface="微软雅黑" panose="020B0503020204020204" pitchFamily="34" charset="-122"/>
                <a:sym typeface="+mn-ea"/>
              </a:rPr>
              <a:t>德阳市垃圾分类公众教育蒲公英计划</a:t>
            </a:r>
            <a:endParaRPr lang="zh-CN" altLang="en-US" sz="3500" dirty="0">
              <a:solidFill>
                <a:schemeClr val="bg1"/>
              </a:solidFill>
              <a:effectLst/>
              <a:latin typeface="微软雅黑" panose="020B0503020204020204" pitchFamily="34" charset="-122"/>
              <a:ea typeface="微软雅黑" panose="020B0503020204020204" pitchFamily="34" charset="-122"/>
              <a:sym typeface="+mn-ea"/>
            </a:endParaRPr>
          </a:p>
        </p:txBody>
      </p:sp>
      <p:sp>
        <p:nvSpPr>
          <p:cNvPr id="13" name="副标题 8"/>
          <p:cNvSpPr>
            <a:spLocks noGrp="true"/>
          </p:cNvSpPr>
          <p:nvPr>
            <p:custDataLst>
              <p:tags r:id="rId6"/>
            </p:custDataLst>
          </p:nvPr>
        </p:nvSpPr>
        <p:spPr>
          <a:xfrm>
            <a:off x="986155" y="1956435"/>
            <a:ext cx="3854450" cy="1634490"/>
          </a:xfrm>
          <a:prstGeom prst="rect">
            <a:avLst/>
          </a:prstGeom>
        </p:spPr>
        <p:txBody>
          <a:bodyPr vert="horz" lIns="91440" tIns="45720" rIns="91440" bIns="45720" rtlCol="0" anchor="ctr" anchorCtr="false">
            <a:noAutofit/>
          </a:bodyPr>
          <a:lstStyle>
            <a:lvl1pPr marL="0" indent="0" algn="ctr" defTabSz="914400" rtl="0" eaLnBrk="1" latinLnBrk="0" hangingPunct="1">
              <a:lnSpc>
                <a:spcPct val="90000"/>
              </a:lnSpc>
              <a:spcBef>
                <a:spcPts val="1000"/>
              </a:spcBef>
              <a:buClr>
                <a:srgbClr val="963B22"/>
              </a:buClr>
              <a:buFont typeface="Arial" panose="020B0604020202020204" pitchFamily="34" charset="0"/>
              <a:buNone/>
              <a:defRPr sz="2400" kern="1200">
                <a:solidFill>
                  <a:schemeClr val="accent2"/>
                </a:solidFill>
                <a:latin typeface="+mn-lt"/>
                <a:ea typeface="+mn-ea"/>
                <a:cs typeface="+mn-cs"/>
              </a:defRPr>
            </a:lvl1pPr>
            <a:lvl2pPr marL="457200" indent="0" algn="ctr" defTabSz="914400" rtl="0" eaLnBrk="1" latinLnBrk="0" hangingPunct="1">
              <a:lnSpc>
                <a:spcPct val="90000"/>
              </a:lnSpc>
              <a:spcBef>
                <a:spcPts val="500"/>
              </a:spcBef>
              <a:buClr>
                <a:srgbClr val="963B22"/>
              </a:buClr>
              <a:buFont typeface="Arial" panose="020B0604020202020204" pitchFamily="34" charset="0"/>
              <a:buNone/>
              <a:defRPr sz="2000" kern="1200">
                <a:solidFill>
                  <a:schemeClr val="accent2"/>
                </a:solidFill>
                <a:latin typeface="+mn-lt"/>
                <a:ea typeface="+mn-ea"/>
                <a:cs typeface="+mn-cs"/>
              </a:defRPr>
            </a:lvl2pPr>
            <a:lvl3pPr marL="914400" indent="0" algn="ctr" defTabSz="914400" rtl="0" eaLnBrk="1" latinLnBrk="0" hangingPunct="1">
              <a:lnSpc>
                <a:spcPct val="90000"/>
              </a:lnSpc>
              <a:spcBef>
                <a:spcPts val="500"/>
              </a:spcBef>
              <a:buClr>
                <a:srgbClr val="963B22"/>
              </a:buClr>
              <a:buFont typeface="Arial" panose="020B0604020202020204" pitchFamily="34" charset="0"/>
              <a:buNone/>
              <a:defRPr sz="1800" kern="1200">
                <a:solidFill>
                  <a:schemeClr val="accent2"/>
                </a:solidFill>
                <a:latin typeface="+mn-lt"/>
                <a:ea typeface="+mn-ea"/>
                <a:cs typeface="+mn-cs"/>
              </a:defRPr>
            </a:lvl3pPr>
            <a:lvl4pPr marL="1371600" indent="0" algn="ctr" defTabSz="914400" rtl="0" eaLnBrk="1" latinLnBrk="0" hangingPunct="1">
              <a:lnSpc>
                <a:spcPct val="90000"/>
              </a:lnSpc>
              <a:spcBef>
                <a:spcPts val="500"/>
              </a:spcBef>
              <a:buClr>
                <a:srgbClr val="963B22"/>
              </a:buClr>
              <a:buFont typeface="Arial" panose="020B0604020202020204" pitchFamily="34" charset="0"/>
              <a:buNone/>
              <a:defRPr sz="1600" kern="1200">
                <a:solidFill>
                  <a:schemeClr val="accent2"/>
                </a:solidFill>
                <a:latin typeface="+mn-lt"/>
                <a:ea typeface="+mn-ea"/>
                <a:cs typeface="+mn-cs"/>
              </a:defRPr>
            </a:lvl4pPr>
            <a:lvl5pPr marL="1828800" indent="0" algn="ctr" defTabSz="914400" rtl="0" eaLnBrk="1" latinLnBrk="0" hangingPunct="1">
              <a:lnSpc>
                <a:spcPct val="90000"/>
              </a:lnSpc>
              <a:spcBef>
                <a:spcPts val="500"/>
              </a:spcBef>
              <a:buClr>
                <a:srgbClr val="963B22"/>
              </a:buClr>
              <a:buFont typeface="Arial" panose="020B0604020202020204" pitchFamily="34" charset="0"/>
              <a:buNone/>
              <a:defRPr sz="1600" kern="1200">
                <a:solidFill>
                  <a:schemeClr val="accent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6000" b="1" dirty="0">
                <a:ln w="10160">
                  <a:solidFill>
                    <a:schemeClr val="accent5"/>
                  </a:solidFill>
                  <a:prstDash val="solid"/>
                </a:ln>
                <a:solidFill>
                  <a:schemeClr val="bg1"/>
                </a:solidFill>
                <a:effectLst/>
                <a:latin typeface="微软雅黑" panose="020B0503020204020204" pitchFamily="34" charset="-122"/>
                <a:ea typeface="微软雅黑" panose="020B0503020204020204" pitchFamily="34" charset="-122"/>
                <a:cs typeface="+mj-cs"/>
              </a:rPr>
              <a:t>请加群</a:t>
            </a:r>
            <a:endParaRPr lang="zh-CN" altLang="en-US" sz="6000" b="1" dirty="0">
              <a:ln w="10160">
                <a:solidFill>
                  <a:schemeClr val="accent5"/>
                </a:solidFill>
                <a:prstDash val="solid"/>
              </a:ln>
              <a:solidFill>
                <a:schemeClr val="bg1"/>
              </a:solidFill>
              <a:effectLst/>
              <a:latin typeface="微软雅黑" panose="020B0503020204020204" pitchFamily="34" charset="-122"/>
              <a:ea typeface="微软雅黑" panose="020B0503020204020204" pitchFamily="34" charset="-122"/>
              <a:cs typeface="+mj-cs"/>
            </a:endParaRPr>
          </a:p>
        </p:txBody>
      </p:sp>
      <p:sp>
        <p:nvSpPr>
          <p:cNvPr id="3" name="矩形 2"/>
          <p:cNvSpPr/>
          <p:nvPr/>
        </p:nvSpPr>
        <p:spPr>
          <a:xfrm>
            <a:off x="1685925" y="4000500"/>
            <a:ext cx="3629025" cy="55245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true"/>
          </p:cNvPicPr>
          <p:nvPr/>
        </p:nvPicPr>
        <p:blipFill>
          <a:blip r:embed="rId7"/>
          <a:stretch>
            <a:fillRect/>
          </a:stretch>
        </p:blipFill>
        <p:spPr>
          <a:xfrm>
            <a:off x="364490" y="297815"/>
            <a:ext cx="1395730" cy="1406525"/>
          </a:xfrm>
          <a:prstGeom prst="rect">
            <a:avLst/>
          </a:prstGeom>
        </p:spPr>
      </p:pic>
      <p:pic>
        <p:nvPicPr>
          <p:cNvPr id="2" name="图片 1" descr="webwxgetmsgimg"/>
          <p:cNvPicPr>
            <a:picLocks noChangeAspect="true"/>
          </p:cNvPicPr>
          <p:nvPr/>
        </p:nvPicPr>
        <p:blipFill>
          <a:blip r:embed="rId8"/>
          <a:srcRect t="21995" b="27396"/>
          <a:stretch>
            <a:fillRect/>
          </a:stretch>
        </p:blipFill>
        <p:spPr>
          <a:xfrm>
            <a:off x="4505325" y="1704340"/>
            <a:ext cx="4328160" cy="4747260"/>
          </a:xfrm>
          <a:prstGeom prst="rect">
            <a:avLst/>
          </a:prstGeom>
        </p:spPr>
      </p:pic>
    </p:spTree>
    <p:custDataLst>
      <p:tags r:id="rId9"/>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611575" y="89605"/>
            <a:ext cx="10969200" cy="705600"/>
          </a:xfrm>
        </p:spPr>
        <p:txBody>
          <a:bodyPr/>
          <a:p>
            <a:r>
              <a:rPr lang="zh-CN" altLang="en-US" sz="2400">
                <a:effectLst>
                  <a:outerShdw blurRad="38100" dist="38100" dir="2700000" algn="tl">
                    <a:srgbClr val="000000">
                      <a:alpha val="43137"/>
                    </a:srgbClr>
                  </a:outerShdw>
                </a:effectLst>
              </a:rPr>
              <a:t>德阳</a:t>
            </a:r>
            <a:r>
              <a:rPr lang="en-US" altLang="zh-CN" sz="2400">
                <a:effectLst>
                  <a:outerShdw blurRad="38100" dist="38100" dir="2700000" algn="tl">
                    <a:srgbClr val="000000">
                      <a:alpha val="43137"/>
                    </a:srgbClr>
                  </a:outerShdw>
                </a:effectLst>
              </a:rPr>
              <a:t> </a:t>
            </a:r>
            <a:r>
              <a:rPr lang="zh-CN" altLang="en-US" sz="2400">
                <a:effectLst>
                  <a:outerShdw blurRad="38100" dist="38100" dir="2700000" algn="tl">
                    <a:srgbClr val="000000">
                      <a:alpha val="43137"/>
                    </a:srgbClr>
                  </a:outerShdw>
                </a:effectLst>
              </a:rPr>
              <a:t>垃圾分类</a:t>
            </a:r>
            <a:r>
              <a:rPr lang="en-US" altLang="zh-CN" sz="2400">
                <a:effectLst>
                  <a:outerShdw blurRad="38100" dist="38100" dir="2700000" algn="tl">
                    <a:srgbClr val="000000">
                      <a:alpha val="43137"/>
                    </a:srgbClr>
                  </a:outerShdw>
                </a:effectLst>
              </a:rPr>
              <a:t> </a:t>
            </a:r>
            <a:r>
              <a:rPr lang="zh-CN" altLang="en-US" sz="2400">
                <a:effectLst>
                  <a:outerShdw blurRad="38100" dist="38100" dir="2700000" algn="tl">
                    <a:srgbClr val="000000">
                      <a:alpha val="43137"/>
                    </a:srgbClr>
                  </a:outerShdw>
                </a:effectLst>
              </a:rPr>
              <a:t>大事记</a:t>
            </a:r>
            <a:endParaRPr lang="zh-CN" altLang="en-US" sz="2400">
              <a:effectLst>
                <a:outerShdw blurRad="38100" dist="38100" dir="2700000" algn="tl">
                  <a:srgbClr val="000000">
                    <a:alpha val="43137"/>
                  </a:srgbClr>
                </a:outerShdw>
              </a:effectLst>
            </a:endParaRPr>
          </a:p>
        </p:txBody>
      </p:sp>
      <p:pic>
        <p:nvPicPr>
          <p:cNvPr id="3" name="图片 2" descr="sendpix0"/>
          <p:cNvPicPr>
            <a:picLocks noChangeAspect="true"/>
          </p:cNvPicPr>
          <p:nvPr/>
        </p:nvPicPr>
        <p:blipFill>
          <a:blip r:embed="rId1"/>
          <a:stretch>
            <a:fillRect/>
          </a:stretch>
        </p:blipFill>
        <p:spPr>
          <a:xfrm>
            <a:off x="1242695" y="856615"/>
            <a:ext cx="10032365" cy="557276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5396484" y="1241171"/>
            <a:ext cx="6406895" cy="2238120"/>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8678798" y="3460877"/>
            <a:ext cx="3118866" cy="2105533"/>
          </a:xfrm>
          <a:prstGeom prst="rect">
            <a:avLst/>
          </a:prstGeom>
          <a:blipFill>
            <a:blip r:embed="rId2" cstate="print"/>
            <a:stretch>
              <a:fillRect/>
            </a:stretch>
          </a:blipFill>
        </p:spPr>
        <p:txBody>
          <a:bodyPr wrap="square" lIns="0" tIns="0" rIns="0" bIns="0" rtlCol="0"/>
          <a:lstStyle/>
          <a:p/>
        </p:txBody>
      </p:sp>
      <p:sp>
        <p:nvSpPr>
          <p:cNvPr id="5" name="object 5"/>
          <p:cNvSpPr/>
          <p:nvPr/>
        </p:nvSpPr>
        <p:spPr>
          <a:xfrm>
            <a:off x="5398008" y="3480218"/>
            <a:ext cx="3277870" cy="2126106"/>
          </a:xfrm>
          <a:prstGeom prst="rect">
            <a:avLst/>
          </a:prstGeom>
          <a:blipFill>
            <a:blip r:embed="rId3" cstate="print"/>
            <a:stretch>
              <a:fillRect/>
            </a:stretch>
          </a:blipFill>
        </p:spPr>
        <p:txBody>
          <a:bodyPr wrap="square" lIns="0" tIns="0" rIns="0" bIns="0" rtlCol="0"/>
          <a:lstStyle/>
          <a:p/>
        </p:txBody>
      </p:sp>
      <p:sp>
        <p:nvSpPr>
          <p:cNvPr id="6" name="object 6"/>
          <p:cNvSpPr txBox="true"/>
          <p:nvPr/>
        </p:nvSpPr>
        <p:spPr>
          <a:xfrm>
            <a:off x="371652" y="1299210"/>
            <a:ext cx="4584700" cy="4725670"/>
          </a:xfrm>
          <a:prstGeom prst="rect">
            <a:avLst/>
          </a:prstGeom>
        </p:spPr>
        <p:txBody>
          <a:bodyPr vert="horz" wrap="square" lIns="0" tIns="16510" rIns="0" bIns="0" rtlCol="0">
            <a:spAutoFit/>
          </a:bodyPr>
          <a:lstStyle/>
          <a:p>
            <a:pPr marL="408940" marR="97155">
              <a:lnSpc>
                <a:spcPct val="100000"/>
              </a:lnSpc>
              <a:spcBef>
                <a:spcPts val="130"/>
              </a:spcBef>
            </a:pPr>
            <a:r>
              <a:rPr sz="2100" b="1" spc="35" dirty="0">
                <a:solidFill>
                  <a:srgbClr val="298EC0"/>
                </a:solidFill>
                <a:latin typeface="宋体" panose="02010600030101010101" pitchFamily="2" charset="-122"/>
                <a:cs typeface="宋体" panose="02010600030101010101" pitchFamily="2" charset="-122"/>
              </a:rPr>
              <a:t>人类活</a:t>
            </a:r>
            <a:r>
              <a:rPr sz="2100" b="1" spc="25" dirty="0">
                <a:solidFill>
                  <a:srgbClr val="298EC0"/>
                </a:solidFill>
                <a:latin typeface="宋体" panose="02010600030101010101" pitchFamily="2" charset="-122"/>
                <a:cs typeface="宋体" panose="02010600030101010101" pitchFamily="2" charset="-122"/>
              </a:rPr>
              <a:t>动</a:t>
            </a:r>
            <a:r>
              <a:rPr sz="2100" b="1" spc="35" dirty="0">
                <a:solidFill>
                  <a:srgbClr val="298EC0"/>
                </a:solidFill>
                <a:latin typeface="宋体" panose="02010600030101010101" pitchFamily="2" charset="-122"/>
                <a:cs typeface="宋体" panose="02010600030101010101" pitchFamily="2" charset="-122"/>
              </a:rPr>
              <a:t>所</a:t>
            </a:r>
            <a:r>
              <a:rPr sz="2100" b="1" spc="25" dirty="0">
                <a:solidFill>
                  <a:srgbClr val="298EC0"/>
                </a:solidFill>
                <a:latin typeface="宋体" panose="02010600030101010101" pitchFamily="2" charset="-122"/>
                <a:cs typeface="宋体" panose="02010600030101010101" pitchFamily="2" charset="-122"/>
              </a:rPr>
              <a:t>至，垃圾无处</a:t>
            </a:r>
            <a:r>
              <a:rPr sz="2100" b="1" spc="35" dirty="0">
                <a:solidFill>
                  <a:srgbClr val="298EC0"/>
                </a:solidFill>
                <a:latin typeface="宋体" panose="02010600030101010101" pitchFamily="2" charset="-122"/>
                <a:cs typeface="宋体" panose="02010600030101010101" pitchFamily="2" charset="-122"/>
              </a:rPr>
              <a:t>不</a:t>
            </a:r>
            <a:r>
              <a:rPr sz="2100" b="1" spc="25" dirty="0">
                <a:solidFill>
                  <a:srgbClr val="298EC0"/>
                </a:solidFill>
                <a:latin typeface="宋体" panose="02010600030101010101" pitchFamily="2" charset="-122"/>
                <a:cs typeface="宋体" panose="02010600030101010101" pitchFamily="2" charset="-122"/>
              </a:rPr>
              <a:t>在</a:t>
            </a:r>
            <a:r>
              <a:rPr sz="2100" b="1" spc="35" dirty="0">
                <a:solidFill>
                  <a:srgbClr val="298EC0"/>
                </a:solidFill>
                <a:latin typeface="宋体" panose="02010600030101010101" pitchFamily="2" charset="-122"/>
                <a:cs typeface="宋体" panose="02010600030101010101" pitchFamily="2" charset="-122"/>
              </a:rPr>
              <a:t>，  </a:t>
            </a:r>
            <a:r>
              <a:rPr sz="2100" b="1" spc="35" dirty="0">
                <a:solidFill>
                  <a:srgbClr val="298EC0"/>
                </a:solidFill>
                <a:latin typeface="微软雅黑" panose="020B0503020204020204" pitchFamily="34" charset="-122"/>
                <a:cs typeface="微软雅黑" panose="020B0503020204020204" pitchFamily="34" charset="-122"/>
              </a:rPr>
              <a:t>人类在进步，地球却在“逆行</a:t>
            </a:r>
            <a:r>
              <a:rPr sz="2100" b="1" spc="20" dirty="0">
                <a:solidFill>
                  <a:srgbClr val="298EC0"/>
                </a:solidFill>
                <a:latin typeface="微软雅黑" panose="020B0503020204020204" pitchFamily="34" charset="-122"/>
                <a:cs typeface="微软雅黑" panose="020B0503020204020204" pitchFamily="34" charset="-122"/>
              </a:rPr>
              <a:t>”,  </a:t>
            </a:r>
            <a:r>
              <a:rPr sz="2100" b="1" spc="30" dirty="0">
                <a:solidFill>
                  <a:srgbClr val="298EC0"/>
                </a:solidFill>
                <a:latin typeface="微软雅黑" panose="020B0503020204020204" pitchFamily="34" charset="-122"/>
                <a:cs typeface="微软雅黑" panose="020B0503020204020204" pitchFamily="34" charset="-122"/>
              </a:rPr>
              <a:t>地球被垃圾包围。大量的垃圾堆放 和填埋导致水源、土地、空气被严 </a:t>
            </a:r>
            <a:r>
              <a:rPr sz="2100" b="1" spc="35" dirty="0">
                <a:solidFill>
                  <a:srgbClr val="298EC0"/>
                </a:solidFill>
                <a:latin typeface="微软雅黑" panose="020B0503020204020204" pitchFamily="34" charset="-122"/>
                <a:cs typeface="微软雅黑" panose="020B0503020204020204" pitchFamily="34" charset="-122"/>
              </a:rPr>
              <a:t>重污染。</a:t>
            </a:r>
            <a:endParaRPr sz="2100">
              <a:latin typeface="微软雅黑" panose="020B0503020204020204" pitchFamily="34" charset="-122"/>
              <a:cs typeface="微软雅黑" panose="020B0503020204020204" pitchFamily="34" charset="-122"/>
            </a:endParaRPr>
          </a:p>
          <a:p>
            <a:pPr marL="355600" marR="5080" indent="-342900">
              <a:lnSpc>
                <a:spcPct val="153000"/>
              </a:lnSpc>
              <a:spcBef>
                <a:spcPts val="1290"/>
              </a:spcBef>
              <a:buFont typeface="Wingdings" panose="05000000000000000000"/>
              <a:buChar char=""/>
              <a:tabLst>
                <a:tab pos="354965" algn="l"/>
                <a:tab pos="355600" algn="l"/>
              </a:tabLst>
            </a:pPr>
            <a:r>
              <a:rPr sz="2100" spc="35" dirty="0">
                <a:solidFill>
                  <a:srgbClr val="545454"/>
                </a:solidFill>
                <a:latin typeface="宋体" panose="02010600030101010101" pitchFamily="2" charset="-122"/>
                <a:cs typeface="宋体" panose="02010600030101010101" pitchFamily="2" charset="-122"/>
              </a:rPr>
              <a:t>根据联合国数据显示，仅澳洲海洋 就有近</a:t>
            </a:r>
            <a:r>
              <a:rPr sz="2100" b="1" spc="15" dirty="0">
                <a:solidFill>
                  <a:srgbClr val="298EC0"/>
                </a:solidFill>
                <a:latin typeface="宋体" panose="02010600030101010101" pitchFamily="2" charset="-122"/>
                <a:cs typeface="宋体" panose="02010600030101010101" pitchFamily="2" charset="-122"/>
              </a:rPr>
              <a:t>1300</a:t>
            </a:r>
            <a:r>
              <a:rPr sz="2100" b="1" spc="35" dirty="0">
                <a:solidFill>
                  <a:srgbClr val="298EC0"/>
                </a:solidFill>
                <a:latin typeface="宋体" panose="02010600030101010101" pitchFamily="2" charset="-122"/>
                <a:cs typeface="宋体" panose="02010600030101010101" pitchFamily="2" charset="-122"/>
              </a:rPr>
              <a:t>万吨</a:t>
            </a:r>
            <a:r>
              <a:rPr sz="2100" spc="35" dirty="0">
                <a:solidFill>
                  <a:srgbClr val="545454"/>
                </a:solidFill>
                <a:latin typeface="宋体" panose="02010600030101010101" pitchFamily="2" charset="-122"/>
                <a:cs typeface="宋体" panose="02010600030101010101" pitchFamily="2" charset="-122"/>
              </a:rPr>
              <a:t>塑料垃圾，每年导 致</a:t>
            </a:r>
            <a:r>
              <a:rPr sz="2100" b="1" spc="15" dirty="0">
                <a:solidFill>
                  <a:srgbClr val="298EC0"/>
                </a:solidFill>
                <a:latin typeface="宋体" panose="02010600030101010101" pitchFamily="2" charset="-122"/>
                <a:cs typeface="宋体" panose="02010600030101010101" pitchFamily="2" charset="-122"/>
              </a:rPr>
              <a:t>100</a:t>
            </a:r>
            <a:r>
              <a:rPr sz="2100" b="1" spc="35" dirty="0">
                <a:solidFill>
                  <a:srgbClr val="298EC0"/>
                </a:solidFill>
                <a:latin typeface="宋体" panose="02010600030101010101" pitchFamily="2" charset="-122"/>
                <a:cs typeface="宋体" panose="02010600030101010101" pitchFamily="2" charset="-122"/>
              </a:rPr>
              <a:t>万</a:t>
            </a:r>
            <a:r>
              <a:rPr sz="2100" spc="35" dirty="0">
                <a:solidFill>
                  <a:srgbClr val="545454"/>
                </a:solidFill>
                <a:latin typeface="宋体" panose="02010600030101010101" pitchFamily="2" charset="-122"/>
                <a:cs typeface="宋体" panose="02010600030101010101" pitchFamily="2" charset="-122"/>
              </a:rPr>
              <a:t>只海鸟，和超过</a:t>
            </a:r>
            <a:r>
              <a:rPr sz="2100" b="1" spc="15" dirty="0">
                <a:solidFill>
                  <a:srgbClr val="298EC0"/>
                </a:solidFill>
                <a:latin typeface="宋体" panose="02010600030101010101" pitchFamily="2" charset="-122"/>
                <a:cs typeface="宋体" panose="02010600030101010101" pitchFamily="2" charset="-122"/>
              </a:rPr>
              <a:t>10</a:t>
            </a:r>
            <a:r>
              <a:rPr sz="2100" b="1" spc="35" dirty="0">
                <a:solidFill>
                  <a:srgbClr val="298EC0"/>
                </a:solidFill>
                <a:latin typeface="宋体" panose="02010600030101010101" pitchFamily="2" charset="-122"/>
                <a:cs typeface="宋体" panose="02010600030101010101" pitchFamily="2" charset="-122"/>
              </a:rPr>
              <a:t>万</a:t>
            </a:r>
            <a:r>
              <a:rPr sz="2100" spc="35" dirty="0">
                <a:latin typeface="宋体" panose="02010600030101010101" pitchFamily="2" charset="-122"/>
                <a:cs typeface="宋体" panose="02010600030101010101" pitchFamily="2" charset="-122"/>
              </a:rPr>
              <a:t>只</a:t>
            </a:r>
            <a:r>
              <a:rPr sz="2100" spc="30" dirty="0">
                <a:solidFill>
                  <a:srgbClr val="545454"/>
                </a:solidFill>
                <a:latin typeface="宋体" panose="02010600030101010101" pitchFamily="2" charset="-122"/>
                <a:cs typeface="宋体" panose="02010600030101010101" pitchFamily="2" charset="-122"/>
              </a:rPr>
              <a:t>海洋 </a:t>
            </a:r>
            <a:r>
              <a:rPr sz="2100" spc="35" dirty="0">
                <a:solidFill>
                  <a:srgbClr val="545454"/>
                </a:solidFill>
                <a:latin typeface="宋体" panose="02010600030101010101" pitchFamily="2" charset="-122"/>
                <a:cs typeface="宋体" panose="02010600030101010101" pitchFamily="2" charset="-122"/>
              </a:rPr>
              <a:t>动物死亡。</a:t>
            </a:r>
            <a:r>
              <a:rPr sz="2100" spc="35" dirty="0">
                <a:latin typeface="宋体" panose="02010600030101010101" pitchFamily="2" charset="-122"/>
                <a:cs typeface="宋体" panose="02010600030101010101" pitchFamily="2" charset="-122"/>
              </a:rPr>
              <a:t> </a:t>
            </a:r>
            <a:endParaRPr sz="2100">
              <a:latin typeface="宋体" panose="02010600030101010101" pitchFamily="2" charset="-122"/>
              <a:cs typeface="宋体" panose="02010600030101010101" pitchFamily="2" charset="-122"/>
            </a:endParaRPr>
          </a:p>
          <a:p>
            <a:pPr marL="355600" marR="10795" indent="-342900">
              <a:lnSpc>
                <a:spcPct val="152000"/>
              </a:lnSpc>
              <a:buFont typeface="Wingdings" panose="05000000000000000000"/>
              <a:buChar char=""/>
              <a:tabLst>
                <a:tab pos="354965" algn="l"/>
                <a:tab pos="355600" algn="l"/>
              </a:tabLst>
            </a:pPr>
            <a:r>
              <a:rPr sz="2100" spc="35" dirty="0">
                <a:solidFill>
                  <a:srgbClr val="545454"/>
                </a:solidFill>
                <a:latin typeface="宋体" panose="02010600030101010101" pitchFamily="2" charset="-122"/>
                <a:cs typeface="宋体" panose="02010600030101010101" pitchFamily="2" charset="-122"/>
              </a:rPr>
              <a:t>海洋中的塑料垃圾降解时间需要</a:t>
            </a:r>
            <a:r>
              <a:rPr sz="2100" b="1" spc="15" dirty="0">
                <a:solidFill>
                  <a:srgbClr val="298EC0"/>
                </a:solidFill>
                <a:latin typeface="宋体" panose="02010600030101010101" pitchFamily="2" charset="-122"/>
                <a:cs typeface="宋体" panose="02010600030101010101" pitchFamily="2" charset="-122"/>
              </a:rPr>
              <a:t>400 </a:t>
            </a:r>
            <a:r>
              <a:rPr sz="2100" b="1" spc="35" dirty="0">
                <a:solidFill>
                  <a:srgbClr val="298EC0"/>
                </a:solidFill>
                <a:latin typeface="宋体" panose="02010600030101010101" pitchFamily="2" charset="-122"/>
                <a:cs typeface="宋体" panose="02010600030101010101" pitchFamily="2" charset="-122"/>
              </a:rPr>
              <a:t>年</a:t>
            </a:r>
            <a:r>
              <a:rPr sz="2100" spc="35" dirty="0">
                <a:solidFill>
                  <a:srgbClr val="545454"/>
                </a:solidFill>
                <a:latin typeface="宋体" panose="02010600030101010101" pitchFamily="2" charset="-122"/>
                <a:cs typeface="宋体" panose="02010600030101010101" pitchFamily="2" charset="-122"/>
              </a:rPr>
              <a:t>，甚至更久。 </a:t>
            </a:r>
            <a:endParaRPr sz="2100">
              <a:latin typeface="宋体" panose="02010600030101010101" pitchFamily="2" charset="-122"/>
              <a:cs typeface="宋体" panose="02010600030101010101" pitchFamily="2" charset="-122"/>
            </a:endParaRPr>
          </a:p>
        </p:txBody>
      </p:sp>
      <p:sp>
        <p:nvSpPr>
          <p:cNvPr id="87" name="矩形 2"/>
          <p:cNvSpPr/>
          <p:nvPr/>
        </p:nvSpPr>
        <p:spPr>
          <a:xfrm>
            <a:off x="1478280" y="354965"/>
            <a:ext cx="2671445" cy="445135"/>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2.2 生存要求</a:t>
            </a: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true"/>
          </p:cNvPicPr>
          <p:nvPr/>
        </p:nvPicPr>
        <p:blipFill>
          <a:blip r:embed="rId4"/>
          <a:stretch>
            <a:fillRect/>
          </a:stretch>
        </p:blipFill>
        <p:spPr>
          <a:xfrm>
            <a:off x="722630" y="238760"/>
            <a:ext cx="561340" cy="561340"/>
          </a:xfrm>
          <a:prstGeom prst="rect">
            <a:avLst/>
          </a:prstGeom>
        </p:spPr>
      </p:pic>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出自【趣你的PPT】(微信:qunideppt)：最优质的PPT资源库"/>
          <p:cNvSpPr/>
          <p:nvPr/>
        </p:nvSpPr>
        <p:spPr>
          <a:xfrm>
            <a:off x="622341" y="4054364"/>
            <a:ext cx="4505049" cy="2057031"/>
          </a:xfrm>
          <a:prstGeom prst="rect">
            <a:avLst/>
          </a:prstGeom>
          <a:solidFill>
            <a:srgbClr val="58C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出自【趣你的PPT】(微信:qunideppt)：最优质的PPT资源库"/>
          <p:cNvSpPr/>
          <p:nvPr/>
        </p:nvSpPr>
        <p:spPr>
          <a:xfrm>
            <a:off x="7026553" y="1856876"/>
            <a:ext cx="4505049" cy="2057031"/>
          </a:xfrm>
          <a:prstGeom prst="rect">
            <a:avLst/>
          </a:prstGeom>
          <a:solidFill>
            <a:srgbClr val="58C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矩形 2"/>
          <p:cNvSpPr/>
          <p:nvPr/>
        </p:nvSpPr>
        <p:spPr>
          <a:xfrm>
            <a:off x="7587892" y="2371221"/>
            <a:ext cx="3382369" cy="1050290"/>
          </a:xfrm>
          <a:prstGeom prst="rect">
            <a:avLst/>
          </a:prstGeom>
          <a:noFill/>
          <a:ln w="9525">
            <a:noFill/>
          </a:ln>
        </p:spPr>
        <p:txBody>
          <a:bodyPr wrap="square" lIns="91440" tIns="45720" rIns="91440" bIns="45720" anchor="t">
            <a:spAutoFit/>
          </a:bodyPr>
          <a:lstStyle/>
          <a:p>
            <a:pPr marL="285750" indent="-285750">
              <a:lnSpc>
                <a:spcPct val="130000"/>
              </a:lnSpc>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侵占用地、污染土壤</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污染水体，危害生物</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
          <p:cNvSpPr/>
          <p:nvPr/>
        </p:nvSpPr>
        <p:spPr>
          <a:xfrm>
            <a:off x="1171947" y="4579963"/>
            <a:ext cx="3679296" cy="1050290"/>
          </a:xfrm>
          <a:prstGeom prst="rect">
            <a:avLst/>
          </a:prstGeom>
          <a:noFill/>
          <a:ln w="9525">
            <a:noFill/>
          </a:ln>
        </p:spPr>
        <p:txBody>
          <a:bodyPr wrap="square" lIns="91440" tIns="45720" rIns="91440" bIns="45720" anchor="t">
            <a:spAutoFit/>
          </a:bodyPr>
          <a:lstStyle/>
          <a:p>
            <a:pPr marL="285750" indent="-285750">
              <a:lnSpc>
                <a:spcPct val="130000"/>
              </a:lnSpc>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污染空气，造成隐患</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形成病原，引发疾病</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6" name="Picture 2" descr="https://timgsa.baidu.com/timg?image&amp;quality=80&amp;size=b9999_10000&amp;sec=1593344754189&amp;di=7bf1d0e1dda408354aba4ab923e7429a&amp;imgtype=0&amp;src=http%3A%2F%2F5b0988e595225.cdn.sohucs.com%2Fimages%2F20181006%2Fe34022cde1284bd0b5de99f2c4eb63bc.jpeg"/>
          <p:cNvPicPr>
            <a:picLocks noChangeAspect="true" noChangeArrowheads="true"/>
          </p:cNvPicPr>
          <p:nvPr/>
        </p:nvPicPr>
        <p:blipFill>
          <a:blip r:embed="rId1" cstate="print">
            <a:extLst>
              <a:ext uri="{28A0092B-C50C-407E-A947-70E740481C1C}">
                <a14:useLocalDpi xmlns:a14="http://schemas.microsoft.com/office/drawing/2010/main" val="false"/>
              </a:ext>
            </a:extLst>
          </a:blip>
          <a:srcRect/>
          <a:stretch>
            <a:fillRect/>
          </a:stretch>
        </p:blipFill>
        <p:spPr bwMode="auto">
          <a:xfrm>
            <a:off x="622341" y="1864999"/>
            <a:ext cx="3073361" cy="20489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s1.bdstatic.com/70cFvXSh_Q1YnxGkpoWK1HF6hhy/it/u=962819046,2702205103&amp;fm=15&amp;gp=0.jpg"/>
          <p:cNvPicPr>
            <a:picLocks noChangeAspect="true" noChangeArrowheads="true"/>
          </p:cNvPicPr>
          <p:nvPr/>
        </p:nvPicPr>
        <p:blipFill rotWithShape="true">
          <a:blip r:embed="rId2">
            <a:extLst>
              <a:ext uri="{28A0092B-C50C-407E-A947-70E740481C1C}">
                <a14:useLocalDpi xmlns:a14="http://schemas.microsoft.com/office/drawing/2010/main" val="false"/>
              </a:ext>
            </a:extLst>
          </a:blip>
          <a:srcRect l="614"/>
          <a:stretch>
            <a:fillRect/>
          </a:stretch>
        </p:blipFill>
        <p:spPr bwMode="auto">
          <a:xfrm>
            <a:off x="3820617" y="1865396"/>
            <a:ext cx="3081020" cy="20563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imgsa.baidu.com/timg?image&amp;quality=80&amp;size=b9999_10000&amp;sec=1593344842091&amp;di=af45608d844811c0088d1daf6f8ec697&amp;imgtype=0&amp;src=http%3A%2F%2Fimg.lingyidao.com%2Fd%2Ffile%2Fxinwen%2Fguoneizixun%2Ff1d58e84ad69ac3393fb435423c88c98.jpg"/>
          <p:cNvPicPr>
            <a:picLocks noChangeAspect="true" noChangeArrowheads="true"/>
          </p:cNvPicPr>
          <p:nvPr/>
        </p:nvPicPr>
        <p:blipFill rotWithShape="true">
          <a:blip r:embed="rId3" cstate="print">
            <a:extLst>
              <a:ext uri="{28A0092B-C50C-407E-A947-70E740481C1C}">
                <a14:useLocalDpi xmlns:a14="http://schemas.microsoft.com/office/drawing/2010/main" val="false"/>
              </a:ext>
            </a:extLst>
          </a:blip>
          <a:srcRect t="2118" b="1"/>
          <a:stretch>
            <a:fillRect/>
          </a:stretch>
        </p:blipFill>
        <p:spPr bwMode="auto">
          <a:xfrm>
            <a:off x="5252740" y="4062484"/>
            <a:ext cx="3081020" cy="20568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timgsa.baidu.com/timg?image&amp;quality=80&amp;size=b9999_10000&amp;sec=1593344922364&amp;di=40e220056c75702b807a1226b7e015a0&amp;imgtype=0&amp;src=http%3A%2F%2Ft9.baidu.com%2Fit%2Fu%3D4216295683%2C2648625716%26fm%3D193"/>
          <p:cNvPicPr>
            <a:picLocks noChangeAspect="true" noChangeArrowheads="true"/>
          </p:cNvPicPr>
          <p:nvPr/>
        </p:nvPicPr>
        <p:blipFill rotWithShape="true">
          <a:blip r:embed="rId4" cstate="print">
            <a:extLst>
              <a:ext uri="{28A0092B-C50C-407E-A947-70E740481C1C}">
                <a14:useLocalDpi xmlns:a14="http://schemas.microsoft.com/office/drawing/2010/main" val="false"/>
              </a:ext>
            </a:extLst>
          </a:blip>
          <a:srcRect l="3827" t="1218" r="18268" b="5018"/>
          <a:stretch>
            <a:fillRect/>
          </a:stretch>
        </p:blipFill>
        <p:spPr bwMode="auto">
          <a:xfrm>
            <a:off x="8453121" y="4062487"/>
            <a:ext cx="3078481" cy="2048908"/>
          </a:xfrm>
          <a:prstGeom prst="rect">
            <a:avLst/>
          </a:prstGeom>
          <a:noFill/>
          <a:extLst>
            <a:ext uri="{909E8E84-426E-40DD-AFC4-6F175D3DCCD1}">
              <a14:hiddenFill xmlns:a14="http://schemas.microsoft.com/office/drawing/2010/main">
                <a:solidFill>
                  <a:srgbClr val="FFFFFF"/>
                </a:solidFill>
              </a14:hiddenFill>
            </a:ext>
          </a:extLst>
        </p:spPr>
      </p:pic>
      <p:sp>
        <p:nvSpPr>
          <p:cNvPr id="87" name="矩形 2"/>
          <p:cNvSpPr/>
          <p:nvPr/>
        </p:nvSpPr>
        <p:spPr>
          <a:xfrm>
            <a:off x="1526540" y="178435"/>
            <a:ext cx="2671445" cy="445135"/>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2.2 生存要求</a:t>
            </a: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true"/>
          </p:cNvPicPr>
          <p:nvPr/>
        </p:nvPicPr>
        <p:blipFill>
          <a:blip r:embed="rId5"/>
          <a:stretch>
            <a:fillRect/>
          </a:stretch>
        </p:blipFill>
        <p:spPr>
          <a:xfrm>
            <a:off x="683260" y="219075"/>
            <a:ext cx="561340" cy="561340"/>
          </a:xfrm>
          <a:prstGeom prst="rect">
            <a:avLst/>
          </a:prstGeom>
        </p:spPr>
      </p:pic>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solidFill>
        </p:spPr>
        <p:txBody>
          <a:bodyPr wrap="square" lIns="0" tIns="0" rIns="0" bIns="0" rtlCol="0"/>
          <a:lstStyle/>
          <a:p/>
        </p:txBody>
      </p:sp>
      <p:sp>
        <p:nvSpPr>
          <p:cNvPr id="3" name="object 3"/>
          <p:cNvSpPr/>
          <p:nvPr/>
        </p:nvSpPr>
        <p:spPr>
          <a:xfrm>
            <a:off x="273570" y="1496250"/>
            <a:ext cx="3368548" cy="4931283"/>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3850894" y="4042003"/>
            <a:ext cx="3598545" cy="2380107"/>
          </a:xfrm>
          <a:prstGeom prst="rect">
            <a:avLst/>
          </a:prstGeom>
          <a:blipFill>
            <a:blip r:embed="rId2" cstate="print"/>
            <a:stretch>
              <a:fillRect/>
            </a:stretch>
          </a:blipFill>
        </p:spPr>
        <p:txBody>
          <a:bodyPr wrap="square" lIns="0" tIns="0" rIns="0" bIns="0" rtlCol="0"/>
          <a:lstStyle/>
          <a:p/>
        </p:txBody>
      </p:sp>
      <p:sp>
        <p:nvSpPr>
          <p:cNvPr id="5" name="object 5"/>
          <p:cNvSpPr/>
          <p:nvPr/>
        </p:nvSpPr>
        <p:spPr>
          <a:xfrm>
            <a:off x="7643114" y="1496275"/>
            <a:ext cx="4151249" cy="4929505"/>
          </a:xfrm>
          <a:prstGeom prst="rect">
            <a:avLst/>
          </a:prstGeom>
          <a:blipFill>
            <a:blip r:embed="rId3" cstate="print"/>
            <a:stretch>
              <a:fillRect/>
            </a:stretch>
          </a:blipFill>
        </p:spPr>
        <p:txBody>
          <a:bodyPr wrap="square" lIns="0" tIns="0" rIns="0" bIns="0" rtlCol="0"/>
          <a:lstStyle/>
          <a:p/>
        </p:txBody>
      </p:sp>
      <p:sp>
        <p:nvSpPr>
          <p:cNvPr id="6" name="object 6"/>
          <p:cNvSpPr/>
          <p:nvPr/>
        </p:nvSpPr>
        <p:spPr>
          <a:xfrm>
            <a:off x="3856863" y="1496186"/>
            <a:ext cx="3598037" cy="2518664"/>
          </a:xfrm>
          <a:prstGeom prst="rect">
            <a:avLst/>
          </a:prstGeom>
          <a:blipFill>
            <a:blip r:embed="rId4" cstate="print"/>
            <a:stretch>
              <a:fillRect/>
            </a:stretch>
          </a:blipFill>
        </p:spPr>
        <p:txBody>
          <a:bodyPr wrap="square" lIns="0" tIns="0" rIns="0" bIns="0" rtlCol="0"/>
          <a:lstStyle/>
          <a:p/>
        </p:txBody>
      </p:sp>
      <p:sp>
        <p:nvSpPr>
          <p:cNvPr id="87" name="矩形 2"/>
          <p:cNvSpPr/>
          <p:nvPr/>
        </p:nvSpPr>
        <p:spPr>
          <a:xfrm>
            <a:off x="1526540" y="178435"/>
            <a:ext cx="2671445" cy="500380"/>
          </a:xfrm>
          <a:prstGeom prst="rect">
            <a:avLst/>
          </a:prstGeom>
          <a:noFill/>
          <a:ln w="9525">
            <a:noFill/>
          </a:ln>
        </p:spPr>
        <p:txBody>
          <a:bodyPr wrap="square" lIns="91440" tIns="45720" rIns="91440" bIns="45720" anchor="t">
            <a:spAutoFit/>
          </a:bodyPr>
          <a:p>
            <a:pPr>
              <a:buFont typeface="Arial" panose="020B0604020202020204" pitchFamily="34" charset="0"/>
            </a:pPr>
            <a:r>
              <a:rPr lang="en-US" altLang="zh-CN" sz="2300" b="1" spc="25" dirty="0">
                <a:solidFill>
                  <a:srgbClr val="404040"/>
                </a:solidFill>
                <a:latin typeface="+mj-ea"/>
                <a:ea typeface="+mj-ea"/>
                <a:cs typeface="+mj-ea"/>
                <a:sym typeface="+mn-ea"/>
              </a:rPr>
              <a:t>2.2 </a:t>
            </a:r>
            <a:r>
              <a:rPr lang="zh-CN" altLang="en-US" sz="2300" b="1" spc="25" dirty="0">
                <a:solidFill>
                  <a:srgbClr val="404040"/>
                </a:solidFill>
                <a:latin typeface="+mj-ea"/>
                <a:ea typeface="+mj-ea"/>
                <a:cs typeface="+mj-ea"/>
                <a:sym typeface="+mn-ea"/>
              </a:rPr>
              <a:t>生存要求</a:t>
            </a:r>
            <a:r>
              <a:rPr lang="en-US" altLang="zh-CN" sz="266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true"/>
          </p:cNvPicPr>
          <p:nvPr/>
        </p:nvPicPr>
        <p:blipFill>
          <a:blip r:embed="rId5"/>
          <a:stretch>
            <a:fillRect/>
          </a:stretch>
        </p:blipFill>
        <p:spPr>
          <a:xfrm>
            <a:off x="716280" y="246380"/>
            <a:ext cx="561340" cy="561340"/>
          </a:xfrm>
          <a:prstGeom prst="rect">
            <a:avLst/>
          </a:pr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p:nvPr/>
        </p:nvSpPr>
        <p:spPr>
          <a:xfrm>
            <a:off x="884631" y="1253489"/>
            <a:ext cx="10313670" cy="1584960"/>
          </a:xfrm>
          <a:prstGeom prst="rect">
            <a:avLst/>
          </a:prstGeom>
        </p:spPr>
        <p:txBody>
          <a:bodyPr vert="horz" wrap="square" lIns="0" tIns="11430" rIns="0" bIns="0" rtlCol="0">
            <a:spAutoFit/>
          </a:bodyPr>
          <a:lstStyle/>
          <a:p>
            <a:pPr marL="12700" marR="154305">
              <a:lnSpc>
                <a:spcPct val="152000"/>
              </a:lnSpc>
              <a:spcBef>
                <a:spcPts val="90"/>
              </a:spcBef>
            </a:pPr>
            <a:r>
              <a:rPr sz="2250" spc="30" dirty="0">
                <a:solidFill>
                  <a:srgbClr val="545454"/>
                </a:solidFill>
                <a:latin typeface="宋体" panose="02010600030101010101" pitchFamily="2" charset="-122"/>
                <a:cs typeface="宋体" panose="02010600030101010101" pitchFamily="2" charset="-122"/>
              </a:rPr>
              <a:t>日常被丢弃的垃圾</a:t>
            </a:r>
            <a:r>
              <a:rPr sz="2250" spc="15" dirty="0">
                <a:solidFill>
                  <a:srgbClr val="545454"/>
                </a:solidFill>
                <a:latin typeface="宋体" panose="02010600030101010101" pitchFamily="2" charset="-122"/>
                <a:cs typeface="宋体" panose="02010600030101010101" pitchFamily="2" charset="-122"/>
              </a:rPr>
              <a:t>并</a:t>
            </a:r>
            <a:r>
              <a:rPr sz="2250" spc="30" dirty="0">
                <a:solidFill>
                  <a:srgbClr val="545454"/>
                </a:solidFill>
                <a:latin typeface="宋体" panose="02010600030101010101" pitchFamily="2" charset="-122"/>
                <a:cs typeface="宋体" panose="02010600030101010101" pitchFamily="2" charset="-122"/>
              </a:rPr>
              <a:t>没</a:t>
            </a:r>
            <a:r>
              <a:rPr sz="2250" spc="15" dirty="0">
                <a:solidFill>
                  <a:srgbClr val="545454"/>
                </a:solidFill>
                <a:latin typeface="宋体" panose="02010600030101010101" pitchFamily="2" charset="-122"/>
                <a:cs typeface="宋体" panose="02010600030101010101" pitchFamily="2" charset="-122"/>
              </a:rPr>
              <a:t>有</a:t>
            </a:r>
            <a:r>
              <a:rPr sz="2250" spc="30" dirty="0">
                <a:solidFill>
                  <a:srgbClr val="545454"/>
                </a:solidFill>
                <a:latin typeface="宋体" panose="02010600030101010101" pitchFamily="2" charset="-122"/>
                <a:cs typeface="宋体" panose="02010600030101010101" pitchFamily="2" charset="-122"/>
              </a:rPr>
              <a:t>消失</a:t>
            </a:r>
            <a:r>
              <a:rPr sz="2250" spc="15" dirty="0">
                <a:solidFill>
                  <a:srgbClr val="545454"/>
                </a:solidFill>
                <a:latin typeface="宋体" panose="02010600030101010101" pitchFamily="2" charset="-122"/>
                <a:cs typeface="宋体" panose="02010600030101010101" pitchFamily="2" charset="-122"/>
              </a:rPr>
              <a:t>，</a:t>
            </a:r>
            <a:r>
              <a:rPr sz="2250" spc="30" dirty="0">
                <a:solidFill>
                  <a:srgbClr val="545454"/>
                </a:solidFill>
                <a:latin typeface="宋体" panose="02010600030101010101" pitchFamily="2" charset="-122"/>
                <a:cs typeface="宋体" panose="02010600030101010101" pitchFamily="2" charset="-122"/>
              </a:rPr>
              <a:t>而</a:t>
            </a:r>
            <a:r>
              <a:rPr sz="2250" spc="15" dirty="0">
                <a:solidFill>
                  <a:srgbClr val="545454"/>
                </a:solidFill>
                <a:latin typeface="宋体" panose="02010600030101010101" pitchFamily="2" charset="-122"/>
                <a:cs typeface="宋体" panose="02010600030101010101" pitchFamily="2" charset="-122"/>
              </a:rPr>
              <a:t>是</a:t>
            </a:r>
            <a:r>
              <a:rPr sz="2250" spc="30" dirty="0">
                <a:solidFill>
                  <a:srgbClr val="545454"/>
                </a:solidFill>
                <a:latin typeface="宋体" panose="02010600030101010101" pitchFamily="2" charset="-122"/>
                <a:cs typeface="宋体" panose="02010600030101010101" pitchFamily="2" charset="-122"/>
              </a:rPr>
              <a:t>以别</a:t>
            </a:r>
            <a:r>
              <a:rPr sz="2250" spc="15" dirty="0">
                <a:solidFill>
                  <a:srgbClr val="545454"/>
                </a:solidFill>
                <a:latin typeface="宋体" panose="02010600030101010101" pitchFamily="2" charset="-122"/>
                <a:cs typeface="宋体" panose="02010600030101010101" pitchFamily="2" charset="-122"/>
              </a:rPr>
              <a:t>的</a:t>
            </a:r>
            <a:r>
              <a:rPr sz="2250" spc="30" dirty="0">
                <a:solidFill>
                  <a:srgbClr val="545454"/>
                </a:solidFill>
                <a:latin typeface="宋体" panose="02010600030101010101" pitchFamily="2" charset="-122"/>
                <a:cs typeface="宋体" panose="02010600030101010101" pitchFamily="2" charset="-122"/>
              </a:rPr>
              <a:t>形</a:t>
            </a:r>
            <a:r>
              <a:rPr sz="2250" spc="15" dirty="0">
                <a:solidFill>
                  <a:srgbClr val="545454"/>
                </a:solidFill>
                <a:latin typeface="宋体" panose="02010600030101010101" pitchFamily="2" charset="-122"/>
                <a:cs typeface="宋体" panose="02010600030101010101" pitchFamily="2" charset="-122"/>
              </a:rPr>
              <a:t>式</a:t>
            </a:r>
            <a:r>
              <a:rPr sz="2250" spc="30" dirty="0">
                <a:solidFill>
                  <a:srgbClr val="545454"/>
                </a:solidFill>
                <a:latin typeface="宋体" panose="02010600030101010101" pitchFamily="2" charset="-122"/>
                <a:cs typeface="宋体" panose="02010600030101010101" pitchFamily="2" charset="-122"/>
              </a:rPr>
              <a:t>出</a:t>
            </a:r>
            <a:r>
              <a:rPr sz="2250" spc="20" dirty="0">
                <a:solidFill>
                  <a:srgbClr val="545454"/>
                </a:solidFill>
                <a:latin typeface="宋体" panose="02010600030101010101" pitchFamily="2" charset="-122"/>
                <a:cs typeface="宋体" panose="02010600030101010101" pitchFamily="2" charset="-122"/>
              </a:rPr>
              <a:t>现</a:t>
            </a:r>
            <a:r>
              <a:rPr sz="2250" spc="30" dirty="0">
                <a:solidFill>
                  <a:srgbClr val="545454"/>
                </a:solidFill>
                <a:latin typeface="宋体" panose="02010600030101010101" pitchFamily="2" charset="-122"/>
                <a:cs typeface="宋体" panose="02010600030101010101" pitchFamily="2" charset="-122"/>
              </a:rPr>
              <a:t>我们</a:t>
            </a:r>
            <a:r>
              <a:rPr sz="2250" spc="15" dirty="0">
                <a:solidFill>
                  <a:srgbClr val="545454"/>
                </a:solidFill>
                <a:latin typeface="宋体" panose="02010600030101010101" pitchFamily="2" charset="-122"/>
                <a:cs typeface="宋体" panose="02010600030101010101" pitchFamily="2" charset="-122"/>
              </a:rPr>
              <a:t>的</a:t>
            </a:r>
            <a:r>
              <a:rPr sz="2250" spc="30" dirty="0">
                <a:solidFill>
                  <a:srgbClr val="545454"/>
                </a:solidFill>
                <a:latin typeface="宋体" panose="02010600030101010101" pitchFamily="2" charset="-122"/>
                <a:cs typeface="宋体" panose="02010600030101010101" pitchFamily="2" charset="-122"/>
              </a:rPr>
              <a:t>生</a:t>
            </a:r>
            <a:r>
              <a:rPr sz="2250" spc="15" dirty="0">
                <a:solidFill>
                  <a:srgbClr val="545454"/>
                </a:solidFill>
                <a:latin typeface="宋体" panose="02010600030101010101" pitchFamily="2" charset="-122"/>
                <a:cs typeface="宋体" panose="02010600030101010101" pitchFamily="2" charset="-122"/>
              </a:rPr>
              <a:t>活</a:t>
            </a:r>
            <a:r>
              <a:rPr sz="2250" spc="30" dirty="0">
                <a:solidFill>
                  <a:srgbClr val="545454"/>
                </a:solidFill>
                <a:latin typeface="宋体" panose="02010600030101010101" pitchFamily="2" charset="-122"/>
                <a:cs typeface="宋体" panose="02010600030101010101" pitchFamily="2" charset="-122"/>
              </a:rPr>
              <a:t>中。</a:t>
            </a:r>
            <a:r>
              <a:rPr sz="2250" spc="15" dirty="0">
                <a:solidFill>
                  <a:srgbClr val="545454"/>
                </a:solidFill>
                <a:latin typeface="宋体" panose="02010600030101010101" pitchFamily="2" charset="-122"/>
                <a:cs typeface="宋体" panose="02010600030101010101" pitchFamily="2" charset="-122"/>
              </a:rPr>
              <a:t>可</a:t>
            </a:r>
            <a:r>
              <a:rPr sz="2250" spc="30" dirty="0">
                <a:solidFill>
                  <a:srgbClr val="545454"/>
                </a:solidFill>
                <a:latin typeface="宋体" panose="02010600030101010101" pitchFamily="2" charset="-122"/>
                <a:cs typeface="宋体" panose="02010600030101010101" pitchFamily="2" charset="-122"/>
              </a:rPr>
              <a:t>能</a:t>
            </a:r>
            <a:r>
              <a:rPr sz="2250" spc="15" dirty="0">
                <a:solidFill>
                  <a:srgbClr val="545454"/>
                </a:solidFill>
                <a:latin typeface="宋体" panose="02010600030101010101" pitchFamily="2" charset="-122"/>
                <a:cs typeface="宋体" panose="02010600030101010101" pitchFamily="2" charset="-122"/>
              </a:rPr>
              <a:t>是</a:t>
            </a:r>
            <a:r>
              <a:rPr sz="2250" b="1" spc="20" dirty="0">
                <a:solidFill>
                  <a:srgbClr val="298EC0"/>
                </a:solidFill>
                <a:latin typeface="宋体" panose="02010600030101010101" pitchFamily="2" charset="-122"/>
                <a:cs typeface="宋体" panose="02010600030101010101" pitchFamily="2" charset="-122"/>
              </a:rPr>
              <a:t>吹 </a:t>
            </a:r>
            <a:r>
              <a:rPr sz="2250" b="1" spc="30" dirty="0">
                <a:solidFill>
                  <a:srgbClr val="298EC0"/>
                </a:solidFill>
                <a:latin typeface="宋体" panose="02010600030101010101" pitchFamily="2" charset="-122"/>
                <a:cs typeface="宋体" panose="02010600030101010101" pitchFamily="2" charset="-122"/>
              </a:rPr>
              <a:t>来的</a:t>
            </a:r>
            <a:r>
              <a:rPr sz="2250" b="1" spc="20" dirty="0">
                <a:solidFill>
                  <a:srgbClr val="298EC0"/>
                </a:solidFill>
                <a:latin typeface="宋体" panose="02010600030101010101" pitchFamily="2" charset="-122"/>
                <a:cs typeface="宋体" panose="02010600030101010101" pitchFamily="2" charset="-122"/>
              </a:rPr>
              <a:t>风</a:t>
            </a:r>
            <a:r>
              <a:rPr sz="2250" spc="30" dirty="0">
                <a:solidFill>
                  <a:srgbClr val="545454"/>
                </a:solidFill>
                <a:latin typeface="宋体" panose="02010600030101010101" pitchFamily="2" charset="-122"/>
                <a:cs typeface="宋体" panose="02010600030101010101" pitchFamily="2" charset="-122"/>
              </a:rPr>
              <a:t>、</a:t>
            </a:r>
            <a:r>
              <a:rPr sz="2250" b="1" spc="20" dirty="0">
                <a:solidFill>
                  <a:srgbClr val="298EC0"/>
                </a:solidFill>
                <a:latin typeface="宋体" panose="02010600030101010101" pitchFamily="2" charset="-122"/>
                <a:cs typeface="宋体" panose="02010600030101010101" pitchFamily="2" charset="-122"/>
              </a:rPr>
              <a:t>喝</a:t>
            </a:r>
            <a:r>
              <a:rPr sz="2250" b="1" spc="25" dirty="0">
                <a:solidFill>
                  <a:srgbClr val="298EC0"/>
                </a:solidFill>
                <a:latin typeface="宋体" panose="02010600030101010101" pitchFamily="2" charset="-122"/>
                <a:cs typeface="宋体" panose="02010600030101010101" pitchFamily="2" charset="-122"/>
              </a:rPr>
              <a:t>到的水</a:t>
            </a:r>
            <a:r>
              <a:rPr sz="2250" spc="30" dirty="0">
                <a:solidFill>
                  <a:srgbClr val="545454"/>
                </a:solidFill>
                <a:latin typeface="宋体" panose="02010600030101010101" pitchFamily="2" charset="-122"/>
                <a:cs typeface="宋体" panose="02010600030101010101" pitchFamily="2" charset="-122"/>
              </a:rPr>
              <a:t>，</a:t>
            </a:r>
            <a:r>
              <a:rPr sz="2250" spc="15" dirty="0">
                <a:solidFill>
                  <a:srgbClr val="545454"/>
                </a:solidFill>
                <a:latin typeface="宋体" panose="02010600030101010101" pitchFamily="2" charset="-122"/>
                <a:cs typeface="宋体" panose="02010600030101010101" pitchFamily="2" charset="-122"/>
              </a:rPr>
              <a:t>甚</a:t>
            </a:r>
            <a:r>
              <a:rPr sz="2250" spc="30" dirty="0">
                <a:solidFill>
                  <a:srgbClr val="545454"/>
                </a:solidFill>
                <a:latin typeface="宋体" panose="02010600030101010101" pitchFamily="2" charset="-122"/>
                <a:cs typeface="宋体" panose="02010600030101010101" pitchFamily="2" charset="-122"/>
              </a:rPr>
              <a:t>至可</a:t>
            </a:r>
            <a:r>
              <a:rPr sz="2250" spc="15" dirty="0">
                <a:solidFill>
                  <a:srgbClr val="545454"/>
                </a:solidFill>
                <a:latin typeface="宋体" panose="02010600030101010101" pitchFamily="2" charset="-122"/>
                <a:cs typeface="宋体" panose="02010600030101010101" pitchFamily="2" charset="-122"/>
              </a:rPr>
              <a:t>能</a:t>
            </a:r>
            <a:r>
              <a:rPr sz="2250" spc="30" dirty="0">
                <a:solidFill>
                  <a:srgbClr val="545454"/>
                </a:solidFill>
                <a:latin typeface="宋体" panose="02010600030101010101" pitchFamily="2" charset="-122"/>
                <a:cs typeface="宋体" panose="02010600030101010101" pitchFamily="2" charset="-122"/>
              </a:rPr>
              <a:t>是</a:t>
            </a:r>
            <a:r>
              <a:rPr sz="2250" spc="15" dirty="0">
                <a:solidFill>
                  <a:srgbClr val="545454"/>
                </a:solidFill>
                <a:latin typeface="宋体" panose="02010600030101010101" pitchFamily="2" charset="-122"/>
                <a:cs typeface="宋体" panose="02010600030101010101" pitchFamily="2" charset="-122"/>
              </a:rPr>
              <a:t>被</a:t>
            </a:r>
            <a:r>
              <a:rPr sz="2250" spc="30" dirty="0">
                <a:solidFill>
                  <a:srgbClr val="545454"/>
                </a:solidFill>
                <a:latin typeface="宋体" panose="02010600030101010101" pitchFamily="2" charset="-122"/>
                <a:cs typeface="宋体" panose="02010600030101010101" pitchFamily="2" charset="-122"/>
              </a:rPr>
              <a:t>污染</a:t>
            </a:r>
            <a:r>
              <a:rPr sz="2250" spc="15" dirty="0">
                <a:solidFill>
                  <a:srgbClr val="545454"/>
                </a:solidFill>
                <a:latin typeface="宋体" panose="02010600030101010101" pitchFamily="2" charset="-122"/>
                <a:cs typeface="宋体" panose="02010600030101010101" pitchFamily="2" charset="-122"/>
              </a:rPr>
              <a:t>的</a:t>
            </a:r>
            <a:r>
              <a:rPr sz="2250" spc="30" dirty="0">
                <a:solidFill>
                  <a:srgbClr val="545454"/>
                </a:solidFill>
                <a:latin typeface="宋体" panose="02010600030101010101" pitchFamily="2" charset="-122"/>
                <a:cs typeface="宋体" panose="02010600030101010101" pitchFamily="2" charset="-122"/>
              </a:rPr>
              <a:t>土</a:t>
            </a:r>
            <a:r>
              <a:rPr sz="2250" spc="15" dirty="0">
                <a:solidFill>
                  <a:srgbClr val="545454"/>
                </a:solidFill>
                <a:latin typeface="宋体" panose="02010600030101010101" pitchFamily="2" charset="-122"/>
                <a:cs typeface="宋体" panose="02010600030101010101" pitchFamily="2" charset="-122"/>
              </a:rPr>
              <a:t>地</a:t>
            </a:r>
            <a:r>
              <a:rPr sz="2250" spc="30" dirty="0">
                <a:solidFill>
                  <a:srgbClr val="545454"/>
                </a:solidFill>
                <a:latin typeface="宋体" panose="02010600030101010101" pitchFamily="2" charset="-122"/>
                <a:cs typeface="宋体" panose="02010600030101010101" pitchFamily="2" charset="-122"/>
              </a:rPr>
              <a:t>及水</a:t>
            </a:r>
            <a:r>
              <a:rPr sz="2250" spc="15" dirty="0">
                <a:solidFill>
                  <a:srgbClr val="545454"/>
                </a:solidFill>
                <a:latin typeface="宋体" panose="02010600030101010101" pitchFamily="2" charset="-122"/>
                <a:cs typeface="宋体" panose="02010600030101010101" pitchFamily="2" charset="-122"/>
              </a:rPr>
              <a:t>源</a:t>
            </a:r>
            <a:r>
              <a:rPr sz="2250" spc="30" dirty="0">
                <a:solidFill>
                  <a:srgbClr val="545454"/>
                </a:solidFill>
                <a:latin typeface="宋体" panose="02010600030101010101" pitchFamily="2" charset="-122"/>
                <a:cs typeface="宋体" panose="02010600030101010101" pitchFamily="2" charset="-122"/>
              </a:rPr>
              <a:t>种</a:t>
            </a:r>
            <a:r>
              <a:rPr sz="2250" spc="15" dirty="0">
                <a:solidFill>
                  <a:srgbClr val="545454"/>
                </a:solidFill>
                <a:latin typeface="宋体" panose="02010600030101010101" pitchFamily="2" charset="-122"/>
                <a:cs typeface="宋体" panose="02010600030101010101" pitchFamily="2" charset="-122"/>
              </a:rPr>
              <a:t>植</a:t>
            </a:r>
            <a:r>
              <a:rPr sz="2250" spc="30" dirty="0">
                <a:solidFill>
                  <a:srgbClr val="545454"/>
                </a:solidFill>
                <a:latin typeface="宋体" panose="02010600030101010101" pitchFamily="2" charset="-122"/>
                <a:cs typeface="宋体" panose="02010600030101010101" pitchFamily="2" charset="-122"/>
              </a:rPr>
              <a:t>的</a:t>
            </a:r>
            <a:r>
              <a:rPr sz="2250" b="1" spc="25" dirty="0">
                <a:solidFill>
                  <a:srgbClr val="298EC0"/>
                </a:solidFill>
                <a:latin typeface="宋体" panose="02010600030101010101" pitchFamily="2" charset="-122"/>
                <a:cs typeface="宋体" panose="02010600030101010101" pitchFamily="2" charset="-122"/>
              </a:rPr>
              <a:t>蔬</a:t>
            </a:r>
            <a:r>
              <a:rPr sz="2250" b="1" spc="20" dirty="0">
                <a:solidFill>
                  <a:srgbClr val="298EC0"/>
                </a:solidFill>
                <a:latin typeface="宋体" panose="02010600030101010101" pitchFamily="2" charset="-122"/>
                <a:cs typeface="宋体" panose="02010600030101010101" pitchFamily="2" charset="-122"/>
              </a:rPr>
              <a:t>菜</a:t>
            </a:r>
            <a:r>
              <a:rPr sz="2250" b="1" spc="25" dirty="0">
                <a:solidFill>
                  <a:srgbClr val="298EC0"/>
                </a:solidFill>
                <a:latin typeface="宋体" panose="02010600030101010101" pitchFamily="2" charset="-122"/>
                <a:cs typeface="宋体" panose="02010600030101010101" pitchFamily="2" charset="-122"/>
              </a:rPr>
              <a:t>、</a:t>
            </a:r>
            <a:r>
              <a:rPr sz="2250" b="1" spc="20" dirty="0">
                <a:solidFill>
                  <a:srgbClr val="298EC0"/>
                </a:solidFill>
                <a:latin typeface="宋体" panose="02010600030101010101" pitchFamily="2" charset="-122"/>
                <a:cs typeface="宋体" panose="02010600030101010101" pitchFamily="2" charset="-122"/>
              </a:rPr>
              <a:t>水</a:t>
            </a:r>
            <a:r>
              <a:rPr sz="2250" b="1" spc="25" dirty="0">
                <a:solidFill>
                  <a:srgbClr val="298EC0"/>
                </a:solidFill>
                <a:latin typeface="宋体" panose="02010600030101010101" pitchFamily="2" charset="-122"/>
                <a:cs typeface="宋体" panose="02010600030101010101" pitchFamily="2" charset="-122"/>
              </a:rPr>
              <a:t>果、</a:t>
            </a:r>
            <a:r>
              <a:rPr sz="2250" b="1" spc="20" dirty="0">
                <a:solidFill>
                  <a:srgbClr val="298EC0"/>
                </a:solidFill>
                <a:latin typeface="宋体" panose="02010600030101010101" pitchFamily="2" charset="-122"/>
                <a:cs typeface="宋体" panose="02010600030101010101" pitchFamily="2" charset="-122"/>
              </a:rPr>
              <a:t>粮</a:t>
            </a:r>
            <a:r>
              <a:rPr sz="2250" b="1" spc="45" dirty="0">
                <a:solidFill>
                  <a:srgbClr val="298EC0"/>
                </a:solidFill>
                <a:latin typeface="宋体" panose="02010600030101010101" pitchFamily="2" charset="-122"/>
                <a:cs typeface="宋体" panose="02010600030101010101" pitchFamily="2" charset="-122"/>
              </a:rPr>
              <a:t>食</a:t>
            </a:r>
            <a:r>
              <a:rPr sz="2250" spc="30" dirty="0">
                <a:solidFill>
                  <a:srgbClr val="545454"/>
                </a:solidFill>
                <a:latin typeface="宋体" panose="02010600030101010101" pitchFamily="2" charset="-122"/>
                <a:cs typeface="宋体" panose="02010600030101010101" pitchFamily="2" charset="-122"/>
              </a:rPr>
              <a:t>，</a:t>
            </a:r>
            <a:endParaRPr sz="2250">
              <a:latin typeface="宋体" panose="02010600030101010101" pitchFamily="2" charset="-122"/>
              <a:cs typeface="宋体" panose="02010600030101010101" pitchFamily="2" charset="-122"/>
            </a:endParaRPr>
          </a:p>
          <a:p>
            <a:pPr marL="12700">
              <a:lnSpc>
                <a:spcPct val="100000"/>
              </a:lnSpc>
              <a:spcBef>
                <a:spcPts val="1395"/>
              </a:spcBef>
            </a:pPr>
            <a:r>
              <a:rPr sz="2250" spc="30" dirty="0">
                <a:solidFill>
                  <a:srgbClr val="545454"/>
                </a:solidFill>
                <a:latin typeface="宋体" panose="02010600030101010101" pitchFamily="2" charset="-122"/>
                <a:cs typeface="宋体" panose="02010600030101010101" pitchFamily="2" charset="-122"/>
              </a:rPr>
              <a:t>以及</a:t>
            </a:r>
            <a:r>
              <a:rPr sz="2250" spc="15" dirty="0">
                <a:solidFill>
                  <a:srgbClr val="545454"/>
                </a:solidFill>
                <a:latin typeface="宋体" panose="02010600030101010101" pitchFamily="2" charset="-122"/>
                <a:cs typeface="宋体" panose="02010600030101010101" pitchFamily="2" charset="-122"/>
              </a:rPr>
              <a:t>食</a:t>
            </a:r>
            <a:r>
              <a:rPr sz="2250" spc="30" dirty="0">
                <a:solidFill>
                  <a:srgbClr val="545454"/>
                </a:solidFill>
                <a:latin typeface="宋体" panose="02010600030101010101" pitchFamily="2" charset="-122"/>
                <a:cs typeface="宋体" panose="02010600030101010101" pitchFamily="2" charset="-122"/>
              </a:rPr>
              <a:t>用</a:t>
            </a:r>
            <a:r>
              <a:rPr sz="2250" spc="15" dirty="0">
                <a:solidFill>
                  <a:srgbClr val="545454"/>
                </a:solidFill>
                <a:latin typeface="宋体" panose="02010600030101010101" pitchFamily="2" charset="-122"/>
                <a:cs typeface="宋体" panose="02010600030101010101" pitchFamily="2" charset="-122"/>
              </a:rPr>
              <a:t>了</a:t>
            </a:r>
            <a:r>
              <a:rPr sz="2250" spc="30" dirty="0">
                <a:solidFill>
                  <a:srgbClr val="545454"/>
                </a:solidFill>
                <a:latin typeface="宋体" panose="02010600030101010101" pitchFamily="2" charset="-122"/>
                <a:cs typeface="宋体" panose="02010600030101010101" pitchFamily="2" charset="-122"/>
              </a:rPr>
              <a:t>污染</a:t>
            </a:r>
            <a:r>
              <a:rPr sz="2250" spc="15" dirty="0">
                <a:solidFill>
                  <a:srgbClr val="545454"/>
                </a:solidFill>
                <a:latin typeface="宋体" panose="02010600030101010101" pitchFamily="2" charset="-122"/>
                <a:cs typeface="宋体" panose="02010600030101010101" pitchFamily="2" charset="-122"/>
              </a:rPr>
              <a:t>食</a:t>
            </a:r>
            <a:r>
              <a:rPr sz="2250" spc="30" dirty="0">
                <a:solidFill>
                  <a:srgbClr val="545454"/>
                </a:solidFill>
                <a:latin typeface="宋体" panose="02010600030101010101" pitchFamily="2" charset="-122"/>
                <a:cs typeface="宋体" panose="02010600030101010101" pitchFamily="2" charset="-122"/>
              </a:rPr>
              <a:t>物</a:t>
            </a:r>
            <a:r>
              <a:rPr sz="2250" spc="15" dirty="0">
                <a:solidFill>
                  <a:srgbClr val="545454"/>
                </a:solidFill>
                <a:latin typeface="宋体" panose="02010600030101010101" pitchFamily="2" charset="-122"/>
                <a:cs typeface="宋体" panose="02010600030101010101" pitchFamily="2" charset="-122"/>
              </a:rPr>
              <a:t>的</a:t>
            </a:r>
            <a:r>
              <a:rPr sz="2250" spc="30" dirty="0">
                <a:solidFill>
                  <a:srgbClr val="545454"/>
                </a:solidFill>
                <a:latin typeface="宋体" panose="02010600030101010101" pitchFamily="2" charset="-122"/>
                <a:cs typeface="宋体" panose="02010600030101010101" pitchFamily="2" charset="-122"/>
              </a:rPr>
              <a:t>猪牛</a:t>
            </a:r>
            <a:r>
              <a:rPr sz="2250" spc="15" dirty="0">
                <a:solidFill>
                  <a:srgbClr val="545454"/>
                </a:solidFill>
                <a:latin typeface="宋体" panose="02010600030101010101" pitchFamily="2" charset="-122"/>
                <a:cs typeface="宋体" panose="02010600030101010101" pitchFamily="2" charset="-122"/>
              </a:rPr>
              <a:t>羊</a:t>
            </a:r>
            <a:r>
              <a:rPr sz="2250" spc="30" dirty="0">
                <a:solidFill>
                  <a:srgbClr val="545454"/>
                </a:solidFill>
                <a:latin typeface="宋体" panose="02010600030101010101" pitchFamily="2" charset="-122"/>
                <a:cs typeface="宋体" panose="02010600030101010101" pitchFamily="2" charset="-122"/>
              </a:rPr>
              <a:t>生</a:t>
            </a:r>
            <a:r>
              <a:rPr sz="2250" spc="15" dirty="0">
                <a:solidFill>
                  <a:srgbClr val="545454"/>
                </a:solidFill>
                <a:latin typeface="宋体" panose="02010600030101010101" pitchFamily="2" charset="-122"/>
                <a:cs typeface="宋体" panose="02010600030101010101" pitchFamily="2" charset="-122"/>
              </a:rPr>
              <a:t>产</a:t>
            </a:r>
            <a:r>
              <a:rPr sz="2250" spc="30" dirty="0">
                <a:solidFill>
                  <a:srgbClr val="545454"/>
                </a:solidFill>
                <a:latin typeface="宋体" panose="02010600030101010101" pitchFamily="2" charset="-122"/>
                <a:cs typeface="宋体" panose="02010600030101010101" pitchFamily="2" charset="-122"/>
              </a:rPr>
              <a:t>的</a:t>
            </a:r>
            <a:r>
              <a:rPr sz="2250" b="1" spc="30" dirty="0">
                <a:solidFill>
                  <a:srgbClr val="298EC0"/>
                </a:solidFill>
                <a:latin typeface="宋体" panose="02010600030101010101" pitchFamily="2" charset="-122"/>
                <a:cs typeface="宋体" panose="02010600030101010101" pitchFamily="2" charset="-122"/>
              </a:rPr>
              <a:t>肉</a:t>
            </a:r>
            <a:r>
              <a:rPr sz="2250" b="1" spc="20" dirty="0">
                <a:solidFill>
                  <a:srgbClr val="298EC0"/>
                </a:solidFill>
                <a:latin typeface="宋体" panose="02010600030101010101" pitchFamily="2" charset="-122"/>
                <a:cs typeface="宋体" panose="02010600030101010101" pitchFamily="2" charset="-122"/>
              </a:rPr>
              <a:t>类</a:t>
            </a:r>
            <a:r>
              <a:rPr sz="2250" b="1" spc="30" dirty="0">
                <a:solidFill>
                  <a:srgbClr val="298EC0"/>
                </a:solidFill>
                <a:latin typeface="宋体" panose="02010600030101010101" pitchFamily="2" charset="-122"/>
                <a:cs typeface="宋体" panose="02010600030101010101" pitchFamily="2" charset="-122"/>
              </a:rPr>
              <a:t>、</a:t>
            </a:r>
            <a:r>
              <a:rPr sz="2250" b="1" spc="20" dirty="0">
                <a:solidFill>
                  <a:srgbClr val="298EC0"/>
                </a:solidFill>
                <a:latin typeface="宋体" panose="02010600030101010101" pitchFamily="2" charset="-122"/>
                <a:cs typeface="宋体" panose="02010600030101010101" pitchFamily="2" charset="-122"/>
              </a:rPr>
              <a:t>奶</a:t>
            </a:r>
            <a:r>
              <a:rPr sz="2250" b="1" spc="25" dirty="0">
                <a:solidFill>
                  <a:srgbClr val="298EC0"/>
                </a:solidFill>
                <a:latin typeface="宋体" panose="02010600030101010101" pitchFamily="2" charset="-122"/>
                <a:cs typeface="宋体" panose="02010600030101010101" pitchFamily="2" charset="-122"/>
              </a:rPr>
              <a:t>制</a:t>
            </a:r>
            <a:r>
              <a:rPr sz="2250" b="1" spc="35" dirty="0">
                <a:solidFill>
                  <a:srgbClr val="298EC0"/>
                </a:solidFill>
                <a:latin typeface="宋体" panose="02010600030101010101" pitchFamily="2" charset="-122"/>
                <a:cs typeface="宋体" panose="02010600030101010101" pitchFamily="2" charset="-122"/>
              </a:rPr>
              <a:t>品</a:t>
            </a:r>
            <a:r>
              <a:rPr sz="2250" b="1" spc="20" dirty="0">
                <a:solidFill>
                  <a:srgbClr val="298EC0"/>
                </a:solidFill>
                <a:latin typeface="宋体" panose="02010600030101010101" pitchFamily="2" charset="-122"/>
                <a:cs typeface="宋体" panose="02010600030101010101" pitchFamily="2" charset="-122"/>
              </a:rPr>
              <a:t>等</a:t>
            </a:r>
            <a:r>
              <a:rPr sz="2250" b="1" spc="25" dirty="0">
                <a:solidFill>
                  <a:srgbClr val="298EC0"/>
                </a:solidFill>
                <a:latin typeface="宋体" panose="02010600030101010101" pitchFamily="2" charset="-122"/>
                <a:cs typeface="宋体" panose="02010600030101010101" pitchFamily="2" charset="-122"/>
              </a:rPr>
              <a:t>，</a:t>
            </a:r>
            <a:r>
              <a:rPr sz="2250" b="1" spc="20" dirty="0">
                <a:solidFill>
                  <a:srgbClr val="298EC0"/>
                </a:solidFill>
                <a:latin typeface="宋体" panose="02010600030101010101" pitchFamily="2" charset="-122"/>
                <a:cs typeface="宋体" panose="02010600030101010101" pitchFamily="2" charset="-122"/>
              </a:rPr>
              <a:t>最</a:t>
            </a:r>
            <a:r>
              <a:rPr sz="2250" b="1" spc="25" dirty="0">
                <a:solidFill>
                  <a:srgbClr val="298EC0"/>
                </a:solidFill>
                <a:latin typeface="宋体" panose="02010600030101010101" pitchFamily="2" charset="-122"/>
                <a:cs typeface="宋体" panose="02010600030101010101" pitchFamily="2" charset="-122"/>
              </a:rPr>
              <a:t>终危</a:t>
            </a:r>
            <a:r>
              <a:rPr sz="2250" b="1" spc="20" dirty="0">
                <a:solidFill>
                  <a:srgbClr val="298EC0"/>
                </a:solidFill>
                <a:latin typeface="宋体" panose="02010600030101010101" pitchFamily="2" charset="-122"/>
                <a:cs typeface="宋体" panose="02010600030101010101" pitchFamily="2" charset="-122"/>
              </a:rPr>
              <a:t>害</a:t>
            </a:r>
            <a:r>
              <a:rPr sz="2250" b="1" spc="25" dirty="0">
                <a:solidFill>
                  <a:srgbClr val="298EC0"/>
                </a:solidFill>
                <a:latin typeface="宋体" panose="02010600030101010101" pitchFamily="2" charset="-122"/>
                <a:cs typeface="宋体" panose="02010600030101010101" pitchFamily="2" charset="-122"/>
              </a:rPr>
              <a:t>人</a:t>
            </a:r>
            <a:r>
              <a:rPr sz="2250" b="1" spc="20" dirty="0">
                <a:solidFill>
                  <a:srgbClr val="298EC0"/>
                </a:solidFill>
                <a:latin typeface="宋体" panose="02010600030101010101" pitchFamily="2" charset="-122"/>
                <a:cs typeface="宋体" panose="02010600030101010101" pitchFamily="2" charset="-122"/>
              </a:rPr>
              <a:t>类</a:t>
            </a:r>
            <a:r>
              <a:rPr sz="2250" b="1" spc="25" dirty="0">
                <a:solidFill>
                  <a:srgbClr val="298EC0"/>
                </a:solidFill>
                <a:latin typeface="宋体" panose="02010600030101010101" pitchFamily="2" charset="-122"/>
                <a:cs typeface="宋体" panose="02010600030101010101" pitchFamily="2" charset="-122"/>
              </a:rPr>
              <a:t>自身</a:t>
            </a:r>
            <a:r>
              <a:rPr sz="2250" b="1" spc="20" dirty="0">
                <a:solidFill>
                  <a:srgbClr val="298EC0"/>
                </a:solidFill>
                <a:latin typeface="宋体" panose="02010600030101010101" pitchFamily="2" charset="-122"/>
                <a:cs typeface="宋体" panose="02010600030101010101" pitchFamily="2" charset="-122"/>
              </a:rPr>
              <a:t>健</a:t>
            </a:r>
            <a:r>
              <a:rPr sz="2250" b="1" spc="25" dirty="0">
                <a:solidFill>
                  <a:srgbClr val="298EC0"/>
                </a:solidFill>
                <a:latin typeface="宋体" panose="02010600030101010101" pitchFamily="2" charset="-122"/>
                <a:cs typeface="宋体" panose="02010600030101010101" pitchFamily="2" charset="-122"/>
              </a:rPr>
              <a:t>康</a:t>
            </a:r>
            <a:r>
              <a:rPr sz="2250" b="1" spc="40" dirty="0">
                <a:solidFill>
                  <a:srgbClr val="298EC0"/>
                </a:solidFill>
                <a:latin typeface="宋体" panose="02010600030101010101" pitchFamily="2" charset="-122"/>
                <a:cs typeface="宋体" panose="02010600030101010101" pitchFamily="2" charset="-122"/>
              </a:rPr>
              <a:t>。</a:t>
            </a:r>
            <a:r>
              <a:rPr sz="2250" b="1" spc="5" dirty="0">
                <a:solidFill>
                  <a:srgbClr val="298EC0"/>
                </a:solidFill>
                <a:latin typeface="宋体" panose="02010600030101010101" pitchFamily="2" charset="-122"/>
                <a:cs typeface="宋体" panose="02010600030101010101" pitchFamily="2" charset="-122"/>
              </a:rPr>
              <a:t> </a:t>
            </a:r>
            <a:endParaRPr sz="2250">
              <a:latin typeface="宋体" panose="02010600030101010101" pitchFamily="2" charset="-122"/>
              <a:cs typeface="宋体" panose="02010600030101010101" pitchFamily="2" charset="-122"/>
            </a:endParaRPr>
          </a:p>
        </p:txBody>
      </p:sp>
      <p:sp>
        <p:nvSpPr>
          <p:cNvPr id="4" name="object 4"/>
          <p:cNvSpPr/>
          <p:nvPr/>
        </p:nvSpPr>
        <p:spPr>
          <a:xfrm>
            <a:off x="350481" y="3271392"/>
            <a:ext cx="6587871" cy="2534792"/>
          </a:xfrm>
          <a:prstGeom prst="rect">
            <a:avLst/>
          </a:prstGeom>
          <a:blipFill>
            <a:blip r:embed="rId1" cstate="print"/>
            <a:stretch>
              <a:fillRect/>
            </a:stretch>
          </a:blipFill>
        </p:spPr>
        <p:txBody>
          <a:bodyPr wrap="square" lIns="0" tIns="0" rIns="0" bIns="0" rtlCol="0"/>
          <a:lstStyle/>
          <a:p/>
        </p:txBody>
      </p:sp>
      <p:sp>
        <p:nvSpPr>
          <p:cNvPr id="5" name="object 5"/>
          <p:cNvSpPr/>
          <p:nvPr/>
        </p:nvSpPr>
        <p:spPr>
          <a:xfrm>
            <a:off x="7087616" y="3514915"/>
            <a:ext cx="4605274" cy="2501138"/>
          </a:xfrm>
          <a:prstGeom prst="rect">
            <a:avLst/>
          </a:prstGeom>
          <a:blipFill>
            <a:blip r:embed="rId2" cstate="print"/>
            <a:stretch>
              <a:fillRect/>
            </a:stretch>
          </a:blipFill>
        </p:spPr>
        <p:txBody>
          <a:bodyPr wrap="square" lIns="0" tIns="0" rIns="0" bIns="0" rtlCol="0"/>
          <a:lstStyle/>
          <a:p/>
        </p:txBody>
      </p:sp>
      <p:sp>
        <p:nvSpPr>
          <p:cNvPr id="87" name="矩形 2"/>
          <p:cNvSpPr/>
          <p:nvPr/>
        </p:nvSpPr>
        <p:spPr>
          <a:xfrm>
            <a:off x="1526540" y="178435"/>
            <a:ext cx="2671445" cy="445135"/>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2.2 生存要求</a:t>
            </a:r>
            <a:r>
              <a:rPr sz="2300" b="1" spc="-85"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 5"/>
          <p:cNvPicPr>
            <a:picLocks noChangeAspect="true"/>
          </p:cNvPicPr>
          <p:nvPr/>
        </p:nvPicPr>
        <p:blipFill>
          <a:blip r:embed="rId3"/>
          <a:stretch>
            <a:fillRect/>
          </a:stretch>
        </p:blipFill>
        <p:spPr>
          <a:xfrm>
            <a:off x="676275" y="259080"/>
            <a:ext cx="561340" cy="561340"/>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true"/>
          <p:nvPr/>
        </p:nvSpPr>
        <p:spPr>
          <a:xfrm>
            <a:off x="525145" y="1326515"/>
            <a:ext cx="4795520" cy="3849370"/>
          </a:xfrm>
          <a:prstGeom prst="rect">
            <a:avLst/>
          </a:prstGeom>
        </p:spPr>
        <p:txBody>
          <a:bodyPr vert="horz" wrap="square" lIns="0" tIns="12700" rIns="0" bIns="0" rtlCol="0">
            <a:spAutoFit/>
          </a:bodyPr>
          <a:lstStyle/>
          <a:p>
            <a:pPr marL="12700" marR="5080" algn="just">
              <a:lnSpc>
                <a:spcPct val="130000"/>
              </a:lnSpc>
              <a:spcBef>
                <a:spcPts val="100"/>
              </a:spcBef>
            </a:pPr>
            <a:r>
              <a:rPr lang="en-US" altLang="zh-CN" sz="2400" spc="55" dirty="0">
                <a:solidFill>
                  <a:srgbClr val="545454"/>
                </a:solidFill>
                <a:latin typeface="微软雅黑" panose="020B0503020204020204" pitchFamily="34" charset="-122"/>
                <a:cs typeface="微软雅黑" panose="020B0503020204020204" pitchFamily="34" charset="-122"/>
              </a:rPr>
              <a:t>      </a:t>
            </a:r>
            <a:r>
              <a:rPr lang="zh-CN" sz="2400" spc="55" dirty="0">
                <a:solidFill>
                  <a:srgbClr val="545454"/>
                </a:solidFill>
                <a:latin typeface="微软雅黑" panose="020B0503020204020204" pitchFamily="34" charset="-122"/>
                <a:cs typeface="微软雅黑" panose="020B0503020204020204" pitchFamily="34" charset="-122"/>
              </a:rPr>
              <a:t>德阳市是全国46个生活垃圾分类工作重点城市之一，占地面积</a:t>
            </a:r>
            <a:r>
              <a:rPr lang="en-US" altLang="zh-CN" sz="2400" spc="55" dirty="0">
                <a:solidFill>
                  <a:srgbClr val="545454"/>
                </a:solidFill>
                <a:latin typeface="微软雅黑" panose="020B0503020204020204" pitchFamily="34" charset="-122"/>
                <a:cs typeface="微软雅黑" panose="020B0503020204020204" pitchFamily="34" charset="-122"/>
              </a:rPr>
              <a:t>5900</a:t>
            </a:r>
            <a:r>
              <a:rPr lang="zh-CN" altLang="en-US" sz="2400" spc="55" dirty="0">
                <a:solidFill>
                  <a:srgbClr val="545454"/>
                </a:solidFill>
                <a:latin typeface="微软雅黑" panose="020B0503020204020204" pitchFamily="34" charset="-122"/>
                <a:cs typeface="微软雅黑" panose="020B0503020204020204" pitchFamily="34" charset="-122"/>
              </a:rPr>
              <a:t>多</a:t>
            </a:r>
            <a:r>
              <a:rPr sz="2400" spc="260" dirty="0">
                <a:solidFill>
                  <a:srgbClr val="545454"/>
                </a:solidFill>
                <a:latin typeface="微软雅黑" panose="020B0503020204020204" pitchFamily="34" charset="-122"/>
                <a:cs typeface="微软雅黑" panose="020B0503020204020204" pitchFamily="34" charset="-122"/>
                <a:sym typeface="+mn-ea"/>
              </a:rPr>
              <a:t>平方公</a:t>
            </a:r>
            <a:r>
              <a:rPr sz="2400" spc="245" dirty="0">
                <a:solidFill>
                  <a:srgbClr val="545454"/>
                </a:solidFill>
                <a:latin typeface="微软雅黑" panose="020B0503020204020204" pitchFamily="34" charset="-122"/>
                <a:cs typeface="微软雅黑" panose="020B0503020204020204" pitchFamily="34" charset="-122"/>
                <a:sym typeface="+mn-ea"/>
              </a:rPr>
              <a:t>里</a:t>
            </a:r>
            <a:r>
              <a:rPr lang="zh-CN" sz="2400" spc="245" dirty="0">
                <a:solidFill>
                  <a:srgbClr val="545454"/>
                </a:solidFill>
                <a:latin typeface="微软雅黑" panose="020B0503020204020204" pitchFamily="34" charset="-122"/>
                <a:cs typeface="微软雅黑" panose="020B0503020204020204" pitchFamily="34" charset="-122"/>
                <a:sym typeface="+mn-ea"/>
              </a:rPr>
              <a:t>，由于经济的发展，人口密度每年都在持续增长，环境治理问题不断突出，生活垃圾处理压力不断增大，</a:t>
            </a:r>
            <a:r>
              <a:rPr sz="2400" dirty="0">
                <a:solidFill>
                  <a:srgbClr val="298EC0"/>
                </a:solidFill>
                <a:latin typeface="微软雅黑" panose="020B0503020204020204" pitchFamily="34" charset="-122"/>
                <a:cs typeface="微软雅黑" panose="020B0503020204020204" pitchFamily="34" charset="-122"/>
              </a:rPr>
              <a:t> </a:t>
            </a:r>
            <a:r>
              <a:rPr lang="en-US" sz="2400" dirty="0">
                <a:solidFill>
                  <a:srgbClr val="298EC0"/>
                </a:solidFill>
                <a:latin typeface="微软雅黑" panose="020B0503020204020204" pitchFamily="34" charset="-122"/>
                <a:cs typeface="微软雅黑" panose="020B0503020204020204" pitchFamily="34" charset="-122"/>
              </a:rPr>
              <a:t>2020</a:t>
            </a:r>
            <a:r>
              <a:rPr lang="zh-CN" altLang="en-US" sz="2400" dirty="0">
                <a:solidFill>
                  <a:srgbClr val="298EC0"/>
                </a:solidFill>
                <a:latin typeface="微软雅黑" panose="020B0503020204020204" pitchFamily="34" charset="-122"/>
                <a:cs typeface="微软雅黑" panose="020B0503020204020204" pitchFamily="34" charset="-122"/>
              </a:rPr>
              <a:t>年</a:t>
            </a:r>
            <a:r>
              <a:rPr sz="2400" spc="15" dirty="0">
                <a:solidFill>
                  <a:srgbClr val="298EC0"/>
                </a:solidFill>
                <a:latin typeface="微软雅黑" panose="020B0503020204020204" pitchFamily="34" charset="-122"/>
                <a:cs typeface="微软雅黑" panose="020B0503020204020204" pitchFamily="34" charset="-122"/>
              </a:rPr>
              <a:t>生活垃圾回收利用率</a:t>
            </a:r>
            <a:r>
              <a:rPr lang="zh-CN" sz="2400" spc="15" dirty="0">
                <a:solidFill>
                  <a:srgbClr val="298EC0"/>
                </a:solidFill>
                <a:latin typeface="微软雅黑" panose="020B0503020204020204" pitchFamily="34" charset="-122"/>
                <a:cs typeface="微软雅黑" panose="020B0503020204020204" pitchFamily="34" charset="-122"/>
              </a:rPr>
              <a:t>已达</a:t>
            </a:r>
            <a:r>
              <a:rPr lang="en-US" sz="2400" spc="15" dirty="0">
                <a:solidFill>
                  <a:srgbClr val="FF0000"/>
                </a:solidFill>
                <a:latin typeface="微软雅黑" panose="020B0503020204020204" pitchFamily="34" charset="-122"/>
                <a:cs typeface="微软雅黑" panose="020B0503020204020204" pitchFamily="34" charset="-122"/>
              </a:rPr>
              <a:t>36.67</a:t>
            </a:r>
            <a:r>
              <a:rPr sz="2400" spc="15" dirty="0">
                <a:solidFill>
                  <a:srgbClr val="FF0000"/>
                </a:solidFill>
                <a:latin typeface="微软雅黑" panose="020B0503020204020204" pitchFamily="34" charset="-122"/>
                <a:cs typeface="微软雅黑" panose="020B0503020204020204" pitchFamily="34" charset="-122"/>
              </a:rPr>
              <a:t>%</a:t>
            </a:r>
            <a:r>
              <a:rPr sz="2400" spc="45" dirty="0">
                <a:solidFill>
                  <a:srgbClr val="298EC0"/>
                </a:solidFill>
                <a:latin typeface="微软雅黑" panose="020B0503020204020204" pitchFamily="34" charset="-122"/>
                <a:cs typeface="微软雅黑" panose="020B0503020204020204" pitchFamily="34" charset="-122"/>
              </a:rPr>
              <a:t>。</a:t>
            </a:r>
            <a:r>
              <a:rPr sz="2400" spc="55" dirty="0">
                <a:solidFill>
                  <a:srgbClr val="545454"/>
                </a:solidFill>
                <a:latin typeface="微软雅黑" panose="020B0503020204020204" pitchFamily="34" charset="-122"/>
                <a:cs typeface="微软雅黑" panose="020B0503020204020204" pitchFamily="34" charset="-122"/>
              </a:rPr>
              <a:t>垃</a:t>
            </a:r>
            <a:r>
              <a:rPr sz="2400" spc="45" dirty="0">
                <a:solidFill>
                  <a:srgbClr val="545454"/>
                </a:solidFill>
                <a:latin typeface="微软雅黑" panose="020B0503020204020204" pitchFamily="34" charset="-122"/>
                <a:cs typeface="微软雅黑" panose="020B0503020204020204" pitchFamily="34" charset="-122"/>
              </a:rPr>
              <a:t>圾分类工</a:t>
            </a:r>
            <a:r>
              <a:rPr sz="2400" dirty="0">
                <a:solidFill>
                  <a:srgbClr val="545454"/>
                </a:solidFill>
                <a:latin typeface="微软雅黑" panose="020B0503020204020204" pitchFamily="34" charset="-122"/>
                <a:cs typeface="微软雅黑" panose="020B0503020204020204" pitchFamily="34" charset="-122"/>
              </a:rPr>
              <a:t>作</a:t>
            </a:r>
            <a:r>
              <a:rPr sz="2400" spc="-5" dirty="0">
                <a:solidFill>
                  <a:srgbClr val="545454"/>
                </a:solidFill>
                <a:latin typeface="微软雅黑" panose="020B0503020204020204" pitchFamily="34" charset="-122"/>
                <a:cs typeface="微软雅黑" panose="020B0503020204020204" pitchFamily="34" charset="-122"/>
              </a:rPr>
              <a:t>任重道远</a:t>
            </a:r>
            <a:r>
              <a:rPr sz="2400" dirty="0">
                <a:solidFill>
                  <a:srgbClr val="545454"/>
                </a:solidFill>
                <a:latin typeface="微软雅黑" panose="020B0503020204020204" pitchFamily="34" charset="-122"/>
                <a:cs typeface="微软雅黑" panose="020B0503020204020204" pitchFamily="34" charset="-122"/>
              </a:rPr>
              <a:t>。</a:t>
            </a:r>
            <a:endParaRPr sz="2400">
              <a:latin typeface="微软雅黑" panose="020B0503020204020204" pitchFamily="34" charset="-122"/>
              <a:cs typeface="微软雅黑" panose="020B0503020204020204" pitchFamily="34" charset="-122"/>
            </a:endParaRPr>
          </a:p>
        </p:txBody>
      </p:sp>
      <p:sp>
        <p:nvSpPr>
          <p:cNvPr id="87" name="矩形 2"/>
          <p:cNvSpPr/>
          <p:nvPr/>
        </p:nvSpPr>
        <p:spPr>
          <a:xfrm>
            <a:off x="1526540" y="178435"/>
            <a:ext cx="2671445" cy="500380"/>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2.3 减量要求</a:t>
            </a:r>
            <a:r>
              <a:rPr lang="en-US" altLang="zh-CN" sz="266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 name="图片 23"/>
          <p:cNvPicPr>
            <a:picLocks noChangeAspect="true"/>
          </p:cNvPicPr>
          <p:nvPr/>
        </p:nvPicPr>
        <p:blipFill>
          <a:blip r:embed="rId1"/>
          <a:stretch>
            <a:fillRect/>
          </a:stretch>
        </p:blipFill>
        <p:spPr>
          <a:xfrm>
            <a:off x="5684520" y="1326515"/>
            <a:ext cx="5621020" cy="3112770"/>
          </a:xfrm>
          <a:prstGeom prst="rect">
            <a:avLst/>
          </a:prstGeom>
          <a:effectLst>
            <a:glow rad="63500">
              <a:schemeClr val="accent2">
                <a:satMod val="175000"/>
                <a:alpha val="40000"/>
              </a:schemeClr>
            </a:glow>
            <a:reflection blurRad="6350" stA="50000" endA="300" endPos="16000" dir="5400000" sy="-100000" algn="bl" rotWithShape="0"/>
          </a:effectLst>
        </p:spPr>
      </p:pic>
      <p:pic>
        <p:nvPicPr>
          <p:cNvPr id="2" name="图片 1"/>
          <p:cNvPicPr>
            <a:picLocks noChangeAspect="true"/>
          </p:cNvPicPr>
          <p:nvPr/>
        </p:nvPicPr>
        <p:blipFill>
          <a:blip r:embed="rId2"/>
          <a:stretch>
            <a:fillRect/>
          </a:stretch>
        </p:blipFill>
        <p:spPr>
          <a:xfrm>
            <a:off x="736600" y="265430"/>
            <a:ext cx="561340" cy="56134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18" name="object 18"/>
          <p:cNvSpPr txBox="true"/>
          <p:nvPr/>
        </p:nvSpPr>
        <p:spPr>
          <a:xfrm>
            <a:off x="1580515" y="2153285"/>
            <a:ext cx="9225280" cy="2043430"/>
          </a:xfrm>
          <a:prstGeom prst="rect">
            <a:avLst/>
          </a:prstGeom>
        </p:spPr>
        <p:txBody>
          <a:bodyPr vert="horz" wrap="square" lIns="0" tIns="12065" rIns="0" bIns="0" rtlCol="0">
            <a:spAutoFit/>
          </a:bodyPr>
          <a:lstStyle/>
          <a:p>
            <a:pPr marL="12700">
              <a:lnSpc>
                <a:spcPct val="100000"/>
              </a:lnSpc>
              <a:spcBef>
                <a:spcPts val="95"/>
              </a:spcBef>
            </a:pPr>
            <a:r>
              <a:rPr sz="2800" b="1" spc="-5" dirty="0">
                <a:solidFill>
                  <a:srgbClr val="404040"/>
                </a:solidFill>
                <a:latin typeface="微软雅黑" panose="020B0503020204020204" pitchFamily="34" charset="-122"/>
                <a:cs typeface="微软雅黑" panose="020B0503020204020204" pitchFamily="34" charset="-122"/>
              </a:rPr>
              <a:t>垃圾是放错地方的资源？</a:t>
            </a:r>
            <a:r>
              <a:rPr lang="en-US" sz="2800" b="1" spc="-5" dirty="0">
                <a:solidFill>
                  <a:srgbClr val="404040"/>
                </a:solidFill>
                <a:latin typeface="微软雅黑" panose="020B0503020204020204" pitchFamily="34" charset="-122"/>
                <a:cs typeface="微软雅黑" panose="020B0503020204020204" pitchFamily="34" charset="-122"/>
              </a:rPr>
              <a:t>——</a:t>
            </a:r>
            <a:r>
              <a:rPr lang="zh-CN" altLang="en-US" sz="2800" b="1" spc="-5" dirty="0">
                <a:solidFill>
                  <a:srgbClr val="404040"/>
                </a:solidFill>
                <a:latin typeface="微软雅黑" panose="020B0503020204020204" pitchFamily="34" charset="-122"/>
                <a:cs typeface="微软雅黑" panose="020B0503020204020204" pitchFamily="34" charset="-122"/>
              </a:rPr>
              <a:t>提高资源利用率。</a:t>
            </a:r>
            <a:endParaRPr sz="2800">
              <a:latin typeface="微软雅黑" panose="020B0503020204020204" pitchFamily="34" charset="-122"/>
              <a:cs typeface="微软雅黑" panose="020B0503020204020204" pitchFamily="34" charset="-122"/>
            </a:endParaRPr>
          </a:p>
          <a:p>
            <a:pPr marL="12700" marR="5080">
              <a:lnSpc>
                <a:spcPct val="169000"/>
              </a:lnSpc>
              <a:spcBef>
                <a:spcPts val="565"/>
              </a:spcBef>
            </a:pPr>
            <a:r>
              <a:rPr sz="2800" b="1" spc="-5" dirty="0">
                <a:latin typeface="微软雅黑" panose="020B0503020204020204" pitchFamily="34" charset="-122"/>
                <a:cs typeface="微软雅黑" panose="020B0503020204020204" pitchFamily="34" charset="-122"/>
              </a:rPr>
              <a:t>污染</a:t>
            </a:r>
            <a:r>
              <a:rPr sz="2800" b="1" spc="-10" dirty="0">
                <a:latin typeface="微软雅黑" panose="020B0503020204020204" pitchFamily="34" charset="-122"/>
                <a:cs typeface="微软雅黑" panose="020B0503020204020204" pitchFamily="34" charset="-122"/>
              </a:rPr>
              <a:t>源</a:t>
            </a:r>
            <a:r>
              <a:rPr sz="2800" b="1" dirty="0">
                <a:latin typeface="微软雅黑" panose="020B0503020204020204" pitchFamily="34" charset="-122"/>
                <a:cs typeface="微软雅黑" panose="020B0503020204020204" pitchFamily="34" charset="-122"/>
              </a:rPr>
              <a:t>—</a:t>
            </a:r>
            <a:r>
              <a:rPr sz="2800" b="1" spc="-5" dirty="0">
                <a:latin typeface="微软雅黑" panose="020B0503020204020204" pitchFamily="34" charset="-122"/>
                <a:cs typeface="微软雅黑" panose="020B0503020204020204" pitchFamily="34" charset="-122"/>
              </a:rPr>
              <a:t>—厨余垃圾</a:t>
            </a:r>
            <a:r>
              <a:rPr lang="zh-CN" sz="2800" b="1" spc="-5" dirty="0">
                <a:latin typeface="微软雅黑" panose="020B0503020204020204" pitchFamily="34" charset="-122"/>
                <a:cs typeface="微软雅黑" panose="020B0503020204020204" pitchFamily="34" charset="-122"/>
              </a:rPr>
              <a:t>、其他垃圾、有害垃圾、可回收物</a:t>
            </a:r>
            <a:endParaRPr sz="2800" b="1" spc="-5" dirty="0">
              <a:latin typeface="微软雅黑" panose="020B0503020204020204" pitchFamily="34" charset="-122"/>
              <a:cs typeface="微软雅黑" panose="020B0503020204020204" pitchFamily="34" charset="-122"/>
            </a:endParaRPr>
          </a:p>
          <a:p>
            <a:pPr marL="12700" marR="5080">
              <a:lnSpc>
                <a:spcPct val="169000"/>
              </a:lnSpc>
              <a:spcBef>
                <a:spcPts val="565"/>
              </a:spcBef>
            </a:pPr>
            <a:r>
              <a:rPr sz="2800" b="1" spc="-5" dirty="0">
                <a:latin typeface="微软雅黑" panose="020B0503020204020204" pitchFamily="34" charset="-122"/>
                <a:cs typeface="微软雅黑" panose="020B0503020204020204" pitchFamily="34" charset="-122"/>
              </a:rPr>
              <a:t> 哪些是可回收物（高值、低值）</a:t>
            </a:r>
            <a:r>
              <a:rPr lang="zh-CN" sz="2800" b="1" spc="-5" dirty="0">
                <a:latin typeface="微软雅黑" panose="020B0503020204020204" pitchFamily="34" charset="-122"/>
                <a:cs typeface="微软雅黑" panose="020B0503020204020204" pitchFamily="34" charset="-122"/>
              </a:rPr>
              <a:t>？</a:t>
            </a:r>
            <a:endParaRPr lang="zh-CN" sz="2800" b="1" spc="-5" dirty="0">
              <a:latin typeface="微软雅黑" panose="020B0503020204020204" pitchFamily="34" charset="-122"/>
              <a:cs typeface="微软雅黑" panose="020B0503020204020204" pitchFamily="34" charset="-122"/>
            </a:endParaRPr>
          </a:p>
        </p:txBody>
      </p:sp>
      <p:sp>
        <p:nvSpPr>
          <p:cNvPr id="87" name="矩形 2"/>
          <p:cNvSpPr/>
          <p:nvPr/>
        </p:nvSpPr>
        <p:spPr>
          <a:xfrm>
            <a:off x="1580515" y="340360"/>
            <a:ext cx="2671445" cy="500380"/>
          </a:xfrm>
          <a:prstGeom prst="rect">
            <a:avLst/>
          </a:prstGeom>
          <a:noFill/>
          <a:ln w="9525">
            <a:noFill/>
          </a:ln>
        </p:spPr>
        <p:txBody>
          <a:bodyPr wrap="square" lIns="91440" tIns="45720" rIns="91440" bIns="45720" anchor="t">
            <a:spAutoFit/>
          </a:bodyPr>
          <a:p>
            <a:pPr>
              <a:buFont typeface="Arial" panose="020B0604020202020204" pitchFamily="34" charset="0"/>
            </a:pPr>
            <a:r>
              <a:rPr sz="2300" b="1" spc="-85" dirty="0">
                <a:solidFill>
                  <a:srgbClr val="242424"/>
                </a:solidFill>
                <a:latin typeface="微软雅黑" panose="020B0503020204020204" pitchFamily="34" charset="-122"/>
                <a:cs typeface="微软雅黑" panose="020B0503020204020204" pitchFamily="34" charset="-122"/>
                <a:sym typeface="+mn-ea"/>
              </a:rPr>
              <a:t>2.3 资源化要求</a:t>
            </a:r>
            <a:r>
              <a:rPr lang="en-US" altLang="zh-CN" sz="266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3791899" y="2499921"/>
            <a:ext cx="7831145" cy="937260"/>
          </a:xfrm>
          <a:prstGeom prst="rect">
            <a:avLst/>
          </a:prstGeom>
          <a:noFill/>
        </p:spPr>
        <p:txBody>
          <a:bodyPr wrap="square" rtlCol="0">
            <a:spAutoFit/>
          </a:bodyPr>
          <a:lstStyle/>
          <a:p>
            <a:pPr algn="ctr"/>
            <a:r>
              <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如何进行分类</a:t>
            </a:r>
            <a:endPar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圆角矩形 3"/>
          <p:cNvSpPr/>
          <p:nvPr/>
        </p:nvSpPr>
        <p:spPr>
          <a:xfrm>
            <a:off x="1374877" y="2156949"/>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true"/>
          <p:nvPr/>
        </p:nvSpPr>
        <p:spPr>
          <a:xfrm>
            <a:off x="2693393" y="1532468"/>
            <a:ext cx="1943651" cy="2861310"/>
          </a:xfrm>
          <a:prstGeom prst="rect">
            <a:avLst/>
          </a:prstGeom>
          <a:noFill/>
        </p:spPr>
        <p:txBody>
          <a:bodyPr wrap="square" rtlCol="0">
            <a:spAutoFit/>
          </a:bodyPr>
          <a:lstStyle/>
          <a:p>
            <a:pPr algn="ctr"/>
            <a:r>
              <a:rPr lang="en-US" sz="18000" dirty="0">
                <a:solidFill>
                  <a:schemeClr val="bg1"/>
                </a:solidFill>
                <a:latin typeface="Arial Narrow" panose="020B0606020202030204" pitchFamily="34" charset="0"/>
              </a:rPr>
              <a:t>3</a:t>
            </a:r>
            <a:endParaRPr lang="en-US" sz="18000" dirty="0">
              <a:solidFill>
                <a:schemeClr val="bg1"/>
              </a:solidFill>
              <a:latin typeface="Arial Narrow" panose="020B0606020202030204" pitchFamily="34" charset="0"/>
            </a:endParaRPr>
          </a:p>
        </p:txBody>
      </p:sp>
      <p:cxnSp>
        <p:nvCxnSpPr>
          <p:cNvPr id="6" name="直接箭头连接符 5"/>
          <p:cNvCxnSpPr/>
          <p:nvPr/>
        </p:nvCxnSpPr>
        <p:spPr>
          <a:xfrm flipV="true">
            <a:off x="4160520" y="3718560"/>
            <a:ext cx="432000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true" flipV="true">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true"/>
          </p:cNvPicPr>
          <p:nvPr/>
        </p:nvPicPr>
        <p:blipFill>
          <a:blip r:embed="rId1"/>
          <a:stretch>
            <a:fillRect/>
          </a:stretch>
        </p:blipFill>
        <p:spPr>
          <a:xfrm>
            <a:off x="1374775" y="2169795"/>
            <a:ext cx="1772285" cy="1771650"/>
          </a:xfrm>
          <a:prstGeom prst="rect">
            <a:avLst/>
          </a:prstGeom>
        </p:spPr>
      </p:pic>
    </p:spTree>
    <p:custDataLst>
      <p:tags r:id="rId2"/>
    </p:custDataLst>
  </p:cSld>
  <p:clrMapOvr>
    <a:masterClrMapping/>
  </p:clrMapOvr>
  <p:transition advTm="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 name="矩形 2"/>
          <p:cNvSpPr/>
          <p:nvPr/>
        </p:nvSpPr>
        <p:spPr>
          <a:xfrm>
            <a:off x="1292860" y="333375"/>
            <a:ext cx="3918585" cy="445135"/>
          </a:xfrm>
          <a:prstGeom prst="rect">
            <a:avLst/>
          </a:prstGeom>
          <a:noFill/>
          <a:ln w="9525">
            <a:noFill/>
          </a:ln>
        </p:spPr>
        <p:txBody>
          <a:bodyPr wrap="square" lIns="91440" tIns="45720" rIns="91440" bIns="45720" anchor="t">
            <a:spAutoFit/>
          </a:bodyPr>
          <a:p>
            <a:pPr>
              <a:buFont typeface="Arial" panose="020B0604020202020204" pitchFamily="34" charset="0"/>
            </a:pPr>
            <a:r>
              <a:rPr lang="en-US" sz="2300" b="1" spc="-90" dirty="0">
                <a:solidFill>
                  <a:srgbClr val="242424"/>
                </a:solidFill>
                <a:latin typeface="微软雅黑" panose="020B0503020204020204" pitchFamily="34" charset="-122"/>
                <a:cs typeface="微软雅黑" panose="020B0503020204020204" pitchFamily="34" charset="-122"/>
                <a:sym typeface="+mn-ea"/>
              </a:rPr>
              <a:t>3</a:t>
            </a:r>
            <a:r>
              <a:rPr sz="2300" b="1" spc="-90" dirty="0">
                <a:solidFill>
                  <a:srgbClr val="242424"/>
                </a:solidFill>
                <a:latin typeface="微软雅黑" panose="020B0503020204020204" pitchFamily="34" charset="-122"/>
                <a:cs typeface="微软雅黑" panose="020B0503020204020204" pitchFamily="34" charset="-122"/>
                <a:sym typeface="+mn-ea"/>
              </a:rPr>
              <a:t>.1 </a:t>
            </a:r>
            <a:r>
              <a:rPr sz="2300" b="1" spc="-85" dirty="0">
                <a:solidFill>
                  <a:srgbClr val="242424"/>
                </a:solidFill>
                <a:latin typeface="微软雅黑" panose="020B0503020204020204" pitchFamily="34" charset="-122"/>
                <a:cs typeface="微软雅黑" panose="020B0503020204020204" pitchFamily="34" charset="-122"/>
                <a:sym typeface="+mn-ea"/>
              </a:rPr>
              <a:t>分类与减量的概念</a:t>
            </a:r>
            <a:endParaRPr lang="zh-CN" altLang="en-US" sz="23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object 6"/>
          <p:cNvSpPr/>
          <p:nvPr/>
        </p:nvSpPr>
        <p:spPr>
          <a:xfrm>
            <a:off x="4760976" y="1969770"/>
            <a:ext cx="2842260" cy="0"/>
          </a:xfrm>
          <a:custGeom>
            <a:avLst/>
            <a:gdLst/>
            <a:ahLst/>
            <a:cxnLst/>
            <a:rect l="l" t="t" r="r" b="b"/>
            <a:pathLst>
              <a:path w="2842259">
                <a:moveTo>
                  <a:pt x="0" y="0"/>
                </a:moveTo>
                <a:lnTo>
                  <a:pt x="2842260" y="0"/>
                </a:lnTo>
              </a:path>
            </a:pathLst>
          </a:custGeom>
          <a:ln w="22860">
            <a:solidFill>
              <a:srgbClr val="AC2000"/>
            </a:solidFill>
          </a:ln>
        </p:spPr>
        <p:txBody>
          <a:bodyPr wrap="square" lIns="0" tIns="0" rIns="0" bIns="0" rtlCol="0"/>
          <a:p/>
        </p:txBody>
      </p:sp>
      <p:sp>
        <p:nvSpPr>
          <p:cNvPr id="7" name="object 7"/>
          <p:cNvSpPr txBox="true">
            <a:spLocks noGrp="true"/>
          </p:cNvSpPr>
          <p:nvPr/>
        </p:nvSpPr>
        <p:spPr>
          <a:xfrm>
            <a:off x="1907794" y="1530223"/>
            <a:ext cx="7840980" cy="452120"/>
          </a:xfrm>
          <a:prstGeom prst="rect">
            <a:avLst/>
          </a:prstGeom>
        </p:spPr>
        <p:txBody>
          <a:bodyPr vert="horz" wrap="square" lIns="0" tIns="12065" rIns="0" bIns="0" rtlCol="0">
            <a:spAutoFit/>
          </a:bodyPr>
          <a:lstStyle>
            <a:lvl1pPr>
              <a:defRPr sz="8000" b="1" i="0">
                <a:solidFill>
                  <a:srgbClr val="00AEEE"/>
                </a:solidFill>
                <a:latin typeface="微软雅黑" panose="020B0503020204020204" pitchFamily="34" charset="-122"/>
                <a:ea typeface="+mj-ea"/>
                <a:cs typeface="微软雅黑" panose="020B0503020204020204" pitchFamily="34" charset="-122"/>
              </a:defRPr>
            </a:lvl1pPr>
          </a:lstStyle>
          <a:p>
            <a:pPr marL="12700">
              <a:lnSpc>
                <a:spcPct val="100000"/>
              </a:lnSpc>
              <a:spcBef>
                <a:spcPts val="95"/>
              </a:spcBef>
            </a:pPr>
            <a:r>
              <a:rPr sz="2800" spc="-5" dirty="0">
                <a:solidFill>
                  <a:srgbClr val="000000"/>
                </a:solidFill>
              </a:rPr>
              <a:t>垃圾减量，就是在</a:t>
            </a:r>
            <a:r>
              <a:rPr sz="2800" spc="-5" dirty="0">
                <a:solidFill>
                  <a:srgbClr val="AC2000"/>
                </a:solidFill>
              </a:rPr>
              <a:t>生产、流通和消</a:t>
            </a:r>
            <a:r>
              <a:rPr sz="2800" spc="5" dirty="0">
                <a:solidFill>
                  <a:srgbClr val="AC2000"/>
                </a:solidFill>
              </a:rPr>
              <a:t>费</a:t>
            </a:r>
            <a:r>
              <a:rPr sz="2800" spc="-5" dirty="0">
                <a:solidFill>
                  <a:srgbClr val="000000"/>
                </a:solidFill>
              </a:rPr>
              <a:t>等过</a:t>
            </a:r>
            <a:r>
              <a:rPr sz="2800" dirty="0">
                <a:solidFill>
                  <a:srgbClr val="000000"/>
                </a:solidFill>
              </a:rPr>
              <a:t>程</a:t>
            </a:r>
            <a:r>
              <a:rPr sz="2800" spc="-5" dirty="0">
                <a:solidFill>
                  <a:srgbClr val="000000"/>
                </a:solidFill>
              </a:rPr>
              <a:t>中，采</a:t>
            </a:r>
            <a:endParaRPr sz="2800"/>
          </a:p>
        </p:txBody>
      </p:sp>
      <p:sp>
        <p:nvSpPr>
          <p:cNvPr id="8" name="object 8"/>
          <p:cNvSpPr/>
          <p:nvPr/>
        </p:nvSpPr>
        <p:spPr>
          <a:xfrm>
            <a:off x="3695700" y="2609850"/>
            <a:ext cx="3907790" cy="0"/>
          </a:xfrm>
          <a:custGeom>
            <a:avLst/>
            <a:gdLst/>
            <a:ahLst/>
            <a:cxnLst/>
            <a:rect l="l" t="t" r="r" b="b"/>
            <a:pathLst>
              <a:path w="3907790">
                <a:moveTo>
                  <a:pt x="0" y="0"/>
                </a:moveTo>
                <a:lnTo>
                  <a:pt x="3907536" y="0"/>
                </a:lnTo>
              </a:path>
            </a:pathLst>
          </a:custGeom>
          <a:ln w="22860">
            <a:solidFill>
              <a:srgbClr val="AC2000"/>
            </a:solidFill>
          </a:ln>
        </p:spPr>
        <p:txBody>
          <a:bodyPr wrap="square" lIns="0" tIns="0" rIns="0" bIns="0" rtlCol="0"/>
          <a:lstStyle/>
          <a:p/>
        </p:txBody>
      </p:sp>
      <p:sp>
        <p:nvSpPr>
          <p:cNvPr id="9" name="object 9"/>
          <p:cNvSpPr txBox="true"/>
          <p:nvPr/>
        </p:nvSpPr>
        <p:spPr>
          <a:xfrm>
            <a:off x="1907794" y="2170302"/>
            <a:ext cx="6064250" cy="452120"/>
          </a:xfrm>
          <a:prstGeom prst="rect">
            <a:avLst/>
          </a:prstGeom>
        </p:spPr>
        <p:txBody>
          <a:bodyPr vert="horz" wrap="square" lIns="0" tIns="12065" rIns="0" bIns="0" rtlCol="0">
            <a:spAutoFit/>
          </a:bodyPr>
          <a:lstStyle/>
          <a:p>
            <a:pPr marL="12700">
              <a:lnSpc>
                <a:spcPct val="100000"/>
              </a:lnSpc>
              <a:spcBef>
                <a:spcPts val="95"/>
              </a:spcBef>
            </a:pPr>
            <a:r>
              <a:rPr sz="2800" b="1" spc="-5" dirty="0">
                <a:latin typeface="微软雅黑" panose="020B0503020204020204" pitchFamily="34" charset="-122"/>
                <a:cs typeface="微软雅黑" panose="020B0503020204020204" pitchFamily="34" charset="-122"/>
              </a:rPr>
              <a:t>取适当措施</a:t>
            </a:r>
            <a:r>
              <a:rPr sz="2800" b="1" spc="-5" dirty="0">
                <a:solidFill>
                  <a:srgbClr val="AC2000"/>
                </a:solidFill>
                <a:latin typeface="微软雅黑" panose="020B0503020204020204" pitchFamily="34" charset="-122"/>
                <a:cs typeface="微软雅黑" panose="020B0503020204020204" pitchFamily="34" charset="-122"/>
              </a:rPr>
              <a:t>减少资源消耗和废物产</a:t>
            </a:r>
            <a:r>
              <a:rPr sz="2800" b="1" spc="5" dirty="0">
                <a:solidFill>
                  <a:srgbClr val="AC2000"/>
                </a:solidFill>
                <a:latin typeface="微软雅黑" panose="020B0503020204020204" pitchFamily="34" charset="-122"/>
                <a:cs typeface="微软雅黑" panose="020B0503020204020204" pitchFamily="34" charset="-122"/>
              </a:rPr>
              <a:t>生</a:t>
            </a:r>
            <a:r>
              <a:rPr sz="2800" b="1" spc="-5" dirty="0">
                <a:latin typeface="微软雅黑" panose="020B0503020204020204" pitchFamily="34" charset="-122"/>
                <a:cs typeface="微软雅黑" panose="020B0503020204020204" pitchFamily="34" charset="-122"/>
              </a:rPr>
              <a:t>。</a:t>
            </a:r>
            <a:endParaRPr sz="2800">
              <a:latin typeface="微软雅黑" panose="020B0503020204020204" pitchFamily="34" charset="-122"/>
              <a:cs typeface="微软雅黑" panose="020B0503020204020204" pitchFamily="34" charset="-122"/>
            </a:endParaRPr>
          </a:p>
        </p:txBody>
      </p:sp>
      <p:sp>
        <p:nvSpPr>
          <p:cNvPr id="10" name="object 10"/>
          <p:cNvSpPr txBox="true"/>
          <p:nvPr/>
        </p:nvSpPr>
        <p:spPr>
          <a:xfrm>
            <a:off x="1907794" y="3450716"/>
            <a:ext cx="7840345" cy="452120"/>
          </a:xfrm>
          <a:prstGeom prst="rect">
            <a:avLst/>
          </a:prstGeom>
        </p:spPr>
        <p:txBody>
          <a:bodyPr vert="horz" wrap="square" lIns="0" tIns="12065" rIns="0" bIns="0" rtlCol="0">
            <a:spAutoFit/>
          </a:bodyPr>
          <a:lstStyle/>
          <a:p>
            <a:pPr marL="12700">
              <a:lnSpc>
                <a:spcPct val="100000"/>
              </a:lnSpc>
              <a:spcBef>
                <a:spcPts val="95"/>
              </a:spcBef>
            </a:pPr>
            <a:r>
              <a:rPr sz="2800" b="1" spc="-5" dirty="0">
                <a:latin typeface="微软雅黑" panose="020B0503020204020204" pitchFamily="34" charset="-122"/>
                <a:cs typeface="微软雅黑" panose="020B0503020204020204" pitchFamily="34" charset="-122"/>
              </a:rPr>
              <a:t>垃圾分类，就是按照垃圾的不</a:t>
            </a:r>
            <a:r>
              <a:rPr sz="2800" b="1" dirty="0">
                <a:latin typeface="微软雅黑" panose="020B0503020204020204" pitchFamily="34" charset="-122"/>
                <a:cs typeface="微软雅黑" panose="020B0503020204020204" pitchFamily="34" charset="-122"/>
              </a:rPr>
              <a:t>同</a:t>
            </a:r>
            <a:r>
              <a:rPr sz="2800" b="1" spc="-5" dirty="0">
                <a:solidFill>
                  <a:srgbClr val="AC2000"/>
                </a:solidFill>
                <a:latin typeface="微软雅黑" panose="020B0503020204020204" pitchFamily="34" charset="-122"/>
                <a:cs typeface="微软雅黑" panose="020B0503020204020204" pitchFamily="34" charset="-122"/>
              </a:rPr>
              <a:t>成</a:t>
            </a:r>
            <a:r>
              <a:rPr sz="2800" b="1" dirty="0">
                <a:solidFill>
                  <a:srgbClr val="AC2000"/>
                </a:solidFill>
                <a:latin typeface="微软雅黑" panose="020B0503020204020204" pitchFamily="34" charset="-122"/>
                <a:cs typeface="微软雅黑" panose="020B0503020204020204" pitchFamily="34" charset="-122"/>
              </a:rPr>
              <a:t>分</a:t>
            </a:r>
            <a:r>
              <a:rPr sz="2800" b="1" spc="-5" dirty="0">
                <a:solidFill>
                  <a:srgbClr val="AC2000"/>
                </a:solidFill>
                <a:latin typeface="微软雅黑" panose="020B0503020204020204" pitchFamily="34" charset="-122"/>
                <a:cs typeface="微软雅黑" panose="020B0503020204020204" pitchFamily="34" charset="-122"/>
              </a:rPr>
              <a:t>、属</a:t>
            </a:r>
            <a:r>
              <a:rPr sz="2800" b="1" dirty="0">
                <a:solidFill>
                  <a:srgbClr val="AC2000"/>
                </a:solidFill>
                <a:latin typeface="微软雅黑" panose="020B0503020204020204" pitchFamily="34" charset="-122"/>
                <a:cs typeface="微软雅黑" panose="020B0503020204020204" pitchFamily="34" charset="-122"/>
              </a:rPr>
              <a:t>性</a:t>
            </a:r>
            <a:r>
              <a:rPr sz="2800" b="1" spc="-5" dirty="0">
                <a:solidFill>
                  <a:srgbClr val="AC2000"/>
                </a:solidFill>
                <a:latin typeface="微软雅黑" panose="020B0503020204020204" pitchFamily="34" charset="-122"/>
                <a:cs typeface="微软雅黑" panose="020B0503020204020204" pitchFamily="34" charset="-122"/>
              </a:rPr>
              <a:t>、利用</a:t>
            </a:r>
            <a:endParaRPr sz="2800">
              <a:latin typeface="微软雅黑" panose="020B0503020204020204" pitchFamily="34" charset="-122"/>
              <a:cs typeface="微软雅黑" panose="020B0503020204020204" pitchFamily="34" charset="-122"/>
            </a:endParaRPr>
          </a:p>
        </p:txBody>
      </p:sp>
      <p:sp>
        <p:nvSpPr>
          <p:cNvPr id="11" name="object 11"/>
          <p:cNvSpPr/>
          <p:nvPr/>
        </p:nvSpPr>
        <p:spPr>
          <a:xfrm>
            <a:off x="6891528" y="3890009"/>
            <a:ext cx="2844165" cy="0"/>
          </a:xfrm>
          <a:custGeom>
            <a:avLst/>
            <a:gdLst/>
            <a:ahLst/>
            <a:cxnLst/>
            <a:rect l="l" t="t" r="r" b="b"/>
            <a:pathLst>
              <a:path w="2844165">
                <a:moveTo>
                  <a:pt x="0" y="0"/>
                </a:moveTo>
                <a:lnTo>
                  <a:pt x="2843783" y="0"/>
                </a:lnTo>
              </a:path>
            </a:pathLst>
          </a:custGeom>
          <a:ln w="22860">
            <a:solidFill>
              <a:srgbClr val="AC2000"/>
            </a:solidFill>
          </a:ln>
        </p:spPr>
        <p:txBody>
          <a:bodyPr wrap="square" lIns="0" tIns="0" rIns="0" bIns="0" rtlCol="0"/>
          <a:lstStyle/>
          <a:p/>
        </p:txBody>
      </p:sp>
      <p:sp>
        <p:nvSpPr>
          <p:cNvPr id="12" name="object 12"/>
          <p:cNvSpPr/>
          <p:nvPr/>
        </p:nvSpPr>
        <p:spPr>
          <a:xfrm>
            <a:off x="3340608" y="4530090"/>
            <a:ext cx="2131060" cy="0"/>
          </a:xfrm>
          <a:custGeom>
            <a:avLst/>
            <a:gdLst/>
            <a:ahLst/>
            <a:cxnLst/>
            <a:rect l="l" t="t" r="r" b="b"/>
            <a:pathLst>
              <a:path w="2131060">
                <a:moveTo>
                  <a:pt x="0" y="0"/>
                </a:moveTo>
                <a:lnTo>
                  <a:pt x="2130552" y="0"/>
                </a:lnTo>
              </a:path>
            </a:pathLst>
          </a:custGeom>
          <a:ln w="22860">
            <a:solidFill>
              <a:srgbClr val="AC2000"/>
            </a:solidFill>
          </a:ln>
        </p:spPr>
        <p:txBody>
          <a:bodyPr wrap="square" lIns="0" tIns="0" rIns="0" bIns="0" rtlCol="0"/>
          <a:lstStyle/>
          <a:p/>
        </p:txBody>
      </p:sp>
      <p:sp>
        <p:nvSpPr>
          <p:cNvPr id="13" name="object 13"/>
          <p:cNvSpPr/>
          <p:nvPr/>
        </p:nvSpPr>
        <p:spPr>
          <a:xfrm>
            <a:off x="6891528" y="4530090"/>
            <a:ext cx="2133600" cy="0"/>
          </a:xfrm>
          <a:custGeom>
            <a:avLst/>
            <a:gdLst/>
            <a:ahLst/>
            <a:cxnLst/>
            <a:rect l="l" t="t" r="r" b="b"/>
            <a:pathLst>
              <a:path w="2133600">
                <a:moveTo>
                  <a:pt x="0" y="0"/>
                </a:moveTo>
                <a:lnTo>
                  <a:pt x="2133600" y="0"/>
                </a:lnTo>
              </a:path>
            </a:pathLst>
          </a:custGeom>
          <a:ln w="22860">
            <a:solidFill>
              <a:srgbClr val="AC2000"/>
            </a:solidFill>
          </a:ln>
        </p:spPr>
        <p:txBody>
          <a:bodyPr wrap="square" lIns="0" tIns="0" rIns="0" bIns="0" rtlCol="0"/>
          <a:lstStyle/>
          <a:p/>
        </p:txBody>
      </p:sp>
      <p:sp>
        <p:nvSpPr>
          <p:cNvPr id="14" name="object 14"/>
          <p:cNvSpPr/>
          <p:nvPr/>
        </p:nvSpPr>
        <p:spPr>
          <a:xfrm>
            <a:off x="3695700" y="5170170"/>
            <a:ext cx="2840990" cy="0"/>
          </a:xfrm>
          <a:custGeom>
            <a:avLst/>
            <a:gdLst/>
            <a:ahLst/>
            <a:cxnLst/>
            <a:rect l="l" t="t" r="r" b="b"/>
            <a:pathLst>
              <a:path w="2840990">
                <a:moveTo>
                  <a:pt x="0" y="0"/>
                </a:moveTo>
                <a:lnTo>
                  <a:pt x="2840736" y="0"/>
                </a:lnTo>
              </a:path>
            </a:pathLst>
          </a:custGeom>
          <a:ln w="22860">
            <a:solidFill>
              <a:srgbClr val="AC2000"/>
            </a:solidFill>
          </a:ln>
        </p:spPr>
        <p:txBody>
          <a:bodyPr wrap="square" lIns="0" tIns="0" rIns="0" bIns="0" rtlCol="0"/>
          <a:lstStyle/>
          <a:p/>
        </p:txBody>
      </p:sp>
      <p:sp>
        <p:nvSpPr>
          <p:cNvPr id="15" name="object 15"/>
          <p:cNvSpPr txBox="true"/>
          <p:nvPr/>
        </p:nvSpPr>
        <p:spPr>
          <a:xfrm>
            <a:off x="1907539" y="3877208"/>
            <a:ext cx="7842250" cy="1305560"/>
          </a:xfrm>
          <a:prstGeom prst="rect">
            <a:avLst/>
          </a:prstGeom>
        </p:spPr>
        <p:txBody>
          <a:bodyPr vert="horz" wrap="square" lIns="0" tIns="12700" rIns="0" bIns="0" rtlCol="0">
            <a:spAutoFit/>
          </a:bodyPr>
          <a:lstStyle/>
          <a:p>
            <a:pPr marL="12700" marR="5080" indent="-635">
              <a:lnSpc>
                <a:spcPct val="150000"/>
              </a:lnSpc>
              <a:spcBef>
                <a:spcPts val="100"/>
              </a:spcBef>
            </a:pPr>
            <a:r>
              <a:rPr sz="2800" u="heavy" spc="-705" dirty="0">
                <a:solidFill>
                  <a:srgbClr val="AC2000"/>
                </a:solidFill>
                <a:uFill>
                  <a:solidFill>
                    <a:srgbClr val="AC2000"/>
                  </a:solidFill>
                </a:uFill>
                <a:latin typeface="Times New Roman" panose="02020603050405020304"/>
                <a:cs typeface="Times New Roman" panose="02020603050405020304"/>
              </a:rPr>
              <a:t> </a:t>
            </a:r>
            <a:r>
              <a:rPr sz="2800" b="1" u="heavy" spc="-5" dirty="0">
                <a:solidFill>
                  <a:srgbClr val="AC2000"/>
                </a:solidFill>
                <a:uFill>
                  <a:solidFill>
                    <a:srgbClr val="AC2000"/>
                  </a:solidFill>
                </a:uFill>
                <a:latin typeface="微软雅黑" panose="020B0503020204020204" pitchFamily="34" charset="-122"/>
                <a:cs typeface="微软雅黑" panose="020B0503020204020204" pitchFamily="34" charset="-122"/>
              </a:rPr>
              <a:t>价值</a:t>
            </a:r>
            <a:r>
              <a:rPr sz="2800" b="1" spc="-5" dirty="0">
                <a:latin typeface="微软雅黑" panose="020B0503020204020204" pitchFamily="34" charset="-122"/>
                <a:cs typeface="微软雅黑" panose="020B0503020204020204" pitchFamily="34" charset="-122"/>
              </a:rPr>
              <a:t>以及</a:t>
            </a:r>
            <a:r>
              <a:rPr sz="2800" b="1" spc="-5" dirty="0">
                <a:solidFill>
                  <a:srgbClr val="AC2000"/>
                </a:solidFill>
                <a:latin typeface="微软雅黑" panose="020B0503020204020204" pitchFamily="34" charset="-122"/>
                <a:cs typeface="微软雅黑" panose="020B0503020204020204" pitchFamily="34" charset="-122"/>
              </a:rPr>
              <a:t>对环境的影响</a:t>
            </a:r>
            <a:r>
              <a:rPr sz="2800" b="1" spc="-5" dirty="0">
                <a:latin typeface="微软雅黑" panose="020B0503020204020204" pitchFamily="34" charset="-122"/>
                <a:cs typeface="微软雅黑" panose="020B0503020204020204" pitchFamily="34" charset="-122"/>
              </a:rPr>
              <a:t>，并根据</a:t>
            </a:r>
            <a:r>
              <a:rPr sz="2800" b="1" spc="-5" dirty="0">
                <a:solidFill>
                  <a:srgbClr val="AC2000"/>
                </a:solidFill>
                <a:latin typeface="微软雅黑" panose="020B0503020204020204" pitchFamily="34" charset="-122"/>
                <a:cs typeface="微软雅黑" panose="020B0503020204020204" pitchFamily="34" charset="-122"/>
              </a:rPr>
              <a:t>不</a:t>
            </a:r>
            <a:r>
              <a:rPr sz="2800" b="1" dirty="0">
                <a:solidFill>
                  <a:srgbClr val="AC2000"/>
                </a:solidFill>
                <a:latin typeface="微软雅黑" panose="020B0503020204020204" pitchFamily="34" charset="-122"/>
                <a:cs typeface="微软雅黑" panose="020B0503020204020204" pitchFamily="34" charset="-122"/>
              </a:rPr>
              <a:t>同</a:t>
            </a:r>
            <a:r>
              <a:rPr sz="2800" b="1" spc="-5" dirty="0">
                <a:solidFill>
                  <a:srgbClr val="AC2000"/>
                </a:solidFill>
                <a:latin typeface="微软雅黑" panose="020B0503020204020204" pitchFamily="34" charset="-122"/>
                <a:cs typeface="微软雅黑" panose="020B0503020204020204" pitchFamily="34" charset="-122"/>
              </a:rPr>
              <a:t>处置</a:t>
            </a:r>
            <a:r>
              <a:rPr sz="2800" b="1" dirty="0">
                <a:solidFill>
                  <a:srgbClr val="AC2000"/>
                </a:solidFill>
                <a:latin typeface="微软雅黑" panose="020B0503020204020204" pitchFamily="34" charset="-122"/>
                <a:cs typeface="微软雅黑" panose="020B0503020204020204" pitchFamily="34" charset="-122"/>
              </a:rPr>
              <a:t>方</a:t>
            </a:r>
            <a:r>
              <a:rPr sz="2800" b="1" spc="5" dirty="0">
                <a:solidFill>
                  <a:srgbClr val="AC2000"/>
                </a:solidFill>
                <a:latin typeface="微软雅黑" panose="020B0503020204020204" pitchFamily="34" charset="-122"/>
                <a:cs typeface="微软雅黑" panose="020B0503020204020204" pitchFamily="34" charset="-122"/>
              </a:rPr>
              <a:t>式</a:t>
            </a:r>
            <a:r>
              <a:rPr sz="2800" b="1" spc="-5" dirty="0">
                <a:latin typeface="微软雅黑" panose="020B0503020204020204" pitchFamily="34" charset="-122"/>
                <a:cs typeface="微软雅黑" panose="020B0503020204020204" pitchFamily="34" charset="-122"/>
              </a:rPr>
              <a:t>的要 求，将垃圾</a:t>
            </a:r>
            <a:r>
              <a:rPr sz="2800" b="1" spc="-5" dirty="0">
                <a:solidFill>
                  <a:srgbClr val="AC2000"/>
                </a:solidFill>
                <a:latin typeface="微软雅黑" panose="020B0503020204020204" pitchFamily="34" charset="-122"/>
                <a:cs typeface="微软雅黑" panose="020B0503020204020204" pitchFamily="34" charset="-122"/>
              </a:rPr>
              <a:t>区分成不同的种类</a:t>
            </a:r>
            <a:r>
              <a:rPr sz="2800" b="1" spc="-5" dirty="0">
                <a:latin typeface="微软雅黑" panose="020B0503020204020204" pitchFamily="34" charset="-122"/>
                <a:cs typeface="微软雅黑" panose="020B0503020204020204" pitchFamily="34" charset="-122"/>
              </a:rPr>
              <a:t>。</a:t>
            </a:r>
            <a:endParaRPr sz="2800">
              <a:latin typeface="微软雅黑" panose="020B0503020204020204" pitchFamily="34" charset="-122"/>
              <a:cs typeface="微软雅黑" panose="020B0503020204020204" pitchFamily="34" charset="-122"/>
            </a:endParaRPr>
          </a:p>
        </p:txBody>
      </p: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出自【趣你的PPT】(微信:qunideppt)：最优质的PPT资源库"/>
          <p:cNvSpPr/>
          <p:nvPr/>
        </p:nvSpPr>
        <p:spPr>
          <a:xfrm>
            <a:off x="596901" y="1947984"/>
            <a:ext cx="4855437" cy="3768860"/>
          </a:xfrm>
          <a:prstGeom prst="rect">
            <a:avLst/>
          </a:prstGeom>
          <a:solidFill>
            <a:srgbClr val="58C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1026" name="Picture 2" descr="https://timgsa.baidu.com/timg?image&amp;quality=80&amp;size=b9999_10000&amp;sec=1593317742394&amp;di=c7e1bfc970272b736524da6917edcf4c&amp;imgtype=0&amp;src=http%3A%2F%2F5b0988e595225.cdn.sohucs.com%2Fimages%2F20181128%2F0ef5ad54b07d483ca08df4ffbea9148f.jpeg"/>
          <p:cNvPicPr>
            <a:picLocks noChangeAspect="true" noChangeArrowheads="true"/>
          </p:cNvPicPr>
          <p:nvPr/>
        </p:nvPicPr>
        <p:blipFill>
          <a:blip r:embed="rId1" cstate="print">
            <a:extLst>
              <a:ext uri="{28A0092B-C50C-407E-A947-70E740481C1C}">
                <a14:useLocalDpi xmlns:a14="http://schemas.microsoft.com/office/drawing/2010/main" val="false"/>
              </a:ext>
            </a:extLst>
          </a:blip>
          <a:srcRect/>
          <a:stretch>
            <a:fillRect/>
          </a:stretch>
        </p:blipFill>
        <p:spPr bwMode="auto">
          <a:xfrm>
            <a:off x="5548581" y="1947984"/>
            <a:ext cx="2916212" cy="180913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8" descr="/home/user/Desktop/11.28  展板/垃分办要的图片/684180184.jpg684180184"/>
          <p:cNvPicPr>
            <a:picLocks noChangeAspect="true" noChangeArrowheads="true"/>
          </p:cNvPicPr>
          <p:nvPr/>
        </p:nvPicPr>
        <p:blipFill rotWithShape="true">
          <a:blip r:embed="rId2"/>
          <a:srcRect/>
          <a:stretch>
            <a:fillRect/>
          </a:stretch>
        </p:blipFill>
        <p:spPr bwMode="auto">
          <a:xfrm>
            <a:off x="8555355" y="1948180"/>
            <a:ext cx="3049905" cy="18116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me/user/Desktop/11.28  展板/四、终端产业园 选用图片/大件垃圾处置中心外景.jpg大件垃圾处置中心外景"/>
          <p:cNvPicPr>
            <a:picLocks noChangeAspect="true" noChangeArrowheads="true"/>
          </p:cNvPicPr>
          <p:nvPr/>
        </p:nvPicPr>
        <p:blipFill>
          <a:blip r:embed="rId3"/>
          <a:srcRect/>
          <a:stretch>
            <a:fillRect/>
          </a:stretch>
        </p:blipFill>
        <p:spPr bwMode="auto">
          <a:xfrm>
            <a:off x="5549265" y="3837940"/>
            <a:ext cx="2915285" cy="18789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imgsa.baidu.com/timg?image&amp;quality=80&amp;size=b9999_10000&amp;sec=1593318318674&amp;di=e2a5b829da252e498b904e9f52ee64cd&amp;imgtype=0&amp;src=http%3A%2F%2Fimg.91huoke.com%2Fxxfl%2Fhk91%2Fcustomer%2F25053%2FNsGGO3zwgCuZP4z3LMeGyVDgZFRKGfxgrPVIMFV6.jpeg"/>
          <p:cNvPicPr>
            <a:picLocks noChangeAspect="true" noChangeArrowheads="true"/>
          </p:cNvPicPr>
          <p:nvPr/>
        </p:nvPicPr>
        <p:blipFill rotWithShape="true">
          <a:blip r:embed="rId4" cstate="print">
            <a:extLst>
              <a:ext uri="{28A0092B-C50C-407E-A947-70E740481C1C}">
                <a14:useLocalDpi xmlns:a14="http://schemas.microsoft.com/office/drawing/2010/main" val="false"/>
              </a:ext>
            </a:extLst>
          </a:blip>
          <a:srcRect t="17630"/>
          <a:stretch>
            <a:fillRect/>
          </a:stretch>
        </p:blipFill>
        <p:spPr bwMode="auto">
          <a:xfrm>
            <a:off x="8555676" y="3837748"/>
            <a:ext cx="3049380" cy="1883183"/>
          </a:xfrm>
          <a:prstGeom prst="rect">
            <a:avLst/>
          </a:prstGeom>
          <a:noFill/>
          <a:extLst>
            <a:ext uri="{909E8E84-426E-40DD-AFC4-6F175D3DCCD1}">
              <a14:hiddenFill xmlns:a14="http://schemas.microsoft.com/office/drawing/2010/main">
                <a:solidFill>
                  <a:srgbClr val="FFFFFF"/>
                </a:solidFill>
              </a14:hiddenFill>
            </a:ext>
          </a:extLst>
        </p:spPr>
      </p:pic>
      <p:sp>
        <p:nvSpPr>
          <p:cNvPr id="106" name="矩形 2"/>
          <p:cNvSpPr/>
          <p:nvPr/>
        </p:nvSpPr>
        <p:spPr>
          <a:xfrm>
            <a:off x="664440" y="2570635"/>
            <a:ext cx="4737100" cy="2555875"/>
          </a:xfrm>
          <a:prstGeom prst="rect">
            <a:avLst/>
          </a:prstGeom>
          <a:noFill/>
          <a:ln w="9525">
            <a:noFill/>
          </a:ln>
        </p:spPr>
        <p:txBody>
          <a:bodyPr wrap="square" lIns="91440" tIns="45720" rIns="91440" bIns="45720" anchor="t">
            <a:spAutoFit/>
          </a:bodyPr>
          <a:lstStyle/>
          <a:p>
            <a:pPr marL="342900" indent="-342900">
              <a:lnSpc>
                <a:spcPct val="150000"/>
              </a:lnSpc>
              <a:buFont typeface="Wingdings" panose="05000000000000000000" pitchFamily="2" charset="2"/>
              <a:buChar char="n"/>
            </a:pPr>
            <a:r>
              <a:rPr lang="zh-CN" altLang="en-US"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有效控制垃圾对环境的污染</a:t>
            </a:r>
            <a:endParaRPr lang="en-US" altLang="zh-CN"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50000"/>
              </a:lnSpc>
              <a:buFont typeface="Wingdings" panose="05000000000000000000" pitchFamily="2" charset="2"/>
              <a:buChar char="n"/>
            </a:pPr>
            <a:r>
              <a:rPr lang="zh-CN" altLang="en-US"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减少垃圾的最终处置量</a:t>
            </a:r>
            <a:endParaRPr lang="en-US" altLang="zh-CN"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50000"/>
              </a:lnSpc>
              <a:buFont typeface="Wingdings" panose="05000000000000000000" pitchFamily="2" charset="2"/>
              <a:buChar char="n"/>
            </a:pPr>
            <a:r>
              <a:rPr lang="zh-CN" altLang="en-US"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资源的有效利用</a:t>
            </a:r>
            <a:endParaRPr lang="en-US" altLang="zh-CN"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50000"/>
              </a:lnSpc>
              <a:buFont typeface="Wingdings" panose="05000000000000000000" pitchFamily="2" charset="2"/>
              <a:buChar char="n"/>
            </a:pPr>
            <a:r>
              <a:rPr lang="zh-CN" altLang="en-US"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改善生活环境</a:t>
            </a:r>
            <a:endParaRPr lang="zh-CN" altLang="en-US" sz="266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2"/>
          <p:cNvSpPr/>
          <p:nvPr/>
        </p:nvSpPr>
        <p:spPr>
          <a:xfrm>
            <a:off x="1495425" y="312420"/>
            <a:ext cx="5026025"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lang="zh-CN" altLang="en-US" sz="2660" b="1" dirty="0">
                <a:solidFill>
                  <a:schemeClr val="bg1"/>
                </a:solidFill>
                <a:latin typeface="微软雅黑" panose="020B0503020204020204" pitchFamily="34" charset="-122"/>
                <a:ea typeface="微软雅黑" panose="020B0503020204020204" pitchFamily="34" charset="-122"/>
                <a:sym typeface="+mn-ea"/>
              </a:rPr>
              <a:t>垃圾分类益处</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2" name="文本框 1"/>
          <p:cNvSpPr txBox="true"/>
          <p:nvPr/>
        </p:nvSpPr>
        <p:spPr>
          <a:xfrm>
            <a:off x="1579245" y="322580"/>
            <a:ext cx="4410075" cy="445135"/>
          </a:xfrm>
          <a:prstGeom prst="rect">
            <a:avLst/>
          </a:prstGeom>
          <a:noFill/>
        </p:spPr>
        <p:txBody>
          <a:bodyPr wrap="square" rtlCol="0">
            <a:spAutoFit/>
          </a:bodyPr>
          <a:p>
            <a:r>
              <a:rPr lang="en-US" altLang="zh-CN" sz="2300" b="1" dirty="0">
                <a:solidFill>
                  <a:schemeClr val="tx1"/>
                </a:solidFill>
                <a:latin typeface="微软雅黑" panose="020B0503020204020204" pitchFamily="34" charset="-122"/>
                <a:ea typeface="微软雅黑" panose="020B0503020204020204" pitchFamily="34" charset="-122"/>
              </a:rPr>
              <a:t> 3.2 </a:t>
            </a:r>
            <a:r>
              <a:rPr sz="2300" b="1" spc="-85" dirty="0">
                <a:solidFill>
                  <a:srgbClr val="242424"/>
                </a:solidFill>
                <a:latin typeface="微软雅黑" panose="020B0503020204020204" pitchFamily="34" charset="-122"/>
                <a:cs typeface="微软雅黑" panose="020B0503020204020204" pitchFamily="34" charset="-122"/>
              </a:rPr>
              <a:t>垃圾分类益处</a:t>
            </a:r>
            <a:endParaRPr sz="2300" b="1" spc="-85" dirty="0">
              <a:solidFill>
                <a:srgbClr val="242424"/>
              </a:solidFill>
              <a:latin typeface="微软雅黑" panose="020B0503020204020204" pitchFamily="34" charset="-122"/>
              <a:cs typeface="微软雅黑" panose="020B0503020204020204" pitchFamily="34" charset="-122"/>
            </a:endParaRPr>
          </a:p>
        </p:txBody>
      </p:sp>
      <p:pic>
        <p:nvPicPr>
          <p:cNvPr id="4" name="图片 3"/>
          <p:cNvPicPr>
            <a:picLocks noChangeAspect="true"/>
          </p:cNvPicPr>
          <p:nvPr/>
        </p:nvPicPr>
        <p:blipFill>
          <a:blip r:embed="rId5"/>
          <a:stretch>
            <a:fillRect/>
          </a:stretch>
        </p:blipFill>
        <p:spPr>
          <a:xfrm>
            <a:off x="607695" y="282575"/>
            <a:ext cx="561340" cy="561340"/>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24"/>
          <p:cNvSpPr/>
          <p:nvPr/>
        </p:nvSpPr>
        <p:spPr>
          <a:xfrm>
            <a:off x="2190883" y="3543572"/>
            <a:ext cx="2286312" cy="666115"/>
          </a:xfrm>
          <a:prstGeom prst="rect">
            <a:avLst/>
          </a:prstGeom>
          <a:noFill/>
          <a:ln w="9525">
            <a:noFill/>
          </a:ln>
        </p:spPr>
        <p:txBody>
          <a:bodyPr wrap="square" lIns="91440" tIns="45720" rIns="91440" bIns="45720">
            <a:spAutoFit/>
          </a:bodyPr>
          <a:lstStyle/>
          <a:p>
            <a:pPr algn="ctr" eaLnBrk="1" hangingPunct="1">
              <a:buFont typeface="Arial" panose="020B0604020202020204" pitchFamily="34" charset="0"/>
            </a:pPr>
            <a:r>
              <a:rPr lang="zh-CN" altLang="en-US" sz="3735" dirty="0">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rPr>
              <a:t>C</a:t>
            </a:r>
            <a:r>
              <a:rPr lang="en-US" altLang="zh-CN" sz="3735" dirty="0" err="1">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rPr>
              <a:t>ontents</a:t>
            </a:r>
            <a:endParaRPr lang="en-US" altLang="zh-CN" sz="3735" dirty="0">
              <a:solidFill>
                <a:srgbClr val="485766"/>
              </a:solidFill>
              <a:latin typeface="Impact" panose="020B0806030902050204" pitchFamily="34" charset="0"/>
              <a:ea typeface="Dotum" panose="020B0600000101010101" pitchFamily="34" charset="-127"/>
              <a:cs typeface="Arial" panose="020B0604020202020204" pitchFamily="34" charset="0"/>
              <a:sym typeface="微软雅黑" panose="020B0503020204020204" pitchFamily="34" charset="-122"/>
            </a:endParaRPr>
          </a:p>
        </p:txBody>
      </p:sp>
      <p:sp>
        <p:nvSpPr>
          <p:cNvPr id="25" name="文本框 24"/>
          <p:cNvSpPr/>
          <p:nvPr/>
        </p:nvSpPr>
        <p:spPr>
          <a:xfrm>
            <a:off x="2104692" y="2243535"/>
            <a:ext cx="2458693" cy="1240155"/>
          </a:xfrm>
          <a:prstGeom prst="rect">
            <a:avLst/>
          </a:prstGeom>
          <a:noFill/>
          <a:ln w="9525">
            <a:noFill/>
          </a:ln>
        </p:spPr>
        <p:txBody>
          <a:bodyPr wrap="square" lIns="91440" tIns="45720" rIns="91440" bIns="45720">
            <a:spAutoFit/>
          </a:bodyPr>
          <a:lstStyle/>
          <a:p>
            <a:pPr algn="ctr" eaLnBrk="1" hangingPunct="1">
              <a:buFont typeface="Arial" panose="020B0604020202020204" pitchFamily="34" charset="0"/>
            </a:pPr>
            <a:r>
              <a:rPr lang="zh-CN" altLang="en-US" sz="7465" dirty="0">
                <a:solidFill>
                  <a:srgbClr val="485766"/>
                </a:solidFill>
                <a:effectLst>
                  <a:outerShdw blurRad="50800" dist="38100" dir="8100000" algn="tr" rotWithShape="0">
                    <a:prstClr val="black">
                      <a:alpha val="40000"/>
                    </a:prstClr>
                  </a:outerShdw>
                </a:effectLst>
                <a:latin typeface="Impact" panose="020B0806030902050204" pitchFamily="34" charset="0"/>
                <a:ea typeface="微软雅黑" panose="020B0503020204020204" pitchFamily="34" charset="-122"/>
                <a:sym typeface="微软雅黑" panose="020B0503020204020204" pitchFamily="34" charset="-122"/>
              </a:rPr>
              <a:t>目录</a:t>
            </a:r>
            <a:endParaRPr lang="en-US" altLang="zh-CN" sz="7465" dirty="0">
              <a:solidFill>
                <a:srgbClr val="485766"/>
              </a:solidFill>
              <a:effectLst>
                <a:outerShdw blurRad="50800" dist="38100" dir="8100000" algn="tr" rotWithShape="0">
                  <a:prstClr val="black">
                    <a:alpha val="40000"/>
                  </a:prstClr>
                </a:outerShdw>
              </a:effectLst>
              <a:latin typeface="Impact" panose="020B0806030902050204" pitchFamily="34" charset="0"/>
              <a:ea typeface="微软雅黑" panose="020B0503020204020204" pitchFamily="34" charset="-122"/>
              <a:sym typeface="微软雅黑" panose="020B0503020204020204" pitchFamily="34" charset="-122"/>
            </a:endParaRPr>
          </a:p>
        </p:txBody>
      </p:sp>
      <p:grpSp>
        <p:nvGrpSpPr>
          <p:cNvPr id="9" name="组合 8"/>
          <p:cNvGrpSpPr/>
          <p:nvPr/>
        </p:nvGrpSpPr>
        <p:grpSpPr>
          <a:xfrm>
            <a:off x="5398568" y="761476"/>
            <a:ext cx="5601970" cy="624841"/>
            <a:chOff x="4420242" y="1139018"/>
            <a:chExt cx="4201477" cy="468631"/>
          </a:xfrm>
        </p:grpSpPr>
        <p:grpSp>
          <p:nvGrpSpPr>
            <p:cNvPr id="2" name="组合 1"/>
            <p:cNvGrpSpPr/>
            <p:nvPr/>
          </p:nvGrpSpPr>
          <p:grpSpPr>
            <a:xfrm>
              <a:off x="4420242" y="1139018"/>
              <a:ext cx="4201477" cy="468631"/>
              <a:chOff x="3288871" y="866514"/>
              <a:chExt cx="4201477" cy="468631"/>
            </a:xfrm>
          </p:grpSpPr>
          <p:sp>
            <p:nvSpPr>
              <p:cNvPr id="20" name="出自【趣你的PPT】(微信:qunideppt)：最优质的PPT资源库"/>
              <p:cNvSpPr txBox="true"/>
              <p:nvPr/>
            </p:nvSpPr>
            <p:spPr>
              <a:xfrm>
                <a:off x="3288871" y="866515"/>
                <a:ext cx="646327" cy="468630"/>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en-US" altLang="zh-CN" sz="3465" dirty="0">
                    <a:solidFill>
                      <a:srgbClr val="019FE8"/>
                    </a:solidFill>
                    <a:effectLst/>
                    <a:latin typeface="Impact" panose="020B0806030902050204" pitchFamily="34" charset="0"/>
                  </a:rPr>
                  <a:t>01</a:t>
                </a:r>
                <a:endParaRPr lang="zh-CN" altLang="en-US" sz="3465" dirty="0">
                  <a:solidFill>
                    <a:srgbClr val="019FE8"/>
                  </a:solidFill>
                  <a:effectLst/>
                  <a:latin typeface="Impact" panose="020B0806030902050204" pitchFamily="34" charset="0"/>
                </a:endParaRPr>
              </a:p>
            </p:txBody>
          </p:sp>
          <p:sp>
            <p:nvSpPr>
              <p:cNvPr id="30" name="出自【趣你的PPT】(微信:qunideppt)：最优质的PPT资源库"/>
              <p:cNvSpPr txBox="true"/>
              <p:nvPr/>
            </p:nvSpPr>
            <p:spPr>
              <a:xfrm>
                <a:off x="4080398" y="866514"/>
                <a:ext cx="3409950" cy="437674"/>
              </a:xfrm>
              <a:prstGeom prst="rect">
                <a:avLst/>
              </a:prstGeom>
            </p:spPr>
            <p:txBody>
              <a:bodyPr wrap="square" rtlCol="0">
                <a:spAutoFit/>
              </a:bodyPr>
              <a:lstStyle>
                <a:defPPr>
                  <a:defRPr lang="zh-CN"/>
                </a:defPPr>
                <a:lvl1pPr>
                  <a:defRPr sz="2400">
                    <a:effectLst/>
                    <a:latin typeface="微软雅黑" panose="020B0503020204020204" pitchFamily="34" charset="-122"/>
                    <a:ea typeface="微软雅黑" panose="020B0503020204020204" pitchFamily="34" charset="-122"/>
                  </a:defRPr>
                </a:lvl1pPr>
              </a:lstStyle>
              <a:p>
                <a:r>
                  <a:rPr lang="en-US" altLang="zh-CN" sz="3200" dirty="0"/>
                  <a:t> </a:t>
                </a:r>
                <a:r>
                  <a:rPr lang="zh-CN" sz="3200" b="1" dirty="0">
                    <a:effectLst>
                      <a:outerShdw blurRad="63500" sx="102000" sy="102000" algn="ctr" rotWithShape="0">
                        <a:prstClr val="black">
                          <a:alpha val="40000"/>
                        </a:prstClr>
                      </a:outerShdw>
                    </a:effectLst>
                    <a:cs typeface="微软雅黑" panose="020B0503020204020204" pitchFamily="34" charset="-122"/>
                  </a:rPr>
                  <a:t>垃圾的定义</a:t>
                </a:r>
                <a:endParaRPr lang="zh-CN" sz="3200" b="1" dirty="0">
                  <a:effectLst>
                    <a:outerShdw blurRad="63500" sx="102000" sy="102000" algn="ctr" rotWithShape="0">
                      <a:prstClr val="black">
                        <a:alpha val="40000"/>
                      </a:prstClr>
                    </a:outerShdw>
                  </a:effectLst>
                  <a:cs typeface="微软雅黑" panose="020B0503020204020204" pitchFamily="34" charset="-122"/>
                </a:endParaRPr>
              </a:p>
            </p:txBody>
          </p:sp>
        </p:grpSp>
        <p:sp>
          <p:nvSpPr>
            <p:cNvPr id="29" name="燕尾形 28"/>
            <p:cNvSpPr/>
            <p:nvPr/>
          </p:nvSpPr>
          <p:spPr>
            <a:xfrm>
              <a:off x="4984019" y="1255565"/>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8" name="组合 7"/>
          <p:cNvGrpSpPr/>
          <p:nvPr/>
        </p:nvGrpSpPr>
        <p:grpSpPr>
          <a:xfrm>
            <a:off x="5398558" y="2307860"/>
            <a:ext cx="5905499" cy="625205"/>
            <a:chOff x="4420242" y="2351977"/>
            <a:chExt cx="3445071" cy="468270"/>
          </a:xfrm>
        </p:grpSpPr>
        <p:grpSp>
          <p:nvGrpSpPr>
            <p:cNvPr id="21" name="组合 20"/>
            <p:cNvGrpSpPr/>
            <p:nvPr/>
          </p:nvGrpSpPr>
          <p:grpSpPr>
            <a:xfrm>
              <a:off x="4420242" y="2351977"/>
              <a:ext cx="3445071" cy="468270"/>
              <a:chOff x="3288871" y="1587332"/>
              <a:chExt cx="3445071" cy="468270"/>
            </a:xfrm>
          </p:grpSpPr>
          <p:sp>
            <p:nvSpPr>
              <p:cNvPr id="22" name="出自【趣你的PPT】(微信:qunideppt)：最优质的PPT资源库"/>
              <p:cNvSpPr txBox="true"/>
              <p:nvPr/>
            </p:nvSpPr>
            <p:spPr>
              <a:xfrm>
                <a:off x="3288871" y="1587606"/>
                <a:ext cx="646327" cy="467996"/>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03</a:t>
                </a:r>
                <a:endParaRPr lang="zh-CN" altLang="en-US" sz="3465" dirty="0"/>
              </a:p>
            </p:txBody>
          </p:sp>
          <p:sp>
            <p:nvSpPr>
              <p:cNvPr id="23" name="出自【趣你的PPT】(微信:qunideppt)：最优质的PPT资源库"/>
              <p:cNvSpPr txBox="true"/>
              <p:nvPr/>
            </p:nvSpPr>
            <p:spPr>
              <a:xfrm>
                <a:off x="3935248" y="1587332"/>
                <a:ext cx="2798694" cy="437082"/>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sz="3200" b="1" dirty="0">
                    <a:cs typeface="微软雅黑" panose="020B0503020204020204" pitchFamily="34" charset="-122"/>
                    <a:sym typeface="+mn-ea"/>
                  </a:rPr>
                  <a:t>如何进行分类</a:t>
                </a:r>
                <a:endParaRPr lang="zh-CN" altLang="en-US" sz="3200" dirty="0">
                  <a:effectLst/>
                </a:endParaRPr>
              </a:p>
            </p:txBody>
          </p:sp>
        </p:grpSp>
        <p:sp>
          <p:nvSpPr>
            <p:cNvPr id="33" name="燕尾形 32"/>
            <p:cNvSpPr/>
            <p:nvPr/>
          </p:nvSpPr>
          <p:spPr>
            <a:xfrm>
              <a:off x="4869213" y="2470561"/>
              <a:ext cx="128418" cy="259998"/>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1" name="组合 10"/>
          <p:cNvGrpSpPr/>
          <p:nvPr/>
        </p:nvGrpSpPr>
        <p:grpSpPr>
          <a:xfrm>
            <a:off x="5418044" y="3104565"/>
            <a:ext cx="5015644" cy="624840"/>
            <a:chOff x="4420242" y="3565484"/>
            <a:chExt cx="3761733" cy="468630"/>
          </a:xfrm>
        </p:grpSpPr>
        <p:grpSp>
          <p:nvGrpSpPr>
            <p:cNvPr id="5" name="组合 4"/>
            <p:cNvGrpSpPr/>
            <p:nvPr/>
          </p:nvGrpSpPr>
          <p:grpSpPr>
            <a:xfrm>
              <a:off x="4420242" y="3565484"/>
              <a:ext cx="3761733" cy="468630"/>
              <a:chOff x="3300377" y="2938266"/>
              <a:chExt cx="3761733" cy="468630"/>
            </a:xfrm>
          </p:grpSpPr>
          <p:sp>
            <p:nvSpPr>
              <p:cNvPr id="47" name="出自【趣你的PPT】(微信:qunideppt)：最优质的PPT资源库"/>
              <p:cNvSpPr txBox="true"/>
              <p:nvPr/>
            </p:nvSpPr>
            <p:spPr>
              <a:xfrm>
                <a:off x="3300377" y="2938266"/>
                <a:ext cx="623313" cy="468630"/>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04</a:t>
                </a:r>
                <a:endParaRPr lang="zh-CN" altLang="en-US" sz="3465" dirty="0"/>
              </a:p>
            </p:txBody>
          </p:sp>
          <p:sp>
            <p:nvSpPr>
              <p:cNvPr id="48" name="出自【趣你的PPT】(微信:qunideppt)：最优质的PPT资源库"/>
              <p:cNvSpPr txBox="true"/>
              <p:nvPr/>
            </p:nvSpPr>
            <p:spPr>
              <a:xfrm>
                <a:off x="4091965" y="2953654"/>
                <a:ext cx="2970145" cy="437674"/>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sz="3200" b="1" dirty="0">
                    <a:cs typeface="微软雅黑" panose="020B0503020204020204" pitchFamily="34" charset="-122"/>
                  </a:rPr>
                  <a:t>德阳的主要做法</a:t>
                </a:r>
                <a:endParaRPr lang="zh-CN" altLang="en-US" sz="3200" dirty="0">
                  <a:effectLst/>
                </a:endParaRPr>
              </a:p>
            </p:txBody>
          </p:sp>
        </p:grpSp>
        <p:sp>
          <p:nvSpPr>
            <p:cNvPr id="37" name="燕尾形 36"/>
            <p:cNvSpPr/>
            <p:nvPr/>
          </p:nvSpPr>
          <p:spPr>
            <a:xfrm>
              <a:off x="4983660" y="3684402"/>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31" name="组合 30"/>
          <p:cNvGrpSpPr/>
          <p:nvPr/>
        </p:nvGrpSpPr>
        <p:grpSpPr>
          <a:xfrm>
            <a:off x="5398558" y="1538605"/>
            <a:ext cx="5015653" cy="624840"/>
            <a:chOff x="4420242" y="1745635"/>
            <a:chExt cx="3410579" cy="468797"/>
          </a:xfrm>
        </p:grpSpPr>
        <p:grpSp>
          <p:nvGrpSpPr>
            <p:cNvPr id="40" name="组合 39"/>
            <p:cNvGrpSpPr/>
            <p:nvPr/>
          </p:nvGrpSpPr>
          <p:grpSpPr>
            <a:xfrm>
              <a:off x="4420242" y="1745635"/>
              <a:ext cx="3410579" cy="468797"/>
              <a:chOff x="3288871" y="1587606"/>
              <a:chExt cx="3410579" cy="468797"/>
            </a:xfrm>
          </p:grpSpPr>
          <p:sp>
            <p:nvSpPr>
              <p:cNvPr id="42" name="出自【趣你的PPT】(微信:qunideppt)：最优质的PPT资源库"/>
              <p:cNvSpPr txBox="true"/>
              <p:nvPr/>
            </p:nvSpPr>
            <p:spPr>
              <a:xfrm>
                <a:off x="3288871" y="1587606"/>
                <a:ext cx="646327" cy="468797"/>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02</a:t>
                </a:r>
                <a:endParaRPr lang="zh-CN" altLang="en-US" sz="3465" dirty="0"/>
              </a:p>
            </p:txBody>
          </p:sp>
          <p:sp>
            <p:nvSpPr>
              <p:cNvPr id="43" name="出自【趣你的PPT】(微信:qunideppt)：最优质的PPT资源库"/>
              <p:cNvSpPr txBox="true"/>
              <p:nvPr/>
            </p:nvSpPr>
            <p:spPr>
              <a:xfrm>
                <a:off x="4081730" y="1587754"/>
                <a:ext cx="2617720" cy="437830"/>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sz="3200" b="1" dirty="0">
                    <a:cs typeface="微软雅黑" panose="020B0503020204020204" pitchFamily="34" charset="-122"/>
                    <a:sym typeface="+mn-ea"/>
                  </a:rPr>
                  <a:t>为什么要分类</a:t>
                </a:r>
                <a:r>
                  <a:rPr sz="3200" b="1" dirty="0">
                    <a:cs typeface="微软雅黑" panose="020B0503020204020204" pitchFamily="34" charset="-122"/>
                    <a:sym typeface="+mn-ea"/>
                  </a:rPr>
                  <a:t> </a:t>
                </a:r>
                <a:endParaRPr lang="zh-CN" altLang="en-US" sz="3200" dirty="0">
                  <a:effectLst/>
                </a:endParaRPr>
              </a:p>
            </p:txBody>
          </p:sp>
        </p:grpSp>
        <p:sp>
          <p:nvSpPr>
            <p:cNvPr id="41" name="燕尾形 40"/>
            <p:cNvSpPr/>
            <p:nvPr/>
          </p:nvSpPr>
          <p:spPr>
            <a:xfrm>
              <a:off x="4927453" y="1859976"/>
              <a:ext cx="166959" cy="282676"/>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3" name="组合 2"/>
          <p:cNvGrpSpPr/>
          <p:nvPr/>
        </p:nvGrpSpPr>
        <p:grpSpPr>
          <a:xfrm>
            <a:off x="5399629" y="3938320"/>
            <a:ext cx="5015644" cy="624840"/>
            <a:chOff x="4420242" y="3565484"/>
            <a:chExt cx="3761733" cy="468630"/>
          </a:xfrm>
        </p:grpSpPr>
        <p:grpSp>
          <p:nvGrpSpPr>
            <p:cNvPr id="4" name="组合 3"/>
            <p:cNvGrpSpPr/>
            <p:nvPr/>
          </p:nvGrpSpPr>
          <p:grpSpPr>
            <a:xfrm>
              <a:off x="4420242" y="3565484"/>
              <a:ext cx="3761733" cy="468630"/>
              <a:chOff x="3300377" y="2938266"/>
              <a:chExt cx="3761733" cy="468630"/>
            </a:xfrm>
          </p:grpSpPr>
          <p:sp>
            <p:nvSpPr>
              <p:cNvPr id="6" name="出自【趣你的PPT】(微信:qunideppt)：最优质的PPT资源库"/>
              <p:cNvSpPr txBox="true"/>
              <p:nvPr/>
            </p:nvSpPr>
            <p:spPr>
              <a:xfrm>
                <a:off x="3300377" y="2938266"/>
                <a:ext cx="623313" cy="468630"/>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05</a:t>
                </a:r>
                <a:endParaRPr lang="zh-CN" altLang="en-US" sz="3465" dirty="0"/>
              </a:p>
            </p:txBody>
          </p:sp>
          <p:sp>
            <p:nvSpPr>
              <p:cNvPr id="7" name="出自【趣你的PPT】(微信:qunideppt)：最优质的PPT资源库"/>
              <p:cNvSpPr txBox="true"/>
              <p:nvPr/>
            </p:nvSpPr>
            <p:spPr>
              <a:xfrm>
                <a:off x="4091965" y="2953654"/>
                <a:ext cx="2970145" cy="437674"/>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sz="3200" b="1" dirty="0">
                    <a:cs typeface="微软雅黑" panose="020B0503020204020204" pitchFamily="34" charset="-122"/>
                  </a:rPr>
                  <a:t>蒲公英</a:t>
                </a:r>
                <a:r>
                  <a:rPr lang="zh-CN" sz="3200" b="1" dirty="0">
                    <a:cs typeface="微软雅黑" panose="020B0503020204020204" pitchFamily="34" charset="-122"/>
                  </a:rPr>
                  <a:t>社会</a:t>
                </a:r>
                <a:r>
                  <a:rPr sz="3200" b="1" dirty="0">
                    <a:cs typeface="微软雅黑" panose="020B0503020204020204" pitchFamily="34" charset="-122"/>
                  </a:rPr>
                  <a:t>讲师职责</a:t>
                </a:r>
                <a:endParaRPr lang="zh-CN" altLang="en-US" sz="3200" dirty="0">
                  <a:effectLst/>
                </a:endParaRPr>
              </a:p>
            </p:txBody>
          </p:sp>
        </p:grpSp>
        <p:sp>
          <p:nvSpPr>
            <p:cNvPr id="10" name="燕尾形 9"/>
            <p:cNvSpPr/>
            <p:nvPr/>
          </p:nvSpPr>
          <p:spPr>
            <a:xfrm>
              <a:off x="4983660" y="3684402"/>
              <a:ext cx="165100" cy="254000"/>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3" name="出自【趣你的PPT】(微信:qunideppt)：最优质的PPT资源库"/>
          <p:cNvSpPr txBox="true"/>
          <p:nvPr/>
        </p:nvSpPr>
        <p:spPr>
          <a:xfrm>
            <a:off x="5418044" y="4687620"/>
            <a:ext cx="831084" cy="624840"/>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06</a:t>
            </a:r>
            <a:endParaRPr lang="zh-CN" altLang="en-US" sz="3465" dirty="0"/>
          </a:p>
        </p:txBody>
      </p:sp>
      <p:sp>
        <p:nvSpPr>
          <p:cNvPr id="14" name="出自【趣你的PPT】(微信:qunideppt)：最优质的PPT资源库"/>
          <p:cNvSpPr txBox="true"/>
          <p:nvPr/>
        </p:nvSpPr>
        <p:spPr>
          <a:xfrm>
            <a:off x="6473495" y="4708137"/>
            <a:ext cx="3960193" cy="583565"/>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sz="3200" b="1" dirty="0">
                <a:cs typeface="微软雅黑" panose="020B0503020204020204" pitchFamily="34" charset="-122"/>
              </a:rPr>
              <a:t>蒲公英</a:t>
            </a:r>
            <a:r>
              <a:rPr lang="zh-CN" sz="3200" b="1" dirty="0">
                <a:cs typeface="微软雅黑" panose="020B0503020204020204" pitchFamily="34" charset="-122"/>
              </a:rPr>
              <a:t>校园教师</a:t>
            </a:r>
            <a:r>
              <a:rPr sz="3200" b="1" dirty="0">
                <a:cs typeface="微软雅黑" panose="020B0503020204020204" pitchFamily="34" charset="-122"/>
              </a:rPr>
              <a:t>职责</a:t>
            </a:r>
            <a:endParaRPr lang="zh-CN" altLang="en-US" sz="3200" dirty="0">
              <a:effectLst/>
            </a:endParaRPr>
          </a:p>
        </p:txBody>
      </p:sp>
      <p:sp>
        <p:nvSpPr>
          <p:cNvPr id="15" name="出自【趣你的PPT】(微信:qunideppt)：最优质的PPT资源库"/>
          <p:cNvSpPr txBox="true"/>
          <p:nvPr/>
        </p:nvSpPr>
        <p:spPr>
          <a:xfrm>
            <a:off x="5418044" y="5410885"/>
            <a:ext cx="831084" cy="624840"/>
          </a:xfrm>
          <a:prstGeom prst="rect">
            <a:avLst/>
          </a:prstGeom>
        </p:spPr>
        <p:txBody>
          <a:bodyPr wrap="square" rtlCol="0">
            <a:spAutoFit/>
          </a:bodyPr>
          <a:lstStyle>
            <a:defPPr>
              <a:defRPr lang="zh-CN"/>
            </a:defPPr>
            <a:lvl1pPr>
              <a:defRPr sz="2600">
                <a:solidFill>
                  <a:srgbClr val="019FE8"/>
                </a:solidFill>
                <a:effectLst/>
                <a:latin typeface="Impact" panose="020B0806030902050204" pitchFamily="34" charset="0"/>
                <a:ea typeface="微软雅黑" panose="020B0503020204020204" pitchFamily="34" charset="-122"/>
              </a:defRPr>
            </a:lvl1pPr>
          </a:lstStyle>
          <a:p>
            <a:r>
              <a:rPr lang="en-US" altLang="zh-CN" sz="3465" dirty="0"/>
              <a:t>07</a:t>
            </a:r>
            <a:endParaRPr lang="zh-CN" altLang="en-US" sz="3465" dirty="0"/>
          </a:p>
        </p:txBody>
      </p:sp>
      <p:sp>
        <p:nvSpPr>
          <p:cNvPr id="16" name="出自【趣你的PPT】(微信:qunideppt)：最优质的PPT资源库"/>
          <p:cNvSpPr txBox="true"/>
          <p:nvPr/>
        </p:nvSpPr>
        <p:spPr>
          <a:xfrm>
            <a:off x="6453505" y="5452110"/>
            <a:ext cx="4850765" cy="583565"/>
          </a:xfrm>
          <a:prstGeom prst="rect">
            <a:avLst/>
          </a:prstGeom>
        </p:spPr>
        <p:txBody>
          <a:bodyPr wrap="square" rtlCol="0">
            <a:spAutoFit/>
          </a:bodyPr>
          <a:lstStyle>
            <a:defPPr>
              <a:defRPr lang="zh-CN"/>
            </a:defPPr>
            <a:lvl1pPr>
              <a:defRPr sz="2400">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sz="3200" b="1" dirty="0">
                <a:cs typeface="微软雅黑" panose="020B0503020204020204" pitchFamily="34" charset="-122"/>
              </a:rPr>
              <a:t>垃圾分类督导员工作规范</a:t>
            </a:r>
            <a:endParaRPr lang="zh-CN" altLang="en-US" sz="3200" dirty="0">
              <a:effectLst/>
            </a:endParaRPr>
          </a:p>
        </p:txBody>
      </p:sp>
      <p:sp>
        <p:nvSpPr>
          <p:cNvPr id="17" name="燕尾形 16"/>
          <p:cNvSpPr/>
          <p:nvPr/>
        </p:nvSpPr>
        <p:spPr>
          <a:xfrm>
            <a:off x="6169903" y="4830937"/>
            <a:ext cx="220133" cy="338667"/>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18" name="燕尾形 17"/>
          <p:cNvSpPr/>
          <p:nvPr/>
        </p:nvSpPr>
        <p:spPr>
          <a:xfrm>
            <a:off x="6169903" y="5574522"/>
            <a:ext cx="220133" cy="338667"/>
          </a:xfrm>
          <a:prstGeom prst="chevron">
            <a:avLst/>
          </a:prstGeom>
          <a:solidFill>
            <a:srgbClr val="E7D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
          <p:cNvSpPr txBox="true">
            <a:spLocks noGrp="true"/>
          </p:cNvSpPr>
          <p:nvPr/>
        </p:nvSpPr>
        <p:spPr>
          <a:xfrm>
            <a:off x="4352163" y="1396619"/>
            <a:ext cx="2912745" cy="612775"/>
          </a:xfrm>
          <a:prstGeom prst="rect">
            <a:avLst/>
          </a:prstGeom>
          <a:solidFill>
            <a:schemeClr val="accent2"/>
          </a:solidFill>
          <a:ln w="9525">
            <a:solidFill>
              <a:srgbClr val="8EB4E2"/>
            </a:solidFill>
          </a:ln>
        </p:spPr>
        <p:txBody>
          <a:bodyPr vert="horz" wrap="square" lIns="0" tIns="56515" rIns="0" bIns="0" rtlCol="0">
            <a:spAutoFit/>
          </a:bodyPr>
          <a:lstStyle>
            <a:lvl1pPr>
              <a:defRPr sz="8000" b="1" i="0">
                <a:solidFill>
                  <a:srgbClr val="00AEEE"/>
                </a:solidFill>
                <a:latin typeface="微软雅黑" panose="020B0503020204020204" pitchFamily="34" charset="-122"/>
                <a:ea typeface="+mj-ea"/>
                <a:cs typeface="微软雅黑" panose="020B0503020204020204" pitchFamily="34" charset="-122"/>
              </a:defRPr>
            </a:lvl1pPr>
          </a:lstStyle>
          <a:p>
            <a:pPr marL="160020">
              <a:lnSpc>
                <a:spcPct val="100000"/>
              </a:lnSpc>
              <a:spcBef>
                <a:spcPts val="445"/>
              </a:spcBef>
            </a:pPr>
            <a:r>
              <a:rPr sz="3400" b="0" spc="-5" dirty="0">
                <a:solidFill>
                  <a:srgbClr val="000000"/>
                </a:solidFill>
                <a:latin typeface="宋体" panose="02010600030101010101" pitchFamily="2" charset="-122"/>
                <a:cs typeface="宋体" panose="02010600030101010101" pitchFamily="2" charset="-122"/>
              </a:rPr>
              <a:t>垃圾减</a:t>
            </a:r>
            <a:r>
              <a:rPr sz="3400" b="0" spc="5" dirty="0">
                <a:solidFill>
                  <a:srgbClr val="000000"/>
                </a:solidFill>
                <a:latin typeface="宋体" panose="02010600030101010101" pitchFamily="2" charset="-122"/>
                <a:cs typeface="宋体" panose="02010600030101010101" pitchFamily="2" charset="-122"/>
              </a:rPr>
              <a:t>量</a:t>
            </a:r>
            <a:r>
              <a:rPr sz="3400" b="0" spc="-5" dirty="0">
                <a:solidFill>
                  <a:srgbClr val="000000"/>
                </a:solidFill>
                <a:latin typeface="宋体" panose="02010600030101010101" pitchFamily="2" charset="-122"/>
                <a:cs typeface="宋体" panose="02010600030101010101" pitchFamily="2" charset="-122"/>
              </a:rPr>
              <a:t>途径</a:t>
            </a:r>
            <a:endParaRPr sz="3400">
              <a:latin typeface="宋体" panose="02010600030101010101" pitchFamily="2" charset="-122"/>
              <a:cs typeface="宋体" panose="02010600030101010101" pitchFamily="2" charset="-122"/>
            </a:endParaRPr>
          </a:p>
        </p:txBody>
      </p:sp>
      <p:sp>
        <p:nvSpPr>
          <p:cNvPr id="8" name="object 4"/>
          <p:cNvSpPr txBox="true"/>
          <p:nvPr/>
        </p:nvSpPr>
        <p:spPr>
          <a:xfrm>
            <a:off x="2269998" y="2724150"/>
            <a:ext cx="1804670" cy="551815"/>
          </a:xfrm>
          <a:prstGeom prst="rect">
            <a:avLst/>
          </a:prstGeom>
        </p:spPr>
        <p:txBody>
          <a:bodyPr vert="horz" wrap="square" lIns="0" tIns="13335" rIns="0" bIns="0" rtlCol="0">
            <a:spAutoFit/>
          </a:bodyPr>
          <a:lstStyle/>
          <a:p>
            <a:pPr marL="12700">
              <a:lnSpc>
                <a:spcPct val="100000"/>
              </a:lnSpc>
              <a:spcBef>
                <a:spcPts val="105"/>
              </a:spcBef>
            </a:pPr>
            <a:r>
              <a:rPr sz="3500" b="1" dirty="0">
                <a:latin typeface="宋体" panose="02010600030101010101" pitchFamily="2" charset="-122"/>
                <a:cs typeface="宋体" panose="02010600030101010101" pitchFamily="2" charset="-122"/>
              </a:rPr>
              <a:t>源头</a:t>
            </a:r>
            <a:r>
              <a:rPr sz="3500" b="1" spc="-15" dirty="0">
                <a:latin typeface="宋体" panose="02010600030101010101" pitchFamily="2" charset="-122"/>
                <a:cs typeface="宋体" panose="02010600030101010101" pitchFamily="2" charset="-122"/>
              </a:rPr>
              <a:t>减</a:t>
            </a:r>
            <a:r>
              <a:rPr sz="3500" b="1" dirty="0">
                <a:latin typeface="宋体" panose="02010600030101010101" pitchFamily="2" charset="-122"/>
                <a:cs typeface="宋体" panose="02010600030101010101" pitchFamily="2" charset="-122"/>
              </a:rPr>
              <a:t>量</a:t>
            </a:r>
            <a:endParaRPr sz="3500" b="1">
              <a:latin typeface="宋体" panose="02010600030101010101" pitchFamily="2" charset="-122"/>
              <a:cs typeface="宋体" panose="02010600030101010101" pitchFamily="2" charset="-122"/>
            </a:endParaRPr>
          </a:p>
        </p:txBody>
      </p:sp>
      <p:sp>
        <p:nvSpPr>
          <p:cNvPr id="9" name="object 5"/>
          <p:cNvSpPr/>
          <p:nvPr/>
        </p:nvSpPr>
        <p:spPr>
          <a:xfrm>
            <a:off x="7400163" y="5460872"/>
            <a:ext cx="5080" cy="263525"/>
          </a:xfrm>
          <a:custGeom>
            <a:avLst/>
            <a:gdLst/>
            <a:ahLst/>
            <a:cxnLst/>
            <a:rect l="l" t="t" r="r" b="b"/>
            <a:pathLst>
              <a:path w="5079" h="263525">
                <a:moveTo>
                  <a:pt x="4571" y="0"/>
                </a:moveTo>
                <a:lnTo>
                  <a:pt x="0" y="263359"/>
                </a:lnTo>
              </a:path>
            </a:pathLst>
          </a:custGeom>
          <a:ln w="9525">
            <a:solidFill>
              <a:srgbClr val="909090"/>
            </a:solidFill>
          </a:ln>
        </p:spPr>
        <p:txBody>
          <a:bodyPr wrap="square" lIns="0" tIns="0" rIns="0" bIns="0" rtlCol="0"/>
          <a:lstStyle/>
          <a:p/>
        </p:txBody>
      </p:sp>
      <p:sp>
        <p:nvSpPr>
          <p:cNvPr id="12" name="object 6"/>
          <p:cNvSpPr/>
          <p:nvPr/>
        </p:nvSpPr>
        <p:spPr>
          <a:xfrm>
            <a:off x="4555363" y="4178046"/>
            <a:ext cx="363855" cy="365125"/>
          </a:xfrm>
          <a:custGeom>
            <a:avLst/>
            <a:gdLst/>
            <a:ahLst/>
            <a:cxnLst/>
            <a:rect l="l" t="t" r="r" b="b"/>
            <a:pathLst>
              <a:path w="363854" h="365125">
                <a:moveTo>
                  <a:pt x="181990" y="0"/>
                </a:moveTo>
                <a:lnTo>
                  <a:pt x="133629" y="6514"/>
                </a:lnTo>
                <a:lnTo>
                  <a:pt x="90160" y="24896"/>
                </a:lnTo>
                <a:lnTo>
                  <a:pt x="53324" y="53403"/>
                </a:lnTo>
                <a:lnTo>
                  <a:pt x="24859" y="90292"/>
                </a:lnTo>
                <a:lnTo>
                  <a:pt x="6504" y="133820"/>
                </a:lnTo>
                <a:lnTo>
                  <a:pt x="0" y="182244"/>
                </a:lnTo>
                <a:lnTo>
                  <a:pt x="6504" y="230723"/>
                </a:lnTo>
                <a:lnTo>
                  <a:pt x="24859" y="274287"/>
                </a:lnTo>
                <a:lnTo>
                  <a:pt x="53324" y="311197"/>
                </a:lnTo>
                <a:lnTo>
                  <a:pt x="90160" y="339715"/>
                </a:lnTo>
                <a:lnTo>
                  <a:pt x="133629" y="358101"/>
                </a:lnTo>
                <a:lnTo>
                  <a:pt x="181990" y="364616"/>
                </a:lnTo>
                <a:lnTo>
                  <a:pt x="230343" y="358101"/>
                </a:lnTo>
                <a:lnTo>
                  <a:pt x="273788" y="339715"/>
                </a:lnTo>
                <a:lnTo>
                  <a:pt x="310594" y="311197"/>
                </a:lnTo>
                <a:lnTo>
                  <a:pt x="339028" y="274287"/>
                </a:lnTo>
                <a:lnTo>
                  <a:pt x="357359" y="230723"/>
                </a:lnTo>
                <a:lnTo>
                  <a:pt x="363854" y="182244"/>
                </a:lnTo>
                <a:lnTo>
                  <a:pt x="357359" y="133820"/>
                </a:lnTo>
                <a:lnTo>
                  <a:pt x="339028" y="90292"/>
                </a:lnTo>
                <a:lnTo>
                  <a:pt x="310594" y="53403"/>
                </a:lnTo>
                <a:lnTo>
                  <a:pt x="273788" y="24896"/>
                </a:lnTo>
                <a:lnTo>
                  <a:pt x="230343" y="6514"/>
                </a:lnTo>
                <a:lnTo>
                  <a:pt x="181990" y="0"/>
                </a:lnTo>
                <a:close/>
              </a:path>
            </a:pathLst>
          </a:custGeom>
          <a:solidFill>
            <a:srgbClr val="282828"/>
          </a:solidFill>
        </p:spPr>
        <p:txBody>
          <a:bodyPr wrap="square" lIns="0" tIns="0" rIns="0" bIns="0" rtlCol="0"/>
          <a:lstStyle/>
          <a:p/>
        </p:txBody>
      </p:sp>
      <p:sp>
        <p:nvSpPr>
          <p:cNvPr id="13" name="object 7"/>
          <p:cNvSpPr/>
          <p:nvPr/>
        </p:nvSpPr>
        <p:spPr>
          <a:xfrm>
            <a:off x="4557903" y="4189476"/>
            <a:ext cx="363855" cy="365125"/>
          </a:xfrm>
          <a:custGeom>
            <a:avLst/>
            <a:gdLst/>
            <a:ahLst/>
            <a:cxnLst/>
            <a:rect l="l" t="t" r="r" b="b"/>
            <a:pathLst>
              <a:path w="363854" h="365125">
                <a:moveTo>
                  <a:pt x="0" y="182244"/>
                </a:moveTo>
                <a:lnTo>
                  <a:pt x="6504" y="133820"/>
                </a:lnTo>
                <a:lnTo>
                  <a:pt x="24859" y="90292"/>
                </a:lnTo>
                <a:lnTo>
                  <a:pt x="53324" y="53403"/>
                </a:lnTo>
                <a:lnTo>
                  <a:pt x="90160" y="24896"/>
                </a:lnTo>
                <a:lnTo>
                  <a:pt x="133629" y="6514"/>
                </a:lnTo>
                <a:lnTo>
                  <a:pt x="181990" y="0"/>
                </a:lnTo>
                <a:lnTo>
                  <a:pt x="230343" y="6514"/>
                </a:lnTo>
                <a:lnTo>
                  <a:pt x="273788" y="24896"/>
                </a:lnTo>
                <a:lnTo>
                  <a:pt x="310594" y="53403"/>
                </a:lnTo>
                <a:lnTo>
                  <a:pt x="339028" y="90292"/>
                </a:lnTo>
                <a:lnTo>
                  <a:pt x="357359" y="133820"/>
                </a:lnTo>
                <a:lnTo>
                  <a:pt x="363854" y="182244"/>
                </a:lnTo>
                <a:lnTo>
                  <a:pt x="357359" y="230723"/>
                </a:lnTo>
                <a:lnTo>
                  <a:pt x="339028" y="274287"/>
                </a:lnTo>
                <a:lnTo>
                  <a:pt x="310594" y="311197"/>
                </a:lnTo>
                <a:lnTo>
                  <a:pt x="273788" y="339715"/>
                </a:lnTo>
                <a:lnTo>
                  <a:pt x="230343" y="358101"/>
                </a:lnTo>
                <a:lnTo>
                  <a:pt x="181990" y="364616"/>
                </a:lnTo>
                <a:lnTo>
                  <a:pt x="133629" y="358101"/>
                </a:lnTo>
                <a:lnTo>
                  <a:pt x="90160" y="339715"/>
                </a:lnTo>
                <a:lnTo>
                  <a:pt x="53324" y="311197"/>
                </a:lnTo>
                <a:lnTo>
                  <a:pt x="24859" y="274287"/>
                </a:lnTo>
                <a:lnTo>
                  <a:pt x="6504" y="230723"/>
                </a:lnTo>
                <a:lnTo>
                  <a:pt x="0" y="182244"/>
                </a:lnTo>
                <a:close/>
              </a:path>
            </a:pathLst>
          </a:custGeom>
          <a:ln w="28575">
            <a:solidFill>
              <a:srgbClr val="FF8507"/>
            </a:solidFill>
          </a:ln>
        </p:spPr>
        <p:txBody>
          <a:bodyPr wrap="square" lIns="0" tIns="0" rIns="0" bIns="0" rtlCol="0"/>
          <a:lstStyle/>
          <a:p/>
        </p:txBody>
      </p:sp>
      <p:sp>
        <p:nvSpPr>
          <p:cNvPr id="20" name="object 8"/>
          <p:cNvSpPr txBox="true"/>
          <p:nvPr/>
        </p:nvSpPr>
        <p:spPr>
          <a:xfrm>
            <a:off x="5072888" y="4215510"/>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分类收运</a:t>
            </a:r>
            <a:endParaRPr sz="1800">
              <a:latin typeface="宋体" panose="02010600030101010101" pitchFamily="2" charset="-122"/>
              <a:cs typeface="宋体" panose="02010600030101010101" pitchFamily="2" charset="-122"/>
            </a:endParaRPr>
          </a:p>
        </p:txBody>
      </p:sp>
      <p:sp>
        <p:nvSpPr>
          <p:cNvPr id="21" name="object 9"/>
          <p:cNvSpPr txBox="true"/>
          <p:nvPr/>
        </p:nvSpPr>
        <p:spPr>
          <a:xfrm>
            <a:off x="7725918" y="5703823"/>
            <a:ext cx="1168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填埋气利用</a:t>
            </a:r>
            <a:endParaRPr sz="1800">
              <a:latin typeface="宋体" panose="02010600030101010101" pitchFamily="2" charset="-122"/>
              <a:cs typeface="宋体" panose="02010600030101010101" pitchFamily="2" charset="-122"/>
            </a:endParaRPr>
          </a:p>
        </p:txBody>
      </p:sp>
      <p:sp>
        <p:nvSpPr>
          <p:cNvPr id="22" name="object 10"/>
          <p:cNvSpPr/>
          <p:nvPr/>
        </p:nvSpPr>
        <p:spPr>
          <a:xfrm>
            <a:off x="4555363" y="4688585"/>
            <a:ext cx="364490" cy="363855"/>
          </a:xfrm>
          <a:custGeom>
            <a:avLst/>
            <a:gdLst/>
            <a:ahLst/>
            <a:cxnLst/>
            <a:rect l="l" t="t" r="r" b="b"/>
            <a:pathLst>
              <a:path w="364489" h="363854">
                <a:moveTo>
                  <a:pt x="182117" y="0"/>
                </a:moveTo>
                <a:lnTo>
                  <a:pt x="133702" y="6495"/>
                </a:lnTo>
                <a:lnTo>
                  <a:pt x="90198" y="24826"/>
                </a:lnTo>
                <a:lnTo>
                  <a:pt x="53339" y="53260"/>
                </a:lnTo>
                <a:lnTo>
                  <a:pt x="24863" y="90066"/>
                </a:lnTo>
                <a:lnTo>
                  <a:pt x="6505" y="133511"/>
                </a:lnTo>
                <a:lnTo>
                  <a:pt x="0" y="181863"/>
                </a:lnTo>
                <a:lnTo>
                  <a:pt x="6505" y="230162"/>
                </a:lnTo>
                <a:lnTo>
                  <a:pt x="24863" y="273572"/>
                </a:lnTo>
                <a:lnTo>
                  <a:pt x="53339" y="310356"/>
                </a:lnTo>
                <a:lnTo>
                  <a:pt x="90198" y="338779"/>
                </a:lnTo>
                <a:lnTo>
                  <a:pt x="133702" y="357106"/>
                </a:lnTo>
                <a:lnTo>
                  <a:pt x="182117" y="363600"/>
                </a:lnTo>
                <a:lnTo>
                  <a:pt x="230479" y="357106"/>
                </a:lnTo>
                <a:lnTo>
                  <a:pt x="273948" y="338779"/>
                </a:lnTo>
                <a:lnTo>
                  <a:pt x="310784" y="310356"/>
                </a:lnTo>
                <a:lnTo>
                  <a:pt x="339249" y="273572"/>
                </a:lnTo>
                <a:lnTo>
                  <a:pt x="357604" y="230162"/>
                </a:lnTo>
                <a:lnTo>
                  <a:pt x="364109" y="181863"/>
                </a:lnTo>
                <a:lnTo>
                  <a:pt x="357604" y="133511"/>
                </a:lnTo>
                <a:lnTo>
                  <a:pt x="339249" y="90066"/>
                </a:lnTo>
                <a:lnTo>
                  <a:pt x="310784" y="53260"/>
                </a:lnTo>
                <a:lnTo>
                  <a:pt x="273948" y="24826"/>
                </a:lnTo>
                <a:lnTo>
                  <a:pt x="230479" y="6495"/>
                </a:lnTo>
                <a:lnTo>
                  <a:pt x="182117" y="0"/>
                </a:lnTo>
                <a:close/>
              </a:path>
            </a:pathLst>
          </a:custGeom>
          <a:solidFill>
            <a:srgbClr val="282828"/>
          </a:solidFill>
        </p:spPr>
        <p:txBody>
          <a:bodyPr wrap="square" lIns="0" tIns="0" rIns="0" bIns="0" rtlCol="0"/>
          <a:lstStyle/>
          <a:p/>
        </p:txBody>
      </p:sp>
      <p:sp>
        <p:nvSpPr>
          <p:cNvPr id="23" name="object 11"/>
          <p:cNvSpPr/>
          <p:nvPr/>
        </p:nvSpPr>
        <p:spPr>
          <a:xfrm>
            <a:off x="4575683" y="4691125"/>
            <a:ext cx="364490" cy="363855"/>
          </a:xfrm>
          <a:custGeom>
            <a:avLst/>
            <a:gdLst/>
            <a:ahLst/>
            <a:cxnLst/>
            <a:rect l="l" t="t" r="r" b="b"/>
            <a:pathLst>
              <a:path w="364489" h="363854">
                <a:moveTo>
                  <a:pt x="0" y="181863"/>
                </a:moveTo>
                <a:lnTo>
                  <a:pt x="6505" y="133511"/>
                </a:lnTo>
                <a:lnTo>
                  <a:pt x="24863" y="90066"/>
                </a:lnTo>
                <a:lnTo>
                  <a:pt x="53339" y="53260"/>
                </a:lnTo>
                <a:lnTo>
                  <a:pt x="90198" y="24826"/>
                </a:lnTo>
                <a:lnTo>
                  <a:pt x="133702" y="6495"/>
                </a:lnTo>
                <a:lnTo>
                  <a:pt x="182117" y="0"/>
                </a:lnTo>
                <a:lnTo>
                  <a:pt x="230479" y="6495"/>
                </a:lnTo>
                <a:lnTo>
                  <a:pt x="273948" y="24826"/>
                </a:lnTo>
                <a:lnTo>
                  <a:pt x="310784" y="53260"/>
                </a:lnTo>
                <a:lnTo>
                  <a:pt x="339249" y="90066"/>
                </a:lnTo>
                <a:lnTo>
                  <a:pt x="357604" y="133511"/>
                </a:lnTo>
                <a:lnTo>
                  <a:pt x="364109" y="181863"/>
                </a:lnTo>
                <a:lnTo>
                  <a:pt x="357604" y="230162"/>
                </a:lnTo>
                <a:lnTo>
                  <a:pt x="339249" y="273572"/>
                </a:lnTo>
                <a:lnTo>
                  <a:pt x="310784" y="310356"/>
                </a:lnTo>
                <a:lnTo>
                  <a:pt x="273948" y="338779"/>
                </a:lnTo>
                <a:lnTo>
                  <a:pt x="230479" y="357106"/>
                </a:lnTo>
                <a:lnTo>
                  <a:pt x="182117" y="363600"/>
                </a:lnTo>
                <a:lnTo>
                  <a:pt x="133702" y="357106"/>
                </a:lnTo>
                <a:lnTo>
                  <a:pt x="90198" y="338779"/>
                </a:lnTo>
                <a:lnTo>
                  <a:pt x="53339" y="310356"/>
                </a:lnTo>
                <a:lnTo>
                  <a:pt x="24863" y="273572"/>
                </a:lnTo>
                <a:lnTo>
                  <a:pt x="6505" y="230162"/>
                </a:lnTo>
                <a:lnTo>
                  <a:pt x="0" y="181863"/>
                </a:lnTo>
                <a:close/>
              </a:path>
            </a:pathLst>
          </a:custGeom>
          <a:ln w="28574">
            <a:solidFill>
              <a:srgbClr val="FF8507"/>
            </a:solidFill>
          </a:ln>
        </p:spPr>
        <p:txBody>
          <a:bodyPr wrap="square" lIns="0" tIns="0" rIns="0" bIns="0" rtlCol="0"/>
          <a:lstStyle/>
          <a:p/>
        </p:txBody>
      </p:sp>
      <p:sp>
        <p:nvSpPr>
          <p:cNvPr id="24" name="object 12"/>
          <p:cNvSpPr txBox="true"/>
          <p:nvPr/>
        </p:nvSpPr>
        <p:spPr>
          <a:xfrm>
            <a:off x="5051297" y="4757420"/>
            <a:ext cx="16256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减少一次性产品</a:t>
            </a:r>
            <a:endParaRPr sz="1800">
              <a:latin typeface="宋体" panose="02010600030101010101" pitchFamily="2" charset="-122"/>
              <a:cs typeface="宋体" panose="02010600030101010101" pitchFamily="2" charset="-122"/>
            </a:endParaRPr>
          </a:p>
        </p:txBody>
      </p:sp>
      <p:sp>
        <p:nvSpPr>
          <p:cNvPr id="25" name="object 13"/>
          <p:cNvSpPr/>
          <p:nvPr/>
        </p:nvSpPr>
        <p:spPr>
          <a:xfrm>
            <a:off x="7196963" y="5664022"/>
            <a:ext cx="364490" cy="364490"/>
          </a:xfrm>
          <a:custGeom>
            <a:avLst/>
            <a:gdLst/>
            <a:ahLst/>
            <a:cxnLst/>
            <a:rect l="l" t="t" r="r" b="b"/>
            <a:pathLst>
              <a:path w="364490" h="364489">
                <a:moveTo>
                  <a:pt x="182117" y="0"/>
                </a:moveTo>
                <a:lnTo>
                  <a:pt x="133702" y="6506"/>
                </a:lnTo>
                <a:lnTo>
                  <a:pt x="90198" y="24867"/>
                </a:lnTo>
                <a:lnTo>
                  <a:pt x="53339" y="53347"/>
                </a:lnTo>
                <a:lnTo>
                  <a:pt x="24863" y="90211"/>
                </a:lnTo>
                <a:lnTo>
                  <a:pt x="6505" y="133721"/>
                </a:lnTo>
                <a:lnTo>
                  <a:pt x="0" y="182143"/>
                </a:lnTo>
                <a:lnTo>
                  <a:pt x="6505" y="230559"/>
                </a:lnTo>
                <a:lnTo>
                  <a:pt x="24863" y="274066"/>
                </a:lnTo>
                <a:lnTo>
                  <a:pt x="53339" y="310927"/>
                </a:lnTo>
                <a:lnTo>
                  <a:pt x="90198" y="339407"/>
                </a:lnTo>
                <a:lnTo>
                  <a:pt x="133702" y="357767"/>
                </a:lnTo>
                <a:lnTo>
                  <a:pt x="182117" y="364274"/>
                </a:lnTo>
                <a:lnTo>
                  <a:pt x="230533" y="357767"/>
                </a:lnTo>
                <a:lnTo>
                  <a:pt x="274037" y="339407"/>
                </a:lnTo>
                <a:lnTo>
                  <a:pt x="310895" y="310927"/>
                </a:lnTo>
                <a:lnTo>
                  <a:pt x="339372" y="274066"/>
                </a:lnTo>
                <a:lnTo>
                  <a:pt x="357730" y="230559"/>
                </a:lnTo>
                <a:lnTo>
                  <a:pt x="364235" y="182143"/>
                </a:lnTo>
                <a:lnTo>
                  <a:pt x="357730" y="133721"/>
                </a:lnTo>
                <a:lnTo>
                  <a:pt x="339372" y="90211"/>
                </a:lnTo>
                <a:lnTo>
                  <a:pt x="310895" y="53347"/>
                </a:lnTo>
                <a:lnTo>
                  <a:pt x="274037" y="24867"/>
                </a:lnTo>
                <a:lnTo>
                  <a:pt x="230533" y="6506"/>
                </a:lnTo>
                <a:lnTo>
                  <a:pt x="182117" y="0"/>
                </a:lnTo>
                <a:close/>
              </a:path>
            </a:pathLst>
          </a:custGeom>
          <a:solidFill>
            <a:srgbClr val="282828"/>
          </a:solidFill>
        </p:spPr>
        <p:txBody>
          <a:bodyPr wrap="square" lIns="0" tIns="0" rIns="0" bIns="0" rtlCol="0"/>
          <a:lstStyle/>
          <a:p/>
        </p:txBody>
      </p:sp>
      <p:sp>
        <p:nvSpPr>
          <p:cNvPr id="26" name="object 14"/>
          <p:cNvSpPr/>
          <p:nvPr/>
        </p:nvSpPr>
        <p:spPr>
          <a:xfrm>
            <a:off x="7208393" y="5657672"/>
            <a:ext cx="364490" cy="364490"/>
          </a:xfrm>
          <a:custGeom>
            <a:avLst/>
            <a:gdLst/>
            <a:ahLst/>
            <a:cxnLst/>
            <a:rect l="l" t="t" r="r" b="b"/>
            <a:pathLst>
              <a:path w="364490" h="364489">
                <a:moveTo>
                  <a:pt x="0" y="182143"/>
                </a:moveTo>
                <a:lnTo>
                  <a:pt x="6505" y="133721"/>
                </a:lnTo>
                <a:lnTo>
                  <a:pt x="24863" y="90211"/>
                </a:lnTo>
                <a:lnTo>
                  <a:pt x="53339" y="53347"/>
                </a:lnTo>
                <a:lnTo>
                  <a:pt x="90198" y="24867"/>
                </a:lnTo>
                <a:lnTo>
                  <a:pt x="133702" y="6506"/>
                </a:lnTo>
                <a:lnTo>
                  <a:pt x="182117" y="0"/>
                </a:lnTo>
                <a:lnTo>
                  <a:pt x="230533" y="6506"/>
                </a:lnTo>
                <a:lnTo>
                  <a:pt x="274037" y="24867"/>
                </a:lnTo>
                <a:lnTo>
                  <a:pt x="310895" y="53347"/>
                </a:lnTo>
                <a:lnTo>
                  <a:pt x="339372" y="90211"/>
                </a:lnTo>
                <a:lnTo>
                  <a:pt x="357730" y="133721"/>
                </a:lnTo>
                <a:lnTo>
                  <a:pt x="364235" y="182143"/>
                </a:lnTo>
                <a:lnTo>
                  <a:pt x="357730" y="230559"/>
                </a:lnTo>
                <a:lnTo>
                  <a:pt x="339372" y="274066"/>
                </a:lnTo>
                <a:lnTo>
                  <a:pt x="310895" y="310927"/>
                </a:lnTo>
                <a:lnTo>
                  <a:pt x="274037" y="339407"/>
                </a:lnTo>
                <a:lnTo>
                  <a:pt x="230533" y="357767"/>
                </a:lnTo>
                <a:lnTo>
                  <a:pt x="182117" y="364274"/>
                </a:lnTo>
                <a:lnTo>
                  <a:pt x="133702" y="357767"/>
                </a:lnTo>
                <a:lnTo>
                  <a:pt x="90198" y="339407"/>
                </a:lnTo>
                <a:lnTo>
                  <a:pt x="53339" y="310927"/>
                </a:lnTo>
                <a:lnTo>
                  <a:pt x="24863" y="274066"/>
                </a:lnTo>
                <a:lnTo>
                  <a:pt x="6505" y="230559"/>
                </a:lnTo>
                <a:lnTo>
                  <a:pt x="0" y="182143"/>
                </a:lnTo>
                <a:close/>
              </a:path>
            </a:pathLst>
          </a:custGeom>
          <a:ln w="28575">
            <a:solidFill>
              <a:srgbClr val="FF8507"/>
            </a:solidFill>
          </a:ln>
        </p:spPr>
        <p:txBody>
          <a:bodyPr wrap="square" lIns="0" tIns="0" rIns="0" bIns="0" rtlCol="0"/>
          <a:lstStyle/>
          <a:p/>
        </p:txBody>
      </p:sp>
      <p:sp>
        <p:nvSpPr>
          <p:cNvPr id="27" name="object 15"/>
          <p:cNvSpPr/>
          <p:nvPr/>
        </p:nvSpPr>
        <p:spPr>
          <a:xfrm>
            <a:off x="4555363" y="5198871"/>
            <a:ext cx="363855" cy="364490"/>
          </a:xfrm>
          <a:custGeom>
            <a:avLst/>
            <a:gdLst/>
            <a:ahLst/>
            <a:cxnLst/>
            <a:rect l="l" t="t" r="r" b="b"/>
            <a:pathLst>
              <a:path w="363854" h="364489">
                <a:moveTo>
                  <a:pt x="181990" y="0"/>
                </a:moveTo>
                <a:lnTo>
                  <a:pt x="133629" y="6505"/>
                </a:lnTo>
                <a:lnTo>
                  <a:pt x="90160" y="24863"/>
                </a:lnTo>
                <a:lnTo>
                  <a:pt x="53324" y="53340"/>
                </a:lnTo>
                <a:lnTo>
                  <a:pt x="24859" y="90198"/>
                </a:lnTo>
                <a:lnTo>
                  <a:pt x="6504" y="133702"/>
                </a:lnTo>
                <a:lnTo>
                  <a:pt x="0" y="182117"/>
                </a:lnTo>
                <a:lnTo>
                  <a:pt x="6504" y="230533"/>
                </a:lnTo>
                <a:lnTo>
                  <a:pt x="24859" y="274037"/>
                </a:lnTo>
                <a:lnTo>
                  <a:pt x="53324" y="310895"/>
                </a:lnTo>
                <a:lnTo>
                  <a:pt x="90160" y="339372"/>
                </a:lnTo>
                <a:lnTo>
                  <a:pt x="133629" y="357730"/>
                </a:lnTo>
                <a:lnTo>
                  <a:pt x="181990" y="364235"/>
                </a:lnTo>
                <a:lnTo>
                  <a:pt x="230343" y="357730"/>
                </a:lnTo>
                <a:lnTo>
                  <a:pt x="273788" y="339372"/>
                </a:lnTo>
                <a:lnTo>
                  <a:pt x="310594" y="310895"/>
                </a:lnTo>
                <a:lnTo>
                  <a:pt x="339028" y="274037"/>
                </a:lnTo>
                <a:lnTo>
                  <a:pt x="357359" y="230533"/>
                </a:lnTo>
                <a:lnTo>
                  <a:pt x="363854" y="182117"/>
                </a:lnTo>
                <a:lnTo>
                  <a:pt x="357359" y="133702"/>
                </a:lnTo>
                <a:lnTo>
                  <a:pt x="339028" y="90198"/>
                </a:lnTo>
                <a:lnTo>
                  <a:pt x="310594" y="53340"/>
                </a:lnTo>
                <a:lnTo>
                  <a:pt x="273788" y="24863"/>
                </a:lnTo>
                <a:lnTo>
                  <a:pt x="230343" y="6505"/>
                </a:lnTo>
                <a:lnTo>
                  <a:pt x="181990" y="0"/>
                </a:lnTo>
                <a:close/>
              </a:path>
            </a:pathLst>
          </a:custGeom>
          <a:solidFill>
            <a:srgbClr val="282828"/>
          </a:solidFill>
        </p:spPr>
        <p:txBody>
          <a:bodyPr wrap="square" lIns="0" tIns="0" rIns="0" bIns="0" rtlCol="0"/>
          <a:lstStyle/>
          <a:p/>
        </p:txBody>
      </p:sp>
      <p:sp>
        <p:nvSpPr>
          <p:cNvPr id="28" name="object 16"/>
          <p:cNvSpPr/>
          <p:nvPr/>
        </p:nvSpPr>
        <p:spPr>
          <a:xfrm>
            <a:off x="4566793" y="5192521"/>
            <a:ext cx="363855" cy="364490"/>
          </a:xfrm>
          <a:custGeom>
            <a:avLst/>
            <a:gdLst/>
            <a:ahLst/>
            <a:cxnLst/>
            <a:rect l="l" t="t" r="r" b="b"/>
            <a:pathLst>
              <a:path w="363854" h="364489">
                <a:moveTo>
                  <a:pt x="0" y="182117"/>
                </a:moveTo>
                <a:lnTo>
                  <a:pt x="6504" y="133702"/>
                </a:lnTo>
                <a:lnTo>
                  <a:pt x="24859" y="90198"/>
                </a:lnTo>
                <a:lnTo>
                  <a:pt x="53324" y="53339"/>
                </a:lnTo>
                <a:lnTo>
                  <a:pt x="90160" y="24863"/>
                </a:lnTo>
                <a:lnTo>
                  <a:pt x="133629" y="6505"/>
                </a:lnTo>
                <a:lnTo>
                  <a:pt x="181990" y="0"/>
                </a:lnTo>
                <a:lnTo>
                  <a:pt x="230343" y="6505"/>
                </a:lnTo>
                <a:lnTo>
                  <a:pt x="273788" y="24863"/>
                </a:lnTo>
                <a:lnTo>
                  <a:pt x="310594" y="53340"/>
                </a:lnTo>
                <a:lnTo>
                  <a:pt x="339028" y="90198"/>
                </a:lnTo>
                <a:lnTo>
                  <a:pt x="357359" y="133702"/>
                </a:lnTo>
                <a:lnTo>
                  <a:pt x="363854" y="182117"/>
                </a:lnTo>
                <a:lnTo>
                  <a:pt x="357359" y="230533"/>
                </a:lnTo>
                <a:lnTo>
                  <a:pt x="339028" y="274037"/>
                </a:lnTo>
                <a:lnTo>
                  <a:pt x="310594" y="310895"/>
                </a:lnTo>
                <a:lnTo>
                  <a:pt x="273788" y="339372"/>
                </a:lnTo>
                <a:lnTo>
                  <a:pt x="230343" y="357730"/>
                </a:lnTo>
                <a:lnTo>
                  <a:pt x="181990" y="364235"/>
                </a:lnTo>
                <a:lnTo>
                  <a:pt x="133629" y="357730"/>
                </a:lnTo>
                <a:lnTo>
                  <a:pt x="90160" y="339372"/>
                </a:lnTo>
                <a:lnTo>
                  <a:pt x="53324" y="310895"/>
                </a:lnTo>
                <a:lnTo>
                  <a:pt x="24859" y="274037"/>
                </a:lnTo>
                <a:lnTo>
                  <a:pt x="6504" y="230533"/>
                </a:lnTo>
                <a:lnTo>
                  <a:pt x="0" y="182117"/>
                </a:lnTo>
                <a:close/>
              </a:path>
            </a:pathLst>
          </a:custGeom>
          <a:ln w="28575">
            <a:solidFill>
              <a:srgbClr val="FF8507"/>
            </a:solidFill>
          </a:ln>
        </p:spPr>
        <p:txBody>
          <a:bodyPr wrap="square" lIns="0" tIns="0" rIns="0" bIns="0" rtlCol="0"/>
          <a:lstStyle/>
          <a:p/>
        </p:txBody>
      </p:sp>
      <p:sp>
        <p:nvSpPr>
          <p:cNvPr id="29" name="object 17"/>
          <p:cNvSpPr txBox="true"/>
          <p:nvPr/>
        </p:nvSpPr>
        <p:spPr>
          <a:xfrm>
            <a:off x="5072888" y="5232019"/>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物品节约</a:t>
            </a:r>
            <a:endParaRPr sz="1800">
              <a:latin typeface="宋体" panose="02010600030101010101" pitchFamily="2" charset="-122"/>
              <a:cs typeface="宋体" panose="02010600030101010101" pitchFamily="2" charset="-122"/>
            </a:endParaRPr>
          </a:p>
        </p:txBody>
      </p:sp>
      <p:sp>
        <p:nvSpPr>
          <p:cNvPr id="30" name="object 18"/>
          <p:cNvSpPr/>
          <p:nvPr/>
        </p:nvSpPr>
        <p:spPr>
          <a:xfrm>
            <a:off x="4555363" y="5709183"/>
            <a:ext cx="363855" cy="363855"/>
          </a:xfrm>
          <a:custGeom>
            <a:avLst/>
            <a:gdLst/>
            <a:ahLst/>
            <a:cxnLst/>
            <a:rect l="l" t="t" r="r" b="b"/>
            <a:pathLst>
              <a:path w="363854" h="363854">
                <a:moveTo>
                  <a:pt x="181990" y="0"/>
                </a:moveTo>
                <a:lnTo>
                  <a:pt x="133629" y="6495"/>
                </a:lnTo>
                <a:lnTo>
                  <a:pt x="90160" y="24824"/>
                </a:lnTo>
                <a:lnTo>
                  <a:pt x="53324" y="53255"/>
                </a:lnTo>
                <a:lnTo>
                  <a:pt x="24859" y="90055"/>
                </a:lnTo>
                <a:lnTo>
                  <a:pt x="6504" y="133489"/>
                </a:lnTo>
                <a:lnTo>
                  <a:pt x="0" y="181825"/>
                </a:lnTo>
                <a:lnTo>
                  <a:pt x="6504" y="230162"/>
                </a:lnTo>
                <a:lnTo>
                  <a:pt x="24859" y="273596"/>
                </a:lnTo>
                <a:lnTo>
                  <a:pt x="53324" y="310395"/>
                </a:lnTo>
                <a:lnTo>
                  <a:pt x="90160" y="338827"/>
                </a:lnTo>
                <a:lnTo>
                  <a:pt x="133629" y="357156"/>
                </a:lnTo>
                <a:lnTo>
                  <a:pt x="181990" y="363651"/>
                </a:lnTo>
                <a:lnTo>
                  <a:pt x="230343" y="357156"/>
                </a:lnTo>
                <a:lnTo>
                  <a:pt x="273788" y="338827"/>
                </a:lnTo>
                <a:lnTo>
                  <a:pt x="310594" y="310395"/>
                </a:lnTo>
                <a:lnTo>
                  <a:pt x="339028" y="273596"/>
                </a:lnTo>
                <a:lnTo>
                  <a:pt x="357359" y="230162"/>
                </a:lnTo>
                <a:lnTo>
                  <a:pt x="363854" y="181825"/>
                </a:lnTo>
                <a:lnTo>
                  <a:pt x="357359" y="133489"/>
                </a:lnTo>
                <a:lnTo>
                  <a:pt x="339028" y="90055"/>
                </a:lnTo>
                <a:lnTo>
                  <a:pt x="310594" y="53255"/>
                </a:lnTo>
                <a:lnTo>
                  <a:pt x="273788" y="24824"/>
                </a:lnTo>
                <a:lnTo>
                  <a:pt x="230343" y="6495"/>
                </a:lnTo>
                <a:lnTo>
                  <a:pt x="181990" y="0"/>
                </a:lnTo>
                <a:close/>
              </a:path>
            </a:pathLst>
          </a:custGeom>
          <a:solidFill>
            <a:srgbClr val="282828"/>
          </a:solidFill>
        </p:spPr>
        <p:txBody>
          <a:bodyPr wrap="square" lIns="0" tIns="0" rIns="0" bIns="0" rtlCol="0"/>
          <a:lstStyle/>
          <a:p/>
        </p:txBody>
      </p:sp>
      <p:sp>
        <p:nvSpPr>
          <p:cNvPr id="31" name="object 19"/>
          <p:cNvSpPr/>
          <p:nvPr/>
        </p:nvSpPr>
        <p:spPr>
          <a:xfrm>
            <a:off x="4549013" y="5720613"/>
            <a:ext cx="363855" cy="363855"/>
          </a:xfrm>
          <a:custGeom>
            <a:avLst/>
            <a:gdLst/>
            <a:ahLst/>
            <a:cxnLst/>
            <a:rect l="l" t="t" r="r" b="b"/>
            <a:pathLst>
              <a:path w="363854" h="363854">
                <a:moveTo>
                  <a:pt x="0" y="181825"/>
                </a:moveTo>
                <a:lnTo>
                  <a:pt x="6504" y="133489"/>
                </a:lnTo>
                <a:lnTo>
                  <a:pt x="24859" y="90055"/>
                </a:lnTo>
                <a:lnTo>
                  <a:pt x="53324" y="53255"/>
                </a:lnTo>
                <a:lnTo>
                  <a:pt x="90160" y="24824"/>
                </a:lnTo>
                <a:lnTo>
                  <a:pt x="133629" y="6495"/>
                </a:lnTo>
                <a:lnTo>
                  <a:pt x="181990" y="0"/>
                </a:lnTo>
                <a:lnTo>
                  <a:pt x="230343" y="6495"/>
                </a:lnTo>
                <a:lnTo>
                  <a:pt x="273788" y="24824"/>
                </a:lnTo>
                <a:lnTo>
                  <a:pt x="310594" y="53255"/>
                </a:lnTo>
                <a:lnTo>
                  <a:pt x="339028" y="90055"/>
                </a:lnTo>
                <a:lnTo>
                  <a:pt x="357359" y="133489"/>
                </a:lnTo>
                <a:lnTo>
                  <a:pt x="363854" y="181825"/>
                </a:lnTo>
                <a:lnTo>
                  <a:pt x="357359" y="230162"/>
                </a:lnTo>
                <a:lnTo>
                  <a:pt x="339028" y="273596"/>
                </a:lnTo>
                <a:lnTo>
                  <a:pt x="310594" y="310395"/>
                </a:lnTo>
                <a:lnTo>
                  <a:pt x="273788" y="338827"/>
                </a:lnTo>
                <a:lnTo>
                  <a:pt x="230343" y="357156"/>
                </a:lnTo>
                <a:lnTo>
                  <a:pt x="181990" y="363651"/>
                </a:lnTo>
                <a:lnTo>
                  <a:pt x="133629" y="357156"/>
                </a:lnTo>
                <a:lnTo>
                  <a:pt x="90160" y="338827"/>
                </a:lnTo>
                <a:lnTo>
                  <a:pt x="53324" y="310395"/>
                </a:lnTo>
                <a:lnTo>
                  <a:pt x="24859" y="273596"/>
                </a:lnTo>
                <a:lnTo>
                  <a:pt x="6504" y="230162"/>
                </a:lnTo>
                <a:lnTo>
                  <a:pt x="0" y="181825"/>
                </a:lnTo>
                <a:close/>
              </a:path>
            </a:pathLst>
          </a:custGeom>
          <a:ln w="28575">
            <a:solidFill>
              <a:srgbClr val="FF8507"/>
            </a:solidFill>
          </a:ln>
        </p:spPr>
        <p:txBody>
          <a:bodyPr wrap="square" lIns="0" tIns="0" rIns="0" bIns="0" rtlCol="0"/>
          <a:lstStyle/>
          <a:p/>
        </p:txBody>
      </p:sp>
      <p:sp>
        <p:nvSpPr>
          <p:cNvPr id="32" name="object 20"/>
          <p:cNvSpPr txBox="true"/>
          <p:nvPr/>
        </p:nvSpPr>
        <p:spPr>
          <a:xfrm>
            <a:off x="5072888" y="5773928"/>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旧物利用</a:t>
            </a:r>
            <a:endParaRPr sz="1800">
              <a:latin typeface="宋体" panose="02010600030101010101" pitchFamily="2" charset="-122"/>
              <a:cs typeface="宋体" panose="02010600030101010101" pitchFamily="2" charset="-122"/>
            </a:endParaRPr>
          </a:p>
        </p:txBody>
      </p:sp>
      <p:sp>
        <p:nvSpPr>
          <p:cNvPr id="33" name="object 21"/>
          <p:cNvSpPr/>
          <p:nvPr/>
        </p:nvSpPr>
        <p:spPr>
          <a:xfrm>
            <a:off x="4737480" y="3574669"/>
            <a:ext cx="475615" cy="603885"/>
          </a:xfrm>
          <a:custGeom>
            <a:avLst/>
            <a:gdLst/>
            <a:ahLst/>
            <a:cxnLst/>
            <a:rect l="l" t="t" r="r" b="b"/>
            <a:pathLst>
              <a:path w="475614" h="603885">
                <a:moveTo>
                  <a:pt x="475615" y="0"/>
                </a:moveTo>
                <a:lnTo>
                  <a:pt x="475615" y="301878"/>
                </a:lnTo>
                <a:lnTo>
                  <a:pt x="0" y="301878"/>
                </a:lnTo>
                <a:lnTo>
                  <a:pt x="0" y="603630"/>
                </a:lnTo>
              </a:path>
            </a:pathLst>
          </a:custGeom>
          <a:ln w="9524">
            <a:solidFill>
              <a:srgbClr val="909090"/>
            </a:solidFill>
          </a:ln>
        </p:spPr>
        <p:txBody>
          <a:bodyPr wrap="square" lIns="0" tIns="0" rIns="0" bIns="0" rtlCol="0"/>
          <a:lstStyle/>
          <a:p/>
        </p:txBody>
      </p:sp>
      <p:sp>
        <p:nvSpPr>
          <p:cNvPr id="34" name="object 22"/>
          <p:cNvSpPr/>
          <p:nvPr/>
        </p:nvSpPr>
        <p:spPr>
          <a:xfrm>
            <a:off x="4737480" y="4542535"/>
            <a:ext cx="0" cy="146050"/>
          </a:xfrm>
          <a:custGeom>
            <a:avLst/>
            <a:gdLst/>
            <a:ahLst/>
            <a:cxnLst/>
            <a:rect l="l" t="t" r="r" b="b"/>
            <a:pathLst>
              <a:path h="146050">
                <a:moveTo>
                  <a:pt x="0" y="0"/>
                </a:moveTo>
                <a:lnTo>
                  <a:pt x="0" y="146050"/>
                </a:lnTo>
              </a:path>
            </a:pathLst>
          </a:custGeom>
          <a:ln w="9525">
            <a:solidFill>
              <a:srgbClr val="909090"/>
            </a:solidFill>
          </a:ln>
        </p:spPr>
        <p:txBody>
          <a:bodyPr wrap="square" lIns="0" tIns="0" rIns="0" bIns="0" rtlCol="0"/>
          <a:lstStyle/>
          <a:p/>
        </p:txBody>
      </p:sp>
      <p:sp>
        <p:nvSpPr>
          <p:cNvPr id="35" name="object 23"/>
          <p:cNvSpPr/>
          <p:nvPr/>
        </p:nvSpPr>
        <p:spPr>
          <a:xfrm>
            <a:off x="4737480" y="5052821"/>
            <a:ext cx="0" cy="146050"/>
          </a:xfrm>
          <a:custGeom>
            <a:avLst/>
            <a:gdLst/>
            <a:ahLst/>
            <a:cxnLst/>
            <a:rect l="l" t="t" r="r" b="b"/>
            <a:pathLst>
              <a:path h="146050">
                <a:moveTo>
                  <a:pt x="0" y="0"/>
                </a:moveTo>
                <a:lnTo>
                  <a:pt x="0" y="146050"/>
                </a:lnTo>
              </a:path>
            </a:pathLst>
          </a:custGeom>
          <a:ln w="9525">
            <a:solidFill>
              <a:srgbClr val="909090"/>
            </a:solidFill>
          </a:ln>
        </p:spPr>
        <p:txBody>
          <a:bodyPr wrap="square" lIns="0" tIns="0" rIns="0" bIns="0" rtlCol="0"/>
          <a:lstStyle/>
          <a:p/>
        </p:txBody>
      </p:sp>
      <p:sp>
        <p:nvSpPr>
          <p:cNvPr id="36" name="object 24"/>
          <p:cNvSpPr/>
          <p:nvPr/>
        </p:nvSpPr>
        <p:spPr>
          <a:xfrm>
            <a:off x="4737480" y="5563108"/>
            <a:ext cx="0" cy="146685"/>
          </a:xfrm>
          <a:custGeom>
            <a:avLst/>
            <a:gdLst/>
            <a:ahLst/>
            <a:cxnLst/>
            <a:rect l="l" t="t" r="r" b="b"/>
            <a:pathLst>
              <a:path h="146685">
                <a:moveTo>
                  <a:pt x="0" y="0"/>
                </a:moveTo>
                <a:lnTo>
                  <a:pt x="0" y="146075"/>
                </a:lnTo>
              </a:path>
            </a:pathLst>
          </a:custGeom>
          <a:ln w="9525">
            <a:solidFill>
              <a:srgbClr val="909090"/>
            </a:solidFill>
          </a:ln>
        </p:spPr>
        <p:txBody>
          <a:bodyPr wrap="square" lIns="0" tIns="0" rIns="0" bIns="0" rtlCol="0"/>
          <a:lstStyle/>
          <a:p/>
        </p:txBody>
      </p:sp>
      <p:sp>
        <p:nvSpPr>
          <p:cNvPr id="37" name="object 25"/>
          <p:cNvSpPr/>
          <p:nvPr/>
        </p:nvSpPr>
        <p:spPr>
          <a:xfrm>
            <a:off x="7196963" y="4135628"/>
            <a:ext cx="364490" cy="365125"/>
          </a:xfrm>
          <a:custGeom>
            <a:avLst/>
            <a:gdLst/>
            <a:ahLst/>
            <a:cxnLst/>
            <a:rect l="l" t="t" r="r" b="b"/>
            <a:pathLst>
              <a:path w="364490" h="365125">
                <a:moveTo>
                  <a:pt x="181990" y="0"/>
                </a:moveTo>
                <a:lnTo>
                  <a:pt x="133629" y="6515"/>
                </a:lnTo>
                <a:lnTo>
                  <a:pt x="90160" y="24901"/>
                </a:lnTo>
                <a:lnTo>
                  <a:pt x="53324" y="53419"/>
                </a:lnTo>
                <a:lnTo>
                  <a:pt x="24859" y="90329"/>
                </a:lnTo>
                <a:lnTo>
                  <a:pt x="6504" y="133893"/>
                </a:lnTo>
                <a:lnTo>
                  <a:pt x="0" y="182372"/>
                </a:lnTo>
                <a:lnTo>
                  <a:pt x="6504" y="230903"/>
                </a:lnTo>
                <a:lnTo>
                  <a:pt x="24859" y="274503"/>
                </a:lnTo>
                <a:lnTo>
                  <a:pt x="53324" y="311435"/>
                </a:lnTo>
                <a:lnTo>
                  <a:pt x="90160" y="339964"/>
                </a:lnTo>
                <a:lnTo>
                  <a:pt x="133629" y="358355"/>
                </a:lnTo>
                <a:lnTo>
                  <a:pt x="181990" y="364871"/>
                </a:lnTo>
                <a:lnTo>
                  <a:pt x="230396" y="358355"/>
                </a:lnTo>
                <a:lnTo>
                  <a:pt x="273877" y="339964"/>
                </a:lnTo>
                <a:lnTo>
                  <a:pt x="310705" y="311435"/>
                </a:lnTo>
                <a:lnTo>
                  <a:pt x="339151" y="274503"/>
                </a:lnTo>
                <a:lnTo>
                  <a:pt x="357486" y="230903"/>
                </a:lnTo>
                <a:lnTo>
                  <a:pt x="363981" y="182372"/>
                </a:lnTo>
                <a:lnTo>
                  <a:pt x="357486" y="133893"/>
                </a:lnTo>
                <a:lnTo>
                  <a:pt x="339151" y="90329"/>
                </a:lnTo>
                <a:lnTo>
                  <a:pt x="310705" y="53419"/>
                </a:lnTo>
                <a:lnTo>
                  <a:pt x="273877" y="24901"/>
                </a:lnTo>
                <a:lnTo>
                  <a:pt x="230396" y="6515"/>
                </a:lnTo>
                <a:lnTo>
                  <a:pt x="181990" y="0"/>
                </a:lnTo>
                <a:close/>
              </a:path>
            </a:pathLst>
          </a:custGeom>
          <a:solidFill>
            <a:srgbClr val="282828"/>
          </a:solidFill>
        </p:spPr>
        <p:txBody>
          <a:bodyPr wrap="square" lIns="0" tIns="0" rIns="0" bIns="0" rtlCol="0"/>
          <a:lstStyle/>
          <a:p/>
        </p:txBody>
      </p:sp>
      <p:sp>
        <p:nvSpPr>
          <p:cNvPr id="38" name="object 26"/>
          <p:cNvSpPr/>
          <p:nvPr/>
        </p:nvSpPr>
        <p:spPr>
          <a:xfrm>
            <a:off x="7208393" y="4120388"/>
            <a:ext cx="364490" cy="365125"/>
          </a:xfrm>
          <a:custGeom>
            <a:avLst/>
            <a:gdLst/>
            <a:ahLst/>
            <a:cxnLst/>
            <a:rect l="l" t="t" r="r" b="b"/>
            <a:pathLst>
              <a:path w="364490" h="365125">
                <a:moveTo>
                  <a:pt x="0" y="182372"/>
                </a:moveTo>
                <a:lnTo>
                  <a:pt x="6504" y="133893"/>
                </a:lnTo>
                <a:lnTo>
                  <a:pt x="24859" y="90329"/>
                </a:lnTo>
                <a:lnTo>
                  <a:pt x="53324" y="53419"/>
                </a:lnTo>
                <a:lnTo>
                  <a:pt x="90160" y="24901"/>
                </a:lnTo>
                <a:lnTo>
                  <a:pt x="133629" y="6515"/>
                </a:lnTo>
                <a:lnTo>
                  <a:pt x="181990" y="0"/>
                </a:lnTo>
                <a:lnTo>
                  <a:pt x="230396" y="6515"/>
                </a:lnTo>
                <a:lnTo>
                  <a:pt x="273877" y="24901"/>
                </a:lnTo>
                <a:lnTo>
                  <a:pt x="310705" y="53419"/>
                </a:lnTo>
                <a:lnTo>
                  <a:pt x="339151" y="90329"/>
                </a:lnTo>
                <a:lnTo>
                  <a:pt x="357486" y="133893"/>
                </a:lnTo>
                <a:lnTo>
                  <a:pt x="363981" y="182372"/>
                </a:lnTo>
                <a:lnTo>
                  <a:pt x="357486" y="230903"/>
                </a:lnTo>
                <a:lnTo>
                  <a:pt x="339151" y="274503"/>
                </a:lnTo>
                <a:lnTo>
                  <a:pt x="310705" y="311435"/>
                </a:lnTo>
                <a:lnTo>
                  <a:pt x="273877" y="339964"/>
                </a:lnTo>
                <a:lnTo>
                  <a:pt x="230396" y="358355"/>
                </a:lnTo>
                <a:lnTo>
                  <a:pt x="181990" y="364871"/>
                </a:lnTo>
                <a:lnTo>
                  <a:pt x="133629" y="358355"/>
                </a:lnTo>
                <a:lnTo>
                  <a:pt x="90160" y="339964"/>
                </a:lnTo>
                <a:lnTo>
                  <a:pt x="53324" y="311435"/>
                </a:lnTo>
                <a:lnTo>
                  <a:pt x="24859" y="274503"/>
                </a:lnTo>
                <a:lnTo>
                  <a:pt x="6504" y="230903"/>
                </a:lnTo>
                <a:lnTo>
                  <a:pt x="0" y="182372"/>
                </a:lnTo>
                <a:close/>
              </a:path>
            </a:pathLst>
          </a:custGeom>
          <a:ln w="28575">
            <a:solidFill>
              <a:srgbClr val="FF8507"/>
            </a:solidFill>
          </a:ln>
        </p:spPr>
        <p:txBody>
          <a:bodyPr wrap="square" lIns="0" tIns="0" rIns="0" bIns="0" rtlCol="0"/>
          <a:lstStyle/>
          <a:p/>
        </p:txBody>
      </p:sp>
      <p:sp>
        <p:nvSpPr>
          <p:cNvPr id="39" name="object 27"/>
          <p:cNvSpPr txBox="true"/>
          <p:nvPr/>
        </p:nvSpPr>
        <p:spPr>
          <a:xfrm>
            <a:off x="7730490" y="4147820"/>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堆肥利用</a:t>
            </a:r>
            <a:endParaRPr sz="1800">
              <a:latin typeface="宋体" panose="02010600030101010101" pitchFamily="2" charset="-122"/>
              <a:cs typeface="宋体" panose="02010600030101010101" pitchFamily="2" charset="-122"/>
            </a:endParaRPr>
          </a:p>
        </p:txBody>
      </p:sp>
      <p:sp>
        <p:nvSpPr>
          <p:cNvPr id="40" name="object 28"/>
          <p:cNvSpPr/>
          <p:nvPr/>
        </p:nvSpPr>
        <p:spPr>
          <a:xfrm>
            <a:off x="7196963" y="4646421"/>
            <a:ext cx="364490" cy="364490"/>
          </a:xfrm>
          <a:custGeom>
            <a:avLst/>
            <a:gdLst/>
            <a:ahLst/>
            <a:cxnLst/>
            <a:rect l="l" t="t" r="r" b="b"/>
            <a:pathLst>
              <a:path w="364490" h="364489">
                <a:moveTo>
                  <a:pt x="181990" y="0"/>
                </a:moveTo>
                <a:lnTo>
                  <a:pt x="133629" y="6505"/>
                </a:lnTo>
                <a:lnTo>
                  <a:pt x="90160" y="24863"/>
                </a:lnTo>
                <a:lnTo>
                  <a:pt x="53324" y="53340"/>
                </a:lnTo>
                <a:lnTo>
                  <a:pt x="24859" y="90198"/>
                </a:lnTo>
                <a:lnTo>
                  <a:pt x="6504" y="133702"/>
                </a:lnTo>
                <a:lnTo>
                  <a:pt x="0" y="182117"/>
                </a:lnTo>
                <a:lnTo>
                  <a:pt x="6504" y="230586"/>
                </a:lnTo>
                <a:lnTo>
                  <a:pt x="24859" y="274127"/>
                </a:lnTo>
                <a:lnTo>
                  <a:pt x="53324" y="311007"/>
                </a:lnTo>
                <a:lnTo>
                  <a:pt x="90160" y="339494"/>
                </a:lnTo>
                <a:lnTo>
                  <a:pt x="133629" y="357857"/>
                </a:lnTo>
                <a:lnTo>
                  <a:pt x="181990" y="364363"/>
                </a:lnTo>
                <a:lnTo>
                  <a:pt x="230396" y="357857"/>
                </a:lnTo>
                <a:lnTo>
                  <a:pt x="273877" y="339494"/>
                </a:lnTo>
                <a:lnTo>
                  <a:pt x="310705" y="311007"/>
                </a:lnTo>
                <a:lnTo>
                  <a:pt x="339151" y="274127"/>
                </a:lnTo>
                <a:lnTo>
                  <a:pt x="357486" y="230586"/>
                </a:lnTo>
                <a:lnTo>
                  <a:pt x="363981" y="182117"/>
                </a:lnTo>
                <a:lnTo>
                  <a:pt x="357486" y="133702"/>
                </a:lnTo>
                <a:lnTo>
                  <a:pt x="339151" y="90198"/>
                </a:lnTo>
                <a:lnTo>
                  <a:pt x="310705" y="53340"/>
                </a:lnTo>
                <a:lnTo>
                  <a:pt x="273877" y="24863"/>
                </a:lnTo>
                <a:lnTo>
                  <a:pt x="230396" y="6505"/>
                </a:lnTo>
                <a:lnTo>
                  <a:pt x="181990" y="0"/>
                </a:lnTo>
                <a:close/>
              </a:path>
            </a:pathLst>
          </a:custGeom>
          <a:solidFill>
            <a:srgbClr val="282828"/>
          </a:solidFill>
        </p:spPr>
        <p:txBody>
          <a:bodyPr wrap="square" lIns="0" tIns="0" rIns="0" bIns="0" rtlCol="0"/>
          <a:lstStyle/>
          <a:p/>
        </p:txBody>
      </p:sp>
      <p:sp>
        <p:nvSpPr>
          <p:cNvPr id="41" name="object 29"/>
          <p:cNvSpPr/>
          <p:nvPr/>
        </p:nvSpPr>
        <p:spPr>
          <a:xfrm>
            <a:off x="7208393" y="4657851"/>
            <a:ext cx="364490" cy="364490"/>
          </a:xfrm>
          <a:custGeom>
            <a:avLst/>
            <a:gdLst/>
            <a:ahLst/>
            <a:cxnLst/>
            <a:rect l="l" t="t" r="r" b="b"/>
            <a:pathLst>
              <a:path w="364490" h="364489">
                <a:moveTo>
                  <a:pt x="0" y="182117"/>
                </a:moveTo>
                <a:lnTo>
                  <a:pt x="6504" y="133702"/>
                </a:lnTo>
                <a:lnTo>
                  <a:pt x="24859" y="90198"/>
                </a:lnTo>
                <a:lnTo>
                  <a:pt x="53324" y="53340"/>
                </a:lnTo>
                <a:lnTo>
                  <a:pt x="90160" y="24863"/>
                </a:lnTo>
                <a:lnTo>
                  <a:pt x="133629" y="6505"/>
                </a:lnTo>
                <a:lnTo>
                  <a:pt x="181990" y="0"/>
                </a:lnTo>
                <a:lnTo>
                  <a:pt x="230396" y="6505"/>
                </a:lnTo>
                <a:lnTo>
                  <a:pt x="273877" y="24863"/>
                </a:lnTo>
                <a:lnTo>
                  <a:pt x="310705" y="53339"/>
                </a:lnTo>
                <a:lnTo>
                  <a:pt x="339151" y="90198"/>
                </a:lnTo>
                <a:lnTo>
                  <a:pt x="357486" y="133702"/>
                </a:lnTo>
                <a:lnTo>
                  <a:pt x="363981" y="182117"/>
                </a:lnTo>
                <a:lnTo>
                  <a:pt x="357486" y="230586"/>
                </a:lnTo>
                <a:lnTo>
                  <a:pt x="339151" y="274127"/>
                </a:lnTo>
                <a:lnTo>
                  <a:pt x="310705" y="311007"/>
                </a:lnTo>
                <a:lnTo>
                  <a:pt x="273877" y="339494"/>
                </a:lnTo>
                <a:lnTo>
                  <a:pt x="230396" y="357857"/>
                </a:lnTo>
                <a:lnTo>
                  <a:pt x="181990" y="364363"/>
                </a:lnTo>
                <a:lnTo>
                  <a:pt x="133629" y="357857"/>
                </a:lnTo>
                <a:lnTo>
                  <a:pt x="90160" y="339494"/>
                </a:lnTo>
                <a:lnTo>
                  <a:pt x="53324" y="311007"/>
                </a:lnTo>
                <a:lnTo>
                  <a:pt x="24859" y="274127"/>
                </a:lnTo>
                <a:lnTo>
                  <a:pt x="6504" y="230586"/>
                </a:lnTo>
                <a:lnTo>
                  <a:pt x="0" y="182117"/>
                </a:lnTo>
                <a:close/>
              </a:path>
            </a:pathLst>
          </a:custGeom>
          <a:ln w="28575">
            <a:solidFill>
              <a:srgbClr val="FF8507"/>
            </a:solidFill>
          </a:ln>
        </p:spPr>
        <p:txBody>
          <a:bodyPr wrap="square" lIns="0" tIns="0" rIns="0" bIns="0" rtlCol="0"/>
          <a:lstStyle/>
          <a:p/>
        </p:txBody>
      </p:sp>
      <p:sp>
        <p:nvSpPr>
          <p:cNvPr id="42" name="object 30"/>
          <p:cNvSpPr txBox="true"/>
          <p:nvPr/>
        </p:nvSpPr>
        <p:spPr>
          <a:xfrm>
            <a:off x="7730490" y="4690109"/>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焚烧发电</a:t>
            </a:r>
            <a:endParaRPr sz="1800">
              <a:latin typeface="宋体" panose="02010600030101010101" pitchFamily="2" charset="-122"/>
              <a:cs typeface="宋体" panose="02010600030101010101" pitchFamily="2" charset="-122"/>
            </a:endParaRPr>
          </a:p>
        </p:txBody>
      </p:sp>
      <p:sp>
        <p:nvSpPr>
          <p:cNvPr id="43" name="object 31"/>
          <p:cNvSpPr/>
          <p:nvPr/>
        </p:nvSpPr>
        <p:spPr>
          <a:xfrm>
            <a:off x="7196963" y="5156708"/>
            <a:ext cx="363855" cy="364490"/>
          </a:xfrm>
          <a:custGeom>
            <a:avLst/>
            <a:gdLst/>
            <a:ahLst/>
            <a:cxnLst/>
            <a:rect l="l" t="t" r="r" b="b"/>
            <a:pathLst>
              <a:path w="363854" h="364489">
                <a:moveTo>
                  <a:pt x="181863" y="0"/>
                </a:moveTo>
                <a:lnTo>
                  <a:pt x="133511" y="6505"/>
                </a:lnTo>
                <a:lnTo>
                  <a:pt x="90066" y="24863"/>
                </a:lnTo>
                <a:lnTo>
                  <a:pt x="53260" y="53340"/>
                </a:lnTo>
                <a:lnTo>
                  <a:pt x="24826" y="90198"/>
                </a:lnTo>
                <a:lnTo>
                  <a:pt x="6495" y="133702"/>
                </a:lnTo>
                <a:lnTo>
                  <a:pt x="0" y="182118"/>
                </a:lnTo>
                <a:lnTo>
                  <a:pt x="6495" y="230542"/>
                </a:lnTo>
                <a:lnTo>
                  <a:pt x="24826" y="274070"/>
                </a:lnTo>
                <a:lnTo>
                  <a:pt x="53260" y="310959"/>
                </a:lnTo>
                <a:lnTo>
                  <a:pt x="90066" y="339466"/>
                </a:lnTo>
                <a:lnTo>
                  <a:pt x="133511" y="357848"/>
                </a:lnTo>
                <a:lnTo>
                  <a:pt x="181863" y="364363"/>
                </a:lnTo>
                <a:lnTo>
                  <a:pt x="230216" y="357848"/>
                </a:lnTo>
                <a:lnTo>
                  <a:pt x="273661" y="339466"/>
                </a:lnTo>
                <a:lnTo>
                  <a:pt x="310467" y="310959"/>
                </a:lnTo>
                <a:lnTo>
                  <a:pt x="338901" y="274070"/>
                </a:lnTo>
                <a:lnTo>
                  <a:pt x="357232" y="230542"/>
                </a:lnTo>
                <a:lnTo>
                  <a:pt x="363727" y="182118"/>
                </a:lnTo>
                <a:lnTo>
                  <a:pt x="357232" y="133702"/>
                </a:lnTo>
                <a:lnTo>
                  <a:pt x="338901" y="90198"/>
                </a:lnTo>
                <a:lnTo>
                  <a:pt x="310467" y="53340"/>
                </a:lnTo>
                <a:lnTo>
                  <a:pt x="273661" y="24863"/>
                </a:lnTo>
                <a:lnTo>
                  <a:pt x="230216" y="6505"/>
                </a:lnTo>
                <a:lnTo>
                  <a:pt x="181863" y="0"/>
                </a:lnTo>
                <a:close/>
              </a:path>
            </a:pathLst>
          </a:custGeom>
          <a:solidFill>
            <a:srgbClr val="282828"/>
          </a:solidFill>
        </p:spPr>
        <p:txBody>
          <a:bodyPr wrap="square" lIns="0" tIns="0" rIns="0" bIns="0" rtlCol="0"/>
          <a:lstStyle/>
          <a:p/>
        </p:txBody>
      </p:sp>
      <p:sp>
        <p:nvSpPr>
          <p:cNvPr id="44" name="object 32"/>
          <p:cNvSpPr/>
          <p:nvPr/>
        </p:nvSpPr>
        <p:spPr>
          <a:xfrm>
            <a:off x="7199503" y="5168138"/>
            <a:ext cx="363855" cy="364490"/>
          </a:xfrm>
          <a:custGeom>
            <a:avLst/>
            <a:gdLst/>
            <a:ahLst/>
            <a:cxnLst/>
            <a:rect l="l" t="t" r="r" b="b"/>
            <a:pathLst>
              <a:path w="363854" h="364489">
                <a:moveTo>
                  <a:pt x="0" y="182118"/>
                </a:moveTo>
                <a:lnTo>
                  <a:pt x="6495" y="133702"/>
                </a:lnTo>
                <a:lnTo>
                  <a:pt x="24826" y="90198"/>
                </a:lnTo>
                <a:lnTo>
                  <a:pt x="53260" y="53340"/>
                </a:lnTo>
                <a:lnTo>
                  <a:pt x="90066" y="24863"/>
                </a:lnTo>
                <a:lnTo>
                  <a:pt x="133511" y="6505"/>
                </a:lnTo>
                <a:lnTo>
                  <a:pt x="181863" y="0"/>
                </a:lnTo>
                <a:lnTo>
                  <a:pt x="230216" y="6505"/>
                </a:lnTo>
                <a:lnTo>
                  <a:pt x="273661" y="24863"/>
                </a:lnTo>
                <a:lnTo>
                  <a:pt x="310467" y="53340"/>
                </a:lnTo>
                <a:lnTo>
                  <a:pt x="338901" y="90198"/>
                </a:lnTo>
                <a:lnTo>
                  <a:pt x="357232" y="133702"/>
                </a:lnTo>
                <a:lnTo>
                  <a:pt x="363727" y="182118"/>
                </a:lnTo>
                <a:lnTo>
                  <a:pt x="357232" y="230542"/>
                </a:lnTo>
                <a:lnTo>
                  <a:pt x="338901" y="274070"/>
                </a:lnTo>
                <a:lnTo>
                  <a:pt x="310467" y="310959"/>
                </a:lnTo>
                <a:lnTo>
                  <a:pt x="273661" y="339466"/>
                </a:lnTo>
                <a:lnTo>
                  <a:pt x="230216" y="357848"/>
                </a:lnTo>
                <a:lnTo>
                  <a:pt x="181863" y="364363"/>
                </a:lnTo>
                <a:lnTo>
                  <a:pt x="133511" y="357848"/>
                </a:lnTo>
                <a:lnTo>
                  <a:pt x="90066" y="339466"/>
                </a:lnTo>
                <a:lnTo>
                  <a:pt x="53260" y="310959"/>
                </a:lnTo>
                <a:lnTo>
                  <a:pt x="24826" y="274070"/>
                </a:lnTo>
                <a:lnTo>
                  <a:pt x="6495" y="230542"/>
                </a:lnTo>
                <a:lnTo>
                  <a:pt x="0" y="182118"/>
                </a:lnTo>
                <a:close/>
              </a:path>
            </a:pathLst>
          </a:custGeom>
          <a:ln w="28575">
            <a:solidFill>
              <a:srgbClr val="FF8507"/>
            </a:solidFill>
          </a:ln>
        </p:spPr>
        <p:txBody>
          <a:bodyPr wrap="square" lIns="0" tIns="0" rIns="0" bIns="0" rtlCol="0"/>
          <a:lstStyle/>
          <a:p/>
        </p:txBody>
      </p:sp>
      <p:sp>
        <p:nvSpPr>
          <p:cNvPr id="45" name="object 33"/>
          <p:cNvSpPr txBox="true"/>
          <p:nvPr/>
        </p:nvSpPr>
        <p:spPr>
          <a:xfrm>
            <a:off x="7729855" y="5164073"/>
            <a:ext cx="9398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资源再生</a:t>
            </a:r>
            <a:endParaRPr sz="1800">
              <a:latin typeface="宋体" panose="02010600030101010101" pitchFamily="2" charset="-122"/>
              <a:cs typeface="宋体" panose="02010600030101010101" pitchFamily="2" charset="-122"/>
            </a:endParaRPr>
          </a:p>
        </p:txBody>
      </p:sp>
      <p:sp>
        <p:nvSpPr>
          <p:cNvPr id="46" name="object 34"/>
          <p:cNvSpPr/>
          <p:nvPr/>
        </p:nvSpPr>
        <p:spPr>
          <a:xfrm>
            <a:off x="7379081" y="4500498"/>
            <a:ext cx="0" cy="146050"/>
          </a:xfrm>
          <a:custGeom>
            <a:avLst/>
            <a:gdLst/>
            <a:ahLst/>
            <a:cxnLst/>
            <a:rect l="l" t="t" r="r" b="b"/>
            <a:pathLst>
              <a:path h="146050">
                <a:moveTo>
                  <a:pt x="0" y="0"/>
                </a:moveTo>
                <a:lnTo>
                  <a:pt x="0" y="145923"/>
                </a:lnTo>
              </a:path>
            </a:pathLst>
          </a:custGeom>
          <a:ln w="9525">
            <a:solidFill>
              <a:srgbClr val="909090"/>
            </a:solidFill>
          </a:ln>
        </p:spPr>
        <p:txBody>
          <a:bodyPr wrap="square" lIns="0" tIns="0" rIns="0" bIns="0" rtlCol="0"/>
          <a:lstStyle/>
          <a:p/>
        </p:txBody>
      </p:sp>
      <p:sp>
        <p:nvSpPr>
          <p:cNvPr id="47" name="object 35"/>
          <p:cNvSpPr/>
          <p:nvPr/>
        </p:nvSpPr>
        <p:spPr>
          <a:xfrm>
            <a:off x="7379081" y="5010784"/>
            <a:ext cx="0" cy="146050"/>
          </a:xfrm>
          <a:custGeom>
            <a:avLst/>
            <a:gdLst/>
            <a:ahLst/>
            <a:cxnLst/>
            <a:rect l="l" t="t" r="r" b="b"/>
            <a:pathLst>
              <a:path h="146050">
                <a:moveTo>
                  <a:pt x="0" y="0"/>
                </a:moveTo>
                <a:lnTo>
                  <a:pt x="0" y="145922"/>
                </a:lnTo>
              </a:path>
            </a:pathLst>
          </a:custGeom>
          <a:ln w="9525">
            <a:solidFill>
              <a:srgbClr val="909090"/>
            </a:solidFill>
          </a:ln>
        </p:spPr>
        <p:txBody>
          <a:bodyPr wrap="square" lIns="0" tIns="0" rIns="0" bIns="0" rtlCol="0"/>
          <a:lstStyle/>
          <a:p/>
        </p:txBody>
      </p:sp>
      <p:sp>
        <p:nvSpPr>
          <p:cNvPr id="48" name="object 36"/>
          <p:cNvSpPr txBox="true"/>
          <p:nvPr/>
        </p:nvSpPr>
        <p:spPr>
          <a:xfrm>
            <a:off x="4899405" y="2728722"/>
            <a:ext cx="1804670" cy="551815"/>
          </a:xfrm>
          <a:prstGeom prst="rect">
            <a:avLst/>
          </a:prstGeom>
        </p:spPr>
        <p:txBody>
          <a:bodyPr vert="horz" wrap="square" lIns="0" tIns="13335" rIns="0" bIns="0" rtlCol="0">
            <a:spAutoFit/>
          </a:bodyPr>
          <a:lstStyle/>
          <a:p>
            <a:pPr marL="12700">
              <a:lnSpc>
                <a:spcPct val="100000"/>
              </a:lnSpc>
              <a:spcBef>
                <a:spcPts val="105"/>
              </a:spcBef>
            </a:pPr>
            <a:r>
              <a:rPr sz="3500" b="1" dirty="0">
                <a:latin typeface="宋体" panose="02010600030101010101" pitchFamily="2" charset="-122"/>
                <a:cs typeface="宋体" panose="02010600030101010101" pitchFamily="2" charset="-122"/>
              </a:rPr>
              <a:t>中间</a:t>
            </a:r>
            <a:r>
              <a:rPr sz="3500" b="1" spc="-15" dirty="0">
                <a:latin typeface="宋体" panose="02010600030101010101" pitchFamily="2" charset="-122"/>
                <a:cs typeface="宋体" panose="02010600030101010101" pitchFamily="2" charset="-122"/>
              </a:rPr>
              <a:t>减</a:t>
            </a:r>
            <a:r>
              <a:rPr sz="3500" b="1" dirty="0">
                <a:latin typeface="宋体" panose="02010600030101010101" pitchFamily="2" charset="-122"/>
                <a:cs typeface="宋体" panose="02010600030101010101" pitchFamily="2" charset="-122"/>
              </a:rPr>
              <a:t>量</a:t>
            </a:r>
            <a:endParaRPr sz="3500" b="1">
              <a:latin typeface="宋体" panose="02010600030101010101" pitchFamily="2" charset="-122"/>
              <a:cs typeface="宋体" panose="02010600030101010101" pitchFamily="2" charset="-122"/>
            </a:endParaRPr>
          </a:p>
        </p:txBody>
      </p:sp>
      <p:sp>
        <p:nvSpPr>
          <p:cNvPr id="49" name="object 37"/>
          <p:cNvSpPr txBox="true"/>
          <p:nvPr/>
        </p:nvSpPr>
        <p:spPr>
          <a:xfrm>
            <a:off x="7541514" y="2722626"/>
            <a:ext cx="1804670" cy="551815"/>
          </a:xfrm>
          <a:prstGeom prst="rect">
            <a:avLst/>
          </a:prstGeom>
        </p:spPr>
        <p:txBody>
          <a:bodyPr vert="horz" wrap="square" lIns="0" tIns="13335" rIns="0" bIns="0" rtlCol="0">
            <a:spAutoFit/>
          </a:bodyPr>
          <a:lstStyle/>
          <a:p>
            <a:pPr marL="12700">
              <a:lnSpc>
                <a:spcPct val="100000"/>
              </a:lnSpc>
              <a:spcBef>
                <a:spcPts val="105"/>
              </a:spcBef>
            </a:pPr>
            <a:r>
              <a:rPr sz="3500" b="1" dirty="0">
                <a:latin typeface="宋体" panose="02010600030101010101" pitchFamily="2" charset="-122"/>
                <a:cs typeface="宋体" panose="02010600030101010101" pitchFamily="2" charset="-122"/>
              </a:rPr>
              <a:t>末端</a:t>
            </a:r>
            <a:r>
              <a:rPr sz="3500" b="1" spc="-15" dirty="0">
                <a:latin typeface="宋体" panose="02010600030101010101" pitchFamily="2" charset="-122"/>
                <a:cs typeface="宋体" panose="02010600030101010101" pitchFamily="2" charset="-122"/>
              </a:rPr>
              <a:t>减</a:t>
            </a:r>
            <a:r>
              <a:rPr sz="3500" b="1" dirty="0">
                <a:latin typeface="宋体" panose="02010600030101010101" pitchFamily="2" charset="-122"/>
                <a:cs typeface="宋体" panose="02010600030101010101" pitchFamily="2" charset="-122"/>
              </a:rPr>
              <a:t>量</a:t>
            </a:r>
            <a:endParaRPr sz="3500" b="1">
              <a:latin typeface="宋体" panose="02010600030101010101" pitchFamily="2" charset="-122"/>
              <a:cs typeface="宋体" panose="02010600030101010101" pitchFamily="2" charset="-122"/>
            </a:endParaRPr>
          </a:p>
        </p:txBody>
      </p:sp>
      <p:sp>
        <p:nvSpPr>
          <p:cNvPr id="50" name="object 38"/>
          <p:cNvSpPr/>
          <p:nvPr/>
        </p:nvSpPr>
        <p:spPr>
          <a:xfrm>
            <a:off x="1677416" y="2799435"/>
            <a:ext cx="496709" cy="498246"/>
          </a:xfrm>
          <a:prstGeom prst="rect">
            <a:avLst/>
          </a:prstGeom>
          <a:blipFill>
            <a:blip r:embed="rId1" cstate="print"/>
            <a:stretch>
              <a:fillRect/>
            </a:stretch>
          </a:blipFill>
        </p:spPr>
        <p:txBody>
          <a:bodyPr wrap="square" lIns="0" tIns="0" rIns="0" bIns="0" rtlCol="0"/>
          <a:lstStyle/>
          <a:p/>
        </p:txBody>
      </p:sp>
      <p:sp>
        <p:nvSpPr>
          <p:cNvPr id="51" name="object 39"/>
          <p:cNvSpPr/>
          <p:nvPr/>
        </p:nvSpPr>
        <p:spPr>
          <a:xfrm>
            <a:off x="4314571" y="2776969"/>
            <a:ext cx="531329" cy="529856"/>
          </a:xfrm>
          <a:prstGeom prst="rect">
            <a:avLst/>
          </a:prstGeom>
          <a:blipFill>
            <a:blip r:embed="rId2" cstate="print"/>
            <a:stretch>
              <a:fillRect/>
            </a:stretch>
          </a:blipFill>
        </p:spPr>
        <p:txBody>
          <a:bodyPr wrap="square" lIns="0" tIns="0" rIns="0" bIns="0" rtlCol="0"/>
          <a:lstStyle/>
          <a:p/>
        </p:txBody>
      </p:sp>
      <p:sp>
        <p:nvSpPr>
          <p:cNvPr id="52" name="object 40"/>
          <p:cNvSpPr/>
          <p:nvPr/>
        </p:nvSpPr>
        <p:spPr>
          <a:xfrm>
            <a:off x="7041895" y="2786011"/>
            <a:ext cx="490689" cy="490715"/>
          </a:xfrm>
          <a:prstGeom prst="rect">
            <a:avLst/>
          </a:prstGeom>
          <a:blipFill>
            <a:blip r:embed="rId3" cstate="print"/>
            <a:stretch>
              <a:fillRect/>
            </a:stretch>
          </a:blipFill>
        </p:spPr>
        <p:txBody>
          <a:bodyPr wrap="square" lIns="0" tIns="0" rIns="0" bIns="0" rtlCol="0"/>
          <a:lstStyle/>
          <a:p/>
        </p:txBody>
      </p:sp>
      <p:sp>
        <p:nvSpPr>
          <p:cNvPr id="53" name="object 41"/>
          <p:cNvSpPr/>
          <p:nvPr/>
        </p:nvSpPr>
        <p:spPr>
          <a:xfrm>
            <a:off x="7400163" y="3496436"/>
            <a:ext cx="475615" cy="603885"/>
          </a:xfrm>
          <a:custGeom>
            <a:avLst/>
            <a:gdLst/>
            <a:ahLst/>
            <a:cxnLst/>
            <a:rect l="l" t="t" r="r" b="b"/>
            <a:pathLst>
              <a:path w="475615" h="603885">
                <a:moveTo>
                  <a:pt x="475614" y="0"/>
                </a:moveTo>
                <a:lnTo>
                  <a:pt x="475614" y="301751"/>
                </a:lnTo>
                <a:lnTo>
                  <a:pt x="0" y="301751"/>
                </a:lnTo>
                <a:lnTo>
                  <a:pt x="0" y="603631"/>
                </a:lnTo>
              </a:path>
            </a:pathLst>
          </a:custGeom>
          <a:ln w="9525">
            <a:solidFill>
              <a:srgbClr val="909090"/>
            </a:solidFill>
          </a:ln>
        </p:spPr>
        <p:txBody>
          <a:bodyPr wrap="square" lIns="0" tIns="0" rIns="0" bIns="0" rtlCol="0"/>
          <a:lstStyle/>
          <a:p/>
        </p:txBody>
      </p:sp>
      <p:sp>
        <p:nvSpPr>
          <p:cNvPr id="54" name="object 42"/>
          <p:cNvSpPr/>
          <p:nvPr/>
        </p:nvSpPr>
        <p:spPr>
          <a:xfrm>
            <a:off x="5869685" y="2009267"/>
            <a:ext cx="7620" cy="674370"/>
          </a:xfrm>
          <a:custGeom>
            <a:avLst/>
            <a:gdLst/>
            <a:ahLst/>
            <a:cxnLst/>
            <a:rect l="l" t="t" r="r" b="b"/>
            <a:pathLst>
              <a:path w="7620" h="674369">
                <a:moveTo>
                  <a:pt x="7238" y="0"/>
                </a:moveTo>
                <a:lnTo>
                  <a:pt x="0" y="674370"/>
                </a:lnTo>
              </a:path>
            </a:pathLst>
          </a:custGeom>
          <a:ln w="19050">
            <a:solidFill>
              <a:srgbClr val="8EB4E2"/>
            </a:solidFill>
          </a:ln>
        </p:spPr>
        <p:txBody>
          <a:bodyPr wrap="square" lIns="0" tIns="0" rIns="0" bIns="0" rtlCol="0"/>
          <a:lstStyle/>
          <a:p/>
        </p:txBody>
      </p:sp>
      <p:sp>
        <p:nvSpPr>
          <p:cNvPr id="55" name="object 43"/>
          <p:cNvSpPr/>
          <p:nvPr/>
        </p:nvSpPr>
        <p:spPr>
          <a:xfrm>
            <a:off x="2997580" y="2344927"/>
            <a:ext cx="5622290" cy="1905"/>
          </a:xfrm>
          <a:custGeom>
            <a:avLst/>
            <a:gdLst/>
            <a:ahLst/>
            <a:cxnLst/>
            <a:rect l="l" t="t" r="r" b="b"/>
            <a:pathLst>
              <a:path w="5622290" h="1905">
                <a:moveTo>
                  <a:pt x="0" y="0"/>
                </a:moveTo>
                <a:lnTo>
                  <a:pt x="5621782" y="1524"/>
                </a:lnTo>
              </a:path>
            </a:pathLst>
          </a:custGeom>
          <a:ln w="19050">
            <a:solidFill>
              <a:srgbClr val="8EB4E2"/>
            </a:solidFill>
          </a:ln>
        </p:spPr>
        <p:txBody>
          <a:bodyPr wrap="square" lIns="0" tIns="0" rIns="0" bIns="0" rtlCol="0"/>
          <a:lstStyle/>
          <a:p/>
        </p:txBody>
      </p:sp>
      <p:sp>
        <p:nvSpPr>
          <p:cNvPr id="56" name="object 44"/>
          <p:cNvSpPr/>
          <p:nvPr/>
        </p:nvSpPr>
        <p:spPr>
          <a:xfrm>
            <a:off x="8617839" y="2344927"/>
            <a:ext cx="1905" cy="339090"/>
          </a:xfrm>
          <a:custGeom>
            <a:avLst/>
            <a:gdLst/>
            <a:ahLst/>
            <a:cxnLst/>
            <a:rect l="l" t="t" r="r" b="b"/>
            <a:pathLst>
              <a:path w="1904" h="339089">
                <a:moveTo>
                  <a:pt x="1524" y="0"/>
                </a:moveTo>
                <a:lnTo>
                  <a:pt x="0" y="338709"/>
                </a:lnTo>
              </a:path>
            </a:pathLst>
          </a:custGeom>
          <a:ln w="19050">
            <a:solidFill>
              <a:srgbClr val="8EB4E2"/>
            </a:solidFill>
          </a:ln>
        </p:spPr>
        <p:txBody>
          <a:bodyPr wrap="square" lIns="0" tIns="0" rIns="0" bIns="0" rtlCol="0"/>
          <a:lstStyle/>
          <a:p/>
        </p:txBody>
      </p:sp>
      <p:sp>
        <p:nvSpPr>
          <p:cNvPr id="57" name="object 45"/>
          <p:cNvSpPr/>
          <p:nvPr/>
        </p:nvSpPr>
        <p:spPr>
          <a:xfrm>
            <a:off x="2996057" y="2344927"/>
            <a:ext cx="1905" cy="339090"/>
          </a:xfrm>
          <a:custGeom>
            <a:avLst/>
            <a:gdLst/>
            <a:ahLst/>
            <a:cxnLst/>
            <a:rect l="l" t="t" r="r" b="b"/>
            <a:pathLst>
              <a:path w="1905" h="339089">
                <a:moveTo>
                  <a:pt x="1524" y="0"/>
                </a:moveTo>
                <a:lnTo>
                  <a:pt x="0" y="338709"/>
                </a:lnTo>
              </a:path>
            </a:pathLst>
          </a:custGeom>
          <a:ln w="19050">
            <a:solidFill>
              <a:srgbClr val="8EB4E2"/>
            </a:solidFill>
          </a:ln>
        </p:spPr>
        <p:txBody>
          <a:bodyPr wrap="square" lIns="0" tIns="0" rIns="0" bIns="0" rtlCol="0"/>
          <a:lstStyle/>
          <a:p/>
        </p:txBody>
      </p:sp>
      <p:sp>
        <p:nvSpPr>
          <p:cNvPr id="58" name="object 46"/>
          <p:cNvSpPr/>
          <p:nvPr/>
        </p:nvSpPr>
        <p:spPr>
          <a:xfrm>
            <a:off x="1778380" y="4178046"/>
            <a:ext cx="364490" cy="365125"/>
          </a:xfrm>
          <a:custGeom>
            <a:avLst/>
            <a:gdLst/>
            <a:ahLst/>
            <a:cxnLst/>
            <a:rect l="l" t="t" r="r" b="b"/>
            <a:pathLst>
              <a:path w="364489" h="365125">
                <a:moveTo>
                  <a:pt x="181991" y="0"/>
                </a:moveTo>
                <a:lnTo>
                  <a:pt x="133585" y="6514"/>
                </a:lnTo>
                <a:lnTo>
                  <a:pt x="90104" y="24896"/>
                </a:lnTo>
                <a:lnTo>
                  <a:pt x="53276" y="53403"/>
                </a:lnTo>
                <a:lnTo>
                  <a:pt x="24830" y="90292"/>
                </a:lnTo>
                <a:lnTo>
                  <a:pt x="6495" y="133820"/>
                </a:lnTo>
                <a:lnTo>
                  <a:pt x="0" y="182244"/>
                </a:lnTo>
                <a:lnTo>
                  <a:pt x="6495" y="230723"/>
                </a:lnTo>
                <a:lnTo>
                  <a:pt x="24830" y="274287"/>
                </a:lnTo>
                <a:lnTo>
                  <a:pt x="53276" y="311197"/>
                </a:lnTo>
                <a:lnTo>
                  <a:pt x="90104" y="339715"/>
                </a:lnTo>
                <a:lnTo>
                  <a:pt x="133585" y="358101"/>
                </a:lnTo>
                <a:lnTo>
                  <a:pt x="181991" y="364616"/>
                </a:lnTo>
                <a:lnTo>
                  <a:pt x="230352" y="358101"/>
                </a:lnTo>
                <a:lnTo>
                  <a:pt x="273821" y="339715"/>
                </a:lnTo>
                <a:lnTo>
                  <a:pt x="310657" y="311197"/>
                </a:lnTo>
                <a:lnTo>
                  <a:pt x="339122" y="274287"/>
                </a:lnTo>
                <a:lnTo>
                  <a:pt x="357477" y="230723"/>
                </a:lnTo>
                <a:lnTo>
                  <a:pt x="363981" y="182244"/>
                </a:lnTo>
                <a:lnTo>
                  <a:pt x="357477" y="133820"/>
                </a:lnTo>
                <a:lnTo>
                  <a:pt x="339122" y="90292"/>
                </a:lnTo>
                <a:lnTo>
                  <a:pt x="310657" y="53403"/>
                </a:lnTo>
                <a:lnTo>
                  <a:pt x="273821" y="24896"/>
                </a:lnTo>
                <a:lnTo>
                  <a:pt x="230352" y="6514"/>
                </a:lnTo>
                <a:lnTo>
                  <a:pt x="181991" y="0"/>
                </a:lnTo>
                <a:close/>
              </a:path>
            </a:pathLst>
          </a:custGeom>
          <a:solidFill>
            <a:srgbClr val="282828"/>
          </a:solidFill>
        </p:spPr>
        <p:txBody>
          <a:bodyPr wrap="square" lIns="0" tIns="0" rIns="0" bIns="0" rtlCol="0"/>
          <a:lstStyle/>
          <a:p/>
        </p:txBody>
      </p:sp>
      <p:sp>
        <p:nvSpPr>
          <p:cNvPr id="59" name="object 47"/>
          <p:cNvSpPr/>
          <p:nvPr/>
        </p:nvSpPr>
        <p:spPr>
          <a:xfrm>
            <a:off x="1798700" y="4180586"/>
            <a:ext cx="364490" cy="365125"/>
          </a:xfrm>
          <a:custGeom>
            <a:avLst/>
            <a:gdLst/>
            <a:ahLst/>
            <a:cxnLst/>
            <a:rect l="l" t="t" r="r" b="b"/>
            <a:pathLst>
              <a:path w="364489" h="365125">
                <a:moveTo>
                  <a:pt x="0" y="182244"/>
                </a:moveTo>
                <a:lnTo>
                  <a:pt x="6495" y="133820"/>
                </a:lnTo>
                <a:lnTo>
                  <a:pt x="24830" y="90292"/>
                </a:lnTo>
                <a:lnTo>
                  <a:pt x="53276" y="53403"/>
                </a:lnTo>
                <a:lnTo>
                  <a:pt x="90104" y="24896"/>
                </a:lnTo>
                <a:lnTo>
                  <a:pt x="133585" y="6514"/>
                </a:lnTo>
                <a:lnTo>
                  <a:pt x="181991" y="0"/>
                </a:lnTo>
                <a:lnTo>
                  <a:pt x="230352" y="6514"/>
                </a:lnTo>
                <a:lnTo>
                  <a:pt x="273821" y="24896"/>
                </a:lnTo>
                <a:lnTo>
                  <a:pt x="310657" y="53403"/>
                </a:lnTo>
                <a:lnTo>
                  <a:pt x="339122" y="90292"/>
                </a:lnTo>
                <a:lnTo>
                  <a:pt x="357477" y="133820"/>
                </a:lnTo>
                <a:lnTo>
                  <a:pt x="363981" y="182244"/>
                </a:lnTo>
                <a:lnTo>
                  <a:pt x="357477" y="230723"/>
                </a:lnTo>
                <a:lnTo>
                  <a:pt x="339122" y="274287"/>
                </a:lnTo>
                <a:lnTo>
                  <a:pt x="310657" y="311197"/>
                </a:lnTo>
                <a:lnTo>
                  <a:pt x="273821" y="339715"/>
                </a:lnTo>
                <a:lnTo>
                  <a:pt x="230352" y="358101"/>
                </a:lnTo>
                <a:lnTo>
                  <a:pt x="181991" y="364616"/>
                </a:lnTo>
                <a:lnTo>
                  <a:pt x="133585" y="358101"/>
                </a:lnTo>
                <a:lnTo>
                  <a:pt x="90104" y="339715"/>
                </a:lnTo>
                <a:lnTo>
                  <a:pt x="53276" y="311197"/>
                </a:lnTo>
                <a:lnTo>
                  <a:pt x="24830" y="274287"/>
                </a:lnTo>
                <a:lnTo>
                  <a:pt x="6495" y="230723"/>
                </a:lnTo>
                <a:lnTo>
                  <a:pt x="0" y="182244"/>
                </a:lnTo>
                <a:close/>
              </a:path>
            </a:pathLst>
          </a:custGeom>
          <a:ln w="28575">
            <a:solidFill>
              <a:srgbClr val="FF8507"/>
            </a:solidFill>
          </a:ln>
        </p:spPr>
        <p:txBody>
          <a:bodyPr wrap="square" lIns="0" tIns="0" rIns="0" bIns="0" rtlCol="0"/>
          <a:lstStyle/>
          <a:p/>
        </p:txBody>
      </p:sp>
      <p:sp>
        <p:nvSpPr>
          <p:cNvPr id="60" name="object 48"/>
          <p:cNvSpPr txBox="true"/>
          <p:nvPr/>
        </p:nvSpPr>
        <p:spPr>
          <a:xfrm>
            <a:off x="2263901" y="4215510"/>
            <a:ext cx="13970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使用绿色材料</a:t>
            </a:r>
            <a:endParaRPr sz="1800">
              <a:latin typeface="宋体" panose="02010600030101010101" pitchFamily="2" charset="-122"/>
              <a:cs typeface="宋体" panose="02010600030101010101" pitchFamily="2" charset="-122"/>
            </a:endParaRPr>
          </a:p>
        </p:txBody>
      </p:sp>
      <p:sp>
        <p:nvSpPr>
          <p:cNvPr id="61" name="object 49"/>
          <p:cNvSpPr/>
          <p:nvPr/>
        </p:nvSpPr>
        <p:spPr>
          <a:xfrm>
            <a:off x="1778380" y="4688585"/>
            <a:ext cx="364490" cy="364490"/>
          </a:xfrm>
          <a:custGeom>
            <a:avLst/>
            <a:gdLst/>
            <a:ahLst/>
            <a:cxnLst/>
            <a:rect l="l" t="t" r="r" b="b"/>
            <a:pathLst>
              <a:path w="364489" h="364489">
                <a:moveTo>
                  <a:pt x="181991" y="0"/>
                </a:moveTo>
                <a:lnTo>
                  <a:pt x="133585" y="6514"/>
                </a:lnTo>
                <a:lnTo>
                  <a:pt x="90104" y="24896"/>
                </a:lnTo>
                <a:lnTo>
                  <a:pt x="53276" y="53403"/>
                </a:lnTo>
                <a:lnTo>
                  <a:pt x="24830" y="90292"/>
                </a:lnTo>
                <a:lnTo>
                  <a:pt x="6495" y="133820"/>
                </a:lnTo>
                <a:lnTo>
                  <a:pt x="0" y="182244"/>
                </a:lnTo>
                <a:lnTo>
                  <a:pt x="6495" y="230713"/>
                </a:lnTo>
                <a:lnTo>
                  <a:pt x="24830" y="274254"/>
                </a:lnTo>
                <a:lnTo>
                  <a:pt x="53276" y="311134"/>
                </a:lnTo>
                <a:lnTo>
                  <a:pt x="90104" y="339621"/>
                </a:lnTo>
                <a:lnTo>
                  <a:pt x="133585" y="357984"/>
                </a:lnTo>
                <a:lnTo>
                  <a:pt x="181991" y="364489"/>
                </a:lnTo>
                <a:lnTo>
                  <a:pt x="230352" y="357984"/>
                </a:lnTo>
                <a:lnTo>
                  <a:pt x="273821" y="339621"/>
                </a:lnTo>
                <a:lnTo>
                  <a:pt x="310657" y="311134"/>
                </a:lnTo>
                <a:lnTo>
                  <a:pt x="339122" y="274254"/>
                </a:lnTo>
                <a:lnTo>
                  <a:pt x="357477" y="230713"/>
                </a:lnTo>
                <a:lnTo>
                  <a:pt x="363981" y="182244"/>
                </a:lnTo>
                <a:lnTo>
                  <a:pt x="357477" y="133820"/>
                </a:lnTo>
                <a:lnTo>
                  <a:pt x="339122" y="90292"/>
                </a:lnTo>
                <a:lnTo>
                  <a:pt x="310657" y="53403"/>
                </a:lnTo>
                <a:lnTo>
                  <a:pt x="273821" y="24896"/>
                </a:lnTo>
                <a:lnTo>
                  <a:pt x="230352" y="6514"/>
                </a:lnTo>
                <a:lnTo>
                  <a:pt x="181991" y="0"/>
                </a:lnTo>
                <a:close/>
              </a:path>
            </a:pathLst>
          </a:custGeom>
          <a:solidFill>
            <a:srgbClr val="282828"/>
          </a:solidFill>
        </p:spPr>
        <p:txBody>
          <a:bodyPr wrap="square" lIns="0" tIns="0" rIns="0" bIns="0" rtlCol="0"/>
          <a:lstStyle/>
          <a:p/>
        </p:txBody>
      </p:sp>
      <p:sp>
        <p:nvSpPr>
          <p:cNvPr id="62" name="object 50"/>
          <p:cNvSpPr/>
          <p:nvPr/>
        </p:nvSpPr>
        <p:spPr>
          <a:xfrm>
            <a:off x="1789810" y="4691125"/>
            <a:ext cx="364490" cy="364490"/>
          </a:xfrm>
          <a:custGeom>
            <a:avLst/>
            <a:gdLst/>
            <a:ahLst/>
            <a:cxnLst/>
            <a:rect l="l" t="t" r="r" b="b"/>
            <a:pathLst>
              <a:path w="364489" h="364489">
                <a:moveTo>
                  <a:pt x="0" y="182244"/>
                </a:moveTo>
                <a:lnTo>
                  <a:pt x="6495" y="133820"/>
                </a:lnTo>
                <a:lnTo>
                  <a:pt x="24830" y="90292"/>
                </a:lnTo>
                <a:lnTo>
                  <a:pt x="53276" y="53403"/>
                </a:lnTo>
                <a:lnTo>
                  <a:pt x="90104" y="24896"/>
                </a:lnTo>
                <a:lnTo>
                  <a:pt x="133585" y="6514"/>
                </a:lnTo>
                <a:lnTo>
                  <a:pt x="181991" y="0"/>
                </a:lnTo>
                <a:lnTo>
                  <a:pt x="230352" y="6514"/>
                </a:lnTo>
                <a:lnTo>
                  <a:pt x="273821" y="24896"/>
                </a:lnTo>
                <a:lnTo>
                  <a:pt x="310657" y="53403"/>
                </a:lnTo>
                <a:lnTo>
                  <a:pt x="339122" y="90292"/>
                </a:lnTo>
                <a:lnTo>
                  <a:pt x="357477" y="133820"/>
                </a:lnTo>
                <a:lnTo>
                  <a:pt x="363981" y="182244"/>
                </a:lnTo>
                <a:lnTo>
                  <a:pt x="357477" y="230713"/>
                </a:lnTo>
                <a:lnTo>
                  <a:pt x="339122" y="274254"/>
                </a:lnTo>
                <a:lnTo>
                  <a:pt x="310657" y="311134"/>
                </a:lnTo>
                <a:lnTo>
                  <a:pt x="273821" y="339621"/>
                </a:lnTo>
                <a:lnTo>
                  <a:pt x="230352" y="357984"/>
                </a:lnTo>
                <a:lnTo>
                  <a:pt x="181991" y="364489"/>
                </a:lnTo>
                <a:lnTo>
                  <a:pt x="133585" y="357984"/>
                </a:lnTo>
                <a:lnTo>
                  <a:pt x="90104" y="339621"/>
                </a:lnTo>
                <a:lnTo>
                  <a:pt x="53276" y="311134"/>
                </a:lnTo>
                <a:lnTo>
                  <a:pt x="24830" y="274254"/>
                </a:lnTo>
                <a:lnTo>
                  <a:pt x="6495" y="230713"/>
                </a:lnTo>
                <a:lnTo>
                  <a:pt x="0" y="182244"/>
                </a:lnTo>
                <a:close/>
              </a:path>
            </a:pathLst>
          </a:custGeom>
          <a:ln w="28575">
            <a:solidFill>
              <a:srgbClr val="FF8507"/>
            </a:solidFill>
          </a:ln>
        </p:spPr>
        <p:txBody>
          <a:bodyPr wrap="square" lIns="0" tIns="0" rIns="0" bIns="0" rtlCol="0"/>
          <a:lstStyle/>
          <a:p/>
        </p:txBody>
      </p:sp>
      <p:sp>
        <p:nvSpPr>
          <p:cNvPr id="63" name="object 51"/>
          <p:cNvSpPr txBox="true"/>
          <p:nvPr/>
        </p:nvSpPr>
        <p:spPr>
          <a:xfrm>
            <a:off x="2292857" y="4757673"/>
            <a:ext cx="941069"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净菜进城</a:t>
            </a:r>
            <a:endParaRPr sz="1800">
              <a:latin typeface="宋体" panose="02010600030101010101" pitchFamily="2" charset="-122"/>
              <a:cs typeface="宋体" panose="02010600030101010101" pitchFamily="2" charset="-122"/>
            </a:endParaRPr>
          </a:p>
        </p:txBody>
      </p:sp>
      <p:sp>
        <p:nvSpPr>
          <p:cNvPr id="64" name="object 52"/>
          <p:cNvSpPr/>
          <p:nvPr/>
        </p:nvSpPr>
        <p:spPr>
          <a:xfrm>
            <a:off x="1778380" y="5198871"/>
            <a:ext cx="364490" cy="364490"/>
          </a:xfrm>
          <a:custGeom>
            <a:avLst/>
            <a:gdLst/>
            <a:ahLst/>
            <a:cxnLst/>
            <a:rect l="l" t="t" r="r" b="b"/>
            <a:pathLst>
              <a:path w="364489" h="364489">
                <a:moveTo>
                  <a:pt x="181991" y="0"/>
                </a:moveTo>
                <a:lnTo>
                  <a:pt x="133585" y="6505"/>
                </a:lnTo>
                <a:lnTo>
                  <a:pt x="90104" y="24863"/>
                </a:lnTo>
                <a:lnTo>
                  <a:pt x="53276" y="53340"/>
                </a:lnTo>
                <a:lnTo>
                  <a:pt x="24830" y="90198"/>
                </a:lnTo>
                <a:lnTo>
                  <a:pt x="6495" y="133702"/>
                </a:lnTo>
                <a:lnTo>
                  <a:pt x="0" y="182117"/>
                </a:lnTo>
                <a:lnTo>
                  <a:pt x="6495" y="230533"/>
                </a:lnTo>
                <a:lnTo>
                  <a:pt x="24830" y="274037"/>
                </a:lnTo>
                <a:lnTo>
                  <a:pt x="53276" y="310895"/>
                </a:lnTo>
                <a:lnTo>
                  <a:pt x="90104" y="339372"/>
                </a:lnTo>
                <a:lnTo>
                  <a:pt x="133585" y="357730"/>
                </a:lnTo>
                <a:lnTo>
                  <a:pt x="181991" y="364235"/>
                </a:lnTo>
                <a:lnTo>
                  <a:pt x="230352" y="357730"/>
                </a:lnTo>
                <a:lnTo>
                  <a:pt x="273821" y="339372"/>
                </a:lnTo>
                <a:lnTo>
                  <a:pt x="310657" y="310895"/>
                </a:lnTo>
                <a:lnTo>
                  <a:pt x="339122" y="274037"/>
                </a:lnTo>
                <a:lnTo>
                  <a:pt x="357477" y="230533"/>
                </a:lnTo>
                <a:lnTo>
                  <a:pt x="363981" y="182117"/>
                </a:lnTo>
                <a:lnTo>
                  <a:pt x="357477" y="133702"/>
                </a:lnTo>
                <a:lnTo>
                  <a:pt x="339122" y="90198"/>
                </a:lnTo>
                <a:lnTo>
                  <a:pt x="310657" y="53340"/>
                </a:lnTo>
                <a:lnTo>
                  <a:pt x="273821" y="24863"/>
                </a:lnTo>
                <a:lnTo>
                  <a:pt x="230352" y="6505"/>
                </a:lnTo>
                <a:lnTo>
                  <a:pt x="181991" y="0"/>
                </a:lnTo>
                <a:close/>
              </a:path>
            </a:pathLst>
          </a:custGeom>
          <a:solidFill>
            <a:srgbClr val="282828"/>
          </a:solidFill>
        </p:spPr>
        <p:txBody>
          <a:bodyPr wrap="square" lIns="0" tIns="0" rIns="0" bIns="0" rtlCol="0"/>
          <a:lstStyle/>
          <a:p/>
        </p:txBody>
      </p:sp>
      <p:sp>
        <p:nvSpPr>
          <p:cNvPr id="65" name="object 53"/>
          <p:cNvSpPr/>
          <p:nvPr/>
        </p:nvSpPr>
        <p:spPr>
          <a:xfrm>
            <a:off x="1789810" y="5201411"/>
            <a:ext cx="364490" cy="364490"/>
          </a:xfrm>
          <a:custGeom>
            <a:avLst/>
            <a:gdLst/>
            <a:ahLst/>
            <a:cxnLst/>
            <a:rect l="l" t="t" r="r" b="b"/>
            <a:pathLst>
              <a:path w="364489" h="364489">
                <a:moveTo>
                  <a:pt x="0" y="182117"/>
                </a:moveTo>
                <a:lnTo>
                  <a:pt x="6495" y="133702"/>
                </a:lnTo>
                <a:lnTo>
                  <a:pt x="24830" y="90198"/>
                </a:lnTo>
                <a:lnTo>
                  <a:pt x="53276" y="53339"/>
                </a:lnTo>
                <a:lnTo>
                  <a:pt x="90104" y="24863"/>
                </a:lnTo>
                <a:lnTo>
                  <a:pt x="133585" y="6505"/>
                </a:lnTo>
                <a:lnTo>
                  <a:pt x="181991" y="0"/>
                </a:lnTo>
                <a:lnTo>
                  <a:pt x="230352" y="6505"/>
                </a:lnTo>
                <a:lnTo>
                  <a:pt x="273821" y="24863"/>
                </a:lnTo>
                <a:lnTo>
                  <a:pt x="310657" y="53340"/>
                </a:lnTo>
                <a:lnTo>
                  <a:pt x="339122" y="90198"/>
                </a:lnTo>
                <a:lnTo>
                  <a:pt x="357477" y="133702"/>
                </a:lnTo>
                <a:lnTo>
                  <a:pt x="363981" y="182117"/>
                </a:lnTo>
                <a:lnTo>
                  <a:pt x="357477" y="230533"/>
                </a:lnTo>
                <a:lnTo>
                  <a:pt x="339122" y="274037"/>
                </a:lnTo>
                <a:lnTo>
                  <a:pt x="310657" y="310895"/>
                </a:lnTo>
                <a:lnTo>
                  <a:pt x="273821" y="339372"/>
                </a:lnTo>
                <a:lnTo>
                  <a:pt x="230352" y="357730"/>
                </a:lnTo>
                <a:lnTo>
                  <a:pt x="181991" y="364235"/>
                </a:lnTo>
                <a:lnTo>
                  <a:pt x="133585" y="357730"/>
                </a:lnTo>
                <a:lnTo>
                  <a:pt x="90104" y="339372"/>
                </a:lnTo>
                <a:lnTo>
                  <a:pt x="53276" y="310895"/>
                </a:lnTo>
                <a:lnTo>
                  <a:pt x="24830" y="274037"/>
                </a:lnTo>
                <a:lnTo>
                  <a:pt x="6495" y="230533"/>
                </a:lnTo>
                <a:lnTo>
                  <a:pt x="0" y="182117"/>
                </a:lnTo>
                <a:close/>
              </a:path>
            </a:pathLst>
          </a:custGeom>
          <a:ln w="28575">
            <a:solidFill>
              <a:srgbClr val="FF8507"/>
            </a:solidFill>
          </a:ln>
        </p:spPr>
        <p:txBody>
          <a:bodyPr wrap="square" lIns="0" tIns="0" rIns="0" bIns="0" rtlCol="0"/>
          <a:lstStyle/>
          <a:p/>
        </p:txBody>
      </p:sp>
      <p:sp>
        <p:nvSpPr>
          <p:cNvPr id="66" name="object 54"/>
          <p:cNvSpPr txBox="true"/>
          <p:nvPr/>
        </p:nvSpPr>
        <p:spPr>
          <a:xfrm>
            <a:off x="2292857" y="5232019"/>
            <a:ext cx="941069"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简化包装</a:t>
            </a:r>
            <a:endParaRPr sz="1800">
              <a:latin typeface="宋体" panose="02010600030101010101" pitchFamily="2" charset="-122"/>
              <a:cs typeface="宋体" panose="02010600030101010101" pitchFamily="2" charset="-122"/>
            </a:endParaRPr>
          </a:p>
        </p:txBody>
      </p:sp>
      <p:sp>
        <p:nvSpPr>
          <p:cNvPr id="67" name="object 55"/>
          <p:cNvSpPr/>
          <p:nvPr/>
        </p:nvSpPr>
        <p:spPr>
          <a:xfrm>
            <a:off x="1778380" y="5709183"/>
            <a:ext cx="363855" cy="364490"/>
          </a:xfrm>
          <a:custGeom>
            <a:avLst/>
            <a:gdLst/>
            <a:ahLst/>
            <a:cxnLst/>
            <a:rect l="l" t="t" r="r" b="b"/>
            <a:pathLst>
              <a:path w="363855" h="364489">
                <a:moveTo>
                  <a:pt x="181863" y="0"/>
                </a:moveTo>
                <a:lnTo>
                  <a:pt x="133511" y="6499"/>
                </a:lnTo>
                <a:lnTo>
                  <a:pt x="90066" y="24840"/>
                </a:lnTo>
                <a:lnTo>
                  <a:pt x="53260" y="53289"/>
                </a:lnTo>
                <a:lnTo>
                  <a:pt x="24826" y="90111"/>
                </a:lnTo>
                <a:lnTo>
                  <a:pt x="6495" y="133573"/>
                </a:lnTo>
                <a:lnTo>
                  <a:pt x="0" y="181940"/>
                </a:lnTo>
                <a:lnTo>
                  <a:pt x="6495" y="230312"/>
                </a:lnTo>
                <a:lnTo>
                  <a:pt x="24826" y="273777"/>
                </a:lnTo>
                <a:lnTo>
                  <a:pt x="53260" y="310602"/>
                </a:lnTo>
                <a:lnTo>
                  <a:pt x="90066" y="339052"/>
                </a:lnTo>
                <a:lnTo>
                  <a:pt x="133511" y="357393"/>
                </a:lnTo>
                <a:lnTo>
                  <a:pt x="181863" y="363893"/>
                </a:lnTo>
                <a:lnTo>
                  <a:pt x="230225" y="357393"/>
                </a:lnTo>
                <a:lnTo>
                  <a:pt x="273694" y="339052"/>
                </a:lnTo>
                <a:lnTo>
                  <a:pt x="310530" y="310602"/>
                </a:lnTo>
                <a:lnTo>
                  <a:pt x="338995" y="273777"/>
                </a:lnTo>
                <a:lnTo>
                  <a:pt x="357350" y="230312"/>
                </a:lnTo>
                <a:lnTo>
                  <a:pt x="363855" y="181940"/>
                </a:lnTo>
                <a:lnTo>
                  <a:pt x="357350" y="133573"/>
                </a:lnTo>
                <a:lnTo>
                  <a:pt x="338995" y="90111"/>
                </a:lnTo>
                <a:lnTo>
                  <a:pt x="310530" y="53289"/>
                </a:lnTo>
                <a:lnTo>
                  <a:pt x="273694" y="24840"/>
                </a:lnTo>
                <a:lnTo>
                  <a:pt x="230225" y="6499"/>
                </a:lnTo>
                <a:lnTo>
                  <a:pt x="181863" y="0"/>
                </a:lnTo>
                <a:close/>
              </a:path>
            </a:pathLst>
          </a:custGeom>
          <a:solidFill>
            <a:srgbClr val="282828"/>
          </a:solidFill>
        </p:spPr>
        <p:txBody>
          <a:bodyPr wrap="square" lIns="0" tIns="0" rIns="0" bIns="0" rtlCol="0"/>
          <a:lstStyle/>
          <a:p/>
        </p:txBody>
      </p:sp>
      <p:sp>
        <p:nvSpPr>
          <p:cNvPr id="68" name="object 56"/>
          <p:cNvSpPr/>
          <p:nvPr/>
        </p:nvSpPr>
        <p:spPr>
          <a:xfrm>
            <a:off x="1789810" y="5711723"/>
            <a:ext cx="363855" cy="364490"/>
          </a:xfrm>
          <a:custGeom>
            <a:avLst/>
            <a:gdLst/>
            <a:ahLst/>
            <a:cxnLst/>
            <a:rect l="l" t="t" r="r" b="b"/>
            <a:pathLst>
              <a:path w="363855" h="364489">
                <a:moveTo>
                  <a:pt x="0" y="181940"/>
                </a:moveTo>
                <a:lnTo>
                  <a:pt x="6495" y="133573"/>
                </a:lnTo>
                <a:lnTo>
                  <a:pt x="24826" y="90111"/>
                </a:lnTo>
                <a:lnTo>
                  <a:pt x="53260" y="53289"/>
                </a:lnTo>
                <a:lnTo>
                  <a:pt x="90066" y="24840"/>
                </a:lnTo>
                <a:lnTo>
                  <a:pt x="133511" y="6499"/>
                </a:lnTo>
                <a:lnTo>
                  <a:pt x="181863" y="0"/>
                </a:lnTo>
                <a:lnTo>
                  <a:pt x="230225" y="6499"/>
                </a:lnTo>
                <a:lnTo>
                  <a:pt x="273694" y="24840"/>
                </a:lnTo>
                <a:lnTo>
                  <a:pt x="310530" y="53289"/>
                </a:lnTo>
                <a:lnTo>
                  <a:pt x="338995" y="90111"/>
                </a:lnTo>
                <a:lnTo>
                  <a:pt x="357350" y="133573"/>
                </a:lnTo>
                <a:lnTo>
                  <a:pt x="363855" y="181940"/>
                </a:lnTo>
                <a:lnTo>
                  <a:pt x="357350" y="230312"/>
                </a:lnTo>
                <a:lnTo>
                  <a:pt x="338995" y="273777"/>
                </a:lnTo>
                <a:lnTo>
                  <a:pt x="310530" y="310602"/>
                </a:lnTo>
                <a:lnTo>
                  <a:pt x="273694" y="339052"/>
                </a:lnTo>
                <a:lnTo>
                  <a:pt x="230225" y="357393"/>
                </a:lnTo>
                <a:lnTo>
                  <a:pt x="181863" y="363893"/>
                </a:lnTo>
                <a:lnTo>
                  <a:pt x="133511" y="357393"/>
                </a:lnTo>
                <a:lnTo>
                  <a:pt x="90066" y="339052"/>
                </a:lnTo>
                <a:lnTo>
                  <a:pt x="53260" y="310602"/>
                </a:lnTo>
                <a:lnTo>
                  <a:pt x="24826" y="273777"/>
                </a:lnTo>
                <a:lnTo>
                  <a:pt x="6495" y="230312"/>
                </a:lnTo>
                <a:lnTo>
                  <a:pt x="0" y="181940"/>
                </a:lnTo>
                <a:close/>
              </a:path>
            </a:pathLst>
          </a:custGeom>
          <a:ln w="28575">
            <a:solidFill>
              <a:srgbClr val="FF8507"/>
            </a:solidFill>
          </a:ln>
        </p:spPr>
        <p:txBody>
          <a:bodyPr wrap="square" lIns="0" tIns="0" rIns="0" bIns="0" rtlCol="0"/>
          <a:lstStyle/>
          <a:p/>
        </p:txBody>
      </p:sp>
      <p:sp>
        <p:nvSpPr>
          <p:cNvPr id="69" name="object 57"/>
          <p:cNvSpPr txBox="true"/>
          <p:nvPr/>
        </p:nvSpPr>
        <p:spPr>
          <a:xfrm>
            <a:off x="2243708" y="5773623"/>
            <a:ext cx="13970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延长产品寿命</a:t>
            </a:r>
            <a:endParaRPr sz="1800">
              <a:latin typeface="宋体" panose="02010600030101010101" pitchFamily="2" charset="-122"/>
              <a:cs typeface="宋体" panose="02010600030101010101" pitchFamily="2" charset="-122"/>
            </a:endParaRPr>
          </a:p>
        </p:txBody>
      </p:sp>
      <p:sp>
        <p:nvSpPr>
          <p:cNvPr id="70" name="object 58"/>
          <p:cNvSpPr/>
          <p:nvPr/>
        </p:nvSpPr>
        <p:spPr>
          <a:xfrm>
            <a:off x="1960498" y="3574669"/>
            <a:ext cx="475615" cy="603885"/>
          </a:xfrm>
          <a:custGeom>
            <a:avLst/>
            <a:gdLst/>
            <a:ahLst/>
            <a:cxnLst/>
            <a:rect l="l" t="t" r="r" b="b"/>
            <a:pathLst>
              <a:path w="475614" h="603885">
                <a:moveTo>
                  <a:pt x="475614" y="0"/>
                </a:moveTo>
                <a:lnTo>
                  <a:pt x="475614" y="301878"/>
                </a:lnTo>
                <a:lnTo>
                  <a:pt x="0" y="301878"/>
                </a:lnTo>
                <a:lnTo>
                  <a:pt x="0" y="603630"/>
                </a:lnTo>
              </a:path>
            </a:pathLst>
          </a:custGeom>
          <a:ln w="9525">
            <a:solidFill>
              <a:srgbClr val="909090"/>
            </a:solidFill>
          </a:ln>
        </p:spPr>
        <p:txBody>
          <a:bodyPr wrap="square" lIns="0" tIns="0" rIns="0" bIns="0" rtlCol="0"/>
          <a:lstStyle/>
          <a:p/>
        </p:txBody>
      </p:sp>
      <p:sp>
        <p:nvSpPr>
          <p:cNvPr id="71" name="object 59"/>
          <p:cNvSpPr/>
          <p:nvPr/>
        </p:nvSpPr>
        <p:spPr>
          <a:xfrm>
            <a:off x="1960498" y="4542535"/>
            <a:ext cx="0" cy="146050"/>
          </a:xfrm>
          <a:custGeom>
            <a:avLst/>
            <a:gdLst/>
            <a:ahLst/>
            <a:cxnLst/>
            <a:rect l="l" t="t" r="r" b="b"/>
            <a:pathLst>
              <a:path h="146050">
                <a:moveTo>
                  <a:pt x="0" y="0"/>
                </a:moveTo>
                <a:lnTo>
                  <a:pt x="0" y="146050"/>
                </a:lnTo>
              </a:path>
            </a:pathLst>
          </a:custGeom>
          <a:ln w="9525">
            <a:solidFill>
              <a:srgbClr val="909090"/>
            </a:solidFill>
          </a:ln>
        </p:spPr>
        <p:txBody>
          <a:bodyPr wrap="square" lIns="0" tIns="0" rIns="0" bIns="0" rtlCol="0"/>
          <a:lstStyle/>
          <a:p/>
        </p:txBody>
      </p:sp>
      <p:sp>
        <p:nvSpPr>
          <p:cNvPr id="72" name="object 60"/>
          <p:cNvSpPr/>
          <p:nvPr/>
        </p:nvSpPr>
        <p:spPr>
          <a:xfrm>
            <a:off x="1960498" y="5052821"/>
            <a:ext cx="0" cy="146050"/>
          </a:xfrm>
          <a:custGeom>
            <a:avLst/>
            <a:gdLst/>
            <a:ahLst/>
            <a:cxnLst/>
            <a:rect l="l" t="t" r="r" b="b"/>
            <a:pathLst>
              <a:path h="146050">
                <a:moveTo>
                  <a:pt x="0" y="0"/>
                </a:moveTo>
                <a:lnTo>
                  <a:pt x="0" y="146050"/>
                </a:lnTo>
              </a:path>
            </a:pathLst>
          </a:custGeom>
          <a:ln w="9525">
            <a:solidFill>
              <a:srgbClr val="909090"/>
            </a:solidFill>
          </a:ln>
        </p:spPr>
        <p:txBody>
          <a:bodyPr wrap="square" lIns="0" tIns="0" rIns="0" bIns="0" rtlCol="0"/>
          <a:lstStyle/>
          <a:p/>
        </p:txBody>
      </p:sp>
      <p:sp>
        <p:nvSpPr>
          <p:cNvPr id="73" name="object 61"/>
          <p:cNvSpPr/>
          <p:nvPr/>
        </p:nvSpPr>
        <p:spPr>
          <a:xfrm>
            <a:off x="1960498" y="5563108"/>
            <a:ext cx="0" cy="146685"/>
          </a:xfrm>
          <a:custGeom>
            <a:avLst/>
            <a:gdLst/>
            <a:ahLst/>
            <a:cxnLst/>
            <a:rect l="l" t="t" r="r" b="b"/>
            <a:pathLst>
              <a:path h="146685">
                <a:moveTo>
                  <a:pt x="0" y="0"/>
                </a:moveTo>
                <a:lnTo>
                  <a:pt x="0" y="146075"/>
                </a:lnTo>
              </a:path>
            </a:pathLst>
          </a:custGeom>
          <a:ln w="9525">
            <a:solidFill>
              <a:srgbClr val="909090"/>
            </a:solidFill>
          </a:ln>
        </p:spPr>
        <p:txBody>
          <a:bodyPr wrap="square" lIns="0" tIns="0" rIns="0" bIns="0" rtlCol="0"/>
          <a:lstStyle/>
          <a:p/>
        </p:txBody>
      </p:sp>
      <p:sp>
        <p:nvSpPr>
          <p:cNvPr id="87" name="矩形 2"/>
          <p:cNvSpPr/>
          <p:nvPr/>
        </p:nvSpPr>
        <p:spPr>
          <a:xfrm>
            <a:off x="1292860" y="333375"/>
            <a:ext cx="3918585" cy="445135"/>
          </a:xfrm>
          <a:prstGeom prst="rect">
            <a:avLst/>
          </a:prstGeom>
          <a:noFill/>
          <a:ln w="9525">
            <a:noFill/>
          </a:ln>
        </p:spPr>
        <p:txBody>
          <a:bodyPr wrap="square" lIns="91440" tIns="45720" rIns="91440" bIns="45720" anchor="t">
            <a:spAutoFit/>
          </a:bodyPr>
          <a:p>
            <a:pPr>
              <a:buFont typeface="Arial" panose="020B0604020202020204" pitchFamily="34" charset="0"/>
            </a:pPr>
            <a:r>
              <a:rPr lang="en-US" sz="2300" b="1" spc="-90" dirty="0">
                <a:solidFill>
                  <a:srgbClr val="242424"/>
                </a:solidFill>
                <a:latin typeface="微软雅黑" panose="020B0503020204020204" pitchFamily="34" charset="-122"/>
                <a:cs typeface="微软雅黑" panose="020B0503020204020204" pitchFamily="34" charset="-122"/>
                <a:sym typeface="+mn-ea"/>
              </a:rPr>
              <a:t>3</a:t>
            </a:r>
            <a:r>
              <a:rPr sz="2300" b="1" spc="-90" dirty="0">
                <a:solidFill>
                  <a:srgbClr val="242424"/>
                </a:solidFill>
                <a:latin typeface="微软雅黑" panose="020B0503020204020204" pitchFamily="34" charset="-122"/>
                <a:cs typeface="微软雅黑" panose="020B0503020204020204" pitchFamily="34" charset="-122"/>
                <a:sym typeface="+mn-ea"/>
              </a:rPr>
              <a:t>.</a:t>
            </a:r>
            <a:r>
              <a:rPr lang="en-US" sz="2300" b="1" spc="-90" dirty="0">
                <a:solidFill>
                  <a:srgbClr val="242424"/>
                </a:solidFill>
                <a:latin typeface="微软雅黑" panose="020B0503020204020204" pitchFamily="34" charset="-122"/>
                <a:cs typeface="微软雅黑" panose="020B0503020204020204" pitchFamily="34" charset="-122"/>
                <a:sym typeface="+mn-ea"/>
              </a:rPr>
              <a:t>2 </a:t>
            </a:r>
            <a:r>
              <a:rPr sz="2300" b="1" spc="-85" dirty="0">
                <a:solidFill>
                  <a:srgbClr val="242424"/>
                </a:solidFill>
                <a:latin typeface="微软雅黑" panose="020B0503020204020204" pitchFamily="34" charset="-122"/>
                <a:cs typeface="微软雅黑" panose="020B0503020204020204" pitchFamily="34" charset="-122"/>
                <a:sym typeface="+mn-ea"/>
              </a:rPr>
              <a:t>分类减量的</a:t>
            </a:r>
            <a:r>
              <a:rPr lang="zh-CN" sz="2300" b="1" spc="-85" dirty="0">
                <a:solidFill>
                  <a:srgbClr val="242424"/>
                </a:solidFill>
                <a:latin typeface="微软雅黑" panose="020B0503020204020204" pitchFamily="34" charset="-122"/>
                <a:cs typeface="微软雅黑" panose="020B0503020204020204" pitchFamily="34" charset="-122"/>
                <a:sym typeface="+mn-ea"/>
              </a:rPr>
              <a:t>途径</a:t>
            </a:r>
            <a:endParaRPr lang="zh-CN" sz="2300" b="1" spc="-85" dirty="0">
              <a:solidFill>
                <a:srgbClr val="24242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true"/>
          </p:cNvPicPr>
          <p:nvPr/>
        </p:nvPicPr>
        <p:blipFill>
          <a:blip r:embed="rId4"/>
          <a:stretch>
            <a:fillRect/>
          </a:stretch>
        </p:blipFill>
        <p:spPr>
          <a:xfrm>
            <a:off x="651510" y="275590"/>
            <a:ext cx="561340" cy="561340"/>
          </a:xfrm>
          <a:prstGeom prst="rect">
            <a:avLst/>
          </a:prstGeom>
        </p:spPr>
      </p:pic>
    </p:spTree>
    <p:custDataLst>
      <p:tags r:id="rId5"/>
    </p:custDataLst>
  </p:cSld>
  <p:clrMapOvr>
    <a:masterClrMapping/>
  </p:clrMapOvr>
  <p:transition advTm="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object 3"/>
          <p:cNvSpPr txBox="true"/>
          <p:nvPr/>
        </p:nvSpPr>
        <p:spPr>
          <a:xfrm>
            <a:off x="5067427" y="740105"/>
            <a:ext cx="3046730" cy="543560"/>
          </a:xfrm>
          <a:prstGeom prst="rect">
            <a:avLst/>
          </a:prstGeom>
        </p:spPr>
        <p:txBody>
          <a:bodyPr vert="horz" wrap="square" lIns="0" tIns="12065" rIns="0" bIns="0" rtlCol="0">
            <a:spAutoFit/>
          </a:bodyPr>
          <a:p>
            <a:pPr marL="12700">
              <a:lnSpc>
                <a:spcPct val="100000"/>
              </a:lnSpc>
              <a:spcBef>
                <a:spcPts val="95"/>
              </a:spcBef>
            </a:pPr>
            <a:r>
              <a:rPr sz="3400" b="1" spc="-5" dirty="0">
                <a:latin typeface="微软雅黑" panose="020B0503020204020204" pitchFamily="34" charset="-122"/>
                <a:cs typeface="微软雅黑" panose="020B0503020204020204" pitchFamily="34" charset="-122"/>
              </a:rPr>
              <a:t>垃圾管理路线图</a:t>
            </a:r>
            <a:endParaRPr sz="3400">
              <a:latin typeface="微软雅黑" panose="020B0503020204020204" pitchFamily="34" charset="-122"/>
              <a:cs typeface="微软雅黑" panose="020B0503020204020204" pitchFamily="34" charset="-122"/>
            </a:endParaRPr>
          </a:p>
        </p:txBody>
      </p:sp>
      <p:sp>
        <p:nvSpPr>
          <p:cNvPr id="4" name="object 4"/>
          <p:cNvSpPr/>
          <p:nvPr/>
        </p:nvSpPr>
        <p:spPr>
          <a:xfrm>
            <a:off x="2557145" y="2131326"/>
            <a:ext cx="3892423" cy="3678935"/>
          </a:xfrm>
          <a:prstGeom prst="rect">
            <a:avLst/>
          </a:prstGeom>
          <a:blipFill>
            <a:blip r:embed="rId1" cstate="print"/>
            <a:stretch>
              <a:fillRect/>
            </a:stretch>
          </a:blipFill>
        </p:spPr>
        <p:txBody>
          <a:bodyPr wrap="square" lIns="0" tIns="0" rIns="0" bIns="0" rtlCol="0"/>
          <a:p/>
        </p:txBody>
      </p:sp>
      <p:sp>
        <p:nvSpPr>
          <p:cNvPr id="5" name="object 5"/>
          <p:cNvSpPr/>
          <p:nvPr/>
        </p:nvSpPr>
        <p:spPr>
          <a:xfrm>
            <a:off x="6812280" y="2468600"/>
            <a:ext cx="245745" cy="314960"/>
          </a:xfrm>
          <a:custGeom>
            <a:avLst/>
            <a:gdLst/>
            <a:ahLst/>
            <a:cxnLst/>
            <a:rect l="l" t="t" r="r" b="b"/>
            <a:pathLst>
              <a:path w="245745" h="314960">
                <a:moveTo>
                  <a:pt x="0" y="314604"/>
                </a:moveTo>
                <a:lnTo>
                  <a:pt x="245351" y="314604"/>
                </a:lnTo>
                <a:lnTo>
                  <a:pt x="245351" y="0"/>
                </a:lnTo>
                <a:lnTo>
                  <a:pt x="0" y="0"/>
                </a:lnTo>
                <a:lnTo>
                  <a:pt x="0" y="314604"/>
                </a:lnTo>
                <a:close/>
              </a:path>
            </a:pathLst>
          </a:custGeom>
          <a:solidFill>
            <a:srgbClr val="EBC050"/>
          </a:solidFill>
        </p:spPr>
        <p:txBody>
          <a:bodyPr wrap="square" lIns="0" tIns="0" rIns="0" bIns="0" rtlCol="0"/>
          <a:p/>
        </p:txBody>
      </p:sp>
      <p:sp>
        <p:nvSpPr>
          <p:cNvPr id="6" name="object 6"/>
          <p:cNvSpPr/>
          <p:nvPr/>
        </p:nvSpPr>
        <p:spPr>
          <a:xfrm>
            <a:off x="6794245" y="3078200"/>
            <a:ext cx="245745" cy="314960"/>
          </a:xfrm>
          <a:custGeom>
            <a:avLst/>
            <a:gdLst/>
            <a:ahLst/>
            <a:cxnLst/>
            <a:rect l="l" t="t" r="r" b="b"/>
            <a:pathLst>
              <a:path w="245745" h="314960">
                <a:moveTo>
                  <a:pt x="0" y="314604"/>
                </a:moveTo>
                <a:lnTo>
                  <a:pt x="245351" y="314604"/>
                </a:lnTo>
                <a:lnTo>
                  <a:pt x="245351" y="0"/>
                </a:lnTo>
                <a:lnTo>
                  <a:pt x="0" y="0"/>
                </a:lnTo>
                <a:lnTo>
                  <a:pt x="0" y="314604"/>
                </a:lnTo>
                <a:close/>
              </a:path>
            </a:pathLst>
          </a:custGeom>
          <a:solidFill>
            <a:srgbClr val="EBC050"/>
          </a:solidFill>
        </p:spPr>
        <p:txBody>
          <a:bodyPr wrap="square" lIns="0" tIns="0" rIns="0" bIns="0" rtlCol="0"/>
          <a:p/>
        </p:txBody>
      </p:sp>
      <p:sp>
        <p:nvSpPr>
          <p:cNvPr id="7" name="object 7"/>
          <p:cNvSpPr/>
          <p:nvPr/>
        </p:nvSpPr>
        <p:spPr>
          <a:xfrm>
            <a:off x="6794245" y="3775176"/>
            <a:ext cx="245745" cy="314960"/>
          </a:xfrm>
          <a:custGeom>
            <a:avLst/>
            <a:gdLst/>
            <a:ahLst/>
            <a:cxnLst/>
            <a:rect l="l" t="t" r="r" b="b"/>
            <a:pathLst>
              <a:path w="245745" h="314960">
                <a:moveTo>
                  <a:pt x="0" y="314604"/>
                </a:moveTo>
                <a:lnTo>
                  <a:pt x="245351" y="314604"/>
                </a:lnTo>
                <a:lnTo>
                  <a:pt x="245351" y="0"/>
                </a:lnTo>
                <a:lnTo>
                  <a:pt x="0" y="0"/>
                </a:lnTo>
                <a:lnTo>
                  <a:pt x="0" y="314604"/>
                </a:lnTo>
                <a:close/>
              </a:path>
            </a:pathLst>
          </a:custGeom>
          <a:solidFill>
            <a:srgbClr val="EBC050"/>
          </a:solidFill>
        </p:spPr>
        <p:txBody>
          <a:bodyPr wrap="square" lIns="0" tIns="0" rIns="0" bIns="0" rtlCol="0"/>
          <a:p/>
        </p:txBody>
      </p:sp>
      <p:sp>
        <p:nvSpPr>
          <p:cNvPr id="8" name="object 8"/>
          <p:cNvSpPr/>
          <p:nvPr/>
        </p:nvSpPr>
        <p:spPr>
          <a:xfrm>
            <a:off x="6812280" y="4387824"/>
            <a:ext cx="245745" cy="314960"/>
          </a:xfrm>
          <a:custGeom>
            <a:avLst/>
            <a:gdLst/>
            <a:ahLst/>
            <a:cxnLst/>
            <a:rect l="l" t="t" r="r" b="b"/>
            <a:pathLst>
              <a:path w="245745" h="314960">
                <a:moveTo>
                  <a:pt x="0" y="314604"/>
                </a:moveTo>
                <a:lnTo>
                  <a:pt x="245351" y="314604"/>
                </a:lnTo>
                <a:lnTo>
                  <a:pt x="245351" y="0"/>
                </a:lnTo>
                <a:lnTo>
                  <a:pt x="0" y="0"/>
                </a:lnTo>
                <a:lnTo>
                  <a:pt x="0" y="314604"/>
                </a:lnTo>
                <a:close/>
              </a:path>
            </a:pathLst>
          </a:custGeom>
          <a:solidFill>
            <a:srgbClr val="EBC050"/>
          </a:solidFill>
        </p:spPr>
        <p:txBody>
          <a:bodyPr wrap="square" lIns="0" tIns="0" rIns="0" bIns="0" rtlCol="0"/>
          <a:p/>
        </p:txBody>
      </p:sp>
      <p:sp>
        <p:nvSpPr>
          <p:cNvPr id="9" name="object 9"/>
          <p:cNvSpPr/>
          <p:nvPr/>
        </p:nvSpPr>
        <p:spPr>
          <a:xfrm>
            <a:off x="6821296" y="4943195"/>
            <a:ext cx="245745" cy="314960"/>
          </a:xfrm>
          <a:custGeom>
            <a:avLst/>
            <a:gdLst/>
            <a:ahLst/>
            <a:cxnLst/>
            <a:rect l="l" t="t" r="r" b="b"/>
            <a:pathLst>
              <a:path w="245745" h="314960">
                <a:moveTo>
                  <a:pt x="0" y="314604"/>
                </a:moveTo>
                <a:lnTo>
                  <a:pt x="245351" y="314604"/>
                </a:lnTo>
                <a:lnTo>
                  <a:pt x="245351" y="0"/>
                </a:lnTo>
                <a:lnTo>
                  <a:pt x="0" y="0"/>
                </a:lnTo>
                <a:lnTo>
                  <a:pt x="0" y="314604"/>
                </a:lnTo>
                <a:close/>
              </a:path>
            </a:pathLst>
          </a:custGeom>
          <a:solidFill>
            <a:srgbClr val="EBC050"/>
          </a:solidFill>
        </p:spPr>
        <p:txBody>
          <a:bodyPr wrap="square" lIns="0" tIns="0" rIns="0" bIns="0" rtlCol="0"/>
          <a:p/>
        </p:txBody>
      </p:sp>
      <p:sp>
        <p:nvSpPr>
          <p:cNvPr id="10" name="object 10"/>
          <p:cNvSpPr txBox="true"/>
          <p:nvPr/>
        </p:nvSpPr>
        <p:spPr>
          <a:xfrm>
            <a:off x="7343393" y="2422905"/>
            <a:ext cx="1397000" cy="299720"/>
          </a:xfrm>
          <a:prstGeom prst="rect">
            <a:avLst/>
          </a:prstGeom>
        </p:spPr>
        <p:txBody>
          <a:bodyPr vert="horz" wrap="square" lIns="0" tIns="12700" rIns="0" bIns="0" rtlCol="0">
            <a:spAutoFit/>
          </a:bodyPr>
          <a:p>
            <a:pPr marL="12700">
              <a:lnSpc>
                <a:spcPct val="100000"/>
              </a:lnSpc>
              <a:spcBef>
                <a:spcPts val="100"/>
              </a:spcBef>
            </a:pPr>
            <a:r>
              <a:rPr sz="1800" dirty="0">
                <a:latin typeface="微软雅黑" panose="020B0503020204020204" pitchFamily="34" charset="-122"/>
                <a:cs typeface="微软雅黑" panose="020B0503020204020204" pitchFamily="34" charset="-122"/>
              </a:rPr>
              <a:t>避免产生垃圾</a:t>
            </a:r>
            <a:endParaRPr sz="1800">
              <a:latin typeface="微软雅黑" panose="020B0503020204020204" pitchFamily="34" charset="-122"/>
              <a:cs typeface="微软雅黑" panose="020B0503020204020204" pitchFamily="34" charset="-122"/>
            </a:endParaRPr>
          </a:p>
        </p:txBody>
      </p:sp>
      <p:sp>
        <p:nvSpPr>
          <p:cNvPr id="11" name="object 11"/>
          <p:cNvSpPr txBox="true"/>
          <p:nvPr/>
        </p:nvSpPr>
        <p:spPr>
          <a:xfrm>
            <a:off x="7343393" y="3040126"/>
            <a:ext cx="3683000" cy="299720"/>
          </a:xfrm>
          <a:prstGeom prst="rect">
            <a:avLst/>
          </a:prstGeom>
        </p:spPr>
        <p:txBody>
          <a:bodyPr vert="horz" wrap="square" lIns="0" tIns="12700" rIns="0" bIns="0" rtlCol="0">
            <a:spAutoFit/>
          </a:bodyPr>
          <a:p>
            <a:pPr marL="12700">
              <a:lnSpc>
                <a:spcPct val="100000"/>
              </a:lnSpc>
              <a:spcBef>
                <a:spcPts val="100"/>
              </a:spcBef>
            </a:pPr>
            <a:r>
              <a:rPr sz="1800" dirty="0">
                <a:latin typeface="微软雅黑" panose="020B0503020204020204" pitchFamily="34" charset="-122"/>
                <a:cs typeface="微软雅黑" panose="020B0503020204020204" pitchFamily="34" charset="-122"/>
              </a:rPr>
              <a:t>无法避免则追求垃圾产生量的最小化</a:t>
            </a:r>
            <a:endParaRPr sz="1800">
              <a:latin typeface="微软雅黑" panose="020B0503020204020204" pitchFamily="34" charset="-122"/>
              <a:cs typeface="微软雅黑" panose="020B0503020204020204" pitchFamily="34" charset="-122"/>
            </a:endParaRPr>
          </a:p>
        </p:txBody>
      </p:sp>
      <p:sp>
        <p:nvSpPr>
          <p:cNvPr id="12" name="object 12"/>
          <p:cNvSpPr txBox="true"/>
          <p:nvPr/>
        </p:nvSpPr>
        <p:spPr>
          <a:xfrm>
            <a:off x="7343393" y="3714750"/>
            <a:ext cx="2311400" cy="299720"/>
          </a:xfrm>
          <a:prstGeom prst="rect">
            <a:avLst/>
          </a:prstGeom>
        </p:spPr>
        <p:txBody>
          <a:bodyPr vert="horz" wrap="square" lIns="0" tIns="12700" rIns="0" bIns="0" rtlCol="0">
            <a:spAutoFit/>
          </a:bodyPr>
          <a:p>
            <a:pPr marL="12700">
              <a:lnSpc>
                <a:spcPct val="100000"/>
              </a:lnSpc>
              <a:spcBef>
                <a:spcPts val="100"/>
              </a:spcBef>
            </a:pPr>
            <a:r>
              <a:rPr sz="1800" dirty="0">
                <a:latin typeface="微软雅黑" panose="020B0503020204020204" pitchFamily="34" charset="-122"/>
                <a:cs typeface="微软雅黑" panose="020B0503020204020204" pitchFamily="34" charset="-122"/>
              </a:rPr>
              <a:t>垃圾资源回收的最大化</a:t>
            </a:r>
            <a:endParaRPr sz="1800">
              <a:latin typeface="微软雅黑" panose="020B0503020204020204" pitchFamily="34" charset="-122"/>
              <a:cs typeface="微软雅黑" panose="020B0503020204020204" pitchFamily="34" charset="-122"/>
            </a:endParaRPr>
          </a:p>
        </p:txBody>
      </p:sp>
      <p:sp>
        <p:nvSpPr>
          <p:cNvPr id="13" name="object 13"/>
          <p:cNvSpPr txBox="true"/>
          <p:nvPr/>
        </p:nvSpPr>
        <p:spPr>
          <a:xfrm>
            <a:off x="7343393" y="4312411"/>
            <a:ext cx="3454400" cy="299720"/>
          </a:xfrm>
          <a:prstGeom prst="rect">
            <a:avLst/>
          </a:prstGeom>
        </p:spPr>
        <p:txBody>
          <a:bodyPr vert="horz" wrap="square" lIns="0" tIns="12700" rIns="0" bIns="0" rtlCol="0">
            <a:spAutoFit/>
          </a:bodyPr>
          <a:p>
            <a:pPr marL="12700">
              <a:lnSpc>
                <a:spcPct val="100000"/>
              </a:lnSpc>
              <a:spcBef>
                <a:spcPts val="100"/>
              </a:spcBef>
            </a:pPr>
            <a:r>
              <a:rPr sz="1800" dirty="0">
                <a:latin typeface="微软雅黑" panose="020B0503020204020204" pitchFamily="34" charset="-122"/>
                <a:cs typeface="微软雅黑" panose="020B0503020204020204" pitchFamily="34" charset="-122"/>
              </a:rPr>
              <a:t>通过焚烧回收能源和减少垃圾体量</a:t>
            </a:r>
            <a:endParaRPr sz="1800">
              <a:latin typeface="微软雅黑" panose="020B0503020204020204" pitchFamily="34" charset="-122"/>
              <a:cs typeface="微软雅黑" panose="020B0503020204020204" pitchFamily="34" charset="-122"/>
            </a:endParaRPr>
          </a:p>
        </p:txBody>
      </p:sp>
      <p:sp>
        <p:nvSpPr>
          <p:cNvPr id="14" name="object 14"/>
          <p:cNvSpPr txBox="true"/>
          <p:nvPr/>
        </p:nvSpPr>
        <p:spPr>
          <a:xfrm>
            <a:off x="7343393" y="4934153"/>
            <a:ext cx="2311400" cy="300355"/>
          </a:xfrm>
          <a:prstGeom prst="rect">
            <a:avLst/>
          </a:prstGeom>
        </p:spPr>
        <p:txBody>
          <a:bodyPr vert="horz" wrap="square" lIns="0" tIns="12700" rIns="0" bIns="0" rtlCol="0">
            <a:spAutoFit/>
          </a:bodyPr>
          <a:p>
            <a:pPr marL="12700">
              <a:lnSpc>
                <a:spcPct val="100000"/>
              </a:lnSpc>
              <a:spcBef>
                <a:spcPts val="100"/>
              </a:spcBef>
            </a:pPr>
            <a:r>
              <a:rPr sz="1800" spc="-5" dirty="0">
                <a:latin typeface="微软雅黑" panose="020B0503020204020204" pitchFamily="34" charset="-122"/>
                <a:cs typeface="微软雅黑" panose="020B0503020204020204" pitchFamily="34" charset="-122"/>
              </a:rPr>
              <a:t>最终是垃圾残渣的填埋</a:t>
            </a:r>
            <a:endParaRPr sz="1800">
              <a:latin typeface="微软雅黑" panose="020B0503020204020204" pitchFamily="34" charset="-122"/>
              <a:cs typeface="微软雅黑" panose="020B0503020204020204" pitchFamily="34" charset="-122"/>
            </a:endParaRPr>
          </a:p>
        </p:txBody>
      </p:sp>
      <p:sp>
        <p:nvSpPr>
          <p:cNvPr id="15" name="object 15"/>
          <p:cNvSpPr txBox="true"/>
          <p:nvPr/>
        </p:nvSpPr>
        <p:spPr>
          <a:xfrm>
            <a:off x="6855714" y="2454655"/>
            <a:ext cx="167005" cy="299720"/>
          </a:xfrm>
          <a:prstGeom prst="rect">
            <a:avLst/>
          </a:prstGeom>
        </p:spPr>
        <p:txBody>
          <a:bodyPr vert="horz" wrap="square" lIns="0" tIns="12700" rIns="0" bIns="0" rtlCol="0">
            <a:spAutoFit/>
          </a:bodyPr>
          <a:p>
            <a:pPr marL="12700">
              <a:lnSpc>
                <a:spcPct val="100000"/>
              </a:lnSpc>
              <a:spcBef>
                <a:spcPts val="100"/>
              </a:spcBef>
            </a:pPr>
            <a:r>
              <a:rPr sz="1800" b="1" dirty="0">
                <a:solidFill>
                  <a:srgbClr val="FFFFFF"/>
                </a:solidFill>
                <a:latin typeface="微软雅黑" panose="020B0503020204020204" pitchFamily="34" charset="-122"/>
                <a:cs typeface="微软雅黑" panose="020B0503020204020204" pitchFamily="34" charset="-122"/>
              </a:rPr>
              <a:t>1</a:t>
            </a:r>
            <a:endParaRPr sz="1800">
              <a:latin typeface="微软雅黑" panose="020B0503020204020204" pitchFamily="34" charset="-122"/>
              <a:cs typeface="微软雅黑" panose="020B0503020204020204" pitchFamily="34" charset="-122"/>
            </a:endParaRPr>
          </a:p>
        </p:txBody>
      </p:sp>
      <p:sp>
        <p:nvSpPr>
          <p:cNvPr id="16" name="object 16"/>
          <p:cNvSpPr txBox="true"/>
          <p:nvPr/>
        </p:nvSpPr>
        <p:spPr>
          <a:xfrm>
            <a:off x="6855714" y="3103626"/>
            <a:ext cx="167005" cy="299720"/>
          </a:xfrm>
          <a:prstGeom prst="rect">
            <a:avLst/>
          </a:prstGeom>
        </p:spPr>
        <p:txBody>
          <a:bodyPr vert="horz" wrap="square" lIns="0" tIns="12700" rIns="0" bIns="0" rtlCol="0">
            <a:spAutoFit/>
          </a:bodyPr>
          <a:p>
            <a:pPr marL="12700">
              <a:lnSpc>
                <a:spcPct val="100000"/>
              </a:lnSpc>
              <a:spcBef>
                <a:spcPts val="100"/>
              </a:spcBef>
            </a:pPr>
            <a:r>
              <a:rPr sz="1800" b="1" dirty="0">
                <a:solidFill>
                  <a:srgbClr val="FFFFFF"/>
                </a:solidFill>
                <a:latin typeface="微软雅黑" panose="020B0503020204020204" pitchFamily="34" charset="-122"/>
                <a:cs typeface="微软雅黑" panose="020B0503020204020204" pitchFamily="34" charset="-122"/>
              </a:rPr>
              <a:t>2</a:t>
            </a:r>
            <a:endParaRPr sz="1800">
              <a:latin typeface="微软雅黑" panose="020B0503020204020204" pitchFamily="34" charset="-122"/>
              <a:cs typeface="微软雅黑" panose="020B0503020204020204" pitchFamily="34" charset="-122"/>
            </a:endParaRPr>
          </a:p>
        </p:txBody>
      </p:sp>
      <p:sp>
        <p:nvSpPr>
          <p:cNvPr id="17" name="object 17"/>
          <p:cNvSpPr txBox="true"/>
          <p:nvPr/>
        </p:nvSpPr>
        <p:spPr>
          <a:xfrm>
            <a:off x="6869048" y="3781170"/>
            <a:ext cx="167005" cy="299720"/>
          </a:xfrm>
          <a:prstGeom prst="rect">
            <a:avLst/>
          </a:prstGeom>
        </p:spPr>
        <p:txBody>
          <a:bodyPr vert="horz" wrap="square" lIns="0" tIns="12700" rIns="0" bIns="0" rtlCol="0">
            <a:spAutoFit/>
          </a:bodyPr>
          <a:p>
            <a:pPr marL="12700">
              <a:lnSpc>
                <a:spcPct val="100000"/>
              </a:lnSpc>
              <a:spcBef>
                <a:spcPts val="100"/>
              </a:spcBef>
            </a:pPr>
            <a:r>
              <a:rPr sz="1800" b="1" dirty="0">
                <a:solidFill>
                  <a:srgbClr val="FFFFFF"/>
                </a:solidFill>
                <a:latin typeface="微软雅黑" panose="020B0503020204020204" pitchFamily="34" charset="-122"/>
                <a:cs typeface="微软雅黑" panose="020B0503020204020204" pitchFamily="34" charset="-122"/>
              </a:rPr>
              <a:t>3</a:t>
            </a:r>
            <a:endParaRPr sz="1800">
              <a:latin typeface="微软雅黑" panose="020B0503020204020204" pitchFamily="34" charset="-122"/>
              <a:cs typeface="微软雅黑" panose="020B0503020204020204" pitchFamily="34" charset="-122"/>
            </a:endParaRPr>
          </a:p>
        </p:txBody>
      </p:sp>
      <p:sp>
        <p:nvSpPr>
          <p:cNvPr id="18" name="object 18"/>
          <p:cNvSpPr txBox="true"/>
          <p:nvPr/>
        </p:nvSpPr>
        <p:spPr>
          <a:xfrm>
            <a:off x="6869048" y="4339590"/>
            <a:ext cx="167005" cy="299720"/>
          </a:xfrm>
          <a:prstGeom prst="rect">
            <a:avLst/>
          </a:prstGeom>
        </p:spPr>
        <p:txBody>
          <a:bodyPr vert="horz" wrap="square" lIns="0" tIns="12700" rIns="0" bIns="0" rtlCol="0">
            <a:spAutoFit/>
          </a:bodyPr>
          <a:p>
            <a:pPr marL="12700">
              <a:lnSpc>
                <a:spcPct val="100000"/>
              </a:lnSpc>
              <a:spcBef>
                <a:spcPts val="100"/>
              </a:spcBef>
            </a:pPr>
            <a:r>
              <a:rPr sz="1800" b="1" dirty="0">
                <a:solidFill>
                  <a:srgbClr val="FFFFFF"/>
                </a:solidFill>
                <a:latin typeface="微软雅黑" panose="020B0503020204020204" pitchFamily="34" charset="-122"/>
                <a:cs typeface="微软雅黑" panose="020B0503020204020204" pitchFamily="34" charset="-122"/>
              </a:rPr>
              <a:t>4</a:t>
            </a:r>
            <a:endParaRPr sz="1800">
              <a:latin typeface="微软雅黑" panose="020B0503020204020204" pitchFamily="34" charset="-122"/>
              <a:cs typeface="微软雅黑" panose="020B0503020204020204" pitchFamily="34" charset="-122"/>
            </a:endParaRPr>
          </a:p>
        </p:txBody>
      </p:sp>
      <p:sp>
        <p:nvSpPr>
          <p:cNvPr id="19" name="object 19"/>
          <p:cNvSpPr txBox="true"/>
          <p:nvPr/>
        </p:nvSpPr>
        <p:spPr>
          <a:xfrm>
            <a:off x="6869048" y="4907407"/>
            <a:ext cx="167005" cy="299720"/>
          </a:xfrm>
          <a:prstGeom prst="rect">
            <a:avLst/>
          </a:prstGeom>
        </p:spPr>
        <p:txBody>
          <a:bodyPr vert="horz" wrap="square" lIns="0" tIns="12700" rIns="0" bIns="0" rtlCol="0">
            <a:spAutoFit/>
          </a:bodyPr>
          <a:p>
            <a:pPr marL="12700">
              <a:lnSpc>
                <a:spcPct val="100000"/>
              </a:lnSpc>
              <a:spcBef>
                <a:spcPts val="100"/>
              </a:spcBef>
            </a:pPr>
            <a:r>
              <a:rPr sz="1800" b="1" dirty="0">
                <a:solidFill>
                  <a:srgbClr val="FFFFFF"/>
                </a:solidFill>
                <a:latin typeface="微软雅黑" panose="020B0503020204020204" pitchFamily="34" charset="-122"/>
                <a:cs typeface="微软雅黑" panose="020B0503020204020204" pitchFamily="34" charset="-122"/>
              </a:rPr>
              <a:t>5</a:t>
            </a:r>
            <a:endParaRPr sz="1800">
              <a:latin typeface="微软雅黑" panose="020B0503020204020204" pitchFamily="34" charset="-122"/>
              <a:cs typeface="微软雅黑" panose="020B0503020204020204" pitchFamily="34" charset="-122"/>
            </a:endParaRPr>
          </a:p>
        </p:txBody>
      </p:sp>
      <p:sp>
        <p:nvSpPr>
          <p:cNvPr id="87" name="矩形 2"/>
          <p:cNvSpPr/>
          <p:nvPr/>
        </p:nvSpPr>
        <p:spPr>
          <a:xfrm>
            <a:off x="1278890" y="324485"/>
            <a:ext cx="3918585" cy="445135"/>
          </a:xfrm>
          <a:prstGeom prst="rect">
            <a:avLst/>
          </a:prstGeom>
          <a:noFill/>
          <a:ln w="9525">
            <a:noFill/>
          </a:ln>
        </p:spPr>
        <p:txBody>
          <a:bodyPr wrap="square" lIns="91440" tIns="45720" rIns="91440" bIns="45720" anchor="t">
            <a:spAutoFit/>
          </a:bodyPr>
          <a:p>
            <a:pPr>
              <a:buFont typeface="Arial" panose="020B0604020202020204" pitchFamily="34" charset="0"/>
            </a:pPr>
            <a:r>
              <a:rPr lang="en-US" sz="2300" b="1" spc="-90" dirty="0">
                <a:solidFill>
                  <a:srgbClr val="242424"/>
                </a:solidFill>
                <a:latin typeface="微软雅黑" panose="020B0503020204020204" pitchFamily="34" charset="-122"/>
                <a:cs typeface="微软雅黑" panose="020B0503020204020204" pitchFamily="34" charset="-122"/>
                <a:sym typeface="+mn-ea"/>
              </a:rPr>
              <a:t>3</a:t>
            </a:r>
            <a:r>
              <a:rPr sz="2300" b="1" spc="-90" dirty="0">
                <a:solidFill>
                  <a:srgbClr val="242424"/>
                </a:solidFill>
                <a:latin typeface="微软雅黑" panose="020B0503020204020204" pitchFamily="34" charset="-122"/>
                <a:cs typeface="微软雅黑" panose="020B0503020204020204" pitchFamily="34" charset="-122"/>
                <a:sym typeface="+mn-ea"/>
              </a:rPr>
              <a:t>.</a:t>
            </a:r>
            <a:r>
              <a:rPr lang="en-US" sz="2300" b="1" spc="-90" dirty="0">
                <a:solidFill>
                  <a:srgbClr val="242424"/>
                </a:solidFill>
                <a:latin typeface="微软雅黑" panose="020B0503020204020204" pitchFamily="34" charset="-122"/>
                <a:cs typeface="微软雅黑" panose="020B0503020204020204" pitchFamily="34" charset="-122"/>
                <a:sym typeface="+mn-ea"/>
              </a:rPr>
              <a:t>3 </a:t>
            </a:r>
            <a:r>
              <a:rPr lang="zh-CN" altLang="en-US" sz="2300" b="1" spc="-90" dirty="0">
                <a:solidFill>
                  <a:srgbClr val="242424"/>
                </a:solidFill>
                <a:latin typeface="微软雅黑" panose="020B0503020204020204" pitchFamily="34" charset="-122"/>
                <a:cs typeface="微软雅黑" panose="020B0503020204020204" pitchFamily="34" charset="-122"/>
                <a:sym typeface="+mn-ea"/>
              </a:rPr>
              <a:t>垃圾</a:t>
            </a:r>
            <a:r>
              <a:rPr lang="en-US" sz="2300" b="1" spc="-90" dirty="0">
                <a:solidFill>
                  <a:srgbClr val="242424"/>
                </a:solidFill>
                <a:latin typeface="微软雅黑" panose="020B0503020204020204" pitchFamily="34" charset="-122"/>
                <a:cs typeface="微软雅黑" panose="020B0503020204020204" pitchFamily="34" charset="-122"/>
                <a:sym typeface="+mn-ea"/>
              </a:rPr>
              <a:t>管理路线图</a:t>
            </a:r>
            <a:endParaRPr lang="zh-CN" sz="2300" b="1" spc="-85" dirty="0">
              <a:solidFill>
                <a:srgbClr val="24242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true"/>
          </p:cNvPicPr>
          <p:nvPr/>
        </p:nvPicPr>
        <p:blipFill>
          <a:blip r:embed="rId2"/>
          <a:stretch>
            <a:fillRect/>
          </a:stretch>
        </p:blipFill>
        <p:spPr>
          <a:xfrm>
            <a:off x="709295" y="279400"/>
            <a:ext cx="561340" cy="561340"/>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Title_1"/>
          <p:cNvSpPr>
            <a:spLocks noChangeArrowheads="true"/>
          </p:cNvSpPr>
          <p:nvPr>
            <p:custDataLst>
              <p:tags r:id="rId1"/>
            </p:custDataLst>
          </p:nvPr>
        </p:nvSpPr>
        <p:spPr bwMode="auto">
          <a:xfrm>
            <a:off x="3547818" y="5238935"/>
            <a:ext cx="7696529" cy="85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dirty="0">
                <a:solidFill>
                  <a:srgbClr val="404040"/>
                </a:solidFill>
                <a:latin typeface="微软雅黑" panose="020B0503020204020204" pitchFamily="34" charset="-122"/>
                <a:ea typeface="微软雅黑" panose="020B0503020204020204" pitchFamily="34" charset="-122"/>
              </a:rPr>
              <a:t>引自：</a:t>
            </a:r>
            <a:r>
              <a:rPr lang="en-US" altLang="zh-CN" dirty="0">
                <a:solidFill>
                  <a:srgbClr val="404040"/>
                </a:solidFill>
                <a:latin typeface="微软雅黑" panose="020B0503020204020204" pitchFamily="34" charset="-122"/>
                <a:ea typeface="微软雅黑" panose="020B0503020204020204" pitchFamily="34" charset="-122"/>
              </a:rPr>
              <a:t>《</a:t>
            </a:r>
            <a:r>
              <a:rPr lang="zh-CN" altLang="en-US" dirty="0">
                <a:solidFill>
                  <a:srgbClr val="404040"/>
                </a:solidFill>
                <a:latin typeface="微软雅黑" panose="020B0503020204020204" pitchFamily="34" charset="-122"/>
                <a:ea typeface="微软雅黑" panose="020B0503020204020204" pitchFamily="34" charset="-122"/>
              </a:rPr>
              <a:t>欧洲资源效率路线图</a:t>
            </a:r>
            <a:r>
              <a:rPr lang="en-US" altLang="zh-CN" dirty="0">
                <a:solidFill>
                  <a:srgbClr val="404040"/>
                </a:solidFill>
                <a:latin typeface="微软雅黑" panose="020B0503020204020204" pitchFamily="34" charset="-122"/>
                <a:ea typeface="微软雅黑" panose="020B0503020204020204" pitchFamily="34" charset="-122"/>
              </a:rPr>
              <a:t>》</a:t>
            </a:r>
            <a:r>
              <a:rPr lang="zh-CN" altLang="en-US" dirty="0">
                <a:solidFill>
                  <a:srgbClr val="404040"/>
                </a:solidFill>
                <a:latin typeface="微软雅黑" panose="020B0503020204020204" pitchFamily="34" charset="-122"/>
                <a:ea typeface="微软雅黑" panose="020B0503020204020204" pitchFamily="34" charset="-122"/>
              </a:rPr>
              <a:t>欧盟委员会 </a:t>
            </a:r>
            <a:r>
              <a:rPr lang="en-US" altLang="zh-CN" dirty="0">
                <a:solidFill>
                  <a:srgbClr val="404040"/>
                </a:solidFill>
                <a:latin typeface="微软雅黑" panose="020B0503020204020204" pitchFamily="34" charset="-122"/>
                <a:ea typeface="微软雅黑" panose="020B0503020204020204" pitchFamily="34" charset="-122"/>
              </a:rPr>
              <a:t>2012</a:t>
            </a:r>
            <a:endParaRPr lang="en-US" altLang="zh-CN" dirty="0">
              <a:solidFill>
                <a:srgbClr val="40404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044928" y="986619"/>
            <a:ext cx="10102144" cy="4262191"/>
            <a:chOff x="1473771" y="713690"/>
            <a:chExt cx="10102144" cy="4262191"/>
          </a:xfrm>
        </p:grpSpPr>
        <p:sp>
          <p:nvSpPr>
            <p:cNvPr id="30" name="矩形 29"/>
            <p:cNvSpPr/>
            <p:nvPr/>
          </p:nvSpPr>
          <p:spPr>
            <a:xfrm>
              <a:off x="3677054" y="713691"/>
              <a:ext cx="7898861" cy="4262190"/>
            </a:xfrm>
            <a:prstGeom prst="rect">
              <a:avLst/>
            </a:prstGeom>
            <a:noFill/>
            <a:ln w="9525">
              <a:solidFill>
                <a:srgbClr val="019FE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MH_Other_3"/>
            <p:cNvSpPr/>
            <p:nvPr>
              <p:custDataLst>
                <p:tags r:id="rId2"/>
              </p:custDataLst>
            </p:nvPr>
          </p:nvSpPr>
          <p:spPr bwMode="auto">
            <a:xfrm>
              <a:off x="4053027" y="1401753"/>
              <a:ext cx="4521387" cy="761819"/>
            </a:xfrm>
            <a:custGeom>
              <a:avLst/>
              <a:gdLst/>
              <a:ahLst/>
              <a:cxnLst>
                <a:cxn ang="0">
                  <a:pos x="959" y="323"/>
                </a:cxn>
                <a:cxn ang="0">
                  <a:pos x="1768" y="259"/>
                </a:cxn>
                <a:cxn ang="0">
                  <a:pos x="1919" y="0"/>
                </a:cxn>
                <a:cxn ang="0">
                  <a:pos x="959" y="89"/>
                </a:cxn>
                <a:cxn ang="0">
                  <a:pos x="0" y="0"/>
                </a:cxn>
                <a:cxn ang="0">
                  <a:pos x="153" y="260"/>
                </a:cxn>
                <a:cxn ang="0">
                  <a:pos x="959" y="323"/>
                </a:cxn>
              </a:cxnLst>
              <a:rect l="0" t="0" r="r" b="b"/>
              <a:pathLst>
                <a:path w="1919" h="323">
                  <a:moveTo>
                    <a:pt x="959" y="323"/>
                  </a:moveTo>
                  <a:cubicBezTo>
                    <a:pt x="1342" y="323"/>
                    <a:pt x="1664" y="296"/>
                    <a:pt x="1768" y="259"/>
                  </a:cubicBezTo>
                  <a:cubicBezTo>
                    <a:pt x="1856" y="107"/>
                    <a:pt x="1919" y="0"/>
                    <a:pt x="1919" y="0"/>
                  </a:cubicBezTo>
                  <a:cubicBezTo>
                    <a:pt x="1856" y="50"/>
                    <a:pt x="1453" y="89"/>
                    <a:pt x="959" y="89"/>
                  </a:cubicBezTo>
                  <a:cubicBezTo>
                    <a:pt x="469" y="89"/>
                    <a:pt x="62" y="50"/>
                    <a:pt x="0" y="0"/>
                  </a:cubicBezTo>
                  <a:cubicBezTo>
                    <a:pt x="27" y="46"/>
                    <a:pt x="83" y="142"/>
                    <a:pt x="153" y="260"/>
                  </a:cubicBezTo>
                  <a:cubicBezTo>
                    <a:pt x="261" y="297"/>
                    <a:pt x="582" y="323"/>
                    <a:pt x="959" y="323"/>
                  </a:cubicBezTo>
                  <a:close/>
                </a:path>
              </a:pathLst>
            </a:custGeom>
            <a:solidFill>
              <a:srgbClr val="019FE8"/>
            </a:solidFill>
            <a:ln w="9525">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sp>
          <p:nvSpPr>
            <p:cNvPr id="5" name="MH_Other_4"/>
            <p:cNvSpPr/>
            <p:nvPr>
              <p:custDataLst>
                <p:tags r:id="rId3"/>
              </p:custDataLst>
            </p:nvPr>
          </p:nvSpPr>
          <p:spPr bwMode="auto">
            <a:xfrm>
              <a:off x="4425680" y="2014258"/>
              <a:ext cx="3783154" cy="728799"/>
            </a:xfrm>
            <a:custGeom>
              <a:avLst/>
              <a:gdLst/>
              <a:ahLst/>
              <a:cxnLst>
                <a:cxn ang="0">
                  <a:pos x="804" y="311"/>
                </a:cxn>
                <a:cxn ang="0">
                  <a:pos x="1460" y="258"/>
                </a:cxn>
                <a:cxn ang="0">
                  <a:pos x="1611" y="0"/>
                </a:cxn>
                <a:cxn ang="0">
                  <a:pos x="804" y="61"/>
                </a:cxn>
                <a:cxn ang="0">
                  <a:pos x="0" y="1"/>
                </a:cxn>
                <a:cxn ang="0">
                  <a:pos x="154" y="261"/>
                </a:cxn>
                <a:cxn ang="0">
                  <a:pos x="804" y="311"/>
                </a:cxn>
              </a:cxnLst>
              <a:rect l="0" t="0" r="r" b="b"/>
              <a:pathLst>
                <a:path w="1611" h="311">
                  <a:moveTo>
                    <a:pt x="804" y="311"/>
                  </a:moveTo>
                  <a:cubicBezTo>
                    <a:pt x="1117" y="311"/>
                    <a:pt x="1379" y="289"/>
                    <a:pt x="1460" y="258"/>
                  </a:cubicBezTo>
                  <a:cubicBezTo>
                    <a:pt x="1513" y="166"/>
                    <a:pt x="1565" y="77"/>
                    <a:pt x="1611" y="0"/>
                  </a:cubicBezTo>
                  <a:cubicBezTo>
                    <a:pt x="1499" y="35"/>
                    <a:pt x="1181" y="61"/>
                    <a:pt x="804" y="61"/>
                  </a:cubicBezTo>
                  <a:cubicBezTo>
                    <a:pt x="433" y="61"/>
                    <a:pt x="116" y="36"/>
                    <a:pt x="0" y="1"/>
                  </a:cubicBezTo>
                  <a:cubicBezTo>
                    <a:pt x="47" y="80"/>
                    <a:pt x="100" y="169"/>
                    <a:pt x="154" y="261"/>
                  </a:cubicBezTo>
                  <a:cubicBezTo>
                    <a:pt x="242" y="290"/>
                    <a:pt x="500" y="311"/>
                    <a:pt x="804" y="311"/>
                  </a:cubicBezTo>
                  <a:close/>
                </a:path>
              </a:pathLst>
            </a:custGeom>
            <a:solidFill>
              <a:srgbClr val="2EBEFE"/>
            </a:solidFill>
            <a:ln w="9525">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sp>
          <p:nvSpPr>
            <p:cNvPr id="6" name="MH_Other_5"/>
            <p:cNvSpPr/>
            <p:nvPr>
              <p:custDataLst>
                <p:tags r:id="rId4"/>
              </p:custDataLst>
            </p:nvPr>
          </p:nvSpPr>
          <p:spPr bwMode="auto">
            <a:xfrm>
              <a:off x="4793619" y="2596460"/>
              <a:ext cx="3070865" cy="726441"/>
            </a:xfrm>
            <a:custGeom>
              <a:avLst/>
              <a:gdLst/>
              <a:ahLst/>
              <a:cxnLst>
                <a:cxn ang="0">
                  <a:pos x="649" y="311"/>
                </a:cxn>
                <a:cxn ang="0">
                  <a:pos x="1153" y="272"/>
                </a:cxn>
                <a:cxn ang="0">
                  <a:pos x="1305" y="11"/>
                </a:cxn>
                <a:cxn ang="0">
                  <a:pos x="649" y="64"/>
                </a:cxn>
                <a:cxn ang="0">
                  <a:pos x="0" y="14"/>
                </a:cxn>
                <a:cxn ang="0">
                  <a:pos x="154" y="274"/>
                </a:cxn>
                <a:cxn ang="0">
                  <a:pos x="649" y="311"/>
                </a:cxn>
              </a:cxnLst>
              <a:rect l="0" t="0" r="r" b="b"/>
              <a:pathLst>
                <a:path w="1312" h="311">
                  <a:moveTo>
                    <a:pt x="649" y="311"/>
                  </a:moveTo>
                  <a:cubicBezTo>
                    <a:pt x="886" y="311"/>
                    <a:pt x="1085" y="294"/>
                    <a:pt x="1153" y="272"/>
                  </a:cubicBezTo>
                  <a:cubicBezTo>
                    <a:pt x="1209" y="176"/>
                    <a:pt x="1312" y="0"/>
                    <a:pt x="1305" y="11"/>
                  </a:cubicBezTo>
                  <a:cubicBezTo>
                    <a:pt x="1224" y="42"/>
                    <a:pt x="962" y="64"/>
                    <a:pt x="649" y="64"/>
                  </a:cubicBezTo>
                  <a:cubicBezTo>
                    <a:pt x="346" y="64"/>
                    <a:pt x="88" y="43"/>
                    <a:pt x="0" y="14"/>
                  </a:cubicBezTo>
                  <a:cubicBezTo>
                    <a:pt x="51" y="101"/>
                    <a:pt x="104" y="190"/>
                    <a:pt x="154" y="274"/>
                  </a:cubicBezTo>
                  <a:cubicBezTo>
                    <a:pt x="229" y="295"/>
                    <a:pt x="423" y="311"/>
                    <a:pt x="649" y="311"/>
                  </a:cubicBezTo>
                </a:path>
              </a:pathLst>
            </a:custGeom>
            <a:solidFill>
              <a:schemeClr val="accent1">
                <a:lumMod val="40000"/>
                <a:lumOff val="60000"/>
              </a:schemeClr>
            </a:solidFill>
            <a:ln w="9525">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sp>
          <p:nvSpPr>
            <p:cNvPr id="7" name="MH_Other_6"/>
            <p:cNvSpPr/>
            <p:nvPr>
              <p:custDataLst>
                <p:tags r:id="rId5"/>
              </p:custDataLst>
            </p:nvPr>
          </p:nvSpPr>
          <p:spPr bwMode="auto">
            <a:xfrm>
              <a:off x="5159196" y="3239991"/>
              <a:ext cx="2330272" cy="658042"/>
            </a:xfrm>
            <a:custGeom>
              <a:avLst/>
              <a:gdLst/>
              <a:ahLst/>
              <a:cxnLst>
                <a:cxn ang="0">
                  <a:pos x="995" y="0"/>
                </a:cxn>
                <a:cxn ang="0">
                  <a:pos x="495" y="36"/>
                </a:cxn>
                <a:cxn ang="0">
                  <a:pos x="0" y="1"/>
                </a:cxn>
                <a:cxn ang="0">
                  <a:pos x="150" y="255"/>
                </a:cxn>
                <a:cxn ang="0">
                  <a:pos x="150" y="255"/>
                </a:cxn>
                <a:cxn ang="0">
                  <a:pos x="150" y="255"/>
                </a:cxn>
                <a:cxn ang="0">
                  <a:pos x="499" y="281"/>
                </a:cxn>
                <a:cxn ang="0">
                  <a:pos x="845" y="255"/>
                </a:cxn>
                <a:cxn ang="0">
                  <a:pos x="845" y="255"/>
                </a:cxn>
                <a:cxn ang="0">
                  <a:pos x="845" y="255"/>
                </a:cxn>
                <a:cxn ang="0">
                  <a:pos x="845" y="255"/>
                </a:cxn>
                <a:cxn ang="0">
                  <a:pos x="845" y="255"/>
                </a:cxn>
                <a:cxn ang="0">
                  <a:pos x="995" y="0"/>
                </a:cxn>
              </a:cxnLst>
              <a:rect l="0" t="0" r="r" b="b"/>
              <a:pathLst>
                <a:path w="995" h="281">
                  <a:moveTo>
                    <a:pt x="995" y="0"/>
                  </a:moveTo>
                  <a:cubicBezTo>
                    <a:pt x="916" y="21"/>
                    <a:pt x="723" y="36"/>
                    <a:pt x="495" y="36"/>
                  </a:cubicBezTo>
                  <a:cubicBezTo>
                    <a:pt x="273" y="36"/>
                    <a:pt x="83" y="22"/>
                    <a:pt x="0" y="1"/>
                  </a:cubicBezTo>
                  <a:cubicBezTo>
                    <a:pt x="56" y="94"/>
                    <a:pt x="107" y="182"/>
                    <a:pt x="150" y="255"/>
                  </a:cubicBezTo>
                  <a:cubicBezTo>
                    <a:pt x="150" y="255"/>
                    <a:pt x="150" y="255"/>
                    <a:pt x="150" y="255"/>
                  </a:cubicBezTo>
                  <a:cubicBezTo>
                    <a:pt x="150" y="255"/>
                    <a:pt x="150" y="255"/>
                    <a:pt x="150" y="255"/>
                  </a:cubicBezTo>
                  <a:cubicBezTo>
                    <a:pt x="203" y="270"/>
                    <a:pt x="339" y="281"/>
                    <a:pt x="499" y="281"/>
                  </a:cubicBezTo>
                  <a:cubicBezTo>
                    <a:pt x="657" y="281"/>
                    <a:pt x="791" y="270"/>
                    <a:pt x="845" y="255"/>
                  </a:cubicBezTo>
                  <a:cubicBezTo>
                    <a:pt x="845" y="255"/>
                    <a:pt x="845" y="255"/>
                    <a:pt x="845" y="255"/>
                  </a:cubicBezTo>
                  <a:cubicBezTo>
                    <a:pt x="845" y="255"/>
                    <a:pt x="845" y="255"/>
                    <a:pt x="845" y="255"/>
                  </a:cubicBezTo>
                  <a:cubicBezTo>
                    <a:pt x="845" y="255"/>
                    <a:pt x="845" y="255"/>
                    <a:pt x="845" y="255"/>
                  </a:cubicBezTo>
                  <a:cubicBezTo>
                    <a:pt x="845" y="255"/>
                    <a:pt x="845" y="255"/>
                    <a:pt x="845" y="255"/>
                  </a:cubicBezTo>
                  <a:cubicBezTo>
                    <a:pt x="888" y="182"/>
                    <a:pt x="940" y="94"/>
                    <a:pt x="995" y="0"/>
                  </a:cubicBezTo>
                </a:path>
              </a:pathLst>
            </a:custGeom>
            <a:solidFill>
              <a:schemeClr val="accent1">
                <a:lumMod val="20000"/>
                <a:lumOff val="80000"/>
              </a:schemeClr>
            </a:solidFill>
            <a:ln w="9525">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sp>
          <p:nvSpPr>
            <p:cNvPr id="8" name="MH_Other_7"/>
            <p:cNvSpPr/>
            <p:nvPr>
              <p:custDataLst>
                <p:tags r:id="rId6"/>
              </p:custDataLst>
            </p:nvPr>
          </p:nvSpPr>
          <p:spPr bwMode="auto">
            <a:xfrm>
              <a:off x="5510626" y="3836711"/>
              <a:ext cx="1627417" cy="592003"/>
            </a:xfrm>
            <a:custGeom>
              <a:avLst/>
              <a:gdLst/>
              <a:ahLst/>
              <a:cxnLst>
                <a:cxn ang="0">
                  <a:pos x="0" y="0"/>
                </a:cxn>
                <a:cxn ang="0">
                  <a:pos x="119" y="200"/>
                </a:cxn>
                <a:cxn ang="0">
                  <a:pos x="349" y="253"/>
                </a:cxn>
                <a:cxn ang="0">
                  <a:pos x="576" y="202"/>
                </a:cxn>
                <a:cxn ang="0">
                  <a:pos x="695" y="0"/>
                </a:cxn>
                <a:cxn ang="0">
                  <a:pos x="349" y="26"/>
                </a:cxn>
                <a:cxn ang="0">
                  <a:pos x="0" y="0"/>
                </a:cxn>
              </a:cxnLst>
              <a:rect l="0" t="0" r="r" b="b"/>
              <a:pathLst>
                <a:path w="695" h="253">
                  <a:moveTo>
                    <a:pt x="0" y="0"/>
                  </a:moveTo>
                  <a:cubicBezTo>
                    <a:pt x="71" y="120"/>
                    <a:pt x="119" y="200"/>
                    <a:pt x="119" y="200"/>
                  </a:cubicBezTo>
                  <a:cubicBezTo>
                    <a:pt x="133" y="229"/>
                    <a:pt x="230" y="253"/>
                    <a:pt x="349" y="253"/>
                  </a:cubicBezTo>
                  <a:cubicBezTo>
                    <a:pt x="465" y="253"/>
                    <a:pt x="561" y="231"/>
                    <a:pt x="576" y="202"/>
                  </a:cubicBezTo>
                  <a:cubicBezTo>
                    <a:pt x="577" y="202"/>
                    <a:pt x="625" y="121"/>
                    <a:pt x="695" y="0"/>
                  </a:cubicBezTo>
                  <a:cubicBezTo>
                    <a:pt x="641" y="15"/>
                    <a:pt x="507" y="26"/>
                    <a:pt x="349" y="26"/>
                  </a:cubicBezTo>
                  <a:cubicBezTo>
                    <a:pt x="189" y="26"/>
                    <a:pt x="53" y="15"/>
                    <a:pt x="0" y="0"/>
                  </a:cubicBezTo>
                </a:path>
              </a:pathLst>
            </a:custGeom>
            <a:solidFill>
              <a:srgbClr val="D9D9D9"/>
            </a:solidFill>
            <a:ln w="9525">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sp>
          <p:nvSpPr>
            <p:cNvPr id="9" name="MH_Other_8"/>
            <p:cNvSpPr/>
            <p:nvPr>
              <p:custDataLst>
                <p:tags r:id="rId7"/>
              </p:custDataLst>
            </p:nvPr>
          </p:nvSpPr>
          <p:spPr bwMode="auto">
            <a:xfrm>
              <a:off x="4050666" y="1161178"/>
              <a:ext cx="4528464" cy="452846"/>
            </a:xfrm>
            <a:custGeom>
              <a:avLst/>
              <a:gdLst/>
              <a:ahLst/>
              <a:cxnLst>
                <a:cxn ang="0">
                  <a:pos x="522" y="51"/>
                </a:cxn>
                <a:cxn ang="0">
                  <a:pos x="261" y="103"/>
                </a:cxn>
                <a:cxn ang="0">
                  <a:pos x="261" y="103"/>
                </a:cxn>
                <a:cxn ang="0">
                  <a:pos x="0" y="51"/>
                </a:cxn>
                <a:cxn ang="0">
                  <a:pos x="0" y="51"/>
                </a:cxn>
                <a:cxn ang="0">
                  <a:pos x="0" y="51"/>
                </a:cxn>
                <a:cxn ang="0">
                  <a:pos x="261" y="0"/>
                </a:cxn>
                <a:cxn ang="0">
                  <a:pos x="261" y="0"/>
                </a:cxn>
                <a:cxn ang="0">
                  <a:pos x="261" y="0"/>
                </a:cxn>
                <a:cxn ang="0">
                  <a:pos x="522" y="51"/>
                </a:cxn>
                <a:cxn ang="0">
                  <a:pos x="522" y="51"/>
                </a:cxn>
              </a:cxnLst>
              <a:rect l="0" t="0" r="r" b="b"/>
              <a:pathLst>
                <a:path w="522" h="103">
                  <a:moveTo>
                    <a:pt x="522" y="51"/>
                  </a:moveTo>
                  <a:cubicBezTo>
                    <a:pt x="522" y="80"/>
                    <a:pt x="405" y="103"/>
                    <a:pt x="261" y="103"/>
                  </a:cubicBezTo>
                  <a:cubicBezTo>
                    <a:pt x="261" y="103"/>
                    <a:pt x="261" y="103"/>
                    <a:pt x="261" y="103"/>
                  </a:cubicBezTo>
                  <a:cubicBezTo>
                    <a:pt x="117" y="103"/>
                    <a:pt x="0" y="80"/>
                    <a:pt x="0" y="51"/>
                  </a:cubicBezTo>
                  <a:cubicBezTo>
                    <a:pt x="0" y="51"/>
                    <a:pt x="0" y="51"/>
                    <a:pt x="0" y="51"/>
                  </a:cubicBezTo>
                  <a:cubicBezTo>
                    <a:pt x="0" y="51"/>
                    <a:pt x="0" y="51"/>
                    <a:pt x="0" y="51"/>
                  </a:cubicBezTo>
                  <a:cubicBezTo>
                    <a:pt x="0" y="23"/>
                    <a:pt x="117" y="0"/>
                    <a:pt x="261" y="0"/>
                  </a:cubicBezTo>
                  <a:cubicBezTo>
                    <a:pt x="261" y="0"/>
                    <a:pt x="261" y="0"/>
                    <a:pt x="261" y="0"/>
                  </a:cubicBezTo>
                  <a:cubicBezTo>
                    <a:pt x="261" y="0"/>
                    <a:pt x="261" y="0"/>
                    <a:pt x="261" y="0"/>
                  </a:cubicBezTo>
                  <a:cubicBezTo>
                    <a:pt x="405" y="0"/>
                    <a:pt x="522" y="23"/>
                    <a:pt x="522" y="51"/>
                  </a:cubicBezTo>
                  <a:cubicBezTo>
                    <a:pt x="522" y="51"/>
                    <a:pt x="522" y="51"/>
                    <a:pt x="522" y="51"/>
                  </a:cubicBezTo>
                  <a:close/>
                </a:path>
              </a:pathLst>
            </a:custGeom>
            <a:solidFill>
              <a:schemeClr val="bg1">
                <a:lumMod val="95000"/>
              </a:schemeClr>
            </a:solidFill>
            <a:ln w="25400">
              <a:noFill/>
              <a:round/>
            </a:ln>
          </p:spPr>
          <p:txBody>
            <a:bodyPr/>
            <a:lstStyle/>
            <a:p>
              <a:pPr>
                <a:defRPr/>
              </a:pPr>
              <a:endParaRPr lang="en-US" sz="2800">
                <a:solidFill>
                  <a:prstClr val="black"/>
                </a:solidFill>
                <a:latin typeface="微软雅黑" panose="020B0503020204020204" pitchFamily="34" charset="-122"/>
                <a:ea typeface="微软雅黑" panose="020B0503020204020204" pitchFamily="34" charset="-122"/>
              </a:endParaRPr>
            </a:p>
          </p:txBody>
        </p:sp>
        <p:cxnSp>
          <p:nvCxnSpPr>
            <p:cNvPr id="10" name="MH_Other_9"/>
            <p:cNvCxnSpPr/>
            <p:nvPr>
              <p:custDataLst>
                <p:tags r:id="rId8"/>
              </p:custDataLst>
            </p:nvPr>
          </p:nvCxnSpPr>
          <p:spPr>
            <a:xfrm flipH="true">
              <a:off x="8487146" y="1753179"/>
              <a:ext cx="2582639"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cxnSp>
          <p:nvCxnSpPr>
            <p:cNvPr id="11" name="MH_Other_10"/>
            <p:cNvCxnSpPr/>
            <p:nvPr>
              <p:custDataLst>
                <p:tags r:id="rId9"/>
              </p:custDataLst>
            </p:nvPr>
          </p:nvCxnSpPr>
          <p:spPr>
            <a:xfrm flipH="true">
              <a:off x="8126283" y="2359334"/>
              <a:ext cx="2943502"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cxnSp>
          <p:nvCxnSpPr>
            <p:cNvPr id="12" name="MH_Other_11"/>
            <p:cNvCxnSpPr/>
            <p:nvPr>
              <p:custDataLst>
                <p:tags r:id="rId10"/>
              </p:custDataLst>
            </p:nvPr>
          </p:nvCxnSpPr>
          <p:spPr>
            <a:xfrm flipH="true">
              <a:off x="7803159" y="2965487"/>
              <a:ext cx="3261908"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cxnSp>
          <p:nvCxnSpPr>
            <p:cNvPr id="13" name="MH_Other_12"/>
            <p:cNvCxnSpPr/>
            <p:nvPr>
              <p:custDataLst>
                <p:tags r:id="rId11"/>
              </p:custDataLst>
            </p:nvPr>
          </p:nvCxnSpPr>
          <p:spPr>
            <a:xfrm flipH="true">
              <a:off x="7411636" y="3571641"/>
              <a:ext cx="3658149"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cxnSp>
          <p:nvCxnSpPr>
            <p:cNvPr id="14" name="MH_Other_13"/>
            <p:cNvCxnSpPr/>
            <p:nvPr>
              <p:custDataLst>
                <p:tags r:id="rId12"/>
              </p:custDataLst>
            </p:nvPr>
          </p:nvCxnSpPr>
          <p:spPr>
            <a:xfrm flipH="true">
              <a:off x="7116813" y="4175436"/>
              <a:ext cx="3952972"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5" name="MH_SubTitle_1"/>
            <p:cNvSpPr txBox="true">
              <a:spLocks noChangeArrowheads="true"/>
            </p:cNvSpPr>
            <p:nvPr>
              <p:custDataLst>
                <p:tags r:id="rId13"/>
              </p:custDataLst>
            </p:nvPr>
          </p:nvSpPr>
          <p:spPr bwMode="auto">
            <a:xfrm>
              <a:off x="8654606" y="1177689"/>
              <a:ext cx="2412823" cy="5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预防生产</a:t>
              </a:r>
              <a:endParaRPr lang="en-US" altLang="ko-KR"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MH_SubTitle_2"/>
            <p:cNvSpPr txBox="true">
              <a:spLocks noChangeArrowheads="true"/>
            </p:cNvSpPr>
            <p:nvPr>
              <p:custDataLst>
                <p:tags r:id="rId14"/>
              </p:custDataLst>
            </p:nvPr>
          </p:nvSpPr>
          <p:spPr bwMode="auto">
            <a:xfrm>
              <a:off x="8654606" y="1793277"/>
              <a:ext cx="2412823" cy="5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重复使用</a:t>
              </a:r>
              <a:endParaRPr lang="en-US" altLang="ko-KR"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MH_SubTitle_3"/>
            <p:cNvSpPr txBox="true">
              <a:spLocks noChangeArrowheads="true"/>
            </p:cNvSpPr>
            <p:nvPr>
              <p:custDataLst>
                <p:tags r:id="rId15"/>
              </p:custDataLst>
            </p:nvPr>
          </p:nvSpPr>
          <p:spPr bwMode="auto">
            <a:xfrm>
              <a:off x="8654606" y="2434810"/>
              <a:ext cx="2412823" cy="5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循环再生</a:t>
              </a:r>
              <a:endParaRPr lang="en-US" altLang="ko-KR"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MH_SubTitle_4"/>
            <p:cNvSpPr txBox="true">
              <a:spLocks noChangeArrowheads="true"/>
            </p:cNvSpPr>
            <p:nvPr>
              <p:custDataLst>
                <p:tags r:id="rId16"/>
              </p:custDataLst>
            </p:nvPr>
          </p:nvSpPr>
          <p:spPr bwMode="auto">
            <a:xfrm>
              <a:off x="8654606" y="3031528"/>
              <a:ext cx="2412823" cy="5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能量回收</a:t>
              </a:r>
              <a:endParaRPr lang="en-US" altLang="ko-KR"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MH_SubTitle_5"/>
            <p:cNvSpPr txBox="true">
              <a:spLocks noChangeArrowheads="true"/>
            </p:cNvSpPr>
            <p:nvPr>
              <p:custDataLst>
                <p:tags r:id="rId17"/>
              </p:custDataLst>
            </p:nvPr>
          </p:nvSpPr>
          <p:spPr bwMode="auto">
            <a:xfrm>
              <a:off x="8654606" y="3581077"/>
              <a:ext cx="2412823" cy="5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末端处理</a:t>
              </a:r>
              <a:endParaRPr lang="en-US" altLang="ko-KR" sz="2400" dirty="0">
                <a:solidFill>
                  <a:srgbClr val="40404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文本框 21"/>
            <p:cNvSpPr txBox="true"/>
            <p:nvPr/>
          </p:nvSpPr>
          <p:spPr>
            <a:xfrm>
              <a:off x="1473771" y="4620846"/>
              <a:ext cx="1494763" cy="355034"/>
            </a:xfrm>
            <a:prstGeom prst="rect">
              <a:avLst/>
            </a:prstGeom>
            <a:solidFill>
              <a:srgbClr val="FFC000"/>
            </a:solidFill>
          </p:spPr>
          <p:txBody>
            <a:bodyPr wrap="square" rtlCol="0">
              <a:spAutoFit/>
            </a:bodyPr>
            <a:lstStyle/>
            <a:p>
              <a:pPr algn="ctr"/>
              <a:r>
                <a:rPr lang="zh-CN" altLang="en-US" sz="1705" dirty="0">
                  <a:solidFill>
                    <a:schemeClr val="bg1"/>
                  </a:solidFill>
                  <a:latin typeface="微软雅黑" panose="020B0503020204020204" pitchFamily="34" charset="-122"/>
                  <a:ea typeface="微软雅黑" panose="020B0503020204020204" pitchFamily="34" charset="-122"/>
                </a:rPr>
                <a:t>避免采用</a:t>
              </a:r>
              <a:endParaRPr lang="zh-CN" altLang="en-US" sz="1705"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true"/>
            <p:nvPr/>
          </p:nvSpPr>
          <p:spPr>
            <a:xfrm>
              <a:off x="1473771" y="713690"/>
              <a:ext cx="1494763" cy="355034"/>
            </a:xfrm>
            <a:prstGeom prst="rect">
              <a:avLst/>
            </a:prstGeom>
            <a:solidFill>
              <a:srgbClr val="FFC000"/>
            </a:solidFill>
          </p:spPr>
          <p:txBody>
            <a:bodyPr wrap="square" rtlCol="0">
              <a:spAutoFit/>
            </a:bodyPr>
            <a:lstStyle/>
            <a:p>
              <a:pPr algn="ctr"/>
              <a:r>
                <a:rPr lang="zh-CN" altLang="en-US" sz="1705" dirty="0">
                  <a:solidFill>
                    <a:schemeClr val="bg1"/>
                  </a:solidFill>
                  <a:latin typeface="微软雅黑" panose="020B0503020204020204" pitchFamily="34" charset="-122"/>
                  <a:ea typeface="微软雅黑" panose="020B0503020204020204" pitchFamily="34" charset="-122"/>
                </a:rPr>
                <a:t>更优选择</a:t>
              </a:r>
              <a:endParaRPr lang="zh-CN" altLang="en-US" sz="1705"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rot="10800000">
              <a:off x="1660478" y="1202387"/>
              <a:ext cx="1121350" cy="3194364"/>
              <a:chOff x="4506151" y="1970595"/>
              <a:chExt cx="1403600" cy="3998405"/>
            </a:xfrm>
          </p:grpSpPr>
          <p:sp>
            <p:nvSpPr>
              <p:cNvPr id="25" name="MH_SubTitle_2"/>
              <p:cNvSpPr/>
              <p:nvPr>
                <p:custDataLst>
                  <p:tags r:id="rId18"/>
                </p:custDataLst>
              </p:nvPr>
            </p:nvSpPr>
            <p:spPr>
              <a:xfrm>
                <a:off x="4506151" y="2744431"/>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lumMod val="20000"/>
                  <a:lumOff val="80000"/>
                </a:schemeClr>
              </a:solidFill>
              <a:ln w="3175" cap="flat" cmpd="sng" algn="ctr">
                <a:noFill/>
                <a:prstDash val="solid"/>
              </a:ln>
              <a:effectLst/>
            </p:spPr>
            <p:txBody>
              <a:bodyPr vert="horz" wrap="square" lIns="0" tIns="144000" rIns="0" bIns="0" anchor="ctr">
                <a:normAutofit/>
              </a:bodyPr>
              <a:lstStyle/>
              <a:p>
                <a:pPr lvl="0" algn="ctr">
                  <a:defRPr/>
                </a:pPr>
                <a:endParaRPr lang="zh-CN" altLang="en-US" kern="10" dirty="0">
                  <a:ln w="9525">
                    <a:noFill/>
                    <a:round/>
                  </a:ln>
                  <a:solidFill>
                    <a:srgbClr val="FFFFFF"/>
                  </a:solidFill>
                </a:endParaRPr>
              </a:p>
            </p:txBody>
          </p:sp>
          <p:sp>
            <p:nvSpPr>
              <p:cNvPr id="26" name="MH_SubTitle_4"/>
              <p:cNvSpPr/>
              <p:nvPr>
                <p:custDataLst>
                  <p:tags r:id="rId19"/>
                </p:custDataLst>
              </p:nvPr>
            </p:nvSpPr>
            <p:spPr>
              <a:xfrm>
                <a:off x="4506151" y="4292103"/>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2EBEFE"/>
              </a:solidFill>
              <a:ln w="3175" cap="flat" cmpd="sng" algn="ctr">
                <a:noFill/>
                <a:prstDash val="solid"/>
              </a:ln>
              <a:effectLst/>
            </p:spPr>
            <p:txBody>
              <a:bodyPr vert="horz" lIns="0" tIns="144000" rIns="0" bIns="0" anchor="ctr"/>
              <a:lstStyle/>
              <a:p>
                <a:pPr lvl="0" algn="ctr">
                  <a:defRPr/>
                </a:pPr>
                <a:endParaRPr lang="zh-CN" altLang="en-US" kern="10" dirty="0">
                  <a:ln w="9525">
                    <a:noFill/>
                    <a:round/>
                  </a:ln>
                  <a:solidFill>
                    <a:srgbClr val="FFFFFF"/>
                  </a:solidFill>
                </a:endParaRPr>
              </a:p>
            </p:txBody>
          </p:sp>
          <p:sp>
            <p:nvSpPr>
              <p:cNvPr id="27" name="MH_SubTitle_5"/>
              <p:cNvSpPr/>
              <p:nvPr>
                <p:custDataLst>
                  <p:tags r:id="rId20"/>
                </p:custDataLst>
              </p:nvPr>
            </p:nvSpPr>
            <p:spPr>
              <a:xfrm>
                <a:off x="4506151" y="5065936"/>
                <a:ext cx="1403600" cy="90306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019FE8"/>
              </a:solidFill>
              <a:ln w="3175" cap="flat" cmpd="sng" algn="ctr">
                <a:noFill/>
                <a:prstDash val="solid"/>
              </a:ln>
              <a:effectLst/>
            </p:spPr>
            <p:txBody>
              <a:bodyPr vert="horz" wrap="square" lIns="0" tIns="144000" rIns="0" bIns="0" anchor="ctr">
                <a:normAutofit/>
              </a:bodyPr>
              <a:lstStyle/>
              <a:p>
                <a:pPr lvl="0" algn="ctr">
                  <a:defRPr/>
                </a:pPr>
                <a:endParaRPr lang="zh-CN" altLang="en-US" kern="10" dirty="0">
                  <a:ln w="9525">
                    <a:noFill/>
                    <a:round/>
                  </a:ln>
                  <a:solidFill>
                    <a:srgbClr val="FFFFFF"/>
                  </a:solidFill>
                </a:endParaRPr>
              </a:p>
            </p:txBody>
          </p:sp>
          <p:sp>
            <p:nvSpPr>
              <p:cNvPr id="28" name="MH_SubTitle_1"/>
              <p:cNvSpPr/>
              <p:nvPr>
                <p:custDataLst>
                  <p:tags r:id="rId21"/>
                </p:custDataLst>
              </p:nvPr>
            </p:nvSpPr>
            <p:spPr>
              <a:xfrm>
                <a:off x="4506151" y="1970595"/>
                <a:ext cx="1403600" cy="903064"/>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D9D9D9"/>
              </a:solidFill>
              <a:ln w="3175" cap="flat" cmpd="sng" algn="ctr">
                <a:noFill/>
                <a:prstDash val="solid"/>
              </a:ln>
              <a:effectLst/>
            </p:spPr>
            <p:txBody>
              <a:bodyPr vert="horz" wrap="square" lIns="0" tIns="0" rIns="0" bIns="0" anchor="ctr">
                <a:normAutofit/>
              </a:bodyPr>
              <a:lstStyle/>
              <a:p>
                <a:pPr lvl="0" algn="ctr">
                  <a:defRPr/>
                </a:pPr>
                <a:endParaRPr lang="zh-CN" altLang="en-US" kern="10" dirty="0">
                  <a:ln w="9525">
                    <a:noFill/>
                    <a:round/>
                  </a:ln>
                  <a:solidFill>
                    <a:srgbClr val="FFFFFF"/>
                  </a:solidFill>
                </a:endParaRPr>
              </a:p>
            </p:txBody>
          </p:sp>
          <p:sp>
            <p:nvSpPr>
              <p:cNvPr id="29" name="MH_SubTitle_3"/>
              <p:cNvSpPr/>
              <p:nvPr>
                <p:custDataLst>
                  <p:tags r:id="rId22"/>
                </p:custDataLst>
              </p:nvPr>
            </p:nvSpPr>
            <p:spPr>
              <a:xfrm>
                <a:off x="4506151" y="3498934"/>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lumMod val="40000"/>
                  <a:lumOff val="60000"/>
                </a:schemeClr>
              </a:solidFill>
              <a:ln w="3175" cap="flat" cmpd="sng" algn="ctr">
                <a:noFill/>
                <a:prstDash val="solid"/>
              </a:ln>
              <a:effectLst/>
            </p:spPr>
            <p:txBody>
              <a:bodyPr vert="horz" wrap="square" lIns="0" tIns="144000" rIns="0" bIns="0" anchor="ctr">
                <a:normAutofit/>
              </a:bodyPr>
              <a:lstStyle/>
              <a:p>
                <a:pPr lvl="0" algn="ctr">
                  <a:defRPr/>
                </a:pPr>
                <a:endParaRPr lang="zh-CN" altLang="en-US" kern="10" dirty="0">
                  <a:ln w="9525">
                    <a:noFill/>
                    <a:round/>
                  </a:ln>
                  <a:solidFill>
                    <a:srgbClr val="FFFFFF"/>
                  </a:solidFill>
                </a:endParaRPr>
              </a:p>
            </p:txBody>
          </p:sp>
        </p:grpSp>
      </p:grpSp>
      <p:cxnSp>
        <p:nvCxnSpPr>
          <p:cNvPr id="32" name="直接连接符 3"/>
          <p:cNvCxnSpPr>
            <a:cxnSpLocks noChangeShapeType="true"/>
          </p:cNvCxnSpPr>
          <p:nvPr/>
        </p:nvCxnSpPr>
        <p:spPr bwMode="auto">
          <a:xfrm>
            <a:off x="1332208" y="31276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2" name="文本框 1"/>
          <p:cNvSpPr txBox="true"/>
          <p:nvPr/>
        </p:nvSpPr>
        <p:spPr>
          <a:xfrm>
            <a:off x="1472565" y="370205"/>
            <a:ext cx="2632710" cy="445135"/>
          </a:xfrm>
          <a:prstGeom prst="rect">
            <a:avLst/>
          </a:prstGeom>
          <a:noFill/>
        </p:spPr>
        <p:txBody>
          <a:bodyPr wrap="none" rtlCol="0" anchor="t">
            <a:spAutoFit/>
          </a:bodyPr>
          <a:p>
            <a:r>
              <a:rPr lang="en-US" sz="2300" b="1" spc="-90" dirty="0">
                <a:solidFill>
                  <a:srgbClr val="242424"/>
                </a:solidFill>
                <a:latin typeface="微软雅黑" panose="020B0503020204020204" pitchFamily="34" charset="-122"/>
                <a:cs typeface="微软雅黑" panose="020B0503020204020204" pitchFamily="34" charset="-122"/>
                <a:sym typeface="+mn-ea"/>
              </a:rPr>
              <a:t>3.4 资源效率路线图</a:t>
            </a:r>
            <a:endParaRPr lang="en-US" sz="2300" b="1" spc="-90" dirty="0">
              <a:solidFill>
                <a:srgbClr val="242424"/>
              </a:solidFill>
              <a:latin typeface="微软雅黑" panose="020B0503020204020204" pitchFamily="34" charset="-122"/>
              <a:cs typeface="微软雅黑" panose="020B0503020204020204" pitchFamily="34" charset="-122"/>
            </a:endParaRPr>
          </a:p>
        </p:txBody>
      </p:sp>
      <p:pic>
        <p:nvPicPr>
          <p:cNvPr id="3" name="图片 2"/>
          <p:cNvPicPr>
            <a:picLocks noChangeAspect="true"/>
          </p:cNvPicPr>
          <p:nvPr/>
        </p:nvPicPr>
        <p:blipFill>
          <a:blip r:embed="rId23"/>
          <a:stretch>
            <a:fillRect/>
          </a:stretch>
        </p:blipFill>
        <p:spPr>
          <a:xfrm>
            <a:off x="709295" y="279400"/>
            <a:ext cx="561340" cy="561340"/>
          </a:xfrm>
          <a:prstGeom prst="rect">
            <a:avLst/>
          </a:prstGeom>
        </p:spPr>
      </p:pic>
    </p:spTree>
    <p:custDataLst>
      <p:tags r:id="rId2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7873472" y="2673428"/>
            <a:ext cx="3525872" cy="860732"/>
          </a:xfrm>
          <a:prstGeom prst="rect">
            <a:avLst/>
          </a:prstGeom>
          <a:no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r>
              <a:rPr lang="zh-CN" altLang="en-US" sz="6000" kern="0" dirty="0">
                <a:solidFill>
                  <a:srgbClr val="FF0000"/>
                </a:solidFill>
                <a:latin typeface="微软雅黑" panose="020B0503020204020204" pitchFamily="34" charset="-122"/>
                <a:ea typeface="微软雅黑" panose="020B0503020204020204" pitchFamily="34" charset="-122"/>
              </a:rPr>
              <a:t>有害垃圾</a:t>
            </a:r>
            <a:endParaRPr lang="zh-CN" altLang="en-US" sz="6000" kern="0" dirty="0">
              <a:solidFill>
                <a:srgbClr val="FF0000"/>
              </a:solidFill>
              <a:latin typeface="微软雅黑" panose="020B0503020204020204" pitchFamily="34" charset="-122"/>
              <a:ea typeface="微软雅黑" panose="020B0503020204020204" pitchFamily="34" charset="-122"/>
            </a:endParaRPr>
          </a:p>
        </p:txBody>
      </p:sp>
      <p:sp>
        <p:nvSpPr>
          <p:cNvPr id="23" name="矩形 22"/>
          <p:cNvSpPr/>
          <p:nvPr/>
        </p:nvSpPr>
        <p:spPr>
          <a:xfrm>
            <a:off x="8005435" y="5068245"/>
            <a:ext cx="3393909" cy="860732"/>
          </a:xfrm>
          <a:prstGeom prst="rect">
            <a:avLst/>
          </a:prstGeom>
          <a:no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r>
              <a:rPr lang="zh-CN" altLang="en-US" sz="6000" kern="0" dirty="0">
                <a:solidFill>
                  <a:srgbClr val="7F7F7F"/>
                </a:solidFill>
                <a:latin typeface="微软雅黑" panose="020B0503020204020204" pitchFamily="34" charset="-122"/>
                <a:ea typeface="微软雅黑" panose="020B0503020204020204" pitchFamily="34" charset="-122"/>
              </a:rPr>
              <a:t>其他垃圾</a:t>
            </a:r>
            <a:endParaRPr lang="zh-CN" altLang="en-US" sz="6000" kern="0" dirty="0">
              <a:solidFill>
                <a:srgbClr val="7F7F7F"/>
              </a:solidFill>
              <a:latin typeface="微软雅黑" panose="020B0503020204020204" pitchFamily="34" charset="-122"/>
              <a:ea typeface="微软雅黑" panose="020B0503020204020204" pitchFamily="34" charset="-122"/>
            </a:endParaRPr>
          </a:p>
        </p:txBody>
      </p:sp>
      <p:sp>
        <p:nvSpPr>
          <p:cNvPr id="24" name="矩形 23"/>
          <p:cNvSpPr/>
          <p:nvPr/>
        </p:nvSpPr>
        <p:spPr>
          <a:xfrm>
            <a:off x="2364943" y="2670663"/>
            <a:ext cx="3314700" cy="860732"/>
          </a:xfrm>
          <a:prstGeom prst="rect">
            <a:avLst/>
          </a:prstGeom>
          <a:no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r>
              <a:rPr lang="zh-CN" altLang="en-US" sz="6000" kern="0" dirty="0">
                <a:solidFill>
                  <a:srgbClr val="49B1EB"/>
                </a:solidFill>
                <a:latin typeface="微软雅黑" panose="020B0503020204020204" pitchFamily="34" charset="-122"/>
                <a:ea typeface="微软雅黑" panose="020B0503020204020204" pitchFamily="34" charset="-122"/>
              </a:rPr>
              <a:t>可回收物</a:t>
            </a:r>
            <a:endParaRPr lang="zh-CN" altLang="en-US" sz="6000" kern="0" dirty="0">
              <a:solidFill>
                <a:srgbClr val="49B1EB"/>
              </a:solidFill>
              <a:latin typeface="微软雅黑" panose="020B0503020204020204" pitchFamily="34" charset="-122"/>
              <a:ea typeface="微软雅黑" panose="020B0503020204020204" pitchFamily="34" charset="-122"/>
            </a:endParaRPr>
          </a:p>
        </p:txBody>
      </p:sp>
      <p:sp>
        <p:nvSpPr>
          <p:cNvPr id="25" name="矩形 24"/>
          <p:cNvSpPr/>
          <p:nvPr/>
        </p:nvSpPr>
        <p:spPr>
          <a:xfrm>
            <a:off x="2381220" y="5068245"/>
            <a:ext cx="3314700" cy="860732"/>
          </a:xfrm>
          <a:prstGeom prst="rect">
            <a:avLst/>
          </a:prstGeom>
          <a:no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r>
              <a:rPr lang="zh-CN" altLang="en-US" sz="6000" kern="0" dirty="0">
                <a:solidFill>
                  <a:srgbClr val="45AC4A"/>
                </a:solidFill>
                <a:latin typeface="微软雅黑" panose="020B0503020204020204" pitchFamily="34" charset="-122"/>
                <a:ea typeface="微软雅黑" panose="020B0503020204020204" pitchFamily="34" charset="-122"/>
              </a:rPr>
              <a:t>厨余垃圾</a:t>
            </a:r>
            <a:endParaRPr lang="zh-CN" altLang="en-US" sz="6000" kern="0" dirty="0">
              <a:solidFill>
                <a:srgbClr val="45AC4A"/>
              </a:solidFill>
              <a:latin typeface="微软雅黑" panose="020B0503020204020204" pitchFamily="34" charset="-122"/>
              <a:ea typeface="微软雅黑" panose="020B0503020204020204" pitchFamily="34" charset="-122"/>
            </a:endParaRPr>
          </a:p>
        </p:txBody>
      </p:sp>
      <p:pic>
        <p:nvPicPr>
          <p:cNvPr id="2" name="图片 1"/>
          <p:cNvPicPr>
            <a:picLocks noChangeAspect="true"/>
          </p:cNvPicPr>
          <p:nvPr/>
        </p:nvPicPr>
        <p:blipFill rotWithShape="true">
          <a:blip r:embed="rId1"/>
          <a:srcRect l="3545" t="6287" r="5591" b="6792"/>
          <a:stretch>
            <a:fillRect/>
          </a:stretch>
        </p:blipFill>
        <p:spPr>
          <a:xfrm>
            <a:off x="918349" y="2521988"/>
            <a:ext cx="1308100" cy="1231901"/>
          </a:xfrm>
          <a:prstGeom prst="rect">
            <a:avLst/>
          </a:prstGeom>
        </p:spPr>
      </p:pic>
      <p:pic>
        <p:nvPicPr>
          <p:cNvPr id="5" name="图片 4"/>
          <p:cNvPicPr>
            <a:picLocks noChangeAspect="true"/>
          </p:cNvPicPr>
          <p:nvPr/>
        </p:nvPicPr>
        <p:blipFill rotWithShape="true">
          <a:blip r:embed="rId2">
            <a:extLst>
              <a:ext uri="{28A0092B-C50C-407E-A947-70E740481C1C}">
                <a14:useLocalDpi xmlns:a14="http://schemas.microsoft.com/office/drawing/2010/main" val="false"/>
              </a:ext>
            </a:extLst>
          </a:blip>
          <a:srcRect l="16313" t="7371" r="15029" b="6664"/>
          <a:stretch>
            <a:fillRect/>
          </a:stretch>
        </p:blipFill>
        <p:spPr>
          <a:xfrm>
            <a:off x="1013196" y="4801908"/>
            <a:ext cx="1130300" cy="1393409"/>
          </a:xfrm>
          <a:prstGeom prst="rect">
            <a:avLst/>
          </a:prstGeom>
        </p:spPr>
      </p:pic>
      <p:pic>
        <p:nvPicPr>
          <p:cNvPr id="6" name="图片 5"/>
          <p:cNvPicPr>
            <a:picLocks noChangeAspect="true"/>
          </p:cNvPicPr>
          <p:nvPr/>
        </p:nvPicPr>
        <p:blipFill rotWithShape="true">
          <a:blip r:embed="rId3">
            <a:extLst>
              <a:ext uri="{28A0092B-C50C-407E-A947-70E740481C1C}">
                <a14:useLocalDpi xmlns:a14="http://schemas.microsoft.com/office/drawing/2010/main" val="false"/>
              </a:ext>
            </a:extLst>
          </a:blip>
          <a:srcRect l="4486" t="7097" r="5485" b="8251"/>
          <a:stretch>
            <a:fillRect/>
          </a:stretch>
        </p:blipFill>
        <p:spPr>
          <a:xfrm>
            <a:off x="6514088" y="2532760"/>
            <a:ext cx="1310580" cy="1222367"/>
          </a:xfrm>
          <a:prstGeom prst="rect">
            <a:avLst/>
          </a:prstGeom>
        </p:spPr>
      </p:pic>
      <p:pic>
        <p:nvPicPr>
          <p:cNvPr id="26" name="图片 25"/>
          <p:cNvPicPr>
            <a:picLocks noChangeAspect="true"/>
          </p:cNvPicPr>
          <p:nvPr/>
        </p:nvPicPr>
        <p:blipFill rotWithShape="true">
          <a:blip r:embed="rId4">
            <a:extLst>
              <a:ext uri="{28A0092B-C50C-407E-A947-70E740481C1C}">
                <a14:useLocalDpi xmlns:a14="http://schemas.microsoft.com/office/drawing/2010/main" val="false"/>
              </a:ext>
            </a:extLst>
          </a:blip>
          <a:srcRect l="5425" t="3009" r="8205" b="5930"/>
          <a:stretch>
            <a:fillRect/>
          </a:stretch>
        </p:blipFill>
        <p:spPr>
          <a:xfrm>
            <a:off x="6538624" y="4801908"/>
            <a:ext cx="1359387" cy="1400169"/>
          </a:xfrm>
          <a:prstGeom prst="rect">
            <a:avLst/>
          </a:prstGeom>
        </p:spPr>
      </p:pic>
      <p:cxnSp>
        <p:nvCxnSpPr>
          <p:cNvPr id="14"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cxnSp>
        <p:nvCxnSpPr>
          <p:cNvPr id="15" name="直接连接符 8"/>
          <p:cNvCxnSpPr>
            <a:cxnSpLocks noChangeShapeType="true"/>
          </p:cNvCxnSpPr>
          <p:nvPr/>
        </p:nvCxnSpPr>
        <p:spPr bwMode="auto">
          <a:xfrm>
            <a:off x="781740" y="4296081"/>
            <a:ext cx="4560000" cy="55033"/>
          </a:xfrm>
          <a:prstGeom prst="line">
            <a:avLst/>
          </a:prstGeom>
          <a:noFill/>
          <a:ln w="12700" cmpd="sng">
            <a:solidFill>
              <a:srgbClr val="08090D"/>
            </a:solidFill>
            <a:prstDash val="dash"/>
            <a:round/>
          </a:ln>
          <a:extLst>
            <a:ext uri="{909E8E84-426E-40DD-AFC4-6F175D3DCCD1}">
              <a14:hiddenFill xmlns:a14="http://schemas.microsoft.com/office/drawing/2010/main">
                <a:noFill/>
              </a14:hiddenFill>
            </a:ext>
          </a:extLst>
        </p:spPr>
      </p:cxnSp>
      <p:cxnSp>
        <p:nvCxnSpPr>
          <p:cNvPr id="17" name="直接连接符 9"/>
          <p:cNvCxnSpPr>
            <a:cxnSpLocks noChangeShapeType="true"/>
          </p:cNvCxnSpPr>
          <p:nvPr/>
        </p:nvCxnSpPr>
        <p:spPr bwMode="auto">
          <a:xfrm flipV="true">
            <a:off x="6096000" y="4885685"/>
            <a:ext cx="0" cy="1536000"/>
          </a:xfrm>
          <a:prstGeom prst="line">
            <a:avLst/>
          </a:prstGeom>
          <a:noFill/>
          <a:ln w="12700" cmpd="sng">
            <a:solidFill>
              <a:srgbClr val="08090D"/>
            </a:solidFill>
            <a:prstDash val="dash"/>
            <a:round/>
          </a:ln>
          <a:extLst>
            <a:ext uri="{909E8E84-426E-40DD-AFC4-6F175D3DCCD1}">
              <a14:hiddenFill xmlns:a14="http://schemas.microsoft.com/office/drawing/2010/main">
                <a:noFill/>
              </a14:hiddenFill>
            </a:ext>
          </a:extLst>
        </p:spPr>
      </p:cxnSp>
      <p:cxnSp>
        <p:nvCxnSpPr>
          <p:cNvPr id="18" name="直接连接符 10"/>
          <p:cNvCxnSpPr>
            <a:cxnSpLocks noChangeShapeType="true"/>
          </p:cNvCxnSpPr>
          <p:nvPr/>
        </p:nvCxnSpPr>
        <p:spPr bwMode="auto">
          <a:xfrm>
            <a:off x="6811431" y="4358635"/>
            <a:ext cx="4560000" cy="0"/>
          </a:xfrm>
          <a:prstGeom prst="line">
            <a:avLst/>
          </a:prstGeom>
          <a:noFill/>
          <a:ln w="12700" cmpd="sng">
            <a:solidFill>
              <a:srgbClr val="08090D"/>
            </a:solidFill>
            <a:prstDash val="dash"/>
            <a:round/>
          </a:ln>
          <a:extLst>
            <a:ext uri="{909E8E84-426E-40DD-AFC4-6F175D3DCCD1}">
              <a14:hiddenFill xmlns:a14="http://schemas.microsoft.com/office/drawing/2010/main">
                <a:noFill/>
              </a14:hiddenFill>
            </a:ext>
          </a:extLst>
        </p:spPr>
      </p:cxnSp>
      <p:cxnSp>
        <p:nvCxnSpPr>
          <p:cNvPr id="19" name="直接连接符 12"/>
          <p:cNvCxnSpPr>
            <a:cxnSpLocks noChangeShapeType="true"/>
          </p:cNvCxnSpPr>
          <p:nvPr/>
        </p:nvCxnSpPr>
        <p:spPr bwMode="auto">
          <a:xfrm flipV="true">
            <a:off x="6096000" y="2023952"/>
            <a:ext cx="0" cy="1536000"/>
          </a:xfrm>
          <a:prstGeom prst="line">
            <a:avLst/>
          </a:prstGeom>
          <a:noFill/>
          <a:ln w="12700" cmpd="sng">
            <a:solidFill>
              <a:srgbClr val="08090D"/>
            </a:solidFill>
            <a:prstDash val="dash"/>
            <a:round/>
          </a:ln>
          <a:extLst>
            <a:ext uri="{909E8E84-426E-40DD-AFC4-6F175D3DCCD1}">
              <a14:hiddenFill xmlns:a14="http://schemas.microsoft.com/office/drawing/2010/main">
                <a:noFill/>
              </a14:hiddenFill>
            </a:ext>
          </a:extLst>
        </p:spPr>
      </p:cxnSp>
      <p:grpSp>
        <p:nvGrpSpPr>
          <p:cNvPr id="20" name="组合 16"/>
          <p:cNvGrpSpPr/>
          <p:nvPr/>
        </p:nvGrpSpPr>
        <p:grpSpPr bwMode="auto">
          <a:xfrm>
            <a:off x="5604264" y="3730875"/>
            <a:ext cx="986367" cy="1071033"/>
            <a:chOff x="0" y="0"/>
            <a:chExt cx="738421" cy="802461"/>
          </a:xfrm>
        </p:grpSpPr>
        <p:sp>
          <p:nvSpPr>
            <p:cNvPr id="21" name="泪滴形 17"/>
            <p:cNvSpPr/>
            <p:nvPr/>
          </p:nvSpPr>
          <p:spPr bwMode="auto">
            <a:xfrm rot="11515453">
              <a:off x="375902" y="138105"/>
              <a:ext cx="296207" cy="296207"/>
            </a:xfrm>
            <a:custGeom>
              <a:avLst/>
              <a:gdLst>
                <a:gd name="T0" fmla="*/ 0 w 296207"/>
                <a:gd name="T1" fmla="*/ 148104 h 296207"/>
                <a:gd name="T2" fmla="*/ 148104 w 296207"/>
                <a:gd name="T3" fmla="*/ 0 h 296207"/>
                <a:gd name="T4" fmla="*/ 287500 w 296207"/>
                <a:gd name="T5" fmla="*/ 8707 h 296207"/>
                <a:gd name="T6" fmla="*/ 296207 w 296207"/>
                <a:gd name="T7" fmla="*/ 148104 h 296207"/>
                <a:gd name="T8" fmla="*/ 148103 w 296207"/>
                <a:gd name="T9" fmla="*/ 296208 h 296207"/>
                <a:gd name="T10" fmla="*/ -1 w 296207"/>
                <a:gd name="T11" fmla="*/ 148104 h 296207"/>
                <a:gd name="T12" fmla="*/ 0 w 296207"/>
                <a:gd name="T13" fmla="*/ 148104 h 296207"/>
              </a:gdLst>
              <a:ahLst/>
              <a:cxnLst>
                <a:cxn ang="0">
                  <a:pos x="T0" y="T1"/>
                </a:cxn>
                <a:cxn ang="0">
                  <a:pos x="T2" y="T3"/>
                </a:cxn>
                <a:cxn ang="0">
                  <a:pos x="T4" y="T5"/>
                </a:cxn>
                <a:cxn ang="0">
                  <a:pos x="T6" y="T7"/>
                </a:cxn>
                <a:cxn ang="0">
                  <a:pos x="T8" y="T9"/>
                </a:cxn>
                <a:cxn ang="0">
                  <a:pos x="T10" y="T11"/>
                </a:cxn>
                <a:cxn ang="0">
                  <a:pos x="T12" y="T13"/>
                </a:cxn>
              </a:cxnLst>
              <a:rect l="0" t="0" r="r" b="b"/>
              <a:pathLst>
                <a:path w="296207" h="296207">
                  <a:moveTo>
                    <a:pt x="0" y="148104"/>
                  </a:moveTo>
                  <a:cubicBezTo>
                    <a:pt x="0" y="66308"/>
                    <a:pt x="66308" y="0"/>
                    <a:pt x="148104" y="0"/>
                  </a:cubicBezTo>
                  <a:cubicBezTo>
                    <a:pt x="194569" y="0"/>
                    <a:pt x="241035" y="2902"/>
                    <a:pt x="287500" y="8707"/>
                  </a:cubicBezTo>
                  <a:cubicBezTo>
                    <a:pt x="293305" y="55172"/>
                    <a:pt x="296207" y="101638"/>
                    <a:pt x="296207" y="148104"/>
                  </a:cubicBezTo>
                  <a:cubicBezTo>
                    <a:pt x="296207" y="229900"/>
                    <a:pt x="229899" y="296208"/>
                    <a:pt x="148103" y="296208"/>
                  </a:cubicBezTo>
                  <a:cubicBezTo>
                    <a:pt x="66307" y="296208"/>
                    <a:pt x="-1" y="229900"/>
                    <a:pt x="-1" y="148104"/>
                  </a:cubicBezTo>
                  <a:lnTo>
                    <a:pt x="0" y="148104"/>
                  </a:lnTo>
                  <a:close/>
                </a:path>
              </a:pathLst>
            </a:custGeom>
            <a:solidFill>
              <a:srgbClr val="B5282B"/>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400"/>
            </a:p>
          </p:txBody>
        </p:sp>
        <p:sp>
          <p:nvSpPr>
            <p:cNvPr id="27" name="泪滴形 18"/>
            <p:cNvSpPr/>
            <p:nvPr/>
          </p:nvSpPr>
          <p:spPr bwMode="auto">
            <a:xfrm rot="5400000">
              <a:off x="-9584" y="9584"/>
              <a:ext cx="325953" cy="306785"/>
            </a:xfrm>
            <a:custGeom>
              <a:avLst/>
              <a:gdLst>
                <a:gd name="T0" fmla="*/ 0 w 325953"/>
                <a:gd name="T1" fmla="*/ 153393 h 306785"/>
                <a:gd name="T2" fmla="*/ 162977 w 325953"/>
                <a:gd name="T3" fmla="*/ 0 h 306785"/>
                <a:gd name="T4" fmla="*/ 316372 w 325953"/>
                <a:gd name="T5" fmla="*/ 9018 h 306785"/>
                <a:gd name="T6" fmla="*/ 325953 w 325953"/>
                <a:gd name="T7" fmla="*/ 153393 h 306785"/>
                <a:gd name="T8" fmla="*/ 162976 w 325953"/>
                <a:gd name="T9" fmla="*/ 306786 h 306785"/>
                <a:gd name="T10" fmla="*/ -1 w 325953"/>
                <a:gd name="T11" fmla="*/ 153393 h 306785"/>
                <a:gd name="T12" fmla="*/ 0 w 325953"/>
                <a:gd name="T13" fmla="*/ 153393 h 306785"/>
              </a:gdLst>
              <a:ahLst/>
              <a:cxnLst>
                <a:cxn ang="0">
                  <a:pos x="T0" y="T1"/>
                </a:cxn>
                <a:cxn ang="0">
                  <a:pos x="T2" y="T3"/>
                </a:cxn>
                <a:cxn ang="0">
                  <a:pos x="T4" y="T5"/>
                </a:cxn>
                <a:cxn ang="0">
                  <a:pos x="T6" y="T7"/>
                </a:cxn>
                <a:cxn ang="0">
                  <a:pos x="T8" y="T9"/>
                </a:cxn>
                <a:cxn ang="0">
                  <a:pos x="T10" y="T11"/>
                </a:cxn>
                <a:cxn ang="0">
                  <a:pos x="T12" y="T13"/>
                </a:cxn>
              </a:cxnLst>
              <a:rect l="0" t="0" r="r" b="b"/>
              <a:pathLst>
                <a:path w="325953" h="306785">
                  <a:moveTo>
                    <a:pt x="0" y="153393"/>
                  </a:moveTo>
                  <a:cubicBezTo>
                    <a:pt x="0" y="68676"/>
                    <a:pt x="72967" y="0"/>
                    <a:pt x="162977" y="0"/>
                  </a:cubicBezTo>
                  <a:cubicBezTo>
                    <a:pt x="214108" y="0"/>
                    <a:pt x="265240" y="3006"/>
                    <a:pt x="316372" y="9018"/>
                  </a:cubicBezTo>
                  <a:cubicBezTo>
                    <a:pt x="322759" y="57143"/>
                    <a:pt x="325953" y="105268"/>
                    <a:pt x="325953" y="153393"/>
                  </a:cubicBezTo>
                  <a:cubicBezTo>
                    <a:pt x="325953" y="238110"/>
                    <a:pt x="252986" y="306786"/>
                    <a:pt x="162976" y="306786"/>
                  </a:cubicBezTo>
                  <a:cubicBezTo>
                    <a:pt x="72966" y="306786"/>
                    <a:pt x="-1" y="238110"/>
                    <a:pt x="-1" y="153393"/>
                  </a:cubicBezTo>
                  <a:lnTo>
                    <a:pt x="0" y="153393"/>
                  </a:lnTo>
                  <a:close/>
                </a:path>
              </a:pathLst>
            </a:custGeom>
            <a:solidFill>
              <a:srgbClr val="3351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400"/>
            </a:p>
          </p:txBody>
        </p:sp>
        <p:sp>
          <p:nvSpPr>
            <p:cNvPr id="28" name="泪滴形 19"/>
            <p:cNvSpPr/>
            <p:nvPr/>
          </p:nvSpPr>
          <p:spPr bwMode="auto">
            <a:xfrm rot="16200000">
              <a:off x="446355" y="510395"/>
              <a:ext cx="292066" cy="292066"/>
            </a:xfrm>
            <a:custGeom>
              <a:avLst/>
              <a:gdLst>
                <a:gd name="T0" fmla="*/ 0 w 292066"/>
                <a:gd name="T1" fmla="*/ 146033 h 292066"/>
                <a:gd name="T2" fmla="*/ 146033 w 292066"/>
                <a:gd name="T3" fmla="*/ 0 h 292066"/>
                <a:gd name="T4" fmla="*/ 283481 w 292066"/>
                <a:gd name="T5" fmla="*/ 8585 h 292066"/>
                <a:gd name="T6" fmla="*/ 292066 w 292066"/>
                <a:gd name="T7" fmla="*/ 146033 h 292066"/>
                <a:gd name="T8" fmla="*/ 146033 w 292066"/>
                <a:gd name="T9" fmla="*/ 292066 h 292066"/>
                <a:gd name="T10" fmla="*/ 0 w 292066"/>
                <a:gd name="T11" fmla="*/ 146033 h 292066"/>
              </a:gdLst>
              <a:ahLst/>
              <a:cxnLst>
                <a:cxn ang="0">
                  <a:pos x="T0" y="T1"/>
                </a:cxn>
                <a:cxn ang="0">
                  <a:pos x="T2" y="T3"/>
                </a:cxn>
                <a:cxn ang="0">
                  <a:pos x="T4" y="T5"/>
                </a:cxn>
                <a:cxn ang="0">
                  <a:pos x="T6" y="T7"/>
                </a:cxn>
                <a:cxn ang="0">
                  <a:pos x="T8" y="T9"/>
                </a:cxn>
                <a:cxn ang="0">
                  <a:pos x="T10" y="T11"/>
                </a:cxn>
              </a:cxnLst>
              <a:rect l="0" t="0" r="r" b="b"/>
              <a:pathLst>
                <a:path w="292066" h="292066">
                  <a:moveTo>
                    <a:pt x="0" y="146033"/>
                  </a:moveTo>
                  <a:cubicBezTo>
                    <a:pt x="0" y="65381"/>
                    <a:pt x="65381" y="0"/>
                    <a:pt x="146033" y="0"/>
                  </a:cubicBezTo>
                  <a:cubicBezTo>
                    <a:pt x="191849" y="0"/>
                    <a:pt x="237665" y="2862"/>
                    <a:pt x="283481" y="8585"/>
                  </a:cubicBezTo>
                  <a:cubicBezTo>
                    <a:pt x="289204" y="54401"/>
                    <a:pt x="292066" y="100217"/>
                    <a:pt x="292066" y="146033"/>
                  </a:cubicBezTo>
                  <a:cubicBezTo>
                    <a:pt x="292066" y="226685"/>
                    <a:pt x="226685" y="292066"/>
                    <a:pt x="146033" y="292066"/>
                  </a:cubicBezTo>
                  <a:cubicBezTo>
                    <a:pt x="65381" y="292066"/>
                    <a:pt x="0" y="226685"/>
                    <a:pt x="0" y="146033"/>
                  </a:cubicBezTo>
                  <a:close/>
                </a:path>
              </a:pathLst>
            </a:cu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9" name="泪滴形 20"/>
            <p:cNvSpPr/>
            <p:nvPr/>
          </p:nvSpPr>
          <p:spPr bwMode="auto">
            <a:xfrm>
              <a:off x="56431" y="413039"/>
              <a:ext cx="292066" cy="292066"/>
            </a:xfrm>
            <a:custGeom>
              <a:avLst/>
              <a:gdLst>
                <a:gd name="T0" fmla="*/ 0 w 292066"/>
                <a:gd name="T1" fmla="*/ 146033 h 292066"/>
                <a:gd name="T2" fmla="*/ 146033 w 292066"/>
                <a:gd name="T3" fmla="*/ 0 h 292066"/>
                <a:gd name="T4" fmla="*/ 283481 w 292066"/>
                <a:gd name="T5" fmla="*/ 8585 h 292066"/>
                <a:gd name="T6" fmla="*/ 292066 w 292066"/>
                <a:gd name="T7" fmla="*/ 146033 h 292066"/>
                <a:gd name="T8" fmla="*/ 146033 w 292066"/>
                <a:gd name="T9" fmla="*/ 292066 h 292066"/>
                <a:gd name="T10" fmla="*/ 0 w 292066"/>
                <a:gd name="T11" fmla="*/ 146033 h 292066"/>
              </a:gdLst>
              <a:ahLst/>
              <a:cxnLst>
                <a:cxn ang="0">
                  <a:pos x="T0" y="T1"/>
                </a:cxn>
                <a:cxn ang="0">
                  <a:pos x="T2" y="T3"/>
                </a:cxn>
                <a:cxn ang="0">
                  <a:pos x="T4" y="T5"/>
                </a:cxn>
                <a:cxn ang="0">
                  <a:pos x="T6" y="T7"/>
                </a:cxn>
                <a:cxn ang="0">
                  <a:pos x="T8" y="T9"/>
                </a:cxn>
                <a:cxn ang="0">
                  <a:pos x="T10" y="T11"/>
                </a:cxn>
              </a:cxnLst>
              <a:rect l="0" t="0" r="r" b="b"/>
              <a:pathLst>
                <a:path w="292066" h="292066">
                  <a:moveTo>
                    <a:pt x="0" y="146033"/>
                  </a:moveTo>
                  <a:cubicBezTo>
                    <a:pt x="0" y="65381"/>
                    <a:pt x="65381" y="0"/>
                    <a:pt x="146033" y="0"/>
                  </a:cubicBezTo>
                  <a:cubicBezTo>
                    <a:pt x="191849" y="0"/>
                    <a:pt x="237665" y="2862"/>
                    <a:pt x="283481" y="8585"/>
                  </a:cubicBezTo>
                  <a:cubicBezTo>
                    <a:pt x="289204" y="54401"/>
                    <a:pt x="292066" y="100217"/>
                    <a:pt x="292066" y="146033"/>
                  </a:cubicBezTo>
                  <a:cubicBezTo>
                    <a:pt x="292066" y="226685"/>
                    <a:pt x="226685" y="292066"/>
                    <a:pt x="146033" y="292066"/>
                  </a:cubicBezTo>
                  <a:cubicBezTo>
                    <a:pt x="65381" y="292066"/>
                    <a:pt x="0" y="226685"/>
                    <a:pt x="0" y="146033"/>
                  </a:cubicBezTo>
                  <a:close/>
                </a:path>
              </a:pathLst>
            </a:custGeom>
            <a:solidFill>
              <a:srgbClr val="356D38"/>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400"/>
            </a:p>
          </p:txBody>
        </p:sp>
      </p:grpSp>
      <p:sp>
        <p:nvSpPr>
          <p:cNvPr id="30" name="文本框 99"/>
          <p:cNvSpPr txBox="true">
            <a:spLocks noChangeArrowheads="true"/>
          </p:cNvSpPr>
          <p:nvPr/>
        </p:nvSpPr>
        <p:spPr bwMode="auto">
          <a:xfrm>
            <a:off x="1451137" y="979207"/>
            <a:ext cx="9289732"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zh-CN" sz="2135" dirty="0">
                <a:solidFill>
                  <a:srgbClr val="445469"/>
                </a:solidFill>
                <a:latin typeface="微软雅黑" panose="020B0503020204020204" pitchFamily="34" charset="-122"/>
                <a:ea typeface="微软雅黑" panose="020B0503020204020204" pitchFamily="34" charset="-122"/>
              </a:rPr>
              <a:t>生活垃圾分为可回收物、厨余垃圾、有害垃圾、其他垃圾等</a:t>
            </a:r>
            <a:r>
              <a:rPr lang="en-US" altLang="zh-CN" sz="2135" dirty="0">
                <a:solidFill>
                  <a:srgbClr val="445469"/>
                </a:solidFill>
                <a:latin typeface="微软雅黑" panose="020B0503020204020204" pitchFamily="34" charset="-122"/>
                <a:ea typeface="微软雅黑" panose="020B0503020204020204" pitchFamily="34" charset="-122"/>
              </a:rPr>
              <a:t>4</a:t>
            </a:r>
            <a:r>
              <a:rPr lang="zh-CN" altLang="en-US" sz="2135" dirty="0">
                <a:solidFill>
                  <a:srgbClr val="445469"/>
                </a:solidFill>
                <a:latin typeface="微软雅黑" panose="020B0503020204020204" pitchFamily="34" charset="-122"/>
                <a:ea typeface="微软雅黑" panose="020B0503020204020204" pitchFamily="34" charset="-122"/>
              </a:rPr>
              <a:t>类</a:t>
            </a:r>
            <a:r>
              <a:rPr lang="zh-CN" altLang="zh-CN" sz="2135" dirty="0">
                <a:solidFill>
                  <a:srgbClr val="445469"/>
                </a:solidFill>
                <a:latin typeface="微软雅黑" panose="020B0503020204020204" pitchFamily="34" charset="-122"/>
                <a:ea typeface="微软雅黑" panose="020B0503020204020204" pitchFamily="34" charset="-122"/>
              </a:rPr>
              <a:t>。</a:t>
            </a:r>
            <a:endParaRPr lang="zh-CN" altLang="zh-CN" sz="2135" dirty="0">
              <a:solidFill>
                <a:srgbClr val="445469"/>
              </a:solidFill>
              <a:latin typeface="微软雅黑" panose="020B0503020204020204" pitchFamily="34" charset="-122"/>
              <a:ea typeface="微软雅黑" panose="020B0503020204020204" pitchFamily="34" charset="-122"/>
            </a:endParaRPr>
          </a:p>
          <a:p>
            <a:pPr algn="ctr">
              <a:lnSpc>
                <a:spcPct val="150000"/>
              </a:lnSpc>
            </a:pPr>
            <a:endParaRPr lang="zh-CN" altLang="zh-CN" sz="2135" dirty="0">
              <a:solidFill>
                <a:srgbClr val="445469"/>
              </a:solidFill>
              <a:latin typeface="微软雅黑" panose="020B0503020204020204" pitchFamily="34" charset="-122"/>
              <a:ea typeface="微软雅黑" panose="020B0503020204020204" pitchFamily="34" charset="-122"/>
            </a:endParaRPr>
          </a:p>
        </p:txBody>
      </p:sp>
      <p:sp>
        <p:nvSpPr>
          <p:cNvPr id="3" name="文本框 2"/>
          <p:cNvSpPr txBox="true"/>
          <p:nvPr/>
        </p:nvSpPr>
        <p:spPr>
          <a:xfrm>
            <a:off x="1472565" y="370205"/>
            <a:ext cx="2632710" cy="445135"/>
          </a:xfrm>
          <a:prstGeom prst="rect">
            <a:avLst/>
          </a:prstGeom>
          <a:noFill/>
        </p:spPr>
        <p:txBody>
          <a:bodyPr wrap="none" rtlCol="0" anchor="t">
            <a:spAutoFit/>
          </a:bodyPr>
          <a:p>
            <a:r>
              <a:rPr lang="en-US" sz="2300" b="1" spc="-90" dirty="0">
                <a:solidFill>
                  <a:srgbClr val="242424"/>
                </a:solidFill>
                <a:latin typeface="微软雅黑" panose="020B0503020204020204" pitchFamily="34" charset="-122"/>
                <a:cs typeface="微软雅黑" panose="020B0503020204020204" pitchFamily="34" charset="-122"/>
                <a:sym typeface="+mn-ea"/>
              </a:rPr>
              <a:t>3.5 </a:t>
            </a:r>
            <a:r>
              <a:rPr lang="zh-CN" altLang="en-US" sz="2300" b="1" spc="-90" dirty="0">
                <a:solidFill>
                  <a:srgbClr val="242424"/>
                </a:solidFill>
                <a:latin typeface="微软雅黑" panose="020B0503020204020204" pitchFamily="34" charset="-122"/>
                <a:cs typeface="微软雅黑" panose="020B0503020204020204" pitchFamily="34" charset="-122"/>
                <a:sym typeface="+mn-ea"/>
              </a:rPr>
              <a:t>垃圾分类如何分</a:t>
            </a:r>
            <a:endParaRPr lang="zh-CN" altLang="en-US" sz="2300" b="1" spc="-90" dirty="0">
              <a:solidFill>
                <a:srgbClr val="242424"/>
              </a:solidFill>
              <a:latin typeface="微软雅黑" panose="020B0503020204020204" pitchFamily="34" charset="-122"/>
              <a:cs typeface="微软雅黑" panose="020B0503020204020204" pitchFamily="34" charset="-122"/>
              <a:sym typeface="+mn-ea"/>
            </a:endParaRPr>
          </a:p>
        </p:txBody>
      </p:sp>
      <p:pic>
        <p:nvPicPr>
          <p:cNvPr id="4" name="图片 3"/>
          <p:cNvPicPr>
            <a:picLocks noChangeAspect="true"/>
          </p:cNvPicPr>
          <p:nvPr/>
        </p:nvPicPr>
        <p:blipFill>
          <a:blip r:embed="rId5"/>
          <a:stretch>
            <a:fillRect/>
          </a:stretch>
        </p:blipFill>
        <p:spPr>
          <a:xfrm>
            <a:off x="709295" y="279400"/>
            <a:ext cx="561340" cy="561340"/>
          </a:xfrm>
          <a:prstGeom prst="rect">
            <a:avLst/>
          </a:prstGeom>
        </p:spPr>
      </p:pic>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2"/>
          <p:cNvSpPr/>
          <p:nvPr/>
        </p:nvSpPr>
        <p:spPr>
          <a:xfrm>
            <a:off x="1495460" y="312237"/>
            <a:ext cx="4092543"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3.6 可回收物 </a:t>
            </a:r>
            <a:endPar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11"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15" name="图片 14"/>
          <p:cNvPicPr>
            <a:picLocks noChangeAspect="true"/>
          </p:cNvPicPr>
          <p:nvPr/>
        </p:nvPicPr>
        <p:blipFill>
          <a:blip r:embed="rId1"/>
          <a:srcRect l="1418" t="2151" r="1418" b="2151"/>
          <a:stretch>
            <a:fillRect/>
          </a:stretch>
        </p:blipFill>
        <p:spPr>
          <a:xfrm>
            <a:off x="576000" y="1383345"/>
            <a:ext cx="11040000" cy="5023105"/>
          </a:xfrm>
          <a:custGeom>
            <a:avLst/>
            <a:gdLst>
              <a:gd name="connsiteX0" fmla="*/ 128805 w 8280000"/>
              <a:gd name="connsiteY0" fmla="*/ 0 h 3767329"/>
              <a:gd name="connsiteX1" fmla="*/ 8151195 w 8280000"/>
              <a:gd name="connsiteY1" fmla="*/ 0 h 3767329"/>
              <a:gd name="connsiteX2" fmla="*/ 8280000 w 8280000"/>
              <a:gd name="connsiteY2" fmla="*/ 128805 h 3767329"/>
              <a:gd name="connsiteX3" fmla="*/ 8280000 w 8280000"/>
              <a:gd name="connsiteY3" fmla="*/ 3638524 h 3767329"/>
              <a:gd name="connsiteX4" fmla="*/ 8151195 w 8280000"/>
              <a:gd name="connsiteY4" fmla="*/ 3767329 h 3767329"/>
              <a:gd name="connsiteX5" fmla="*/ 128805 w 8280000"/>
              <a:gd name="connsiteY5" fmla="*/ 3767329 h 3767329"/>
              <a:gd name="connsiteX6" fmla="*/ 0 w 8280000"/>
              <a:gd name="connsiteY6" fmla="*/ 3638524 h 3767329"/>
              <a:gd name="connsiteX7" fmla="*/ 0 w 8280000"/>
              <a:gd name="connsiteY7" fmla="*/ 128805 h 3767329"/>
              <a:gd name="connsiteX8" fmla="*/ 128805 w 8280000"/>
              <a:gd name="connsiteY8" fmla="*/ 0 h 376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0000" h="3767329">
                <a:moveTo>
                  <a:pt x="128805" y="0"/>
                </a:moveTo>
                <a:lnTo>
                  <a:pt x="8151195" y="0"/>
                </a:lnTo>
                <a:cubicBezTo>
                  <a:pt x="8222332" y="0"/>
                  <a:pt x="8280000" y="57668"/>
                  <a:pt x="8280000" y="128805"/>
                </a:cubicBezTo>
                <a:lnTo>
                  <a:pt x="8280000" y="3638524"/>
                </a:lnTo>
                <a:cubicBezTo>
                  <a:pt x="8280000" y="3709661"/>
                  <a:pt x="8222332" y="3767329"/>
                  <a:pt x="8151195" y="3767329"/>
                </a:cubicBezTo>
                <a:lnTo>
                  <a:pt x="128805" y="3767329"/>
                </a:lnTo>
                <a:cubicBezTo>
                  <a:pt x="57668" y="3767329"/>
                  <a:pt x="0" y="3709661"/>
                  <a:pt x="0" y="3638524"/>
                </a:cubicBezTo>
                <a:lnTo>
                  <a:pt x="0" y="128805"/>
                </a:lnTo>
                <a:cubicBezTo>
                  <a:pt x="0" y="57668"/>
                  <a:pt x="57668" y="0"/>
                  <a:pt x="128805" y="0"/>
                </a:cubicBezTo>
                <a:close/>
              </a:path>
            </a:pathLst>
          </a:custGeom>
        </p:spPr>
      </p:pic>
      <p:pic>
        <p:nvPicPr>
          <p:cNvPr id="4" name="图片 3"/>
          <p:cNvPicPr>
            <a:picLocks noChangeAspect="true"/>
          </p:cNvPicPr>
          <p:nvPr/>
        </p:nvPicPr>
        <p:blipFill>
          <a:blip r:embed="rId2"/>
          <a:stretch>
            <a:fillRect/>
          </a:stretch>
        </p:blipFill>
        <p:spPr>
          <a:xfrm>
            <a:off x="709295" y="279400"/>
            <a:ext cx="561340" cy="561340"/>
          </a:xfrm>
          <a:prstGeom prst="rect">
            <a:avLst/>
          </a:prstGeom>
        </p:spPr>
      </p:pic>
      <p:sp>
        <p:nvSpPr>
          <p:cNvPr id="2" name="文本框 1"/>
          <p:cNvSpPr txBox="true"/>
          <p:nvPr/>
        </p:nvSpPr>
        <p:spPr>
          <a:xfrm>
            <a:off x="7637145" y="334645"/>
            <a:ext cx="3361690" cy="922020"/>
          </a:xfrm>
          <a:prstGeom prst="rect">
            <a:avLst/>
          </a:prstGeom>
          <a:solidFill>
            <a:schemeClr val="accent6">
              <a:lumMod val="40000"/>
              <a:lumOff val="60000"/>
            </a:schemeClr>
          </a:solidFill>
        </p:spPr>
        <p:txBody>
          <a:bodyPr wrap="square" rtlCol="0">
            <a:spAutoFit/>
          </a:bodyPr>
          <a:p>
            <a:r>
              <a:rPr lang="zh-CN" altLang="en-US"/>
              <a:t>体量较大的电子垃圾（电视机、洗衣机、冰箱等）为专项垃圾，请投放至“大件垃圾”收集处</a:t>
            </a:r>
            <a:endParaRPr lang="zh-CN" altLang="en-US"/>
          </a:p>
        </p:txBody>
      </p:sp>
      <p:cxnSp>
        <p:nvCxnSpPr>
          <p:cNvPr id="3" name="直接连接符 2"/>
          <p:cNvCxnSpPr/>
          <p:nvPr/>
        </p:nvCxnSpPr>
        <p:spPr>
          <a:xfrm flipH="true">
            <a:off x="8308340" y="5619750"/>
            <a:ext cx="807720" cy="26035"/>
          </a:xfrm>
          <a:prstGeom prst="line">
            <a:avLst/>
          </a:prstGeom>
        </p:spPr>
        <p:style>
          <a:lnRef idx="3">
            <a:schemeClr val="accent6"/>
          </a:lnRef>
          <a:fillRef idx="0">
            <a:schemeClr val="accent6"/>
          </a:fillRef>
          <a:effectRef idx="2">
            <a:schemeClr val="accent6"/>
          </a:effectRef>
          <a:fontRef idx="minor">
            <a:schemeClr val="tx1"/>
          </a:fontRef>
        </p:style>
      </p:cxnSp>
      <p:cxnSp>
        <p:nvCxnSpPr>
          <p:cNvPr id="5" name="直接连接符 4"/>
          <p:cNvCxnSpPr/>
          <p:nvPr/>
        </p:nvCxnSpPr>
        <p:spPr>
          <a:xfrm flipH="true" flipV="true">
            <a:off x="7628890" y="4838065"/>
            <a:ext cx="670560" cy="815975"/>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直接箭头连接符 5"/>
          <p:cNvCxnSpPr/>
          <p:nvPr/>
        </p:nvCxnSpPr>
        <p:spPr>
          <a:xfrm flipV="true">
            <a:off x="7637780" y="1202690"/>
            <a:ext cx="1710055" cy="3592195"/>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7" name="矩形 6"/>
          <p:cNvSpPr/>
          <p:nvPr/>
        </p:nvSpPr>
        <p:spPr>
          <a:xfrm>
            <a:off x="2610485" y="4347845"/>
            <a:ext cx="2191385" cy="193357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325440" y="1252911"/>
            <a:ext cx="11531908" cy="5259995"/>
            <a:chOff x="276253" y="857246"/>
            <a:chExt cx="8582685" cy="3914779"/>
          </a:xfrm>
        </p:grpSpPr>
        <p:pic>
          <p:nvPicPr>
            <p:cNvPr id="77" name="图片 76"/>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276253" y="857246"/>
              <a:ext cx="8582685" cy="3914779"/>
            </a:xfrm>
            <a:prstGeom prst="rect">
              <a:avLst/>
            </a:prstGeom>
          </p:spPr>
        </p:pic>
        <p:pic>
          <p:nvPicPr>
            <p:cNvPr id="78" name="图片 77"/>
            <p:cNvPicPr>
              <a:picLocks noChangeAspect="true"/>
            </p:cNvPicPr>
            <p:nvPr/>
          </p:nvPicPr>
          <p:blipFill rotWithShape="true">
            <a:blip r:embed="rId2"/>
            <a:srcRect t="22541"/>
            <a:stretch>
              <a:fillRect/>
            </a:stretch>
          </p:blipFill>
          <p:spPr>
            <a:xfrm>
              <a:off x="2291404" y="3013474"/>
              <a:ext cx="477508" cy="367828"/>
            </a:xfrm>
            <a:prstGeom prst="rect">
              <a:avLst/>
            </a:prstGeom>
          </p:spPr>
        </p:pic>
        <p:pic>
          <p:nvPicPr>
            <p:cNvPr id="79" name="Picture 2" descr="https://timgsa.baidu.com/timg?image&amp;quality=80&amp;size=b9999_10000&amp;sec=1591338071776&amp;di=d5b395c516994af0e13a062154a44a23&amp;imgtype=0&amp;src=http%3A%2F%2Fp0.itc.cn%2Fq_70%2Fimages03%2F20200604%2F2b285c0e45084eadbe900c5eb0af0954.png"/>
            <p:cNvPicPr>
              <a:picLocks noChangeAspect="true" noChangeArrowheads="true"/>
            </p:cNvPicPr>
            <p:nvPr/>
          </p:nvPicPr>
          <p:blipFill>
            <a:blip r:embed="rId3" cstate="print">
              <a:extLst>
                <a:ext uri="{28A0092B-C50C-407E-A947-70E740481C1C}">
                  <a14:useLocalDpi xmlns:a14="http://schemas.microsoft.com/office/drawing/2010/main" val="false"/>
                </a:ext>
              </a:extLst>
            </a:blip>
            <a:srcRect/>
            <a:stretch>
              <a:fillRect/>
            </a:stretch>
          </p:blipFill>
          <p:spPr bwMode="auto">
            <a:xfrm>
              <a:off x="3296206" y="2970628"/>
              <a:ext cx="894794" cy="410674"/>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descr="https://ss0.bdstatic.com/70cFuHSh_Q1YnxGkpoWK1HF6hhy/it/u=1790518127,4110779211&amp;fm=26&amp;gp=0.jpg"/>
            <p:cNvPicPr>
              <a:picLocks noChangeAspect="true" noChangeArrowheads="true"/>
            </p:cNvPicPr>
            <p:nvPr/>
          </p:nvPicPr>
          <p:blipFill>
            <a:blip r:embed="rId4" cstate="print">
              <a:extLst>
                <a:ext uri="{28A0092B-C50C-407E-A947-70E740481C1C}">
                  <a14:useLocalDpi xmlns:a14="http://schemas.microsoft.com/office/drawing/2010/main" val="false"/>
                </a:ext>
              </a:extLst>
            </a:blip>
            <a:srcRect/>
            <a:stretch>
              <a:fillRect/>
            </a:stretch>
          </p:blipFill>
          <p:spPr bwMode="auto">
            <a:xfrm>
              <a:off x="4713448" y="2916724"/>
              <a:ext cx="619437" cy="464578"/>
            </a:xfrm>
            <a:prstGeom prst="rect">
              <a:avLst/>
            </a:prstGeom>
            <a:noFill/>
            <a:extLst>
              <a:ext uri="{909E8E84-426E-40DD-AFC4-6F175D3DCCD1}">
                <a14:hiddenFill xmlns:a14="http://schemas.microsoft.com/office/drawing/2010/main">
                  <a:solidFill>
                    <a:srgbClr val="FFFFFF"/>
                  </a:solidFill>
                </a14:hiddenFill>
              </a:ext>
            </a:extLst>
          </p:spPr>
        </p:pic>
        <p:pic>
          <p:nvPicPr>
            <p:cNvPr id="81" name="图片 80"/>
            <p:cNvPicPr>
              <a:picLocks noChangeAspect="true"/>
            </p:cNvPicPr>
            <p:nvPr/>
          </p:nvPicPr>
          <p:blipFill>
            <a:blip r:embed="rId5"/>
            <a:stretch>
              <a:fillRect/>
            </a:stretch>
          </p:blipFill>
          <p:spPr>
            <a:xfrm>
              <a:off x="6070970" y="2916724"/>
              <a:ext cx="391151" cy="466955"/>
            </a:xfrm>
            <a:prstGeom prst="rect">
              <a:avLst/>
            </a:prstGeom>
          </p:spPr>
        </p:pic>
        <p:pic>
          <p:nvPicPr>
            <p:cNvPr id="82" name="Picture 6" descr="https://ss0.bdstatic.com/70cFuHSh_Q1YnxGkpoWK1HF6hhy/it/u=1794888100,753630444&amp;fm=26&amp;gp=0.jpg"/>
            <p:cNvPicPr>
              <a:picLocks noChangeAspect="true" noChangeArrowheads="true"/>
            </p:cNvPicPr>
            <p:nvPr/>
          </p:nvPicPr>
          <p:blipFill rotWithShape="true">
            <a:blip r:embed="rId6" cstate="print">
              <a:extLst>
                <a:ext uri="{28A0092B-C50C-407E-A947-70E740481C1C}">
                  <a14:useLocalDpi xmlns:a14="http://schemas.microsoft.com/office/drawing/2010/main" val="false"/>
                </a:ext>
              </a:extLst>
            </a:blip>
            <a:srcRect t="17980" b="11503"/>
            <a:stretch>
              <a:fillRect/>
            </a:stretch>
          </p:blipFill>
          <p:spPr bwMode="auto">
            <a:xfrm>
              <a:off x="2746967" y="4008730"/>
              <a:ext cx="406562" cy="382454"/>
            </a:xfrm>
            <a:prstGeom prst="rect">
              <a:avLst/>
            </a:prstGeom>
            <a:noFill/>
            <a:extLst>
              <a:ext uri="{909E8E84-426E-40DD-AFC4-6F175D3DCCD1}">
                <a14:hiddenFill xmlns:a14="http://schemas.microsoft.com/office/drawing/2010/main">
                  <a:solidFill>
                    <a:srgbClr val="FFFFFF"/>
                  </a:solidFill>
                </a14:hiddenFill>
              </a:ext>
            </a:extLst>
          </p:spPr>
        </p:pic>
        <p:pic>
          <p:nvPicPr>
            <p:cNvPr id="83" name="图片 82"/>
            <p:cNvPicPr>
              <a:picLocks noChangeAspect="true"/>
            </p:cNvPicPr>
            <p:nvPr/>
          </p:nvPicPr>
          <p:blipFill>
            <a:blip r:embed="rId7"/>
            <a:stretch>
              <a:fillRect/>
            </a:stretch>
          </p:blipFill>
          <p:spPr>
            <a:xfrm>
              <a:off x="5183254" y="3863561"/>
              <a:ext cx="527623" cy="527623"/>
            </a:xfrm>
            <a:prstGeom prst="rect">
              <a:avLst/>
            </a:prstGeom>
          </p:spPr>
        </p:pic>
      </p:grpSp>
      <p:sp>
        <p:nvSpPr>
          <p:cNvPr id="2" name="矩形 1"/>
          <p:cNvSpPr/>
          <p:nvPr/>
        </p:nvSpPr>
        <p:spPr>
          <a:xfrm>
            <a:off x="9754792" y="1748241"/>
            <a:ext cx="1776808" cy="1591310"/>
          </a:xfrm>
          <a:prstGeom prst="rect">
            <a:avLst/>
          </a:prstGeom>
          <a:solidFill>
            <a:srgbClr val="FFFFFF"/>
          </a:solidFill>
        </p:spPr>
        <p:txBody>
          <a:bodyPr wrap="square">
            <a:spAutoFit/>
          </a:bodyPr>
          <a:lstStyle/>
          <a:p>
            <a:pPr algn="ctr">
              <a:lnSpc>
                <a:spcPct val="150000"/>
              </a:lnSpc>
            </a:pPr>
            <a:r>
              <a:rPr lang="zh-CN" altLang="en-US" sz="1300" dirty="0">
                <a:solidFill>
                  <a:srgbClr val="5E8464"/>
                </a:solidFill>
                <a:latin typeface="微软雅黑" panose="020B0503020204020204" pitchFamily="34" charset="-122"/>
                <a:ea typeface="微软雅黑" panose="020B0503020204020204" pitchFamily="34" charset="-122"/>
              </a:rPr>
              <a:t>指居民家庭日常生活产生的菜帮、菜叶、瓜果皮壳、剩菜剩饭、废弃食物等易腐性垃圾</a:t>
            </a:r>
            <a:endParaRPr lang="zh-CN" altLang="en-US" sz="1300" dirty="0">
              <a:solidFill>
                <a:srgbClr val="5E8464"/>
              </a:solidFill>
              <a:latin typeface="微软雅黑" panose="020B0503020204020204" pitchFamily="34" charset="-122"/>
              <a:ea typeface="微软雅黑" panose="020B0503020204020204" pitchFamily="34" charset="-122"/>
            </a:endParaRPr>
          </a:p>
        </p:txBody>
      </p:sp>
      <p:sp>
        <p:nvSpPr>
          <p:cNvPr id="17" name="矩形 16"/>
          <p:cNvSpPr/>
          <p:nvPr/>
        </p:nvSpPr>
        <p:spPr>
          <a:xfrm>
            <a:off x="9687903" y="3845180"/>
            <a:ext cx="1910587" cy="1014730"/>
          </a:xfrm>
          <a:prstGeom prst="rect">
            <a:avLst/>
          </a:prstGeom>
          <a:solidFill>
            <a:srgbClr val="FFFFFF"/>
          </a:solidFill>
        </p:spPr>
        <p:txBody>
          <a:bodyPr wrap="square">
            <a:spAutoFit/>
          </a:bodyPr>
          <a:lstStyle/>
          <a:p>
            <a:pPr algn="ctr"/>
            <a:r>
              <a:rPr lang="zh-CN" altLang="en-US" sz="1200" dirty="0">
                <a:solidFill>
                  <a:srgbClr val="5E8464"/>
                </a:solidFill>
                <a:latin typeface="微软雅黑" panose="020B0503020204020204" pitchFamily="34" charset="-122"/>
                <a:ea typeface="微软雅黑" panose="020B0503020204020204" pitchFamily="34" charset="-122"/>
              </a:rPr>
              <a:t>指在食品加工、饮食服务、单位供餐等活动中产生的食物残渣、食品加工废料、过期食品和废弃食用油脂等</a:t>
            </a:r>
            <a:endParaRPr lang="zh-CN" altLang="en-US" sz="1200" dirty="0">
              <a:solidFill>
                <a:srgbClr val="5E8464"/>
              </a:solidFill>
              <a:latin typeface="微软雅黑" panose="020B0503020204020204" pitchFamily="34" charset="-122"/>
              <a:ea typeface="微软雅黑" panose="020B0503020204020204" pitchFamily="34" charset="-122"/>
            </a:endParaRPr>
          </a:p>
        </p:txBody>
      </p:sp>
      <p:sp>
        <p:nvSpPr>
          <p:cNvPr id="18" name="矩形 17"/>
          <p:cNvSpPr/>
          <p:nvPr/>
        </p:nvSpPr>
        <p:spPr>
          <a:xfrm>
            <a:off x="9671896" y="5221040"/>
            <a:ext cx="1942600" cy="1014730"/>
          </a:xfrm>
          <a:prstGeom prst="rect">
            <a:avLst/>
          </a:prstGeom>
          <a:solidFill>
            <a:srgbClr val="FFFFFF"/>
          </a:solidFill>
        </p:spPr>
        <p:txBody>
          <a:bodyPr wrap="square">
            <a:spAutoFit/>
          </a:bodyPr>
          <a:lstStyle/>
          <a:p>
            <a:pPr algn="ctr"/>
            <a:r>
              <a:rPr lang="zh-CN" altLang="en-US" sz="1200" dirty="0">
                <a:solidFill>
                  <a:srgbClr val="5E8464"/>
                </a:solidFill>
                <a:latin typeface="微软雅黑" panose="020B0503020204020204" pitchFamily="34" charset="-122"/>
                <a:ea typeface="微软雅黑" panose="020B0503020204020204" pitchFamily="34" charset="-122"/>
              </a:rPr>
              <a:t>指农产品批发市场、</a:t>
            </a:r>
            <a:endParaRPr lang="zh-CN" altLang="en-US" sz="1200" dirty="0">
              <a:solidFill>
                <a:srgbClr val="5E8464"/>
              </a:solidFill>
              <a:latin typeface="微软雅黑" panose="020B0503020204020204" pitchFamily="34" charset="-122"/>
              <a:ea typeface="微软雅黑" panose="020B0503020204020204" pitchFamily="34" charset="-122"/>
            </a:endParaRPr>
          </a:p>
          <a:p>
            <a:pPr algn="ctr"/>
            <a:r>
              <a:rPr lang="zh-CN" altLang="en-US" sz="1200" dirty="0">
                <a:solidFill>
                  <a:srgbClr val="5E8464"/>
                </a:solidFill>
                <a:latin typeface="微软雅黑" panose="020B0503020204020204" pitchFamily="34" charset="-122"/>
                <a:ea typeface="微软雅黑" panose="020B0503020204020204" pitchFamily="34" charset="-122"/>
              </a:rPr>
              <a:t>农贸市场、大型超市等场所产生的蔬菜瓜果、腐肉、肉碎骨、水产品、畜禽内脏等易腐性垃圾</a:t>
            </a:r>
            <a:endParaRPr lang="zh-CN" altLang="en-US" sz="1200" dirty="0">
              <a:solidFill>
                <a:srgbClr val="5E8464"/>
              </a:solidFill>
              <a:latin typeface="微软雅黑" panose="020B0503020204020204" pitchFamily="34" charset="-122"/>
              <a:ea typeface="微软雅黑" panose="020B0503020204020204" pitchFamily="34" charset="-122"/>
            </a:endParaRPr>
          </a:p>
        </p:txBody>
      </p:sp>
      <p:sp>
        <p:nvSpPr>
          <p:cNvPr id="19" name="矩形 2"/>
          <p:cNvSpPr/>
          <p:nvPr/>
        </p:nvSpPr>
        <p:spPr>
          <a:xfrm>
            <a:off x="1495460" y="312237"/>
            <a:ext cx="4092543"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3.7厨余垃圾</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1"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8"/>
          <a:stretch>
            <a:fillRect/>
          </a:stretch>
        </p:blipFill>
        <p:spPr>
          <a:xfrm>
            <a:off x="709295" y="279400"/>
            <a:ext cx="561340" cy="561340"/>
          </a:xfrm>
          <a:prstGeom prst="rect">
            <a:avLst/>
          </a:prstGeom>
        </p:spPr>
      </p:pic>
      <p:sp>
        <p:nvSpPr>
          <p:cNvPr id="3" name="文本框 2"/>
          <p:cNvSpPr txBox="true"/>
          <p:nvPr/>
        </p:nvSpPr>
        <p:spPr>
          <a:xfrm>
            <a:off x="4208780" y="1451610"/>
            <a:ext cx="4322445" cy="368300"/>
          </a:xfrm>
          <a:prstGeom prst="rect">
            <a:avLst/>
          </a:prstGeom>
          <a:solidFill>
            <a:schemeClr val="accent3">
              <a:lumMod val="20000"/>
              <a:lumOff val="80000"/>
            </a:schemeClr>
          </a:solidFill>
        </p:spPr>
        <p:txBody>
          <a:bodyPr wrap="square" rtlCol="0">
            <a:spAutoFit/>
          </a:bodyPr>
          <a:p>
            <a:r>
              <a:rPr lang="zh-CN" altLang="en-US"/>
              <a:t>家庭中产出量最多的一类垃圾</a:t>
            </a:r>
            <a:endParaRPr lang="zh-CN" altLang="en-US"/>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object 18"/>
          <p:cNvSpPr/>
          <p:nvPr/>
        </p:nvSpPr>
        <p:spPr>
          <a:xfrm>
            <a:off x="3720465" y="1691005"/>
            <a:ext cx="3985260" cy="4050030"/>
          </a:xfrm>
          <a:prstGeom prst="rect">
            <a:avLst/>
          </a:prstGeom>
          <a:blipFill>
            <a:blip r:embed="rId1" cstate="print"/>
            <a:stretch>
              <a:fillRect/>
            </a:stretch>
          </a:blipFill>
        </p:spPr>
        <p:txBody>
          <a:bodyPr wrap="square" lIns="0" tIns="0" rIns="0" bIns="0" rtlCol="0"/>
          <a:lstStyle/>
          <a:p/>
        </p:txBody>
      </p:sp>
      <p:sp>
        <p:nvSpPr>
          <p:cNvPr id="25" name="object 19"/>
          <p:cNvSpPr/>
          <p:nvPr/>
        </p:nvSpPr>
        <p:spPr>
          <a:xfrm>
            <a:off x="428625" y="1691005"/>
            <a:ext cx="3102610" cy="4049395"/>
          </a:xfrm>
          <a:prstGeom prst="rect">
            <a:avLst/>
          </a:prstGeom>
          <a:blipFill>
            <a:blip r:embed="rId2" cstate="print"/>
            <a:stretch>
              <a:fillRect/>
            </a:stretch>
          </a:blipFill>
        </p:spPr>
        <p:txBody>
          <a:bodyPr wrap="square" lIns="0" tIns="0" rIns="0" bIns="0" rtlCol="0"/>
          <a:lstStyle/>
          <a:p/>
        </p:txBody>
      </p:sp>
      <p:sp>
        <p:nvSpPr>
          <p:cNvPr id="20" name="object 19"/>
          <p:cNvSpPr/>
          <p:nvPr/>
        </p:nvSpPr>
        <p:spPr>
          <a:xfrm>
            <a:off x="7904480" y="1691005"/>
            <a:ext cx="3670935" cy="4049395"/>
          </a:xfrm>
          <a:prstGeom prst="rect">
            <a:avLst/>
          </a:prstGeom>
          <a:blipFill>
            <a:blip r:embed="rId3" cstate="print"/>
            <a:stretch>
              <a:fillRect/>
            </a:stretch>
          </a:blipFill>
        </p:spPr>
        <p:txBody>
          <a:bodyPr wrap="square" lIns="0" tIns="0" rIns="0" bIns="0" rtlCol="0"/>
          <a:p/>
        </p:txBody>
      </p:sp>
      <p:cxnSp>
        <p:nvCxnSpPr>
          <p:cNvPr id="8"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19" name="矩形 2"/>
          <p:cNvSpPr/>
          <p:nvPr/>
        </p:nvSpPr>
        <p:spPr>
          <a:xfrm>
            <a:off x="1495460" y="312237"/>
            <a:ext cx="4092543" cy="501650"/>
          </a:xfrm>
          <a:prstGeom prst="rect">
            <a:avLst/>
          </a:prstGeom>
          <a:noFill/>
          <a:ln w="9525">
            <a:noFill/>
          </a:ln>
        </p:spPr>
        <p:txBody>
          <a:bodyPr wrap="square" lIns="91440" tIns="45720" rIns="91440" bIns="45720" anchor="t">
            <a:spAutoFit/>
          </a:bodyPr>
          <a:p>
            <a:pPr>
              <a:buFont typeface="Arial" panose="020B0604020202020204" pitchFamily="34" charset="0"/>
            </a:pPr>
            <a:r>
              <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3.7 厨余垃圾</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true"/>
          </p:cNvPicPr>
          <p:nvPr/>
        </p:nvPicPr>
        <p:blipFill>
          <a:blip r:embed="rId4"/>
          <a:stretch>
            <a:fillRect/>
          </a:stretch>
        </p:blipFill>
        <p:spPr>
          <a:xfrm>
            <a:off x="709295" y="279400"/>
            <a:ext cx="561340" cy="561340"/>
          </a:xfrm>
          <a:prstGeom prst="rect">
            <a:avLst/>
          </a:prstGeom>
        </p:spPr>
      </p:pic>
      <p:sp>
        <p:nvSpPr>
          <p:cNvPr id="2" name="文本框 1"/>
          <p:cNvSpPr txBox="true"/>
          <p:nvPr/>
        </p:nvSpPr>
        <p:spPr>
          <a:xfrm>
            <a:off x="650875" y="5958840"/>
            <a:ext cx="9461500" cy="398780"/>
          </a:xfrm>
          <a:prstGeom prst="rect">
            <a:avLst/>
          </a:prstGeom>
          <a:noFill/>
        </p:spPr>
        <p:txBody>
          <a:bodyPr wrap="square" rtlCol="0">
            <a:spAutoFit/>
          </a:bodyPr>
          <a:p>
            <a:r>
              <a:rPr lang="zh-CN" altLang="en-US" sz="2000">
                <a:solidFill>
                  <a:srgbClr val="FF0000"/>
                </a:solidFill>
                <a:effectLst>
                  <a:outerShdw blurRad="38100" dist="38100" dir="2700000" algn="tl">
                    <a:srgbClr val="000000">
                      <a:alpha val="43137"/>
                    </a:srgbClr>
                  </a:outerShdw>
                </a:effectLst>
              </a:rPr>
              <a:t>备注：在德阳，家庭户内须明确区分厨余垃圾，增大厨余垃圾分出率及分类准确性</a:t>
            </a:r>
            <a:r>
              <a:rPr lang="zh-CN" altLang="en-US"/>
              <a:t>。</a:t>
            </a:r>
            <a:endParaRPr lang="zh-CN" altLang="en-US"/>
          </a:p>
        </p:txBody>
      </p:sp>
    </p:spTree>
    <p:custDataLst>
      <p:tags r:id="rId5"/>
    </p:custDataLst>
  </p:cSld>
  <p:clrMapOvr>
    <a:masterClrMapping/>
  </p:clrMapOvr>
  <p:transition advTm="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
          <p:cNvSpPr/>
          <p:nvPr/>
        </p:nvSpPr>
        <p:spPr>
          <a:xfrm>
            <a:off x="1495460" y="312237"/>
            <a:ext cx="4092543"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3.8 有害垃圾</a:t>
            </a:r>
            <a:r>
              <a:rPr lang="en-US" altLang="zh-CN" sz="2665"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65"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15" name="图片 14"/>
          <p:cNvPicPr>
            <a:picLocks noChangeAspect="true"/>
          </p:cNvPicPr>
          <p:nvPr/>
        </p:nvPicPr>
        <p:blipFill>
          <a:blip r:embed="rId1"/>
          <a:srcRect l="1032" t="4566" r="1073" b="4684"/>
          <a:stretch>
            <a:fillRect/>
          </a:stretch>
        </p:blipFill>
        <p:spPr>
          <a:xfrm>
            <a:off x="243840" y="2353733"/>
            <a:ext cx="11704320" cy="2624667"/>
          </a:xfrm>
          <a:custGeom>
            <a:avLst/>
            <a:gdLst>
              <a:gd name="connsiteX0" fmla="*/ 137578 w 8778240"/>
              <a:gd name="connsiteY0" fmla="*/ 0 h 1968500"/>
              <a:gd name="connsiteX1" fmla="*/ 8640662 w 8778240"/>
              <a:gd name="connsiteY1" fmla="*/ 0 h 1968500"/>
              <a:gd name="connsiteX2" fmla="*/ 8778240 w 8778240"/>
              <a:gd name="connsiteY2" fmla="*/ 137578 h 1968500"/>
              <a:gd name="connsiteX3" fmla="*/ 8778240 w 8778240"/>
              <a:gd name="connsiteY3" fmla="*/ 1830922 h 1968500"/>
              <a:gd name="connsiteX4" fmla="*/ 8640662 w 8778240"/>
              <a:gd name="connsiteY4" fmla="*/ 1968500 h 1968500"/>
              <a:gd name="connsiteX5" fmla="*/ 137578 w 8778240"/>
              <a:gd name="connsiteY5" fmla="*/ 1968500 h 1968500"/>
              <a:gd name="connsiteX6" fmla="*/ 0 w 8778240"/>
              <a:gd name="connsiteY6" fmla="*/ 1830922 h 1968500"/>
              <a:gd name="connsiteX7" fmla="*/ 0 w 8778240"/>
              <a:gd name="connsiteY7" fmla="*/ 137578 h 1968500"/>
              <a:gd name="connsiteX8" fmla="*/ 137578 w 8778240"/>
              <a:gd name="connsiteY8" fmla="*/ 0 h 196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8240" h="1968500">
                <a:moveTo>
                  <a:pt x="137578" y="0"/>
                </a:moveTo>
                <a:lnTo>
                  <a:pt x="8640662" y="0"/>
                </a:lnTo>
                <a:cubicBezTo>
                  <a:pt x="8716644" y="0"/>
                  <a:pt x="8778240" y="61596"/>
                  <a:pt x="8778240" y="137578"/>
                </a:cubicBezTo>
                <a:lnTo>
                  <a:pt x="8778240" y="1830922"/>
                </a:lnTo>
                <a:cubicBezTo>
                  <a:pt x="8778240" y="1906904"/>
                  <a:pt x="8716644" y="1968500"/>
                  <a:pt x="8640662" y="1968500"/>
                </a:cubicBezTo>
                <a:lnTo>
                  <a:pt x="137578" y="1968500"/>
                </a:lnTo>
                <a:cubicBezTo>
                  <a:pt x="61596" y="1968500"/>
                  <a:pt x="0" y="1906904"/>
                  <a:pt x="0" y="1830922"/>
                </a:cubicBezTo>
                <a:lnTo>
                  <a:pt x="0" y="137578"/>
                </a:lnTo>
                <a:cubicBezTo>
                  <a:pt x="0" y="61596"/>
                  <a:pt x="61596" y="0"/>
                  <a:pt x="137578" y="0"/>
                </a:cubicBezTo>
                <a:close/>
              </a:path>
            </a:pathLst>
          </a:custGeom>
        </p:spPr>
      </p:pic>
      <p:pic>
        <p:nvPicPr>
          <p:cNvPr id="4" name="图片 3"/>
          <p:cNvPicPr>
            <a:picLocks noChangeAspect="true"/>
          </p:cNvPicPr>
          <p:nvPr/>
        </p:nvPicPr>
        <p:blipFill>
          <a:blip r:embed="rId2"/>
          <a:stretch>
            <a:fillRect/>
          </a:stretch>
        </p:blipFill>
        <p:spPr>
          <a:xfrm>
            <a:off x="709295" y="279400"/>
            <a:ext cx="561340" cy="561340"/>
          </a:xfrm>
          <a:prstGeom prst="rect">
            <a:avLst/>
          </a:prstGeom>
        </p:spPr>
      </p:pic>
      <p:sp>
        <p:nvSpPr>
          <p:cNvPr id="2" name="文本框 1"/>
          <p:cNvSpPr txBox="true"/>
          <p:nvPr/>
        </p:nvSpPr>
        <p:spPr>
          <a:xfrm>
            <a:off x="737870" y="5262880"/>
            <a:ext cx="9017635" cy="645160"/>
          </a:xfrm>
          <a:prstGeom prst="rect">
            <a:avLst/>
          </a:prstGeom>
          <a:noFill/>
        </p:spPr>
        <p:txBody>
          <a:bodyPr wrap="square" rtlCol="0">
            <a:spAutoFit/>
          </a:bodyPr>
          <a:p>
            <a:r>
              <a:rPr lang="zh-CN" altLang="en-US">
                <a:latin typeface="+mn-ea"/>
                <a:cs typeface="+mn-ea"/>
              </a:rPr>
              <a:t>注意：家用化学品中所含的化妆品绝大部分属于</a:t>
            </a:r>
            <a:r>
              <a:rPr lang="en-US" altLang="zh-CN">
                <a:latin typeface="+mn-ea"/>
                <a:cs typeface="+mn-ea"/>
              </a:rPr>
              <a:t>“</a:t>
            </a:r>
            <a:r>
              <a:rPr lang="zh-CN" altLang="en-US">
                <a:latin typeface="+mn-ea"/>
                <a:cs typeface="+mn-ea"/>
              </a:rPr>
              <a:t>其他垃圾</a:t>
            </a:r>
            <a:r>
              <a:rPr lang="en-US" altLang="zh-CN">
                <a:latin typeface="+mn-ea"/>
                <a:cs typeface="+mn-ea"/>
              </a:rPr>
              <a:t>”</a:t>
            </a:r>
            <a:r>
              <a:rPr lang="zh-CN" altLang="en-US">
                <a:latin typeface="+mn-ea"/>
                <a:cs typeface="+mn-ea"/>
              </a:rPr>
              <a:t>。发胶，摩丝等</a:t>
            </a:r>
            <a:r>
              <a:rPr lang="zh-CN" altLang="en-US" u="sng">
                <a:latin typeface="+mn-ea"/>
                <a:cs typeface="+mn-ea"/>
              </a:rPr>
              <a:t>易燃易爆</a:t>
            </a:r>
            <a:r>
              <a:rPr lang="zh-CN" altLang="en-US">
                <a:latin typeface="+mn-ea"/>
                <a:cs typeface="+mn-ea"/>
              </a:rPr>
              <a:t>化妆品则属于</a:t>
            </a:r>
            <a:r>
              <a:rPr lang="zh-CN" altLang="en-US" b="1">
                <a:solidFill>
                  <a:srgbClr val="FF0000"/>
                </a:solidFill>
                <a:latin typeface="+mn-ea"/>
                <a:cs typeface="+mn-ea"/>
              </a:rPr>
              <a:t>有害垃圾</a:t>
            </a:r>
            <a:r>
              <a:rPr lang="zh-CN" altLang="en-US">
                <a:latin typeface="+mn-ea"/>
                <a:cs typeface="+mn-ea"/>
              </a:rPr>
              <a:t>。</a:t>
            </a:r>
            <a:endParaRPr lang="zh-CN" altLang="en-US">
              <a:latin typeface="+mn-ea"/>
              <a:cs typeface="+mn-ea"/>
            </a:endParaRPr>
          </a:p>
        </p:txBody>
      </p:sp>
      <p:sp>
        <p:nvSpPr>
          <p:cNvPr id="3" name="矩形 2"/>
          <p:cNvSpPr/>
          <p:nvPr/>
        </p:nvSpPr>
        <p:spPr>
          <a:xfrm>
            <a:off x="2764790" y="3514090"/>
            <a:ext cx="661670" cy="180975"/>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2"/>
          <p:cNvSpPr/>
          <p:nvPr/>
        </p:nvSpPr>
        <p:spPr>
          <a:xfrm>
            <a:off x="1495460" y="312237"/>
            <a:ext cx="4092543" cy="501650"/>
          </a:xfrm>
          <a:prstGeom prst="rect">
            <a:avLst/>
          </a:prstGeom>
          <a:noFill/>
          <a:ln w="9525">
            <a:noFill/>
          </a:ln>
        </p:spPr>
        <p:txBody>
          <a:bodyPr wrap="square" lIns="91440" tIns="45720" rIns="91440" bIns="45720" anchor="t">
            <a:spAutoFit/>
          </a:bodyPr>
          <a:lstStyle/>
          <a:p>
            <a:pPr>
              <a:buFont typeface="Arial" panose="020B0604020202020204" pitchFamily="34" charset="0"/>
            </a:pPr>
            <a:r>
              <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rPr>
              <a:t>3.9其他垃圾 </a:t>
            </a:r>
            <a:endParaRPr lang="zh-CN" altLang="en-US" sz="2300" b="1" spc="-90" dirty="0">
              <a:solidFill>
                <a:srgbClr val="242424"/>
              </a:solidFill>
              <a:latin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14"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17" name="图片 16"/>
          <p:cNvPicPr>
            <a:picLocks noChangeAspect="true"/>
          </p:cNvPicPr>
          <p:nvPr/>
        </p:nvPicPr>
        <p:blipFill>
          <a:blip r:embed="rId1"/>
          <a:srcRect l="1122" t="4073" r="1000" b="4288"/>
          <a:stretch>
            <a:fillRect/>
          </a:stretch>
        </p:blipFill>
        <p:spPr>
          <a:xfrm>
            <a:off x="254000" y="2222500"/>
            <a:ext cx="11684000" cy="2921000"/>
          </a:xfrm>
          <a:custGeom>
            <a:avLst/>
            <a:gdLst>
              <a:gd name="connsiteX0" fmla="*/ 180236 w 8305800"/>
              <a:gd name="connsiteY0" fmla="*/ 0 h 2076450"/>
              <a:gd name="connsiteX1" fmla="*/ 8125564 w 8305800"/>
              <a:gd name="connsiteY1" fmla="*/ 0 h 2076450"/>
              <a:gd name="connsiteX2" fmla="*/ 8305800 w 8305800"/>
              <a:gd name="connsiteY2" fmla="*/ 180236 h 2076450"/>
              <a:gd name="connsiteX3" fmla="*/ 8305800 w 8305800"/>
              <a:gd name="connsiteY3" fmla="*/ 1896214 h 2076450"/>
              <a:gd name="connsiteX4" fmla="*/ 8125564 w 8305800"/>
              <a:gd name="connsiteY4" fmla="*/ 2076450 h 2076450"/>
              <a:gd name="connsiteX5" fmla="*/ 180236 w 8305800"/>
              <a:gd name="connsiteY5" fmla="*/ 2076450 h 2076450"/>
              <a:gd name="connsiteX6" fmla="*/ 0 w 8305800"/>
              <a:gd name="connsiteY6" fmla="*/ 1896214 h 2076450"/>
              <a:gd name="connsiteX7" fmla="*/ 0 w 8305800"/>
              <a:gd name="connsiteY7" fmla="*/ 180236 h 2076450"/>
              <a:gd name="connsiteX8" fmla="*/ 180236 w 8305800"/>
              <a:gd name="connsiteY8" fmla="*/ 0 h 207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800" h="2076450">
                <a:moveTo>
                  <a:pt x="180236" y="0"/>
                </a:moveTo>
                <a:lnTo>
                  <a:pt x="8125564" y="0"/>
                </a:lnTo>
                <a:cubicBezTo>
                  <a:pt x="8225106" y="0"/>
                  <a:pt x="8305800" y="80694"/>
                  <a:pt x="8305800" y="180236"/>
                </a:cubicBezTo>
                <a:lnTo>
                  <a:pt x="8305800" y="1896214"/>
                </a:lnTo>
                <a:cubicBezTo>
                  <a:pt x="8305800" y="1995756"/>
                  <a:pt x="8225106" y="2076450"/>
                  <a:pt x="8125564" y="2076450"/>
                </a:cubicBezTo>
                <a:lnTo>
                  <a:pt x="180236" y="2076450"/>
                </a:lnTo>
                <a:cubicBezTo>
                  <a:pt x="80694" y="2076450"/>
                  <a:pt x="0" y="1995756"/>
                  <a:pt x="0" y="1896214"/>
                </a:cubicBezTo>
                <a:lnTo>
                  <a:pt x="0" y="180236"/>
                </a:lnTo>
                <a:cubicBezTo>
                  <a:pt x="0" y="80694"/>
                  <a:pt x="80694" y="0"/>
                  <a:pt x="180236" y="0"/>
                </a:cubicBezTo>
                <a:close/>
              </a:path>
            </a:pathLst>
          </a:custGeom>
        </p:spPr>
      </p:pic>
      <p:pic>
        <p:nvPicPr>
          <p:cNvPr id="4" name="图片 3"/>
          <p:cNvPicPr>
            <a:picLocks noChangeAspect="true"/>
          </p:cNvPicPr>
          <p:nvPr/>
        </p:nvPicPr>
        <p:blipFill>
          <a:blip r:embed="rId2"/>
          <a:stretch>
            <a:fillRect/>
          </a:stretch>
        </p:blipFill>
        <p:spPr>
          <a:xfrm>
            <a:off x="709295" y="279400"/>
            <a:ext cx="561340" cy="56134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3791899" y="2499921"/>
            <a:ext cx="7831145" cy="937260"/>
          </a:xfrm>
          <a:prstGeom prst="rect">
            <a:avLst/>
          </a:prstGeom>
          <a:noFill/>
        </p:spPr>
        <p:txBody>
          <a:bodyPr wrap="square" rtlCol="0">
            <a:spAutoFit/>
          </a:bodyPr>
          <a:lstStyle/>
          <a:p>
            <a:pPr algn="ctr"/>
            <a:r>
              <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德阳市主要做法</a:t>
            </a:r>
            <a:endPar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圆角矩形 3"/>
          <p:cNvSpPr/>
          <p:nvPr/>
        </p:nvSpPr>
        <p:spPr>
          <a:xfrm>
            <a:off x="1374877" y="2156949"/>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true"/>
          <p:nvPr/>
        </p:nvSpPr>
        <p:spPr>
          <a:xfrm>
            <a:off x="2693393" y="1532468"/>
            <a:ext cx="1943651" cy="2861310"/>
          </a:xfrm>
          <a:prstGeom prst="rect">
            <a:avLst/>
          </a:prstGeom>
          <a:noFill/>
        </p:spPr>
        <p:txBody>
          <a:bodyPr wrap="square" rtlCol="0">
            <a:spAutoFit/>
          </a:bodyPr>
          <a:lstStyle/>
          <a:p>
            <a:pPr algn="ctr"/>
            <a:r>
              <a:rPr lang="en-US" altLang="zh-CN" sz="18000" dirty="0">
                <a:solidFill>
                  <a:schemeClr val="bg1"/>
                </a:solidFill>
                <a:latin typeface="Arial Narrow" panose="020B0606020202030204" pitchFamily="34" charset="0"/>
              </a:rPr>
              <a:t>4</a:t>
            </a:r>
            <a:endParaRPr lang="zh-CN" altLang="en-US" sz="18000" dirty="0">
              <a:solidFill>
                <a:schemeClr val="bg1"/>
              </a:solidFill>
              <a:latin typeface="Arial Narrow" panose="020B0606020202030204" pitchFamily="34" charset="0"/>
            </a:endParaRPr>
          </a:p>
        </p:txBody>
      </p:sp>
      <p:cxnSp>
        <p:nvCxnSpPr>
          <p:cNvPr id="6" name="直接箭头连接符 5"/>
          <p:cNvCxnSpPr/>
          <p:nvPr/>
        </p:nvCxnSpPr>
        <p:spPr>
          <a:xfrm flipV="true">
            <a:off x="4160520" y="3718560"/>
            <a:ext cx="432000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true" flipV="true">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true"/>
          </p:cNvPicPr>
          <p:nvPr/>
        </p:nvPicPr>
        <p:blipFill>
          <a:blip r:embed="rId1"/>
          <a:stretch>
            <a:fillRect/>
          </a:stretch>
        </p:blipFill>
        <p:spPr>
          <a:xfrm>
            <a:off x="1346200" y="2170430"/>
            <a:ext cx="1831975" cy="1771650"/>
          </a:xfrm>
          <a:prstGeom prst="rect">
            <a:avLst/>
          </a:prstGeom>
        </p:spPr>
      </p:pic>
    </p:spTree>
    <p:custDataLst>
      <p:tags r:id="rId2"/>
    </p:custDataLst>
  </p:cSld>
  <p:clrMapOvr>
    <a:masterClrMapping/>
  </p:clrMapOvr>
  <p:transition advTm="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3791899" y="2499921"/>
            <a:ext cx="7831145" cy="1014730"/>
          </a:xfrm>
          <a:prstGeom prst="rect">
            <a:avLst/>
          </a:prstGeom>
          <a:noFill/>
        </p:spPr>
        <p:txBody>
          <a:bodyPr wrap="square" rtlCol="0">
            <a:spAutoFit/>
          </a:bodyPr>
          <a:lstStyle/>
          <a:p>
            <a:pPr algn="ctr"/>
            <a:r>
              <a:rPr lang="zh-CN" altLang="en-US" sz="60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垃圾的定义</a:t>
            </a:r>
            <a:endParaRPr lang="zh-CN" altLang="en-US" sz="60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圆角矩形 3"/>
          <p:cNvSpPr/>
          <p:nvPr/>
        </p:nvSpPr>
        <p:spPr>
          <a:xfrm>
            <a:off x="1374877" y="2156949"/>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true"/>
          <p:nvPr/>
        </p:nvSpPr>
        <p:spPr>
          <a:xfrm>
            <a:off x="2553693" y="1532468"/>
            <a:ext cx="1943651" cy="2861310"/>
          </a:xfrm>
          <a:prstGeom prst="rect">
            <a:avLst/>
          </a:prstGeom>
          <a:noFill/>
        </p:spPr>
        <p:txBody>
          <a:bodyPr wrap="square" rtlCol="0">
            <a:spAutoFit/>
          </a:bodyPr>
          <a:lstStyle/>
          <a:p>
            <a:pPr algn="ctr"/>
            <a:r>
              <a:rPr lang="en-US" altLang="zh-CN" sz="18000" dirty="0">
                <a:solidFill>
                  <a:schemeClr val="bg1"/>
                </a:solidFill>
                <a:latin typeface="Arial Narrow" panose="020B0606020202030204" pitchFamily="34" charset="0"/>
              </a:rPr>
              <a:t>1</a:t>
            </a:r>
            <a:endParaRPr lang="zh-CN" altLang="en-US" sz="18000" dirty="0">
              <a:solidFill>
                <a:schemeClr val="bg1"/>
              </a:solidFill>
              <a:latin typeface="Arial Narrow" panose="020B0606020202030204" pitchFamily="34" charset="0"/>
            </a:endParaRPr>
          </a:p>
        </p:txBody>
      </p:sp>
      <p:cxnSp>
        <p:nvCxnSpPr>
          <p:cNvPr id="6" name="直接箭头连接符 5"/>
          <p:cNvCxnSpPr/>
          <p:nvPr/>
        </p:nvCxnSpPr>
        <p:spPr>
          <a:xfrm flipV="true">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true" flipV="true">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true"/>
          </p:cNvPicPr>
          <p:nvPr/>
        </p:nvPicPr>
        <p:blipFill>
          <a:blip r:embed="rId1"/>
          <a:stretch>
            <a:fillRect/>
          </a:stretch>
        </p:blipFill>
        <p:spPr>
          <a:xfrm>
            <a:off x="1374775" y="2169795"/>
            <a:ext cx="1772285" cy="1771650"/>
          </a:xfrm>
          <a:prstGeom prst="rect">
            <a:avLst/>
          </a:prstGeom>
        </p:spPr>
      </p:pic>
    </p:spTree>
    <p:custDataLst>
      <p:tags r:id="rId2"/>
    </p:custDataLst>
  </p:cSld>
  <p:clrMapOvr>
    <a:masterClrMapping/>
  </p:clrMapOvr>
  <p:transition advTm="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Content Placeholder 2"/>
          <p:cNvSpPr txBox="true"/>
          <p:nvPr/>
        </p:nvSpPr>
        <p:spPr>
          <a:xfrm>
            <a:off x="1517015" y="580390"/>
            <a:ext cx="821880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pitchFamily="34" charset="-122"/>
                <a:cs typeface="+mn-ea"/>
                <a:sym typeface="+mn-lt"/>
              </a:rPr>
              <a:t> 4.1</a:t>
            </a:r>
            <a:r>
              <a:rPr lang="zh-CN" altLang="en-US" sz="2655" b="1" dirty="0">
                <a:solidFill>
                  <a:schemeClr val="tx1">
                    <a:lumMod val="75000"/>
                    <a:lumOff val="25000"/>
                  </a:schemeClr>
                </a:solidFill>
                <a:ea typeface="微软雅黑" panose="020B0503020204020204" pitchFamily="34" charset="-122"/>
                <a:cs typeface="+mn-ea"/>
                <a:sym typeface="+mn-lt"/>
              </a:rPr>
              <a:t>垃圾分类的“德阳模式”</a:t>
            </a:r>
            <a:r>
              <a:rPr lang="en-US" altLang="zh-CN" sz="2655" b="1" dirty="0">
                <a:solidFill>
                  <a:schemeClr val="tx1">
                    <a:lumMod val="75000"/>
                    <a:lumOff val="25000"/>
                  </a:schemeClr>
                </a:solidFill>
                <a:ea typeface="微软雅黑" panose="020B0503020204020204" pitchFamily="34" charset="-122"/>
                <a:cs typeface="+mn-ea"/>
                <a:sym typeface="+mn-lt"/>
              </a:rPr>
              <a:t>——</a:t>
            </a:r>
            <a:r>
              <a:rPr lang="zh-CN" altLang="en-US" sz="2655" b="1" dirty="0">
                <a:solidFill>
                  <a:schemeClr val="tx1">
                    <a:lumMod val="75000"/>
                    <a:lumOff val="25000"/>
                  </a:schemeClr>
                </a:solidFill>
                <a:ea typeface="微软雅黑" panose="020B0503020204020204" pitchFamily="34" charset="-122"/>
                <a:cs typeface="+mn-ea"/>
                <a:sym typeface="+mn-lt"/>
              </a:rPr>
              <a:t>“三定一督</a:t>
            </a:r>
            <a:r>
              <a:rPr lang="en-US" altLang="zh-CN" sz="2655" b="1" dirty="0">
                <a:solidFill>
                  <a:schemeClr val="tx1">
                    <a:lumMod val="75000"/>
                    <a:lumOff val="25000"/>
                  </a:schemeClr>
                </a:solidFill>
                <a:ea typeface="微软雅黑" panose="020B0503020204020204" pitchFamily="34" charset="-122"/>
                <a:cs typeface="+mn-ea"/>
                <a:sym typeface="+mn-lt"/>
              </a:rPr>
              <a:t>4+3”</a:t>
            </a:r>
            <a:endParaRPr lang="en-US" altLang="zh-CN" sz="2655" b="1" dirty="0">
              <a:solidFill>
                <a:schemeClr val="tx1">
                  <a:lumMod val="75000"/>
                  <a:lumOff val="25000"/>
                </a:schemeClr>
              </a:solidFill>
              <a:ea typeface="微软雅黑" panose="020B0503020204020204" pitchFamily="34" charset="-122"/>
              <a:cs typeface="+mn-ea"/>
              <a:sym typeface="+mn-lt"/>
            </a:endParaRPr>
          </a:p>
        </p:txBody>
      </p:sp>
      <p:cxnSp>
        <p:nvCxnSpPr>
          <p:cNvPr id="6" name="直接连接符 3"/>
          <p:cNvCxnSpPr>
            <a:cxnSpLocks noChangeShapeType="true"/>
          </p:cNvCxnSpPr>
          <p:nvPr/>
        </p:nvCxnSpPr>
        <p:spPr bwMode="auto">
          <a:xfrm>
            <a:off x="1318238" y="5127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7" name="图片 6"/>
          <p:cNvPicPr>
            <a:picLocks noChangeAspect="true"/>
          </p:cNvPicPr>
          <p:nvPr/>
        </p:nvPicPr>
        <p:blipFill>
          <a:blip r:embed="rId1"/>
          <a:stretch>
            <a:fillRect/>
          </a:stretch>
        </p:blipFill>
        <p:spPr>
          <a:xfrm>
            <a:off x="657225" y="513080"/>
            <a:ext cx="561340" cy="561340"/>
          </a:xfrm>
          <a:prstGeom prst="rect">
            <a:avLst/>
          </a:prstGeom>
        </p:spPr>
      </p:pic>
      <p:sp>
        <p:nvSpPr>
          <p:cNvPr id="2" name="文本框 1"/>
          <p:cNvSpPr txBox="true"/>
          <p:nvPr/>
        </p:nvSpPr>
        <p:spPr>
          <a:xfrm>
            <a:off x="9099550" y="580390"/>
            <a:ext cx="858520" cy="500380"/>
          </a:xfrm>
          <a:prstGeom prst="rect">
            <a:avLst/>
          </a:prstGeom>
          <a:noFill/>
        </p:spPr>
        <p:txBody>
          <a:bodyPr wrap="none" rtlCol="0">
            <a:spAutoFit/>
          </a:bodyPr>
          <a:p>
            <a:pPr algn="l"/>
            <a:r>
              <a:rPr lang="zh-CN" altLang="en-US" sz="2655" b="1" dirty="0">
                <a:solidFill>
                  <a:schemeClr val="tx1">
                    <a:lumMod val="75000"/>
                    <a:lumOff val="25000"/>
                  </a:schemeClr>
                </a:solidFill>
                <a:ea typeface="微软雅黑" panose="020B0503020204020204" pitchFamily="34" charset="-122"/>
                <a:cs typeface="+mn-ea"/>
                <a:sym typeface="+mn-lt"/>
              </a:rPr>
              <a:t>模式</a:t>
            </a:r>
            <a:endParaRPr lang="en-US" altLang="zh-CN" sz="2655" b="1" dirty="0">
              <a:solidFill>
                <a:schemeClr val="tx1">
                  <a:lumMod val="75000"/>
                  <a:lumOff val="25000"/>
                </a:schemeClr>
              </a:solidFill>
              <a:ea typeface="微软雅黑" panose="020B0503020204020204" pitchFamily="34" charset="-122"/>
              <a:cs typeface="+mn-ea"/>
              <a:sym typeface="+mn-lt"/>
            </a:endParaRPr>
          </a:p>
        </p:txBody>
      </p:sp>
      <p:sp>
        <p:nvSpPr>
          <p:cNvPr id="12" name="文本框 11"/>
          <p:cNvSpPr txBox="true"/>
          <p:nvPr/>
        </p:nvSpPr>
        <p:spPr>
          <a:xfrm>
            <a:off x="1454785" y="1541780"/>
            <a:ext cx="3583940" cy="460375"/>
          </a:xfrm>
          <a:prstGeom prst="rect">
            <a:avLst/>
          </a:prstGeom>
          <a:noFill/>
        </p:spPr>
        <p:txBody>
          <a:bodyPr wrap="square" rtlCol="0">
            <a:spAutoFit/>
          </a:bodyPr>
          <a:p>
            <a:r>
              <a:rPr lang="zh-CN" altLang="en-US" sz="2400">
                <a:solidFill>
                  <a:srgbClr val="FF0000"/>
                </a:solidFill>
                <a:effectLst>
                  <a:outerShdw blurRad="38100" dist="38100" dir="2700000" algn="tl">
                    <a:srgbClr val="000000">
                      <a:alpha val="43137"/>
                    </a:srgbClr>
                  </a:outerShdw>
                </a:effectLst>
              </a:rPr>
              <a:t>“三定一督”</a:t>
            </a:r>
            <a:r>
              <a:rPr lang="en-US" altLang="zh-CN" sz="2400">
                <a:solidFill>
                  <a:srgbClr val="FF0000"/>
                </a:solidFill>
                <a:effectLst>
                  <a:outerShdw blurRad="38100" dist="38100" dir="2700000" algn="tl">
                    <a:srgbClr val="000000">
                      <a:alpha val="43137"/>
                    </a:srgbClr>
                  </a:outerShdw>
                </a:effectLst>
              </a:rPr>
              <a:t> </a:t>
            </a:r>
            <a:r>
              <a:rPr lang="zh-CN" altLang="en-US" sz="2400">
                <a:solidFill>
                  <a:srgbClr val="FF0000"/>
                </a:solidFill>
                <a:effectLst>
                  <a:outerShdw blurRad="38100" dist="38100" dir="2700000" algn="tl">
                    <a:srgbClr val="000000">
                      <a:alpha val="43137"/>
                    </a:srgbClr>
                  </a:outerShdw>
                </a:effectLst>
              </a:rPr>
              <a:t>模式</a:t>
            </a:r>
            <a:r>
              <a:rPr lang="en-US" altLang="zh-CN" sz="2400">
                <a:solidFill>
                  <a:srgbClr val="FF0000"/>
                </a:solidFill>
                <a:effectLst>
                  <a:outerShdw blurRad="38100" dist="38100" dir="2700000" algn="tl">
                    <a:srgbClr val="000000">
                      <a:alpha val="43137"/>
                    </a:srgbClr>
                  </a:outerShdw>
                </a:effectLst>
              </a:rPr>
              <a:t> </a:t>
            </a:r>
            <a:r>
              <a:rPr lang="zh-CN" altLang="en-US" sz="2400">
                <a:solidFill>
                  <a:srgbClr val="FF0000"/>
                </a:solidFill>
                <a:effectLst>
                  <a:outerShdw blurRad="38100" dist="38100" dir="2700000" algn="tl">
                    <a:srgbClr val="000000">
                      <a:alpha val="43137"/>
                    </a:srgbClr>
                  </a:outerShdw>
                </a:effectLst>
              </a:rPr>
              <a:t>即：</a:t>
            </a:r>
            <a:endParaRPr lang="zh-CN" altLang="en-US" sz="2400">
              <a:solidFill>
                <a:srgbClr val="FF0000"/>
              </a:solidFill>
              <a:effectLst>
                <a:outerShdw blurRad="38100" dist="38100" dir="2700000" algn="tl">
                  <a:srgbClr val="000000">
                    <a:alpha val="43137"/>
                  </a:srgbClr>
                </a:outerShdw>
              </a:effectLst>
            </a:endParaRPr>
          </a:p>
        </p:txBody>
      </p:sp>
      <p:sp>
        <p:nvSpPr>
          <p:cNvPr id="16" name="椭圆 15"/>
          <p:cNvSpPr/>
          <p:nvPr/>
        </p:nvSpPr>
        <p:spPr>
          <a:xfrm>
            <a:off x="967105" y="2277110"/>
            <a:ext cx="5508625" cy="3745865"/>
          </a:xfrm>
          <a:prstGeom prst="ellipse">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3" name="文本框 2"/>
          <p:cNvSpPr txBox="true"/>
          <p:nvPr/>
        </p:nvSpPr>
        <p:spPr>
          <a:xfrm>
            <a:off x="2900045" y="5454015"/>
            <a:ext cx="1642110" cy="460375"/>
          </a:xfrm>
          <a:prstGeom prst="rect">
            <a:avLst/>
          </a:prstGeom>
          <a:noFill/>
        </p:spPr>
        <p:txBody>
          <a:bodyPr wrap="square" rtlCol="0">
            <a:spAutoFit/>
          </a:bodyPr>
          <a:p>
            <a:r>
              <a:rPr lang="zh-CN" altLang="en-US" sz="2400">
                <a:solidFill>
                  <a:srgbClr val="FF0000"/>
                </a:solidFill>
                <a:effectLst>
                  <a:outerShdw blurRad="38100" dist="38100" dir="2700000" algn="tl">
                    <a:srgbClr val="000000">
                      <a:alpha val="43137"/>
                    </a:srgbClr>
                  </a:outerShdw>
                </a:effectLst>
              </a:rPr>
              <a:t>“三</a:t>
            </a:r>
            <a:r>
              <a:rPr lang="en-US" altLang="zh-CN" sz="2400">
                <a:solidFill>
                  <a:srgbClr val="FF0000"/>
                </a:solidFill>
                <a:effectLst>
                  <a:outerShdw blurRad="38100" dist="38100" dir="2700000" algn="tl">
                    <a:srgbClr val="000000">
                      <a:alpha val="43137"/>
                    </a:srgbClr>
                  </a:outerShdw>
                </a:effectLst>
              </a:rPr>
              <a:t>  </a:t>
            </a:r>
            <a:r>
              <a:rPr lang="zh-CN" altLang="en-US" sz="2400">
                <a:solidFill>
                  <a:srgbClr val="FF0000"/>
                </a:solidFill>
                <a:effectLst>
                  <a:outerShdw blurRad="38100" dist="38100" dir="2700000" algn="tl">
                    <a:srgbClr val="000000">
                      <a:alpha val="43137"/>
                    </a:srgbClr>
                  </a:outerShdw>
                </a:effectLst>
              </a:rPr>
              <a:t>定”</a:t>
            </a:r>
            <a:r>
              <a:rPr lang="en-US" altLang="zh-CN" sz="2400">
                <a:solidFill>
                  <a:srgbClr val="FF0000"/>
                </a:solidFill>
                <a:effectLst>
                  <a:outerShdw blurRad="38100" dist="38100" dir="2700000" algn="tl">
                    <a:srgbClr val="000000">
                      <a:alpha val="43137"/>
                    </a:srgbClr>
                  </a:outerShdw>
                </a:effectLst>
              </a:rPr>
              <a:t> </a:t>
            </a:r>
            <a:endParaRPr lang="zh-CN" altLang="en-US" sz="2400">
              <a:solidFill>
                <a:srgbClr val="FF0000"/>
              </a:solidFill>
              <a:effectLst>
                <a:outerShdw blurRad="38100" dist="38100" dir="2700000" algn="tl">
                  <a:srgbClr val="000000">
                    <a:alpha val="43137"/>
                  </a:srgbClr>
                </a:outerShdw>
              </a:effectLst>
            </a:endParaRPr>
          </a:p>
        </p:txBody>
      </p:sp>
      <p:sp>
        <p:nvSpPr>
          <p:cNvPr id="4" name="圆角矩形 3"/>
          <p:cNvSpPr/>
          <p:nvPr/>
        </p:nvSpPr>
        <p:spPr>
          <a:xfrm>
            <a:off x="2739390" y="2470150"/>
            <a:ext cx="2045335"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true"/>
          <p:nvPr/>
        </p:nvSpPr>
        <p:spPr>
          <a:xfrm>
            <a:off x="2954020" y="2576830"/>
            <a:ext cx="1616075" cy="1014730"/>
          </a:xfrm>
          <a:prstGeom prst="rect">
            <a:avLst/>
          </a:prstGeom>
          <a:noFill/>
        </p:spPr>
        <p:txBody>
          <a:bodyPr wrap="square" rtlCol="0">
            <a:spAutoFit/>
          </a:bodyPr>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rPr>
              <a:t>定时</a:t>
            </a:r>
            <a:endParaRPr lang="zh-CN" altLang="en-US"/>
          </a:p>
          <a:p>
            <a:pPr algn="ctr"/>
            <a:r>
              <a:rPr lang="zh-CN" altLang="en-US"/>
              <a:t>在规定分类投放时间段内</a:t>
            </a:r>
            <a:endParaRPr lang="zh-CN" altLang="en-US"/>
          </a:p>
        </p:txBody>
      </p:sp>
      <p:sp>
        <p:nvSpPr>
          <p:cNvPr id="10" name="圆角矩形 9"/>
          <p:cNvSpPr/>
          <p:nvPr/>
        </p:nvSpPr>
        <p:spPr>
          <a:xfrm>
            <a:off x="1594485" y="4055110"/>
            <a:ext cx="2045335"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true"/>
          <p:nvPr/>
        </p:nvSpPr>
        <p:spPr>
          <a:xfrm>
            <a:off x="1809115" y="4301490"/>
            <a:ext cx="1616075" cy="737235"/>
          </a:xfrm>
          <a:prstGeom prst="rect">
            <a:avLst/>
          </a:prstGeom>
          <a:noFill/>
        </p:spPr>
        <p:txBody>
          <a:bodyPr wrap="square" rtlCol="0">
            <a:spAutoFit/>
          </a:bodyPr>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rPr>
              <a:t>定点</a:t>
            </a:r>
            <a:endParaRPr lang="zh-CN" altLang="en-US"/>
          </a:p>
          <a:p>
            <a:pPr algn="ctr"/>
            <a:r>
              <a:rPr lang="zh-CN" altLang="en-US"/>
              <a:t>在分类投放处</a:t>
            </a:r>
            <a:endParaRPr lang="zh-CN" altLang="en-US"/>
          </a:p>
        </p:txBody>
      </p:sp>
      <p:sp>
        <p:nvSpPr>
          <p:cNvPr id="13" name="圆角矩形 12"/>
          <p:cNvSpPr/>
          <p:nvPr/>
        </p:nvSpPr>
        <p:spPr>
          <a:xfrm>
            <a:off x="3886835" y="4055745"/>
            <a:ext cx="2045335"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true"/>
          <p:nvPr/>
        </p:nvSpPr>
        <p:spPr>
          <a:xfrm>
            <a:off x="4101465" y="4162425"/>
            <a:ext cx="1616075" cy="1291590"/>
          </a:xfrm>
          <a:prstGeom prst="rect">
            <a:avLst/>
          </a:prstGeom>
          <a:noFill/>
        </p:spPr>
        <p:txBody>
          <a:bodyPr wrap="square" rtlCol="0">
            <a:spAutoFit/>
          </a:bodyPr>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rPr>
              <a:t>定人</a:t>
            </a:r>
            <a:endParaRPr lang="zh-CN" altLang="en-US"/>
          </a:p>
          <a:p>
            <a:pPr algn="ctr"/>
            <a:r>
              <a:rPr lang="zh-CN" altLang="en-US"/>
              <a:t>在分类投放处有</a:t>
            </a:r>
            <a:r>
              <a:rPr lang="zh-CN" altLang="en-US">
                <a:sym typeface="+mn-ea"/>
              </a:rPr>
              <a:t>专职督导员</a:t>
            </a:r>
            <a:endParaRPr lang="zh-CN" altLang="en-US"/>
          </a:p>
          <a:p>
            <a:pPr algn="ctr"/>
            <a:endParaRPr lang="zh-CN" altLang="en-US"/>
          </a:p>
        </p:txBody>
      </p:sp>
      <p:sp>
        <p:nvSpPr>
          <p:cNvPr id="21" name="文本框 20"/>
          <p:cNvSpPr txBox="true"/>
          <p:nvPr/>
        </p:nvSpPr>
        <p:spPr>
          <a:xfrm>
            <a:off x="8106410" y="3919855"/>
            <a:ext cx="1642110" cy="460375"/>
          </a:xfrm>
          <a:prstGeom prst="rect">
            <a:avLst/>
          </a:prstGeom>
          <a:noFill/>
        </p:spPr>
        <p:txBody>
          <a:bodyPr wrap="square" rtlCol="0">
            <a:spAutoFit/>
          </a:bodyPr>
          <a:p>
            <a:r>
              <a:rPr lang="zh-CN" altLang="en-US" sz="2400">
                <a:solidFill>
                  <a:srgbClr val="FF0000"/>
                </a:solidFill>
                <a:effectLst>
                  <a:outerShdw blurRad="38100" dist="38100" dir="2700000" algn="tl">
                    <a:srgbClr val="000000">
                      <a:alpha val="43137"/>
                    </a:srgbClr>
                  </a:outerShdw>
                </a:effectLst>
              </a:rPr>
              <a:t>“一</a:t>
            </a:r>
            <a:r>
              <a:rPr lang="en-US" altLang="zh-CN" sz="2400">
                <a:solidFill>
                  <a:srgbClr val="FF0000"/>
                </a:solidFill>
                <a:effectLst>
                  <a:outerShdw blurRad="38100" dist="38100" dir="2700000" algn="tl">
                    <a:srgbClr val="000000">
                      <a:alpha val="43137"/>
                    </a:srgbClr>
                  </a:outerShdw>
                </a:effectLst>
              </a:rPr>
              <a:t>  </a:t>
            </a:r>
            <a:r>
              <a:rPr lang="zh-CN" altLang="en-US" sz="2400">
                <a:solidFill>
                  <a:srgbClr val="FF0000"/>
                </a:solidFill>
                <a:effectLst>
                  <a:outerShdw blurRad="38100" dist="38100" dir="2700000" algn="tl">
                    <a:srgbClr val="000000">
                      <a:alpha val="43137"/>
                    </a:srgbClr>
                  </a:outerShdw>
                </a:effectLst>
              </a:rPr>
              <a:t>督”</a:t>
            </a:r>
            <a:r>
              <a:rPr lang="en-US" altLang="zh-CN" sz="2400">
                <a:solidFill>
                  <a:srgbClr val="FF0000"/>
                </a:solidFill>
                <a:effectLst>
                  <a:outerShdw blurRad="38100" dist="38100" dir="2700000" algn="tl">
                    <a:srgbClr val="000000">
                      <a:alpha val="43137"/>
                    </a:srgbClr>
                  </a:outerShdw>
                </a:effectLst>
              </a:rPr>
              <a:t> </a:t>
            </a:r>
            <a:endParaRPr lang="zh-CN" altLang="en-US" sz="2400">
              <a:solidFill>
                <a:srgbClr val="FF0000"/>
              </a:solidFill>
              <a:effectLst>
                <a:outerShdw blurRad="38100" dist="38100" dir="2700000" algn="tl">
                  <a:srgbClr val="000000">
                    <a:alpha val="43137"/>
                  </a:srgbClr>
                </a:outerShdw>
              </a:effectLst>
            </a:endParaRPr>
          </a:p>
        </p:txBody>
      </p:sp>
      <p:sp>
        <p:nvSpPr>
          <p:cNvPr id="22" name="圆角矩形 21"/>
          <p:cNvSpPr/>
          <p:nvPr/>
        </p:nvSpPr>
        <p:spPr>
          <a:xfrm>
            <a:off x="7879080" y="2470150"/>
            <a:ext cx="2045335"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true"/>
          <p:nvPr/>
        </p:nvSpPr>
        <p:spPr>
          <a:xfrm>
            <a:off x="8106410" y="2646045"/>
            <a:ext cx="1616075" cy="1106805"/>
          </a:xfrm>
          <a:prstGeom prst="rect">
            <a:avLst/>
          </a:prstGeom>
          <a:noFill/>
        </p:spPr>
        <p:txBody>
          <a:bodyPr wrap="square" rtlCol="0">
            <a:spAutoFit/>
          </a:bodyPr>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rPr>
              <a:t>专职督导制度</a:t>
            </a:r>
            <a:endParaRPr lang="zh-CN" altLang="en-US"/>
          </a:p>
          <a:p>
            <a:pPr algn="ctr"/>
            <a:endParaRPr lang="zh-CN" altLang="en-US"/>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垃圾桶"/>
          <p:cNvPicPr>
            <a:picLocks noChangeAspect="true"/>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495300" y="2862580"/>
            <a:ext cx="5975985" cy="2803525"/>
          </a:xfrm>
          <a:prstGeom prst="rect">
            <a:avLst/>
          </a:prstGeom>
        </p:spPr>
      </p:pic>
      <p:grpSp>
        <p:nvGrpSpPr>
          <p:cNvPr id="15" name="组合 14"/>
          <p:cNvGrpSpPr/>
          <p:nvPr/>
        </p:nvGrpSpPr>
        <p:grpSpPr>
          <a:xfrm>
            <a:off x="2745740" y="5494020"/>
            <a:ext cx="5476729" cy="694690"/>
            <a:chOff x="4002" y="8639"/>
            <a:chExt cx="11197" cy="1222"/>
          </a:xfrm>
        </p:grpSpPr>
        <p:sp>
          <p:nvSpPr>
            <p:cNvPr id="28" name="ïṡḻíḍê"/>
            <p:cNvSpPr txBox="true"/>
            <p:nvPr/>
          </p:nvSpPr>
          <p:spPr bwMode="auto">
            <a:xfrm>
              <a:off x="4002" y="8639"/>
              <a:ext cx="11197" cy="1222"/>
            </a:xfrm>
            <a:prstGeom prst="rect">
              <a:avLst/>
            </a:prstGeom>
            <a:noFill/>
            <a:ln w="98425">
              <a:noFill/>
            </a:ln>
            <a:effectLst>
              <a:outerShdw blurRad="190500" dist="38100" dir="1260000" sx="102000" sy="102000" algn="tr" rotWithShape="0">
                <a:prstClr val="black">
                  <a:alpha val="53000"/>
                </a:prstClr>
              </a:outerShdw>
            </a:effectLst>
          </p:spPr>
          <p:txBody>
            <a:bodyPr wrap="square" lIns="269875" tIns="252095" rIns="269875" bIns="252095" anchor="ctr" anchorCtr="true"/>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4400">
                <a:spcBef>
                  <a:spcPct val="0"/>
                </a:spcBef>
                <a:defRPr/>
              </a:pPr>
              <a:r>
                <a:rPr lang="zh-CN" altLang="en-US" sz="16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分类投放</a:t>
              </a:r>
              <a:r>
                <a:rPr lang="zh-CN" altLang="en-US" sz="20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分类运输 </a:t>
              </a:r>
              <a:r>
                <a:rPr lang="zh-CN" altLang="en-US" sz="14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分类处置</a:t>
              </a:r>
              <a:r>
                <a:rPr lang="en-US" altLang="zh-CN" sz="16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600" b="1" spc="200" dirty="0" smtClean="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下箭头 42"/>
            <p:cNvSpPr/>
            <p:nvPr/>
          </p:nvSpPr>
          <p:spPr>
            <a:xfrm rot="16200000">
              <a:off x="7755"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p>
          </p:txBody>
        </p:sp>
        <p:sp>
          <p:nvSpPr>
            <p:cNvPr id="44" name="下箭头 43"/>
            <p:cNvSpPr/>
            <p:nvPr/>
          </p:nvSpPr>
          <p:spPr>
            <a:xfrm rot="16200000">
              <a:off x="11017"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p>
          </p:txBody>
        </p:sp>
      </p:grpSp>
      <p:sp>
        <p:nvSpPr>
          <p:cNvPr id="5" name="Content Placeholder 2"/>
          <p:cNvSpPr txBox="true"/>
          <p:nvPr/>
        </p:nvSpPr>
        <p:spPr>
          <a:xfrm>
            <a:off x="1517015" y="580390"/>
            <a:ext cx="821880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pitchFamily="34" charset="-122"/>
                <a:cs typeface="+mn-ea"/>
                <a:sym typeface="+mn-lt"/>
              </a:rPr>
              <a:t> 4.1</a:t>
            </a:r>
            <a:r>
              <a:rPr lang="zh-CN" altLang="en-US" sz="2655" b="1" dirty="0">
                <a:solidFill>
                  <a:schemeClr val="tx1">
                    <a:lumMod val="75000"/>
                    <a:lumOff val="25000"/>
                  </a:schemeClr>
                </a:solidFill>
                <a:ea typeface="微软雅黑" panose="020B0503020204020204" pitchFamily="34" charset="-122"/>
                <a:cs typeface="+mn-ea"/>
                <a:sym typeface="+mn-lt"/>
              </a:rPr>
              <a:t>垃圾分类的“德阳模式”</a:t>
            </a:r>
            <a:r>
              <a:rPr lang="en-US" altLang="zh-CN" sz="2655" b="1" dirty="0">
                <a:solidFill>
                  <a:schemeClr val="tx1">
                    <a:lumMod val="75000"/>
                    <a:lumOff val="25000"/>
                  </a:schemeClr>
                </a:solidFill>
                <a:ea typeface="微软雅黑" panose="020B0503020204020204" pitchFamily="34" charset="-122"/>
                <a:cs typeface="+mn-ea"/>
                <a:sym typeface="+mn-lt"/>
              </a:rPr>
              <a:t>——</a:t>
            </a:r>
            <a:r>
              <a:rPr lang="zh-CN" altLang="en-US" sz="2655" b="1" dirty="0">
                <a:solidFill>
                  <a:schemeClr val="tx1">
                    <a:lumMod val="75000"/>
                    <a:lumOff val="25000"/>
                  </a:schemeClr>
                </a:solidFill>
                <a:ea typeface="微软雅黑" panose="020B0503020204020204" pitchFamily="34" charset="-122"/>
                <a:cs typeface="+mn-ea"/>
                <a:sym typeface="+mn-lt"/>
              </a:rPr>
              <a:t>“三定一督</a:t>
            </a:r>
            <a:r>
              <a:rPr lang="en-US" altLang="zh-CN" sz="2655" b="1" dirty="0">
                <a:solidFill>
                  <a:schemeClr val="tx1">
                    <a:lumMod val="75000"/>
                    <a:lumOff val="25000"/>
                  </a:schemeClr>
                </a:solidFill>
                <a:ea typeface="微软雅黑" panose="020B0503020204020204" pitchFamily="34" charset="-122"/>
                <a:cs typeface="+mn-ea"/>
                <a:sym typeface="+mn-lt"/>
              </a:rPr>
              <a:t>4+3”</a:t>
            </a:r>
            <a:endParaRPr lang="en-US" altLang="zh-CN" sz="2655" b="1" dirty="0">
              <a:solidFill>
                <a:schemeClr val="tx1">
                  <a:lumMod val="75000"/>
                  <a:lumOff val="25000"/>
                </a:schemeClr>
              </a:solidFill>
              <a:ea typeface="微软雅黑" panose="020B0503020204020204" pitchFamily="34" charset="-122"/>
              <a:cs typeface="+mn-ea"/>
              <a:sym typeface="+mn-lt"/>
            </a:endParaRPr>
          </a:p>
        </p:txBody>
      </p:sp>
      <p:cxnSp>
        <p:nvCxnSpPr>
          <p:cNvPr id="6" name="直接连接符 3"/>
          <p:cNvCxnSpPr>
            <a:cxnSpLocks noChangeShapeType="true"/>
          </p:cNvCxnSpPr>
          <p:nvPr/>
        </p:nvCxnSpPr>
        <p:spPr bwMode="auto">
          <a:xfrm>
            <a:off x="1318238" y="5127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7" name="图片 6"/>
          <p:cNvPicPr>
            <a:picLocks noChangeAspect="true"/>
          </p:cNvPicPr>
          <p:nvPr/>
        </p:nvPicPr>
        <p:blipFill>
          <a:blip r:embed="rId3"/>
          <a:stretch>
            <a:fillRect/>
          </a:stretch>
        </p:blipFill>
        <p:spPr>
          <a:xfrm>
            <a:off x="657225" y="513080"/>
            <a:ext cx="561340" cy="561340"/>
          </a:xfrm>
          <a:prstGeom prst="rect">
            <a:avLst/>
          </a:prstGeom>
        </p:spPr>
      </p:pic>
      <p:sp>
        <p:nvSpPr>
          <p:cNvPr id="2" name="文本框 1"/>
          <p:cNvSpPr txBox="true"/>
          <p:nvPr/>
        </p:nvSpPr>
        <p:spPr>
          <a:xfrm>
            <a:off x="9099550" y="580390"/>
            <a:ext cx="858520" cy="500380"/>
          </a:xfrm>
          <a:prstGeom prst="rect">
            <a:avLst/>
          </a:prstGeom>
          <a:noFill/>
        </p:spPr>
        <p:txBody>
          <a:bodyPr wrap="none" rtlCol="0">
            <a:spAutoFit/>
          </a:bodyPr>
          <a:p>
            <a:pPr algn="l"/>
            <a:r>
              <a:rPr lang="zh-CN" altLang="en-US" sz="2655" b="1" dirty="0">
                <a:solidFill>
                  <a:schemeClr val="tx1">
                    <a:lumMod val="75000"/>
                    <a:lumOff val="25000"/>
                  </a:schemeClr>
                </a:solidFill>
                <a:ea typeface="微软雅黑" panose="020B0503020204020204" pitchFamily="34" charset="-122"/>
                <a:cs typeface="+mn-ea"/>
                <a:sym typeface="+mn-lt"/>
              </a:rPr>
              <a:t>模式</a:t>
            </a:r>
            <a:endParaRPr lang="en-US" altLang="zh-CN" sz="2655" b="1" dirty="0">
              <a:solidFill>
                <a:schemeClr val="tx1">
                  <a:lumMod val="75000"/>
                  <a:lumOff val="25000"/>
                </a:schemeClr>
              </a:solidFill>
              <a:ea typeface="微软雅黑" panose="020B0503020204020204" pitchFamily="34" charset="-122"/>
              <a:cs typeface="+mn-ea"/>
              <a:sym typeface="+mn-lt"/>
            </a:endParaRPr>
          </a:p>
        </p:txBody>
      </p:sp>
      <p:sp>
        <p:nvSpPr>
          <p:cNvPr id="3" name="文本框 2"/>
          <p:cNvSpPr txBox="true"/>
          <p:nvPr/>
        </p:nvSpPr>
        <p:spPr>
          <a:xfrm>
            <a:off x="7033260" y="2196465"/>
            <a:ext cx="4073525" cy="475615"/>
          </a:xfrm>
          <a:prstGeom prst="rect">
            <a:avLst/>
          </a:prstGeom>
          <a:noFill/>
        </p:spPr>
        <p:txBody>
          <a:bodyPr wrap="square" rtlCol="0">
            <a:spAutoFit/>
          </a:bodyPr>
          <a:p>
            <a:r>
              <a:rPr lang="zh-CN" altLang="en-US" sz="2500" b="1" u="sng">
                <a:solidFill>
                  <a:schemeClr val="tx1"/>
                </a:solidFill>
              </a:rPr>
              <a:t>专项垃圾采取</a:t>
            </a:r>
            <a:r>
              <a:rPr lang="en-US" altLang="zh-CN" sz="2500" b="1" u="sng">
                <a:solidFill>
                  <a:schemeClr val="tx1"/>
                </a:solidFill>
              </a:rPr>
              <a:t>  </a:t>
            </a:r>
            <a:r>
              <a:rPr lang="zh-CN" altLang="en-US" sz="2500" b="1" u="sng">
                <a:solidFill>
                  <a:srgbClr val="FF0000"/>
                </a:solidFill>
              </a:rPr>
              <a:t>三</a:t>
            </a:r>
            <a:r>
              <a:rPr lang="zh-CN" altLang="en-US" sz="2500" b="1" u="sng">
                <a:solidFill>
                  <a:schemeClr val="tx1"/>
                </a:solidFill>
              </a:rPr>
              <a:t>分类</a:t>
            </a:r>
            <a:endParaRPr lang="zh-CN" altLang="en-US" sz="2500" b="1" u="sng">
              <a:solidFill>
                <a:schemeClr val="tx1"/>
              </a:solidFill>
            </a:endParaRPr>
          </a:p>
        </p:txBody>
      </p:sp>
      <p:sp>
        <p:nvSpPr>
          <p:cNvPr id="4" name="文本框 3"/>
          <p:cNvSpPr txBox="true"/>
          <p:nvPr/>
        </p:nvSpPr>
        <p:spPr>
          <a:xfrm>
            <a:off x="1699260" y="2196465"/>
            <a:ext cx="3832860" cy="475615"/>
          </a:xfrm>
          <a:prstGeom prst="rect">
            <a:avLst/>
          </a:prstGeom>
          <a:noFill/>
        </p:spPr>
        <p:txBody>
          <a:bodyPr wrap="square" rtlCol="0">
            <a:spAutoFit/>
          </a:bodyPr>
          <a:p>
            <a:r>
              <a:rPr lang="zh-CN" altLang="en-US" sz="2500" b="1" u="sng"/>
              <a:t>生活垃圾采取</a:t>
            </a:r>
            <a:r>
              <a:rPr lang="en-US" altLang="zh-CN" sz="2500" b="1" u="sng"/>
              <a:t>  </a:t>
            </a:r>
            <a:r>
              <a:rPr lang="zh-CN" altLang="en-US" sz="2500" b="1" u="sng">
                <a:solidFill>
                  <a:srgbClr val="FF0000"/>
                </a:solidFill>
              </a:rPr>
              <a:t>四</a:t>
            </a:r>
            <a:r>
              <a:rPr lang="zh-CN" altLang="en-US" sz="2500" b="1" u="sng"/>
              <a:t>分类</a:t>
            </a:r>
            <a:endParaRPr lang="zh-CN" altLang="en-US" sz="2500" b="1" u="sng"/>
          </a:p>
        </p:txBody>
      </p:sp>
      <p:sp>
        <p:nvSpPr>
          <p:cNvPr id="8" name="矩形 7"/>
          <p:cNvSpPr/>
          <p:nvPr/>
        </p:nvSpPr>
        <p:spPr>
          <a:xfrm>
            <a:off x="7534910" y="3251200"/>
            <a:ext cx="2147570" cy="354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大件垃圾</a:t>
            </a:r>
            <a:endParaRPr lang="zh-CN" altLang="en-US"/>
          </a:p>
        </p:txBody>
      </p:sp>
      <p:sp>
        <p:nvSpPr>
          <p:cNvPr id="10" name="矩形 9"/>
          <p:cNvSpPr/>
          <p:nvPr/>
        </p:nvSpPr>
        <p:spPr>
          <a:xfrm>
            <a:off x="7534910" y="4650740"/>
            <a:ext cx="2147570" cy="354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建筑（装修）垃圾</a:t>
            </a:r>
            <a:endParaRPr lang="zh-CN" altLang="en-US"/>
          </a:p>
        </p:txBody>
      </p:sp>
      <p:sp>
        <p:nvSpPr>
          <p:cNvPr id="11" name="矩形 10"/>
          <p:cNvSpPr/>
          <p:nvPr/>
        </p:nvSpPr>
        <p:spPr>
          <a:xfrm>
            <a:off x="7534910" y="3950970"/>
            <a:ext cx="2147570" cy="354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园林绿化垃圾</a:t>
            </a:r>
            <a:endParaRPr lang="zh-CN" altLang="en-US"/>
          </a:p>
        </p:txBody>
      </p:sp>
      <p:sp>
        <p:nvSpPr>
          <p:cNvPr id="12" name="文本框 11"/>
          <p:cNvSpPr txBox="true"/>
          <p:nvPr/>
        </p:nvSpPr>
        <p:spPr>
          <a:xfrm>
            <a:off x="882650" y="1546225"/>
            <a:ext cx="2338070" cy="460375"/>
          </a:xfrm>
          <a:prstGeom prst="rect">
            <a:avLst/>
          </a:prstGeom>
          <a:noFill/>
        </p:spPr>
        <p:txBody>
          <a:bodyPr wrap="square" rtlCol="0">
            <a:spAutoFit/>
          </a:bodyPr>
          <a:p>
            <a:r>
              <a:rPr lang="en-US" altLang="zh-CN" sz="2400">
                <a:solidFill>
                  <a:srgbClr val="FF0000"/>
                </a:solidFill>
                <a:effectLst>
                  <a:outerShdw blurRad="38100" dist="38100" dir="2700000" algn="tl">
                    <a:srgbClr val="000000">
                      <a:alpha val="43137"/>
                    </a:srgbClr>
                  </a:outerShdw>
                </a:effectLst>
              </a:rPr>
              <a:t>4+3 </a:t>
            </a:r>
            <a:r>
              <a:rPr lang="zh-CN" altLang="en-US" sz="2400">
                <a:solidFill>
                  <a:srgbClr val="FF0000"/>
                </a:solidFill>
                <a:effectLst>
                  <a:outerShdw blurRad="38100" dist="38100" dir="2700000" algn="tl">
                    <a:srgbClr val="000000">
                      <a:alpha val="43137"/>
                    </a:srgbClr>
                  </a:outerShdw>
                </a:effectLst>
              </a:rPr>
              <a:t>模式</a:t>
            </a:r>
            <a:r>
              <a:rPr lang="en-US" altLang="zh-CN" sz="2400">
                <a:solidFill>
                  <a:srgbClr val="FF0000"/>
                </a:solidFill>
                <a:effectLst>
                  <a:outerShdw blurRad="38100" dist="38100" dir="2700000" algn="tl">
                    <a:srgbClr val="000000">
                      <a:alpha val="43137"/>
                    </a:srgbClr>
                  </a:outerShdw>
                </a:effectLst>
              </a:rPr>
              <a:t> </a:t>
            </a:r>
            <a:r>
              <a:rPr lang="zh-CN" altLang="en-US" sz="2400">
                <a:solidFill>
                  <a:srgbClr val="FF0000"/>
                </a:solidFill>
                <a:effectLst>
                  <a:outerShdw blurRad="38100" dist="38100" dir="2700000" algn="tl">
                    <a:srgbClr val="000000">
                      <a:alpha val="43137"/>
                    </a:srgbClr>
                  </a:outerShdw>
                </a:effectLst>
              </a:rPr>
              <a:t>即：</a:t>
            </a:r>
            <a:endParaRPr lang="zh-CN" altLang="en-US" sz="2400">
              <a:solidFill>
                <a:srgbClr val="FF0000"/>
              </a:solidFill>
              <a:effectLst>
                <a:outerShdw blurRad="38100" dist="38100" dir="2700000" algn="tl">
                  <a:srgbClr val="000000">
                    <a:alpha val="43137"/>
                  </a:srgbClr>
                </a:outerShdw>
              </a:effectLst>
            </a:endParaRPr>
          </a:p>
        </p:txBody>
      </p:sp>
      <p:sp>
        <p:nvSpPr>
          <p:cNvPr id="13" name="文本框 12"/>
          <p:cNvSpPr txBox="true"/>
          <p:nvPr/>
        </p:nvSpPr>
        <p:spPr>
          <a:xfrm>
            <a:off x="5688965" y="2196465"/>
            <a:ext cx="481330" cy="521970"/>
          </a:xfrm>
          <a:prstGeom prst="rect">
            <a:avLst/>
          </a:prstGeom>
          <a:noFill/>
        </p:spPr>
        <p:txBody>
          <a:bodyPr wrap="square" rtlCol="0">
            <a:spAutoFit/>
          </a:bodyPr>
          <a:p>
            <a:r>
              <a:rPr lang="en-US" altLang="zh-CN" sz="2800"/>
              <a:t>+</a:t>
            </a:r>
            <a:endParaRPr lang="en-US" altLang="zh-CN" sz="2800"/>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8" name="组合 27"/>
          <p:cNvGrpSpPr/>
          <p:nvPr/>
        </p:nvGrpSpPr>
        <p:grpSpPr>
          <a:xfrm>
            <a:off x="1024255" y="1096010"/>
            <a:ext cx="3599815" cy="629285"/>
            <a:chOff x="1170812" y="1361916"/>
            <a:chExt cx="1631720" cy="629144"/>
          </a:xfrm>
        </p:grpSpPr>
        <p:sp>
          <p:nvSpPr>
            <p:cNvPr id="49" name="Shape 1805"/>
            <p:cNvSpPr/>
            <p:nvPr/>
          </p:nvSpPr>
          <p:spPr>
            <a:xfrm>
              <a:off x="1170812" y="1361916"/>
              <a:ext cx="1631720"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zh-CN" sz="2400" b="1" dirty="0" smtClean="0">
                  <a:solidFill>
                    <a:schemeClr val="bg1"/>
                  </a:solidFill>
                  <a:latin typeface="微软雅黑" panose="020B0503020204020204" pitchFamily="34" charset="-122"/>
                  <a:ea typeface="微软雅黑" panose="020B0503020204020204" pitchFamily="34" charset="-122"/>
                </a:rPr>
                <a:t>会议协调机制</a:t>
              </a:r>
              <a:endParaRPr lang="zh-CN" sz="2400" b="1" dirty="0" smtClean="0">
                <a:solidFill>
                  <a:schemeClr val="bg1"/>
                </a:solidFill>
                <a:latin typeface="微软雅黑" panose="020B0503020204020204" pitchFamily="34" charset="-122"/>
                <a:ea typeface="微软雅黑" panose="020B0503020204020204" pitchFamily="34" charset="-122"/>
              </a:endParaRPr>
            </a:p>
          </p:txBody>
        </p:sp>
        <p:grpSp>
          <p:nvGrpSpPr>
            <p:cNvPr id="51" name="组合 35"/>
            <p:cNvGrpSpPr/>
            <p:nvPr/>
          </p:nvGrpSpPr>
          <p:grpSpPr>
            <a:xfrm>
              <a:off x="1255678" y="1407106"/>
              <a:ext cx="228127" cy="521853"/>
              <a:chOff x="1371081" y="1407106"/>
              <a:chExt cx="228127" cy="521853"/>
            </a:xfrm>
          </p:grpSpPr>
          <p:sp>
            <p:nvSpPr>
              <p:cNvPr id="52" name="Oval 55"/>
              <p:cNvSpPr/>
              <p:nvPr/>
            </p:nvSpPr>
            <p:spPr bwMode="auto">
              <a:xfrm>
                <a:off x="1371081" y="1452181"/>
                <a:ext cx="228127" cy="43106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53" name="文本框 52"/>
              <p:cNvSpPr txBox="true"/>
              <p:nvPr/>
            </p:nvSpPr>
            <p:spPr>
              <a:xfrm>
                <a:off x="1388435" y="1407106"/>
                <a:ext cx="207040" cy="521853"/>
              </a:xfrm>
              <a:prstGeom prst="rect">
                <a:avLst/>
              </a:prstGeom>
              <a:noFill/>
            </p:spPr>
            <p:txBody>
              <a:bodyPr wrap="square" rtlCol="0">
                <a:spAutoFit/>
              </a:bodyPr>
              <a:p>
                <a:r>
                  <a:rPr lang="en-US" altLang="zh-CN" sz="2800" dirty="0">
                    <a:solidFill>
                      <a:srgbClr val="26A244"/>
                    </a:solidFill>
                    <a:latin typeface="微软雅黑" panose="020B0503020204020204" pitchFamily="34" charset="-122"/>
                    <a:ea typeface="微软雅黑" panose="020B0503020204020204" pitchFamily="34" charset="-122"/>
                  </a:rPr>
                  <a:t>1</a:t>
                </a:r>
                <a:endParaRPr lang="en-US" altLang="zh-CN"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9" name="组合 27"/>
          <p:cNvGrpSpPr/>
          <p:nvPr/>
        </p:nvGrpSpPr>
        <p:grpSpPr>
          <a:xfrm>
            <a:off x="1148080" y="3811270"/>
            <a:ext cx="3639184" cy="629285"/>
            <a:chOff x="1170812" y="1361916"/>
            <a:chExt cx="1381496" cy="629144"/>
          </a:xfrm>
        </p:grpSpPr>
        <p:sp>
          <p:nvSpPr>
            <p:cNvPr id="10" name="Shape 1805"/>
            <p:cNvSpPr/>
            <p:nvPr/>
          </p:nvSpPr>
          <p:spPr>
            <a:xfrm>
              <a:off x="1170812" y="1361916"/>
              <a:ext cx="1381496"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en-US" altLang="zh-CN" sz="2400" b="1" dirty="0" smtClean="0">
                  <a:solidFill>
                    <a:schemeClr val="bg1"/>
                  </a:solidFill>
                  <a:latin typeface="微软雅黑" panose="020B0503020204020204" pitchFamily="34" charset="-122"/>
                  <a:ea typeface="微软雅黑" panose="020B0503020204020204" pitchFamily="34" charset="-122"/>
                  <a:sym typeface="+mn-ea"/>
                </a:rPr>
                <a:t>      </a:t>
              </a:r>
              <a:r>
                <a:rPr lang="zh-CN" sz="2400" b="1" dirty="0" smtClean="0">
                  <a:solidFill>
                    <a:schemeClr val="bg1"/>
                  </a:solidFill>
                  <a:latin typeface="微软雅黑" panose="020B0503020204020204" pitchFamily="34" charset="-122"/>
                  <a:ea typeface="微软雅黑" panose="020B0503020204020204" pitchFamily="34" charset="-122"/>
                  <a:sym typeface="+mn-ea"/>
                </a:rPr>
                <a:t>资金投入保障机制</a:t>
              </a:r>
              <a:endParaRPr sz="2400" kern="0" dirty="0">
                <a:solidFill>
                  <a:prstClr val="white"/>
                </a:solidFill>
                <a:latin typeface="Calibri" panose="020F0502020204030204"/>
              </a:endParaRPr>
            </a:p>
          </p:txBody>
        </p:sp>
        <p:grpSp>
          <p:nvGrpSpPr>
            <p:cNvPr id="12" name="组合 35"/>
            <p:cNvGrpSpPr/>
            <p:nvPr/>
          </p:nvGrpSpPr>
          <p:grpSpPr>
            <a:xfrm>
              <a:off x="1216687" y="1407106"/>
              <a:ext cx="205335" cy="521853"/>
              <a:chOff x="1332090" y="1407106"/>
              <a:chExt cx="205335" cy="521853"/>
            </a:xfrm>
          </p:grpSpPr>
          <p:sp>
            <p:nvSpPr>
              <p:cNvPr id="13"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14" name="文本框 13"/>
              <p:cNvSpPr txBox="true"/>
              <p:nvPr/>
            </p:nvSpPr>
            <p:spPr>
              <a:xfrm>
                <a:off x="1360283" y="1407106"/>
                <a:ext cx="160925" cy="521853"/>
              </a:xfrm>
              <a:prstGeom prst="rect">
                <a:avLst/>
              </a:prstGeom>
              <a:noFill/>
            </p:spPr>
            <p:txBody>
              <a:bodyPr wrap="square" rtlCol="0">
                <a:spAutoFit/>
              </a:bodyPr>
              <a:p>
                <a:r>
                  <a:rPr lang="en-US" altLang="zh-CN" sz="2800" dirty="0">
                    <a:solidFill>
                      <a:srgbClr val="26A244"/>
                    </a:solidFill>
                    <a:latin typeface="微软雅黑" panose="020B0503020204020204" pitchFamily="34" charset="-122"/>
                    <a:ea typeface="微软雅黑" panose="020B0503020204020204" pitchFamily="34" charset="-122"/>
                  </a:rPr>
                  <a:t>2</a:t>
                </a:r>
                <a:endParaRPr lang="zh-CN" alt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pitchFamily="34" charset="-122"/>
                <a:cs typeface="+mn-ea"/>
                <a:sym typeface="+mn-lt"/>
              </a:rPr>
              <a:t>4.2 </a:t>
            </a:r>
            <a:r>
              <a:rPr lang="zh-CN" altLang="en-US" sz="2655" b="1" dirty="0">
                <a:solidFill>
                  <a:schemeClr val="tx1">
                    <a:lumMod val="75000"/>
                    <a:lumOff val="25000"/>
                  </a:schemeClr>
                </a:solidFill>
                <a:ea typeface="微软雅黑" panose="020B0503020204020204" pitchFamily="34" charset="-122"/>
                <a:cs typeface="+mn-ea"/>
                <a:sym typeface="+mn-lt"/>
              </a:rPr>
              <a:t>垃圾分类的“德阳模式”</a:t>
            </a:r>
            <a:r>
              <a:rPr lang="en-US" altLang="zh-CN" sz="2655" b="1" dirty="0">
                <a:solidFill>
                  <a:schemeClr val="tx1">
                    <a:lumMod val="75000"/>
                    <a:lumOff val="25000"/>
                  </a:schemeClr>
                </a:solidFill>
                <a:ea typeface="微软雅黑" panose="020B0503020204020204" pitchFamily="34" charset="-122"/>
                <a:cs typeface="+mn-ea"/>
                <a:sym typeface="+mn-lt"/>
              </a:rPr>
              <a:t>——</a:t>
            </a:r>
            <a:r>
              <a:rPr lang="zh-CN" altLang="en-US" sz="2655" b="1" dirty="0">
                <a:solidFill>
                  <a:schemeClr val="tx1">
                    <a:lumMod val="75000"/>
                    <a:lumOff val="25000"/>
                  </a:schemeClr>
                </a:solidFill>
                <a:ea typeface="微软雅黑" panose="020B0503020204020204" pitchFamily="34" charset="-122"/>
                <a:cs typeface="+mn-ea"/>
                <a:sym typeface="+mn-lt"/>
              </a:rPr>
              <a:t>六大工作推进机制</a:t>
            </a:r>
            <a:endParaRPr lang="zh-CN" altLang="en-US" sz="2655" b="1" dirty="0">
              <a:solidFill>
                <a:schemeClr val="tx1">
                  <a:lumMod val="75000"/>
                  <a:lumOff val="25000"/>
                </a:schemeClr>
              </a:solidFill>
              <a:ea typeface="微软雅黑" panose="020B0503020204020204" pitchFamily="3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41" name="文本框 40"/>
          <p:cNvSpPr txBox="true"/>
          <p:nvPr/>
        </p:nvSpPr>
        <p:spPr>
          <a:xfrm>
            <a:off x="1216660" y="1913890"/>
            <a:ext cx="9775825" cy="1419860"/>
          </a:xfrm>
          <a:prstGeom prst="rect">
            <a:avLst/>
          </a:prstGeom>
          <a:noFill/>
        </p:spPr>
        <p:txBody>
          <a:bodyPr wrap="square" rtlCol="0">
            <a:spAutoFit/>
          </a:bodyPr>
          <a:p>
            <a:pPr>
              <a:lnSpc>
                <a:spcPct val="120000"/>
              </a:lnSpc>
            </a:pPr>
            <a:r>
              <a:rPr lang="en-US" altLang="zh-CN"/>
              <a:t>        </a:t>
            </a:r>
            <a:r>
              <a:rPr lang="zh-CN" altLang="en-US"/>
              <a:t>德阳市推进生活垃圾分类工作领导小组印发《德阳市推进生活垃圾分类工作领导小组会议制度》，建立了每周有推进、每月有例会、每年有总结的会议协调机制，明确了分别由市推进生活垃圾分类工作领导小组组长或副组长召集和市领导小组办公室负责人召集的联席会议模式和具体要求，进一步加强了各区（市、县）及相关部门之间的联动协调。</a:t>
            </a:r>
            <a:endParaRPr lang="zh-CN" altLang="en-US"/>
          </a:p>
        </p:txBody>
      </p:sp>
      <p:sp>
        <p:nvSpPr>
          <p:cNvPr id="42" name="文本框 41"/>
          <p:cNvSpPr txBox="true"/>
          <p:nvPr/>
        </p:nvSpPr>
        <p:spPr>
          <a:xfrm>
            <a:off x="1369695" y="4780280"/>
            <a:ext cx="9485630" cy="1529715"/>
          </a:xfrm>
          <a:prstGeom prst="rect">
            <a:avLst/>
          </a:prstGeom>
          <a:noFill/>
        </p:spPr>
        <p:txBody>
          <a:bodyPr wrap="square" rtlCol="0">
            <a:spAutoFit/>
          </a:bodyPr>
          <a:p>
            <a:pPr>
              <a:lnSpc>
                <a:spcPct val="130000"/>
              </a:lnSpc>
            </a:pPr>
            <a:r>
              <a:rPr lang="en-US" altLang="zh-CN"/>
              <a:t>       </a:t>
            </a:r>
            <a:r>
              <a:rPr lang="zh-CN" altLang="en-US"/>
              <a:t>按照八届市委常务委员会第111次会议要求，制定了《德阳市城市管理行政执法局垃圾分类专项资金管理办法》，对专项资金使用进行规范。同时，由市财政局将垃圾分类工作运行费用纳入市级部门专项支出预算，结合争取省级专项资金、上级债券资金渠道，保障垃圾分类体系建设、终端处置项目建设和分类作业处置运行。</a:t>
            </a:r>
            <a:endParaRPr lang="zh-CN" altLang="en-US"/>
          </a:p>
        </p:txBody>
      </p:sp>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7"/>
          <p:cNvGrpSpPr/>
          <p:nvPr/>
        </p:nvGrpSpPr>
        <p:grpSpPr>
          <a:xfrm>
            <a:off x="888365" y="1325245"/>
            <a:ext cx="3600450" cy="629285"/>
            <a:chOff x="1170812" y="1361916"/>
            <a:chExt cx="1548639" cy="629144"/>
          </a:xfrm>
        </p:grpSpPr>
        <p:sp>
          <p:nvSpPr>
            <p:cNvPr id="3" name="Shape 1805"/>
            <p:cNvSpPr/>
            <p:nvPr/>
          </p:nvSpPr>
          <p:spPr>
            <a:xfrm>
              <a:off x="1170812" y="1361916"/>
              <a:ext cx="1548639"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zh-CN" sz="2400" b="1" dirty="0" smtClean="0">
                  <a:solidFill>
                    <a:schemeClr val="bg1"/>
                  </a:solidFill>
                  <a:latin typeface="微软雅黑" panose="020B0503020204020204" pitchFamily="34" charset="-122"/>
                  <a:ea typeface="微软雅黑" panose="020B0503020204020204" pitchFamily="34" charset="-122"/>
                  <a:sym typeface="+mn-ea"/>
                </a:rPr>
                <a:t>宣传通讯机制</a:t>
              </a:r>
              <a:endParaRPr sz="2400" kern="0" dirty="0">
                <a:solidFill>
                  <a:prstClr val="white"/>
                </a:solidFill>
                <a:latin typeface="Calibri" panose="020F0502020204030204"/>
              </a:endParaRPr>
            </a:p>
          </p:txBody>
        </p:sp>
        <p:grpSp>
          <p:nvGrpSpPr>
            <p:cNvPr id="5" name="组合 35"/>
            <p:cNvGrpSpPr/>
            <p:nvPr/>
          </p:nvGrpSpPr>
          <p:grpSpPr>
            <a:xfrm>
              <a:off x="1216687" y="1407106"/>
              <a:ext cx="205335" cy="521853"/>
              <a:chOff x="1332090" y="1407106"/>
              <a:chExt cx="205335" cy="521853"/>
            </a:xfrm>
          </p:grpSpPr>
          <p:sp>
            <p:nvSpPr>
              <p:cNvPr id="6"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7" name="文本框 6"/>
              <p:cNvSpPr txBox="true"/>
              <p:nvPr/>
            </p:nvSpPr>
            <p:spPr>
              <a:xfrm>
                <a:off x="1360283" y="1407106"/>
                <a:ext cx="160925" cy="521853"/>
              </a:xfrm>
              <a:prstGeom prst="rect">
                <a:avLst/>
              </a:prstGeom>
              <a:noFill/>
            </p:spPr>
            <p:txBody>
              <a:bodyPr wrap="square" rtlCol="0">
                <a:spAutoFit/>
              </a:bodyPr>
              <a:p>
                <a:r>
                  <a:rPr lang="en-US" sz="2800" dirty="0">
                    <a:solidFill>
                      <a:srgbClr val="26A244"/>
                    </a:solidFill>
                    <a:latin typeface="微软雅黑" panose="020B0503020204020204" pitchFamily="34" charset="-122"/>
                    <a:ea typeface="微软雅黑" panose="020B0503020204020204" pitchFamily="34" charset="-122"/>
                  </a:rPr>
                  <a:t>3</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8" name="组合 27"/>
          <p:cNvGrpSpPr/>
          <p:nvPr/>
        </p:nvGrpSpPr>
        <p:grpSpPr>
          <a:xfrm>
            <a:off x="995045" y="3550285"/>
            <a:ext cx="3601085" cy="629285"/>
            <a:chOff x="1170812" y="1361916"/>
            <a:chExt cx="1433444" cy="629144"/>
          </a:xfrm>
        </p:grpSpPr>
        <p:sp>
          <p:nvSpPr>
            <p:cNvPr id="15" name="Shape 1805"/>
            <p:cNvSpPr/>
            <p:nvPr/>
          </p:nvSpPr>
          <p:spPr>
            <a:xfrm>
              <a:off x="1170812" y="1361916"/>
              <a:ext cx="1433444"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zh-CN" sz="2400" b="1" dirty="0" smtClean="0">
                  <a:solidFill>
                    <a:schemeClr val="bg1"/>
                  </a:solidFill>
                  <a:latin typeface="微软雅黑" panose="020B0503020204020204" pitchFamily="34" charset="-122"/>
                  <a:ea typeface="微软雅黑" panose="020B0503020204020204" pitchFamily="34" charset="-122"/>
                  <a:sym typeface="+mn-ea"/>
                </a:rPr>
                <a:t>监督考核机制</a:t>
              </a:r>
              <a:endParaRPr sz="2400" kern="0" dirty="0">
                <a:solidFill>
                  <a:prstClr val="white"/>
                </a:solidFill>
                <a:latin typeface="Calibri" panose="020F0502020204030204"/>
              </a:endParaRPr>
            </a:p>
          </p:txBody>
        </p:sp>
        <p:grpSp>
          <p:nvGrpSpPr>
            <p:cNvPr id="17" name="组合 35"/>
            <p:cNvGrpSpPr/>
            <p:nvPr/>
          </p:nvGrpSpPr>
          <p:grpSpPr>
            <a:xfrm>
              <a:off x="1216687" y="1407106"/>
              <a:ext cx="205335" cy="521853"/>
              <a:chOff x="1332090" y="1407106"/>
              <a:chExt cx="205335" cy="521853"/>
            </a:xfrm>
          </p:grpSpPr>
          <p:sp>
            <p:nvSpPr>
              <p:cNvPr id="18"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19" name="文本框 18"/>
              <p:cNvSpPr txBox="true"/>
              <p:nvPr/>
            </p:nvSpPr>
            <p:spPr>
              <a:xfrm>
                <a:off x="1360283" y="1407106"/>
                <a:ext cx="160925" cy="521853"/>
              </a:xfrm>
              <a:prstGeom prst="rect">
                <a:avLst/>
              </a:prstGeom>
              <a:noFill/>
            </p:spPr>
            <p:txBody>
              <a:bodyPr wrap="square" rtlCol="0">
                <a:spAutoFit/>
              </a:bodyPr>
              <a:p>
                <a:r>
                  <a:rPr lang="en-US" sz="2800" dirty="0">
                    <a:solidFill>
                      <a:srgbClr val="26A244"/>
                    </a:solidFill>
                    <a:latin typeface="微软雅黑" panose="020B0503020204020204" pitchFamily="34" charset="-122"/>
                    <a:ea typeface="微软雅黑" panose="020B0503020204020204" pitchFamily="34" charset="-122"/>
                  </a:rPr>
                  <a:t>4</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pitchFamily="34" charset="-122"/>
                <a:cs typeface="+mn-ea"/>
                <a:sym typeface="+mn-lt"/>
              </a:rPr>
              <a:t>4.2 </a:t>
            </a:r>
            <a:r>
              <a:rPr lang="zh-CN" altLang="en-US" sz="2655" b="1" dirty="0">
                <a:solidFill>
                  <a:schemeClr val="tx1">
                    <a:lumMod val="75000"/>
                    <a:lumOff val="25000"/>
                  </a:schemeClr>
                </a:solidFill>
                <a:ea typeface="微软雅黑" panose="020B0503020204020204" pitchFamily="34" charset="-122"/>
                <a:cs typeface="+mn-ea"/>
                <a:sym typeface="+mn-lt"/>
              </a:rPr>
              <a:t>垃圾分类的“德阳模式”</a:t>
            </a:r>
            <a:r>
              <a:rPr lang="en-US" altLang="zh-CN" sz="2655" b="1" dirty="0">
                <a:solidFill>
                  <a:schemeClr val="tx1">
                    <a:lumMod val="75000"/>
                    <a:lumOff val="25000"/>
                  </a:schemeClr>
                </a:solidFill>
                <a:ea typeface="微软雅黑" panose="020B0503020204020204" pitchFamily="34" charset="-122"/>
                <a:cs typeface="+mn-ea"/>
                <a:sym typeface="+mn-lt"/>
              </a:rPr>
              <a:t>——</a:t>
            </a:r>
            <a:r>
              <a:rPr lang="zh-CN" altLang="en-US" sz="2655" b="1" dirty="0">
                <a:solidFill>
                  <a:schemeClr val="tx1">
                    <a:lumMod val="75000"/>
                    <a:lumOff val="25000"/>
                  </a:schemeClr>
                </a:solidFill>
                <a:ea typeface="微软雅黑" panose="020B0503020204020204" pitchFamily="34" charset="-122"/>
                <a:cs typeface="+mn-ea"/>
                <a:sym typeface="+mn-lt"/>
              </a:rPr>
              <a:t>六大工作推进机制</a:t>
            </a:r>
            <a:endParaRPr lang="zh-CN" altLang="en-US" sz="2655" b="1" dirty="0">
              <a:solidFill>
                <a:schemeClr val="tx1">
                  <a:lumMod val="75000"/>
                  <a:lumOff val="25000"/>
                </a:schemeClr>
              </a:solidFill>
              <a:ea typeface="微软雅黑" panose="020B0503020204020204" pitchFamily="3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4" name="文本框 3"/>
          <p:cNvSpPr txBox="true"/>
          <p:nvPr/>
        </p:nvSpPr>
        <p:spPr>
          <a:xfrm>
            <a:off x="1181100" y="2136140"/>
            <a:ext cx="9925050" cy="1170305"/>
          </a:xfrm>
          <a:prstGeom prst="rect">
            <a:avLst/>
          </a:prstGeom>
          <a:noFill/>
        </p:spPr>
        <p:txBody>
          <a:bodyPr wrap="square" rtlCol="0">
            <a:spAutoFit/>
          </a:bodyPr>
          <a:p>
            <a:pPr>
              <a:lnSpc>
                <a:spcPct val="130000"/>
              </a:lnSpc>
            </a:pPr>
            <a:r>
              <a:rPr lang="en-US" altLang="zh-CN"/>
              <a:t>       </a:t>
            </a:r>
            <a:r>
              <a:rPr lang="zh-CN" altLang="en-US"/>
              <a:t>德阳市推进生活垃圾分类工作领导小组办公室印发《关于建立生活垃圾分类宣传信息通讯机制的通知》，统一建立各区（市、县）生活垃圾分类办、市级各部门三级通讯机制并组建通讯员队伍，明确日常信息报送、活动和事件信息报送等各类通讯要求，并安排了相关任务。</a:t>
            </a:r>
            <a:endParaRPr lang="zh-CN" altLang="en-US"/>
          </a:p>
        </p:txBody>
      </p:sp>
      <p:sp>
        <p:nvSpPr>
          <p:cNvPr id="11" name="文本框 10"/>
          <p:cNvSpPr txBox="true"/>
          <p:nvPr/>
        </p:nvSpPr>
        <p:spPr>
          <a:xfrm>
            <a:off x="1109980" y="4424045"/>
            <a:ext cx="9996170" cy="1889760"/>
          </a:xfrm>
          <a:prstGeom prst="rect">
            <a:avLst/>
          </a:prstGeom>
          <a:noFill/>
        </p:spPr>
        <p:txBody>
          <a:bodyPr wrap="square" rtlCol="0">
            <a:spAutoFit/>
          </a:bodyPr>
          <a:p>
            <a:pPr>
              <a:lnSpc>
                <a:spcPct val="130000"/>
              </a:lnSpc>
            </a:pPr>
            <a:r>
              <a:rPr lang="en-US" altLang="zh-CN"/>
              <a:t>       </a:t>
            </a:r>
            <a:r>
              <a:rPr lang="zh-CN" altLang="en-US"/>
              <a:t>坚持将生活垃圾分类工作作为全市督查检查考核工作重要内容，由市目标督查工作委员会办公室与德阳市推进生活垃圾分类工作领导小组办公室联合印发每年的生活垃圾分类工作考评办法，明确考评原则、考评对象、考评内容、考评方式、计分细则等。同时，结合“城社共治”网格化管理等工作，相继联合中共德阳市直属机关工作委员会、市住建局、市机关事务局等部门制定了督查检查系列文件，构建了月考核、季通报和年考核的监督考核机制。</a:t>
            </a:r>
            <a:endParaRPr lang="zh-CN" altLang="en-US"/>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27"/>
          <p:cNvGrpSpPr/>
          <p:nvPr/>
        </p:nvGrpSpPr>
        <p:grpSpPr>
          <a:xfrm>
            <a:off x="1192530" y="1174750"/>
            <a:ext cx="3545205" cy="629285"/>
            <a:chOff x="1170812" y="1361916"/>
            <a:chExt cx="1388913" cy="629144"/>
          </a:xfrm>
        </p:grpSpPr>
        <p:sp>
          <p:nvSpPr>
            <p:cNvPr id="21" name="Shape 1805"/>
            <p:cNvSpPr/>
            <p:nvPr/>
          </p:nvSpPr>
          <p:spPr>
            <a:xfrm>
              <a:off x="1170812" y="1361916"/>
              <a:ext cx="1388913"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zh-CN" sz="2400" b="1" dirty="0" smtClean="0">
                  <a:solidFill>
                    <a:schemeClr val="bg1"/>
                  </a:solidFill>
                  <a:latin typeface="微软雅黑" panose="020B0503020204020204" pitchFamily="34" charset="-122"/>
                  <a:ea typeface="微软雅黑" panose="020B0503020204020204" pitchFamily="34" charset="-122"/>
                  <a:sym typeface="+mn-ea"/>
                </a:rPr>
                <a:t>培训教育机制</a:t>
              </a:r>
              <a:endParaRPr sz="2400" kern="0" dirty="0">
                <a:solidFill>
                  <a:prstClr val="white"/>
                </a:solidFill>
                <a:latin typeface="Calibri" panose="020F0502020204030204"/>
              </a:endParaRPr>
            </a:p>
          </p:txBody>
        </p:sp>
        <p:grpSp>
          <p:nvGrpSpPr>
            <p:cNvPr id="23" name="组合 35"/>
            <p:cNvGrpSpPr/>
            <p:nvPr/>
          </p:nvGrpSpPr>
          <p:grpSpPr>
            <a:xfrm>
              <a:off x="1216687" y="1407106"/>
              <a:ext cx="205335" cy="521853"/>
              <a:chOff x="1332090" y="1407106"/>
              <a:chExt cx="205335" cy="521853"/>
            </a:xfrm>
          </p:grpSpPr>
          <p:sp>
            <p:nvSpPr>
              <p:cNvPr id="24"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25" name="文本框 24"/>
              <p:cNvSpPr txBox="true"/>
              <p:nvPr/>
            </p:nvSpPr>
            <p:spPr>
              <a:xfrm>
                <a:off x="1360283" y="1407106"/>
                <a:ext cx="160925" cy="521853"/>
              </a:xfrm>
              <a:prstGeom prst="rect">
                <a:avLst/>
              </a:prstGeom>
              <a:noFill/>
            </p:spPr>
            <p:txBody>
              <a:bodyPr wrap="square" rtlCol="0">
                <a:spAutoFit/>
              </a:bodyPr>
              <a:p>
                <a:r>
                  <a:rPr lang="en-US" sz="2800" dirty="0">
                    <a:solidFill>
                      <a:srgbClr val="26A244"/>
                    </a:solidFill>
                    <a:latin typeface="微软雅黑" panose="020B0503020204020204" pitchFamily="34" charset="-122"/>
                    <a:ea typeface="微软雅黑" panose="020B0503020204020204" pitchFamily="34" charset="-122"/>
                  </a:rPr>
                  <a:t>5</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26" name="组合 27"/>
          <p:cNvGrpSpPr/>
          <p:nvPr/>
        </p:nvGrpSpPr>
        <p:grpSpPr>
          <a:xfrm>
            <a:off x="1192530" y="3715385"/>
            <a:ext cx="3543935" cy="561716"/>
            <a:chOff x="1170812" y="1361916"/>
            <a:chExt cx="1448121" cy="638646"/>
          </a:xfrm>
        </p:grpSpPr>
        <p:sp>
          <p:nvSpPr>
            <p:cNvPr id="27" name="Shape 1805"/>
            <p:cNvSpPr/>
            <p:nvPr/>
          </p:nvSpPr>
          <p:spPr>
            <a:xfrm>
              <a:off x="1170812" y="1361916"/>
              <a:ext cx="1448121" cy="629144"/>
            </a:xfrm>
            <a:prstGeom prst="roundRect">
              <a:avLst>
                <a:gd name="adj" fmla="val 50000"/>
              </a:avLst>
            </a:prstGeom>
            <a:solidFill>
              <a:schemeClr val="accent1">
                <a:alpha val="85000"/>
              </a:schemeClr>
            </a:solidFill>
            <a:ln w="25400" cap="flat" cmpd="sng" algn="ctr">
              <a:noFill/>
              <a:prstDash val="solid"/>
            </a:ln>
            <a:effectLst/>
          </p:spPr>
          <p:txBody>
            <a:bodyPr anchor="ctr"/>
            <a:p>
              <a:pPr algn="ctr" defTabSz="913765"/>
              <a:r>
                <a:rPr lang="zh-CN" sz="2400" b="1" dirty="0" smtClean="0">
                  <a:solidFill>
                    <a:schemeClr val="bg1"/>
                  </a:solidFill>
                  <a:latin typeface="微软雅黑" panose="020B0503020204020204" pitchFamily="34" charset="-122"/>
                  <a:ea typeface="微软雅黑" panose="020B0503020204020204" pitchFamily="34" charset="-122"/>
                  <a:sym typeface="+mn-ea"/>
                </a:rPr>
                <a:t>奖惩激励机制</a:t>
              </a:r>
              <a:endParaRPr sz="2400" kern="0" dirty="0">
                <a:solidFill>
                  <a:prstClr val="white"/>
                </a:solidFill>
                <a:latin typeface="Calibri" panose="020F0502020204030204"/>
              </a:endParaRPr>
            </a:p>
          </p:txBody>
        </p:sp>
        <p:grpSp>
          <p:nvGrpSpPr>
            <p:cNvPr id="29" name="组合 35"/>
            <p:cNvGrpSpPr/>
            <p:nvPr/>
          </p:nvGrpSpPr>
          <p:grpSpPr>
            <a:xfrm>
              <a:off x="1216687" y="1407106"/>
              <a:ext cx="205335" cy="593456"/>
              <a:chOff x="1332090" y="1407106"/>
              <a:chExt cx="205335" cy="593456"/>
            </a:xfrm>
          </p:grpSpPr>
          <p:sp>
            <p:nvSpPr>
              <p:cNvPr id="30"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p>
                <a:pPr algn="ctr" defTabSz="913765">
                  <a:defRPr/>
                </a:pPr>
                <a:endParaRPr lang="en-US" sz="2400" kern="0" dirty="0">
                  <a:solidFill>
                    <a:prstClr val="white"/>
                  </a:solidFill>
                  <a:latin typeface="Calibri" panose="020F0502020204030204"/>
                </a:endParaRPr>
              </a:p>
            </p:txBody>
          </p:sp>
          <p:sp>
            <p:nvSpPr>
              <p:cNvPr id="31" name="文本框 30"/>
              <p:cNvSpPr txBox="true"/>
              <p:nvPr/>
            </p:nvSpPr>
            <p:spPr>
              <a:xfrm>
                <a:off x="1360283" y="1407106"/>
                <a:ext cx="160925" cy="593456"/>
              </a:xfrm>
              <a:prstGeom prst="rect">
                <a:avLst/>
              </a:prstGeom>
              <a:noFill/>
            </p:spPr>
            <p:txBody>
              <a:bodyPr wrap="square" rtlCol="0">
                <a:spAutoFit/>
              </a:bodyPr>
              <a:p>
                <a:r>
                  <a:rPr lang="en-US" sz="2800" dirty="0">
                    <a:solidFill>
                      <a:srgbClr val="26A244"/>
                    </a:solidFill>
                    <a:latin typeface="微软雅黑" panose="020B0503020204020204" pitchFamily="34" charset="-122"/>
                    <a:ea typeface="微软雅黑" panose="020B0503020204020204" pitchFamily="34" charset="-122"/>
                  </a:rPr>
                  <a:t>6</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pitchFamily="34" charset="-122"/>
                <a:cs typeface="+mn-ea"/>
                <a:sym typeface="+mn-lt"/>
              </a:rPr>
              <a:t>4.2 </a:t>
            </a:r>
            <a:r>
              <a:rPr lang="zh-CN" altLang="en-US" sz="2655" b="1" dirty="0">
                <a:solidFill>
                  <a:schemeClr val="tx1">
                    <a:lumMod val="75000"/>
                    <a:lumOff val="25000"/>
                  </a:schemeClr>
                </a:solidFill>
                <a:ea typeface="微软雅黑" panose="020B0503020204020204" pitchFamily="34" charset="-122"/>
                <a:cs typeface="+mn-ea"/>
                <a:sym typeface="+mn-lt"/>
              </a:rPr>
              <a:t>垃圾分类的“德阳模式”</a:t>
            </a:r>
            <a:r>
              <a:rPr lang="en-US" altLang="zh-CN" sz="2655" b="1" dirty="0">
                <a:solidFill>
                  <a:schemeClr val="tx1">
                    <a:lumMod val="75000"/>
                    <a:lumOff val="25000"/>
                  </a:schemeClr>
                </a:solidFill>
                <a:ea typeface="微软雅黑" panose="020B0503020204020204" pitchFamily="34" charset="-122"/>
                <a:cs typeface="+mn-ea"/>
                <a:sym typeface="+mn-lt"/>
              </a:rPr>
              <a:t>——</a:t>
            </a:r>
            <a:r>
              <a:rPr lang="zh-CN" altLang="en-US" sz="2655" b="1" dirty="0">
                <a:solidFill>
                  <a:schemeClr val="tx1">
                    <a:lumMod val="75000"/>
                    <a:lumOff val="25000"/>
                  </a:schemeClr>
                </a:solidFill>
                <a:ea typeface="微软雅黑" panose="020B0503020204020204" pitchFamily="34" charset="-122"/>
                <a:cs typeface="+mn-ea"/>
                <a:sym typeface="+mn-lt"/>
              </a:rPr>
              <a:t>六大工作推进机制</a:t>
            </a:r>
            <a:endParaRPr lang="zh-CN" altLang="en-US" sz="2655" b="1" dirty="0">
              <a:solidFill>
                <a:schemeClr val="tx1">
                  <a:lumMod val="75000"/>
                  <a:lumOff val="25000"/>
                </a:schemeClr>
              </a:solidFill>
              <a:ea typeface="微软雅黑" panose="020B0503020204020204" pitchFamily="3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2" name="文本框 1"/>
          <p:cNvSpPr txBox="true"/>
          <p:nvPr/>
        </p:nvSpPr>
        <p:spPr>
          <a:xfrm>
            <a:off x="1139190" y="1960245"/>
            <a:ext cx="9697085" cy="1529715"/>
          </a:xfrm>
          <a:prstGeom prst="rect">
            <a:avLst/>
          </a:prstGeom>
          <a:noFill/>
        </p:spPr>
        <p:txBody>
          <a:bodyPr wrap="square" rtlCol="0">
            <a:spAutoFit/>
          </a:bodyPr>
          <a:p>
            <a:pPr>
              <a:lnSpc>
                <a:spcPct val="130000"/>
              </a:lnSpc>
            </a:pPr>
            <a:r>
              <a:rPr lang="en-US" altLang="zh-CN"/>
              <a:t>       </a:t>
            </a:r>
            <a:r>
              <a:rPr lang="zh-CN" altLang="en-US"/>
              <a:t>按照每年印发的《德阳市生活垃圾分类宣传工作实施方案》要求，结合普通市民、学生、机关干部职工、物业服务人员和环卫一线人员等不同群体特点和需求，分别制定了分类培训教育计划，通过举办培训班、学术论坛、知识讲堂、开展垃圾分类主题培训、校园培训等多种形式，全面普及生活垃圾分类知识和技能。 </a:t>
            </a:r>
            <a:endParaRPr lang="zh-CN" altLang="en-US"/>
          </a:p>
        </p:txBody>
      </p:sp>
      <p:sp>
        <p:nvSpPr>
          <p:cNvPr id="3" name="文本框 2"/>
          <p:cNvSpPr txBox="true"/>
          <p:nvPr/>
        </p:nvSpPr>
        <p:spPr>
          <a:xfrm>
            <a:off x="1304925" y="4500880"/>
            <a:ext cx="9822815" cy="1751965"/>
          </a:xfrm>
          <a:prstGeom prst="rect">
            <a:avLst/>
          </a:prstGeom>
          <a:noFill/>
        </p:spPr>
        <p:txBody>
          <a:bodyPr wrap="square" rtlCol="0">
            <a:spAutoFit/>
          </a:bodyPr>
          <a:p>
            <a:pPr>
              <a:lnSpc>
                <a:spcPct val="120000"/>
              </a:lnSpc>
            </a:pPr>
            <a:r>
              <a:rPr lang="en-US" altLang="zh-CN"/>
              <a:t>       </a:t>
            </a:r>
            <a:r>
              <a:rPr lang="zh-CN" altLang="en-US"/>
              <a:t>出台《德阳市生活垃圾分类工作激励机制》，要求各区（市、县）逐级建立了“生活垃圾分类红黑榜”，形成“县（市、区）—街道办—社区—小区”四级公示制度，并针对各区（市、县）公共机构、企事业单位、个体经营户、街道办、社区、居住小区、社会团体、家庭和个人等，分别明确了激励措施。广泛宣传引导民众积极参与分类，营造全社会共同推进生活垃圾分类的良好氛围。</a:t>
            </a:r>
            <a:endParaRPr lang="zh-CN" altLang="en-US"/>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969645" y="2202180"/>
            <a:ext cx="9971405" cy="3625850"/>
          </a:xfrm>
          <a:prstGeom prst="roundRect">
            <a:avLst>
              <a:gd name="adj" fmla="val 7143"/>
            </a:avLst>
          </a:prstGeom>
          <a:solidFill>
            <a:schemeClr val="accent1"/>
          </a:solidFill>
          <a:ln>
            <a:noFill/>
          </a:ln>
          <a:effectLst>
            <a:glow rad="127000">
              <a:srgbClr val="FAFAFA"/>
            </a:glow>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2" name="object 2"/>
          <p:cNvSpPr txBox="true">
            <a:spLocks noGrp="true"/>
          </p:cNvSpPr>
          <p:nvPr>
            <p:ph type="title"/>
          </p:nvPr>
        </p:nvSpPr>
        <p:spPr>
          <a:xfrm>
            <a:off x="1536700" y="372745"/>
            <a:ext cx="6243320" cy="381635"/>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4.2.1</a:t>
            </a:r>
            <a:r>
              <a:rPr sz="2400" spc="-200" dirty="0">
                <a:solidFill>
                  <a:srgbClr val="242424"/>
                </a:solidFill>
              </a:rPr>
              <a:t> </a:t>
            </a:r>
            <a:r>
              <a:rPr lang="zh-CN" sz="2400" kern="1500" spc="0" dirty="0">
                <a:solidFill>
                  <a:srgbClr val="242424"/>
                </a:solidFill>
                <a:uFillTx/>
              </a:rPr>
              <a:t>初步形成“德阳</a:t>
            </a:r>
            <a:r>
              <a:rPr lang="zh-CN" sz="2400" kern="1500" spc="0" dirty="0">
                <a:solidFill>
                  <a:srgbClr val="242424"/>
                </a:solidFill>
                <a:uFillTx/>
                <a:sym typeface="+mn-ea"/>
              </a:rPr>
              <a:t>经验</a:t>
            </a:r>
            <a:r>
              <a:rPr lang="zh-CN" sz="2400" kern="1500" spc="0" dirty="0">
                <a:solidFill>
                  <a:srgbClr val="242424"/>
                </a:solidFill>
                <a:uFillTx/>
              </a:rPr>
              <a:t>”的</a:t>
            </a:r>
            <a:r>
              <a:rPr sz="2400" kern="1500" spc="0" dirty="0">
                <a:solidFill>
                  <a:srgbClr val="242424"/>
                </a:solidFill>
                <a:uFillTx/>
              </a:rPr>
              <a:t>三个体系</a:t>
            </a:r>
            <a:endParaRPr sz="2400" kern="1500" spc="0" dirty="0">
              <a:solidFill>
                <a:srgbClr val="242424"/>
              </a:solidFill>
              <a:uFillTx/>
            </a:endParaRPr>
          </a:p>
        </p:txBody>
      </p:sp>
      <p:sp>
        <p:nvSpPr>
          <p:cNvPr id="17" name="object 17"/>
          <p:cNvSpPr/>
          <p:nvPr/>
        </p:nvSpPr>
        <p:spPr>
          <a:xfrm>
            <a:off x="1110107" y="129133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18" name="object 18"/>
          <p:cNvSpPr txBox="true"/>
          <p:nvPr/>
        </p:nvSpPr>
        <p:spPr>
          <a:xfrm>
            <a:off x="2037333" y="1381125"/>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分流分类体系</a:t>
            </a:r>
            <a:endParaRPr sz="2300">
              <a:latin typeface="微软雅黑" panose="020B0503020204020204" pitchFamily="34" charset="-122"/>
              <a:cs typeface="微软雅黑" panose="020B0503020204020204" pitchFamily="34" charset="-122"/>
            </a:endParaRPr>
          </a:p>
        </p:txBody>
      </p:sp>
      <p:sp>
        <p:nvSpPr>
          <p:cNvPr id="19" name="object 19"/>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0" name="object 20"/>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1</a:t>
            </a:r>
            <a:endParaRPr sz="2700">
              <a:latin typeface="Trebuchet MS" panose="020B0603020202020204"/>
              <a:cs typeface="Trebuchet MS" panose="020B0603020202020204"/>
            </a:endParaRPr>
          </a:p>
        </p:txBody>
      </p:sp>
      <p:sp>
        <p:nvSpPr>
          <p:cNvPr id="21" name="object 21"/>
          <p:cNvSpPr txBox="true"/>
          <p:nvPr/>
        </p:nvSpPr>
        <p:spPr>
          <a:xfrm>
            <a:off x="1285875" y="2368550"/>
            <a:ext cx="9338310" cy="3622040"/>
          </a:xfrm>
          <a:prstGeom prst="rect">
            <a:avLst/>
          </a:prstGeom>
        </p:spPr>
        <p:txBody>
          <a:bodyPr vert="horz" wrap="square" lIns="0" tIns="133985" rIns="0" bIns="0" rtlCol="0">
            <a:spAutoFit/>
          </a:bodyPr>
          <a:lstStyle/>
          <a:p>
            <a:pPr marL="12700" algn="just" fontAlgn="auto">
              <a:lnSpc>
                <a:spcPts val="2800"/>
              </a:lnSpc>
              <a:spcBef>
                <a:spcPts val="1000"/>
              </a:spcBef>
            </a:pPr>
            <a:r>
              <a:rPr lang="en-US" altLang="zh-CN" sz="2400">
                <a:latin typeface="微软雅黑" panose="020B0503020204020204" pitchFamily="34" charset="-122"/>
                <a:cs typeface="微软雅黑" panose="020B0503020204020204" pitchFamily="34" charset="-122"/>
              </a:rPr>
              <a:t>       </a:t>
            </a:r>
            <a:r>
              <a:rPr lang="zh-CN" sz="2400">
                <a:solidFill>
                  <a:schemeClr val="bg1"/>
                </a:solidFill>
                <a:latin typeface="+mj-ea"/>
                <a:ea typeface="+mj-ea"/>
                <a:cs typeface="+mj-ea"/>
              </a:rPr>
              <a:t>加快推进</a:t>
            </a:r>
            <a:r>
              <a:rPr sz="2400">
                <a:solidFill>
                  <a:schemeClr val="bg1"/>
                </a:solidFill>
                <a:latin typeface="+mj-ea"/>
                <a:ea typeface="+mj-ea"/>
                <a:cs typeface="+mj-ea"/>
              </a:rPr>
              <a:t>市本级、旌阳区、广汉市、什邡市4个生活垃圾分类</a:t>
            </a:r>
            <a:r>
              <a:rPr lang="zh-CN" sz="2400">
                <a:solidFill>
                  <a:schemeClr val="bg1"/>
                </a:solidFill>
                <a:latin typeface="+mj-ea"/>
                <a:ea typeface="+mj-ea"/>
                <a:cs typeface="+mj-ea"/>
              </a:rPr>
              <a:t>末端</a:t>
            </a:r>
            <a:r>
              <a:rPr sz="2400">
                <a:solidFill>
                  <a:schemeClr val="bg1"/>
                </a:solidFill>
                <a:latin typeface="+mj-ea"/>
                <a:ea typeface="+mj-ea"/>
                <a:cs typeface="+mj-ea"/>
              </a:rPr>
              <a:t>收转运设施建设项目</a:t>
            </a:r>
            <a:r>
              <a:rPr lang="zh-CN" sz="2400">
                <a:solidFill>
                  <a:schemeClr val="bg1"/>
                </a:solidFill>
                <a:latin typeface="+mj-ea"/>
                <a:ea typeface="+mj-ea"/>
                <a:cs typeface="+mj-ea"/>
              </a:rPr>
              <a:t>，</a:t>
            </a:r>
            <a:r>
              <a:rPr sz="2400">
                <a:solidFill>
                  <a:schemeClr val="bg1"/>
                </a:solidFill>
                <a:latin typeface="+mj-ea"/>
                <a:ea typeface="+mj-ea"/>
                <a:cs typeface="+mj-ea"/>
              </a:rPr>
              <a:t>建立健全我市垃圾四分类末端处置体系，全市统筹实施项目15个，目前有10个项目已开工。</a:t>
            </a:r>
            <a:endParaRPr sz="2400">
              <a:solidFill>
                <a:schemeClr val="bg1"/>
              </a:solidFill>
              <a:latin typeface="+mj-ea"/>
              <a:ea typeface="+mj-ea"/>
              <a:cs typeface="+mj-ea"/>
            </a:endParaRPr>
          </a:p>
          <a:p>
            <a:pPr marL="12700" algn="just" fontAlgn="auto">
              <a:lnSpc>
                <a:spcPts val="2800"/>
              </a:lnSpc>
              <a:spcBef>
                <a:spcPts val="1000"/>
              </a:spcBef>
            </a:pPr>
            <a:r>
              <a:rPr lang="en-US" sz="2400">
                <a:solidFill>
                  <a:schemeClr val="bg1"/>
                </a:solidFill>
                <a:latin typeface="+mj-ea"/>
                <a:ea typeface="+mj-ea"/>
                <a:cs typeface="+mj-ea"/>
              </a:rPr>
              <a:t>      </a:t>
            </a:r>
            <a:r>
              <a:rPr sz="2400">
                <a:solidFill>
                  <a:schemeClr val="bg1"/>
                </a:solidFill>
                <a:latin typeface="+mj-ea"/>
                <a:ea typeface="+mj-ea"/>
                <a:cs typeface="+mj-ea"/>
              </a:rPr>
              <a:t>其中，市本级生活垃圾分类收转运设施建设项目、旌阳区生活垃圾分类收转运设施建设项目、罗江区城市生活垃圾分类收转运设施建设项目、罗江区万安镇等7个镇生活垃圾分类收转运设施建设项目等均如火如荼建设推进中。同时，推动具有德阳特色的园林绿化垃圾处置、大件垃圾新兴处理的</a:t>
            </a:r>
            <a:r>
              <a:rPr sz="2400">
                <a:solidFill>
                  <a:schemeClr val="bg1"/>
                </a:solidFill>
                <a:effectLst>
                  <a:outerShdw blurRad="38100" dist="38100" dir="2700000" algn="tl">
                    <a:srgbClr val="000000">
                      <a:alpha val="43137"/>
                    </a:srgbClr>
                  </a:outerShdw>
                </a:effectLst>
                <a:latin typeface="+mj-ea"/>
                <a:ea typeface="+mj-ea"/>
                <a:cs typeface="+mj-ea"/>
              </a:rPr>
              <a:t>“德阳模式”</a:t>
            </a:r>
            <a:r>
              <a:rPr sz="2400">
                <a:solidFill>
                  <a:schemeClr val="bg1"/>
                </a:solidFill>
                <a:latin typeface="+mj-ea"/>
                <a:ea typeface="+mj-ea"/>
                <a:cs typeface="+mj-ea"/>
              </a:rPr>
              <a:t>。</a:t>
            </a:r>
            <a:endParaRPr sz="2400">
              <a:solidFill>
                <a:schemeClr val="bg1"/>
              </a:solidFill>
              <a:latin typeface="+mj-ea"/>
              <a:ea typeface="+mj-ea"/>
              <a:cs typeface="+mj-ea"/>
            </a:endParaRPr>
          </a:p>
          <a:p>
            <a:pPr marL="12700" fontAlgn="auto">
              <a:lnSpc>
                <a:spcPts val="2800"/>
              </a:lnSpc>
              <a:spcBef>
                <a:spcPts val="1000"/>
              </a:spcBef>
            </a:pPr>
            <a:r>
              <a:rPr lang="zh-CN">
                <a:solidFill>
                  <a:schemeClr val="bg1"/>
                </a:solidFill>
                <a:latin typeface="+mj-ea"/>
                <a:ea typeface="+mj-ea"/>
                <a:cs typeface="+mj-ea"/>
              </a:rPr>
              <a:t>       </a:t>
            </a:r>
            <a:endParaRPr>
              <a:solidFill>
                <a:schemeClr val="bg1"/>
              </a:solidFill>
              <a:latin typeface="+mj-ea"/>
              <a:ea typeface="+mj-ea"/>
              <a:cs typeface="+mj-ea"/>
            </a:endParaRPr>
          </a:p>
        </p:txBody>
      </p:sp>
      <p:cxnSp>
        <p:nvCxnSpPr>
          <p:cNvPr id="32"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632940" y="41389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4.2.1</a:t>
            </a:r>
            <a:r>
              <a:rPr sz="2400" spc="-200" dirty="0">
                <a:solidFill>
                  <a:srgbClr val="242424"/>
                </a:solidFill>
              </a:rPr>
              <a:t> </a:t>
            </a:r>
            <a:r>
              <a:rPr sz="2400" spc="-85" dirty="0">
                <a:solidFill>
                  <a:srgbClr val="242424"/>
                </a:solidFill>
              </a:rPr>
              <a:t>三个体系</a:t>
            </a:r>
            <a:endParaRPr sz="2400"/>
          </a:p>
        </p:txBody>
      </p:sp>
      <p:sp>
        <p:nvSpPr>
          <p:cNvPr id="18" name="object 18"/>
          <p:cNvSpPr/>
          <p:nvPr/>
        </p:nvSpPr>
        <p:spPr>
          <a:xfrm>
            <a:off x="1110107" y="129133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2037333" y="1381125"/>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宣传督导体系</a:t>
            </a:r>
            <a:endParaRPr sz="2300">
              <a:latin typeface="微软雅黑" panose="020B0503020204020204" pitchFamily="34" charset="-122"/>
              <a:cs typeface="微软雅黑" panose="020B0503020204020204" pitchFamily="34" charset="-122"/>
            </a:endParaRPr>
          </a:p>
        </p:txBody>
      </p:sp>
      <p:sp>
        <p:nvSpPr>
          <p:cNvPr id="20" name="object 20"/>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1" name="object 21"/>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2</a:t>
            </a:r>
            <a:endParaRPr sz="2700">
              <a:latin typeface="Trebuchet MS" panose="020B0603020202020204"/>
              <a:cs typeface="Trebuchet MS" panose="020B0603020202020204"/>
            </a:endParaRPr>
          </a:p>
        </p:txBody>
      </p:sp>
      <p:sp>
        <p:nvSpPr>
          <p:cNvPr id="22" name="object 22"/>
          <p:cNvSpPr txBox="true"/>
          <p:nvPr/>
        </p:nvSpPr>
        <p:spPr>
          <a:xfrm>
            <a:off x="1315720" y="2061210"/>
            <a:ext cx="7912735" cy="304165"/>
          </a:xfrm>
          <a:prstGeom prst="rect">
            <a:avLst/>
          </a:prstGeom>
        </p:spPr>
        <p:txBody>
          <a:bodyPr vert="horz" wrap="square" lIns="0" tIns="12065" rIns="0" bIns="0" rtlCol="0">
            <a:spAutoFit/>
          </a:bodyPr>
          <a:lstStyle/>
          <a:p>
            <a:pPr marL="12700">
              <a:lnSpc>
                <a:spcPct val="100000"/>
              </a:lnSpc>
              <a:spcBef>
                <a:spcPts val="95"/>
              </a:spcBef>
            </a:pPr>
            <a:r>
              <a:rPr lang="zh-CN" sz="1900" b="1" spc="-5" dirty="0">
                <a:solidFill>
                  <a:srgbClr val="298EC0"/>
                </a:solidFill>
                <a:latin typeface="微软雅黑" panose="020B0503020204020204" pitchFamily="34" charset="-122"/>
                <a:cs typeface="微软雅黑" panose="020B0503020204020204" pitchFamily="34" charset="-122"/>
              </a:rPr>
              <a:t>践行垃圾分类</a:t>
            </a:r>
            <a:r>
              <a:rPr sz="1900" b="1" spc="-5" dirty="0">
                <a:solidFill>
                  <a:srgbClr val="298EC0"/>
                </a:solidFill>
                <a:latin typeface="微软雅黑" panose="020B0503020204020204" pitchFamily="34" charset="-122"/>
                <a:cs typeface="微软雅黑" panose="020B0503020204020204" pitchFamily="34" charset="-122"/>
              </a:rPr>
              <a:t>公众教育</a:t>
            </a:r>
            <a:r>
              <a:rPr sz="1800" spc="-5" dirty="0">
                <a:solidFill>
                  <a:srgbClr val="404040"/>
                </a:solidFill>
                <a:latin typeface="微软雅黑" panose="020B0503020204020204" pitchFamily="34" charset="-122"/>
                <a:cs typeface="微软雅黑" panose="020B0503020204020204" pitchFamily="34" charset="-122"/>
              </a:rPr>
              <a:t>“蒲公英计划”，广泛传播垃圾分类文明理念</a:t>
            </a:r>
            <a:r>
              <a:rPr lang="zh-CN" sz="1800" spc="-5" dirty="0">
                <a:solidFill>
                  <a:srgbClr val="404040"/>
                </a:solidFill>
                <a:latin typeface="微软雅黑" panose="020B0503020204020204" pitchFamily="34" charset="-122"/>
                <a:cs typeface="微软雅黑" panose="020B0503020204020204" pitchFamily="34" charset="-122"/>
              </a:rPr>
              <a:t>。</a:t>
            </a:r>
            <a:endParaRPr lang="zh-CN" sz="1800" spc="-5" dirty="0">
              <a:solidFill>
                <a:srgbClr val="404040"/>
              </a:solidFill>
              <a:latin typeface="微软雅黑" panose="020B0503020204020204" pitchFamily="34" charset="-122"/>
              <a:cs typeface="微软雅黑" panose="020B0503020204020204" pitchFamily="34" charset="-122"/>
            </a:endParaRPr>
          </a:p>
        </p:txBody>
      </p:sp>
      <p:sp>
        <p:nvSpPr>
          <p:cNvPr id="30" name="object 30"/>
          <p:cNvSpPr txBox="true"/>
          <p:nvPr/>
        </p:nvSpPr>
        <p:spPr>
          <a:xfrm>
            <a:off x="1004570" y="5841365"/>
            <a:ext cx="5606415" cy="275590"/>
          </a:xfrm>
          <a:prstGeom prst="rect">
            <a:avLst/>
          </a:prstGeom>
          <a:solidFill>
            <a:srgbClr val="25A144">
              <a:alpha val="67057"/>
            </a:srgbClr>
          </a:solidFill>
        </p:spPr>
        <p:txBody>
          <a:bodyPr vert="horz" wrap="square" lIns="0" tIns="45085" rIns="0" bIns="0" rtlCol="0">
            <a:spAutoFit/>
          </a:bodyPr>
          <a:lstStyle/>
          <a:p>
            <a:pPr algn="ctr">
              <a:lnSpc>
                <a:spcPct val="100000"/>
              </a:lnSpc>
              <a:spcBef>
                <a:spcPts val="355"/>
              </a:spcBef>
            </a:pPr>
            <a:r>
              <a:rPr sz="1500" b="1" spc="-5" dirty="0">
                <a:solidFill>
                  <a:srgbClr val="FFFFFF"/>
                </a:solidFill>
                <a:latin typeface="微软雅黑" panose="020B0503020204020204" pitchFamily="34" charset="-122"/>
                <a:cs typeface="微软雅黑" panose="020B0503020204020204" pitchFamily="34" charset="-122"/>
              </a:rPr>
              <a:t>启动蒲公英计划</a:t>
            </a:r>
            <a:endParaRPr sz="1500">
              <a:latin typeface="微软雅黑" panose="020B0503020204020204" pitchFamily="34" charset="-122"/>
              <a:cs typeface="微软雅黑" panose="020B0503020204020204" pitchFamily="34" charset="-122"/>
            </a:endParaRPr>
          </a:p>
        </p:txBody>
      </p:sp>
      <p:pic>
        <p:nvPicPr>
          <p:cNvPr id="33" name="内容占位符 32"/>
          <p:cNvPicPr>
            <a:picLocks noChangeAspect="true"/>
          </p:cNvPicPr>
          <p:nvPr>
            <p:ph idx="1"/>
          </p:nvPr>
        </p:nvPicPr>
        <p:blipFill>
          <a:blip r:embed="rId1"/>
          <a:stretch>
            <a:fillRect/>
          </a:stretch>
        </p:blipFill>
        <p:spPr>
          <a:xfrm>
            <a:off x="1004570" y="2517775"/>
            <a:ext cx="5605780" cy="3173095"/>
          </a:xfrm>
          <a:prstGeom prst="rect">
            <a:avLst/>
          </a:prstGeom>
          <a:effectLst>
            <a:outerShdw blurRad="50800" dist="38100" algn="l" rotWithShape="0">
              <a:prstClr val="black">
                <a:alpha val="40000"/>
              </a:prstClr>
            </a:outerShdw>
          </a:effectLst>
        </p:spPr>
      </p:pic>
      <p:cxnSp>
        <p:nvCxnSpPr>
          <p:cNvPr id="35"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2"/>
          <a:stretch>
            <a:fillRect/>
          </a:stretch>
        </p:blipFill>
        <p:spPr>
          <a:xfrm>
            <a:off x="709295" y="279400"/>
            <a:ext cx="561340" cy="561340"/>
          </a:xfrm>
          <a:prstGeom prst="rect">
            <a:avLst/>
          </a:prstGeom>
        </p:spPr>
      </p:pic>
      <p:pic>
        <p:nvPicPr>
          <p:cNvPr id="6" name="图片 5" descr="【蒲公英计划】蒲公英社会讲师培训会"/>
          <p:cNvPicPr>
            <a:picLocks noChangeAspect="true"/>
          </p:cNvPicPr>
          <p:nvPr/>
        </p:nvPicPr>
        <p:blipFill>
          <a:blip r:embed="rId3"/>
          <a:stretch>
            <a:fillRect/>
          </a:stretch>
        </p:blipFill>
        <p:spPr>
          <a:xfrm>
            <a:off x="7035800" y="2517140"/>
            <a:ext cx="4231005" cy="3173730"/>
          </a:xfrm>
          <a:prstGeom prst="rect">
            <a:avLst/>
          </a:prstGeom>
        </p:spPr>
      </p:pic>
      <p:sp>
        <p:nvSpPr>
          <p:cNvPr id="7" name="object 30"/>
          <p:cNvSpPr txBox="true"/>
          <p:nvPr/>
        </p:nvSpPr>
        <p:spPr>
          <a:xfrm>
            <a:off x="7035800" y="5841365"/>
            <a:ext cx="4231640" cy="2755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wrap="square" lIns="0" tIns="45085" rIns="0" bIns="0" rtlCol="0">
            <a:spAutoFit/>
          </a:bodyPr>
          <a:p>
            <a:pPr algn="ctr">
              <a:lnSpc>
                <a:spcPct val="100000"/>
              </a:lnSpc>
              <a:spcBef>
                <a:spcPts val="355"/>
              </a:spcBef>
            </a:pPr>
            <a:r>
              <a:rPr lang="zh-CN" sz="1500">
                <a:latin typeface="微软雅黑" panose="020B0503020204020204" pitchFamily="34" charset="-122"/>
                <a:cs typeface="微软雅黑" panose="020B0503020204020204" pitchFamily="34" charset="-122"/>
              </a:rPr>
              <a:t>蒲公英社会讲师</a:t>
            </a:r>
            <a:r>
              <a:rPr lang="en-US" altLang="zh-CN" sz="1500">
                <a:latin typeface="微软雅黑" panose="020B0503020204020204" pitchFamily="34" charset="-122"/>
                <a:cs typeface="微软雅黑" panose="020B0503020204020204" pitchFamily="34" charset="-122"/>
              </a:rPr>
              <a:t> </a:t>
            </a:r>
            <a:r>
              <a:rPr lang="zh-CN" sz="1500">
                <a:latin typeface="微软雅黑" panose="020B0503020204020204" pitchFamily="34" charset="-122"/>
                <a:cs typeface="微软雅黑" panose="020B0503020204020204" pitchFamily="34" charset="-122"/>
              </a:rPr>
              <a:t>培训会</a:t>
            </a:r>
            <a:endParaRPr lang="zh-CN" sz="1500">
              <a:latin typeface="微软雅黑" panose="020B0503020204020204" pitchFamily="34" charset="-122"/>
              <a:cs typeface="微软雅黑" panose="020B0503020204020204" pitchFamily="34" charset="-122"/>
            </a:endParaRPr>
          </a:p>
        </p:txBody>
      </p:sp>
    </p:spTree>
    <p:custDataLst>
      <p:tags r:id="rId4"/>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536420" y="41389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4.2.1</a:t>
            </a:r>
            <a:r>
              <a:rPr sz="2400" spc="-200" dirty="0">
                <a:solidFill>
                  <a:srgbClr val="242424"/>
                </a:solidFill>
              </a:rPr>
              <a:t> </a:t>
            </a:r>
            <a:r>
              <a:rPr sz="2400" spc="-85" dirty="0">
                <a:solidFill>
                  <a:srgbClr val="242424"/>
                </a:solidFill>
              </a:rPr>
              <a:t>三个体系</a:t>
            </a:r>
            <a:endParaRPr sz="2400"/>
          </a:p>
        </p:txBody>
      </p:sp>
      <p:sp>
        <p:nvSpPr>
          <p:cNvPr id="18" name="object 18"/>
          <p:cNvSpPr/>
          <p:nvPr/>
        </p:nvSpPr>
        <p:spPr>
          <a:xfrm>
            <a:off x="1110107" y="129133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2037333" y="1381125"/>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宣传督导体系</a:t>
            </a:r>
            <a:endParaRPr sz="2300">
              <a:latin typeface="微软雅黑" panose="020B0503020204020204" pitchFamily="34" charset="-122"/>
              <a:cs typeface="微软雅黑" panose="020B0503020204020204" pitchFamily="34" charset="-122"/>
            </a:endParaRPr>
          </a:p>
        </p:txBody>
      </p:sp>
      <p:sp>
        <p:nvSpPr>
          <p:cNvPr id="20" name="object 20"/>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1" name="object 21"/>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2</a:t>
            </a:r>
            <a:endParaRPr sz="2700">
              <a:latin typeface="Trebuchet MS" panose="020B0603020202020204"/>
              <a:cs typeface="Trebuchet MS" panose="020B0603020202020204"/>
            </a:endParaRPr>
          </a:p>
        </p:txBody>
      </p:sp>
      <p:sp>
        <p:nvSpPr>
          <p:cNvPr id="22" name="object 22"/>
          <p:cNvSpPr txBox="true"/>
          <p:nvPr/>
        </p:nvSpPr>
        <p:spPr>
          <a:xfrm>
            <a:off x="1332230" y="1998980"/>
            <a:ext cx="9654540" cy="581025"/>
          </a:xfrm>
          <a:prstGeom prst="rect">
            <a:avLst/>
          </a:prstGeom>
        </p:spPr>
        <p:txBody>
          <a:bodyPr vert="horz" wrap="square" lIns="0" tIns="12065" rIns="0" bIns="0" rtlCol="0">
            <a:spAutoFit/>
          </a:bodyPr>
          <a:lstStyle/>
          <a:p>
            <a:pPr marL="12700">
              <a:lnSpc>
                <a:spcPct val="100000"/>
              </a:lnSpc>
              <a:spcBef>
                <a:spcPts val="95"/>
              </a:spcBef>
            </a:pPr>
            <a:r>
              <a:rPr sz="1800" dirty="0">
                <a:solidFill>
                  <a:srgbClr val="404040"/>
                </a:solidFill>
                <a:latin typeface="微软雅黑" panose="020B0503020204020204" pitchFamily="34" charset="-122"/>
                <a:cs typeface="微软雅黑" panose="020B0503020204020204" pitchFamily="34" charset="-122"/>
              </a:rPr>
              <a:t>强化</a:t>
            </a:r>
            <a:r>
              <a:rPr sz="1900" b="1" spc="-5" dirty="0">
                <a:solidFill>
                  <a:srgbClr val="298EC0"/>
                </a:solidFill>
                <a:latin typeface="微软雅黑" panose="020B0503020204020204" pitchFamily="34" charset="-122"/>
                <a:cs typeface="微软雅黑" panose="020B0503020204020204" pitchFamily="34" charset="-122"/>
              </a:rPr>
              <a:t>学校</a:t>
            </a:r>
            <a:r>
              <a:rPr sz="1800" spc="-5" dirty="0">
                <a:solidFill>
                  <a:srgbClr val="404040"/>
                </a:solidFill>
                <a:latin typeface="微软雅黑" panose="020B0503020204020204" pitchFamily="34" charset="-122"/>
                <a:cs typeface="微软雅黑" panose="020B0503020204020204" pitchFamily="34" charset="-122"/>
              </a:rPr>
              <a:t>垃圾分类</a:t>
            </a:r>
            <a:r>
              <a:rPr sz="1900" b="1" spc="-5" dirty="0">
                <a:solidFill>
                  <a:srgbClr val="298EC0"/>
                </a:solidFill>
                <a:latin typeface="微软雅黑" panose="020B0503020204020204" pitchFamily="34" charset="-122"/>
                <a:cs typeface="微软雅黑" panose="020B0503020204020204" pitchFamily="34" charset="-122"/>
              </a:rPr>
              <a:t>教育实践</a:t>
            </a:r>
            <a:r>
              <a:rPr sz="1800" spc="-5" dirty="0">
                <a:solidFill>
                  <a:srgbClr val="404040"/>
                </a:solidFill>
                <a:latin typeface="微软雅黑" panose="020B0503020204020204" pitchFamily="34" charset="-122"/>
                <a:cs typeface="微软雅黑" panose="020B0503020204020204" pitchFamily="34" charset="-122"/>
              </a:rPr>
              <a:t>，</a:t>
            </a:r>
            <a:r>
              <a:rPr lang="zh-CN" sz="1800" spc="-5" dirty="0">
                <a:solidFill>
                  <a:srgbClr val="404040"/>
                </a:solidFill>
                <a:latin typeface="微软雅黑" panose="020B0503020204020204" pitchFamily="34" charset="-122"/>
                <a:cs typeface="微软雅黑" panose="020B0503020204020204" pitchFamily="34" charset="-122"/>
              </a:rPr>
              <a:t>推行垃圾分类宣教“小手拉大手”，推进“一校一师”制度落实，</a:t>
            </a:r>
            <a:r>
              <a:rPr sz="1800" spc="-5" dirty="0">
                <a:solidFill>
                  <a:srgbClr val="404040"/>
                </a:solidFill>
                <a:latin typeface="微软雅黑" panose="020B0503020204020204" pitchFamily="34" charset="-122"/>
                <a:cs typeface="微软雅黑" panose="020B0503020204020204" pitchFamily="34" charset="-122"/>
              </a:rPr>
              <a:t>培养</a:t>
            </a:r>
            <a:r>
              <a:rPr lang="zh-CN" sz="1800" spc="-5" dirty="0">
                <a:solidFill>
                  <a:srgbClr val="404040"/>
                </a:solidFill>
                <a:latin typeface="微软雅黑" panose="020B0503020204020204" pitchFamily="34" charset="-122"/>
                <a:cs typeface="微软雅黑" panose="020B0503020204020204" pitchFamily="34" charset="-122"/>
              </a:rPr>
              <a:t>学生主动践行垃圾分类的</a:t>
            </a:r>
            <a:r>
              <a:rPr sz="1800" spc="-5" dirty="0">
                <a:solidFill>
                  <a:srgbClr val="404040"/>
                </a:solidFill>
                <a:latin typeface="微软雅黑" panose="020B0503020204020204" pitchFamily="34" charset="-122"/>
                <a:cs typeface="微软雅黑" panose="020B0503020204020204" pitchFamily="34" charset="-122"/>
              </a:rPr>
              <a:t>良好文明行为习惯</a:t>
            </a:r>
            <a:r>
              <a:rPr lang="zh-CN" sz="1800" spc="-5" dirty="0">
                <a:solidFill>
                  <a:srgbClr val="404040"/>
                </a:solidFill>
                <a:latin typeface="微软雅黑" panose="020B0503020204020204" pitchFamily="34" charset="-122"/>
                <a:cs typeface="微软雅黑" panose="020B0503020204020204" pitchFamily="34" charset="-122"/>
              </a:rPr>
              <a:t>。</a:t>
            </a:r>
            <a:endParaRPr lang="zh-CN" sz="1800" spc="-5" dirty="0">
              <a:solidFill>
                <a:srgbClr val="404040"/>
              </a:solidFill>
              <a:latin typeface="微软雅黑" panose="020B0503020204020204" pitchFamily="34" charset="-122"/>
              <a:cs typeface="微软雅黑" panose="020B0503020204020204" pitchFamily="34" charset="-122"/>
            </a:endParaRPr>
          </a:p>
        </p:txBody>
      </p:sp>
      <p:sp>
        <p:nvSpPr>
          <p:cNvPr id="32" name="object 32"/>
          <p:cNvSpPr txBox="true"/>
          <p:nvPr/>
        </p:nvSpPr>
        <p:spPr>
          <a:xfrm>
            <a:off x="1633220" y="5826125"/>
            <a:ext cx="4469765" cy="245110"/>
          </a:xfrm>
          <a:prstGeom prst="rect">
            <a:avLst/>
          </a:prstGeom>
          <a:solidFill>
            <a:srgbClr val="25A144">
              <a:alpha val="67057"/>
            </a:srgbClr>
          </a:solidFill>
        </p:spPr>
        <p:txBody>
          <a:bodyPr vert="horz" wrap="square" lIns="0" tIns="45085" rIns="0" bIns="0" rtlCol="0">
            <a:spAutoFit/>
          </a:bodyPr>
          <a:lstStyle/>
          <a:p>
            <a:pPr marR="4445" algn="ctr">
              <a:lnSpc>
                <a:spcPct val="100000"/>
              </a:lnSpc>
              <a:spcBef>
                <a:spcPts val="355"/>
              </a:spcBef>
            </a:pPr>
            <a:r>
              <a:rPr lang="zh-CN" sz="1300">
                <a:solidFill>
                  <a:schemeClr val="bg1"/>
                </a:solidFill>
                <a:latin typeface="微软雅黑" panose="020B0503020204020204" pitchFamily="34" charset="-122"/>
                <a:cs typeface="微软雅黑" panose="020B0503020204020204" pitchFamily="34" charset="-122"/>
              </a:rPr>
              <a:t>校园开展</a:t>
            </a:r>
            <a:r>
              <a:rPr lang="en-US" altLang="zh-CN" sz="1300">
                <a:solidFill>
                  <a:schemeClr val="bg1"/>
                </a:solidFill>
                <a:latin typeface="微软雅黑" panose="020B0503020204020204" pitchFamily="34" charset="-122"/>
                <a:cs typeface="微软雅黑" panose="020B0503020204020204" pitchFamily="34" charset="-122"/>
              </a:rPr>
              <a:t>“</a:t>
            </a:r>
            <a:r>
              <a:rPr lang="zh-CN" altLang="en-US" sz="1300">
                <a:solidFill>
                  <a:schemeClr val="bg1"/>
                </a:solidFill>
                <a:latin typeface="微软雅黑" panose="020B0503020204020204" pitchFamily="34" charset="-122"/>
                <a:cs typeface="微软雅黑" panose="020B0503020204020204" pitchFamily="34" charset="-122"/>
              </a:rPr>
              <a:t>垃圾分类，从我做起</a:t>
            </a:r>
            <a:r>
              <a:rPr lang="en-US" altLang="zh-CN" sz="1300">
                <a:solidFill>
                  <a:schemeClr val="bg1"/>
                </a:solidFill>
                <a:latin typeface="微软雅黑" panose="020B0503020204020204" pitchFamily="34" charset="-122"/>
                <a:cs typeface="微软雅黑" panose="020B0503020204020204" pitchFamily="34" charset="-122"/>
              </a:rPr>
              <a:t>”</a:t>
            </a:r>
            <a:r>
              <a:rPr lang="zh-CN" altLang="en-US" sz="1300">
                <a:solidFill>
                  <a:schemeClr val="bg1"/>
                </a:solidFill>
                <a:latin typeface="微软雅黑" panose="020B0503020204020204" pitchFamily="34" charset="-122"/>
                <a:cs typeface="微软雅黑" panose="020B0503020204020204" pitchFamily="34" charset="-122"/>
              </a:rPr>
              <a:t>主题活动</a:t>
            </a:r>
            <a:endParaRPr lang="zh-CN" altLang="en-US" sz="1300">
              <a:solidFill>
                <a:schemeClr val="bg1"/>
              </a:solidFill>
              <a:latin typeface="微软雅黑" panose="020B0503020204020204" pitchFamily="34" charset="-122"/>
              <a:cs typeface="微软雅黑" panose="020B0503020204020204" pitchFamily="34" charset="-122"/>
            </a:endParaRPr>
          </a:p>
        </p:txBody>
      </p:sp>
      <p:sp>
        <p:nvSpPr>
          <p:cNvPr id="33" name="object 33"/>
          <p:cNvSpPr txBox="true"/>
          <p:nvPr/>
        </p:nvSpPr>
        <p:spPr>
          <a:xfrm>
            <a:off x="6407785" y="5817870"/>
            <a:ext cx="5010785" cy="248285"/>
          </a:xfrm>
          <a:prstGeom prst="rect">
            <a:avLst/>
          </a:prstGeom>
          <a:solidFill>
            <a:srgbClr val="298EC0">
              <a:alpha val="67057"/>
            </a:srgbClr>
          </a:solidFill>
        </p:spPr>
        <p:txBody>
          <a:bodyPr vert="horz" wrap="square" lIns="0" tIns="48894" rIns="0" bIns="0" rtlCol="0">
            <a:spAutoFit/>
          </a:bodyPr>
          <a:lstStyle/>
          <a:p>
            <a:pPr algn="ctr">
              <a:lnSpc>
                <a:spcPct val="100000"/>
              </a:lnSpc>
              <a:spcBef>
                <a:spcPts val="385"/>
              </a:spcBef>
            </a:pPr>
            <a:r>
              <a:rPr lang="zh-CN" sz="1300">
                <a:solidFill>
                  <a:schemeClr val="bg1"/>
                </a:solidFill>
                <a:latin typeface="微软雅黑" panose="020B0503020204020204" pitchFamily="34" charset="-122"/>
                <a:cs typeface="微软雅黑" panose="020B0503020204020204" pitchFamily="34" charset="-122"/>
                <a:sym typeface="+mn-ea"/>
              </a:rPr>
              <a:t>校园开展</a:t>
            </a:r>
            <a:r>
              <a:rPr lang="en-US" altLang="zh-CN" sz="1300">
                <a:solidFill>
                  <a:schemeClr val="bg1"/>
                </a:solidFill>
                <a:latin typeface="微软雅黑" panose="020B0503020204020204" pitchFamily="34" charset="-122"/>
                <a:cs typeface="微软雅黑" panose="020B0503020204020204" pitchFamily="34" charset="-122"/>
                <a:sym typeface="+mn-ea"/>
              </a:rPr>
              <a:t>“</a:t>
            </a:r>
            <a:r>
              <a:rPr lang="zh-CN" altLang="en-US" sz="1300">
                <a:solidFill>
                  <a:schemeClr val="bg1"/>
                </a:solidFill>
                <a:latin typeface="微软雅黑" panose="020B0503020204020204" pitchFamily="34" charset="-122"/>
                <a:cs typeface="微软雅黑" panose="020B0503020204020204" pitchFamily="34" charset="-122"/>
                <a:sym typeface="+mn-ea"/>
              </a:rPr>
              <a:t>垃圾分类，从我做起</a:t>
            </a:r>
            <a:r>
              <a:rPr lang="en-US" altLang="zh-CN" sz="1300">
                <a:solidFill>
                  <a:schemeClr val="bg1"/>
                </a:solidFill>
                <a:latin typeface="微软雅黑" panose="020B0503020204020204" pitchFamily="34" charset="-122"/>
                <a:cs typeface="微软雅黑" panose="020B0503020204020204" pitchFamily="34" charset="-122"/>
                <a:sym typeface="+mn-ea"/>
              </a:rPr>
              <a:t>”</a:t>
            </a:r>
            <a:r>
              <a:rPr lang="zh-CN" altLang="en-US" sz="1300">
                <a:solidFill>
                  <a:schemeClr val="bg1"/>
                </a:solidFill>
                <a:latin typeface="微软雅黑" panose="020B0503020204020204" pitchFamily="34" charset="-122"/>
                <a:cs typeface="微软雅黑" panose="020B0503020204020204" pitchFamily="34" charset="-122"/>
                <a:sym typeface="+mn-ea"/>
              </a:rPr>
              <a:t>主题活动</a:t>
            </a:r>
            <a:endParaRPr lang="zh-CN" altLang="en-US" sz="1300">
              <a:solidFill>
                <a:schemeClr val="bg1"/>
              </a:solidFill>
              <a:latin typeface="微软雅黑" panose="020B0503020204020204" pitchFamily="34" charset="-122"/>
              <a:cs typeface="微软雅黑" panose="020B0503020204020204" pitchFamily="34" charset="-122"/>
              <a:sym typeface="+mn-ea"/>
            </a:endParaRPr>
          </a:p>
        </p:txBody>
      </p:sp>
      <p:cxnSp>
        <p:nvCxnSpPr>
          <p:cNvPr id="39"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pic>
        <p:nvPicPr>
          <p:cNvPr id="5" name="图片 4"/>
          <p:cNvPicPr>
            <a:picLocks noChangeAspect="true"/>
          </p:cNvPicPr>
          <p:nvPr/>
        </p:nvPicPr>
        <p:blipFill>
          <a:blip r:embed="rId2"/>
          <a:stretch>
            <a:fillRect/>
          </a:stretch>
        </p:blipFill>
        <p:spPr>
          <a:xfrm>
            <a:off x="6407785" y="2738755"/>
            <a:ext cx="5010785" cy="3079115"/>
          </a:xfrm>
          <a:prstGeom prst="rect">
            <a:avLst/>
          </a:prstGeom>
        </p:spPr>
      </p:pic>
      <p:pic>
        <p:nvPicPr>
          <p:cNvPr id="7" name="图片 6" descr="进校园 07.15 德阳广播电视台 暑期夏令营主题活动 垃圾分类知多少"/>
          <p:cNvPicPr>
            <a:picLocks noChangeAspect="true"/>
          </p:cNvPicPr>
          <p:nvPr/>
        </p:nvPicPr>
        <p:blipFill>
          <a:blip r:embed="rId3"/>
          <a:stretch>
            <a:fillRect/>
          </a:stretch>
        </p:blipFill>
        <p:spPr>
          <a:xfrm>
            <a:off x="1633220" y="2739390"/>
            <a:ext cx="4469130" cy="3086735"/>
          </a:xfrm>
          <a:prstGeom prst="rect">
            <a:avLst/>
          </a:prstGeom>
        </p:spPr>
      </p:pic>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611575" y="177235"/>
            <a:ext cx="10969200" cy="705600"/>
          </a:xfrm>
        </p:spPr>
        <p:txBody>
          <a:bodyPr/>
          <a:p>
            <a:r>
              <a:rPr lang="zh-CN" altLang="en-US" sz="2400">
                <a:effectLst>
                  <a:outerShdw blurRad="38100" dist="38100" dir="2700000" algn="tl">
                    <a:srgbClr val="000000">
                      <a:alpha val="43137"/>
                    </a:srgbClr>
                  </a:outerShdw>
                </a:effectLst>
              </a:rPr>
              <a:t>“蒲公英计划”实施阶段性成果：</a:t>
            </a:r>
            <a:endParaRPr lang="zh-CN" altLang="en-US" sz="2400">
              <a:effectLst>
                <a:outerShdw blurRad="38100" dist="38100" dir="2700000" algn="tl">
                  <a:srgbClr val="000000">
                    <a:alpha val="43137"/>
                  </a:srgbClr>
                </a:outerShdw>
              </a:effectLst>
            </a:endParaRPr>
          </a:p>
        </p:txBody>
      </p:sp>
      <p:pic>
        <p:nvPicPr>
          <p:cNvPr id="4" name="图片 3" descr="【蒲公英计划】秦宓社区蒲公英社区宣教角"/>
          <p:cNvPicPr>
            <a:picLocks noChangeAspect="true"/>
          </p:cNvPicPr>
          <p:nvPr/>
        </p:nvPicPr>
        <p:blipFill>
          <a:blip r:embed="rId1"/>
          <a:stretch>
            <a:fillRect/>
          </a:stretch>
        </p:blipFill>
        <p:spPr>
          <a:xfrm>
            <a:off x="697230" y="882650"/>
            <a:ext cx="3690620" cy="2768600"/>
          </a:xfrm>
          <a:prstGeom prst="rect">
            <a:avLst/>
          </a:prstGeom>
        </p:spPr>
      </p:pic>
      <p:pic>
        <p:nvPicPr>
          <p:cNvPr id="5" name="图片 4" descr="【蒲公英计划】乐安社区蒲公英社区宣教角"/>
          <p:cNvPicPr>
            <a:picLocks noChangeAspect="true"/>
          </p:cNvPicPr>
          <p:nvPr/>
        </p:nvPicPr>
        <p:blipFill>
          <a:blip r:embed="rId2"/>
          <a:stretch>
            <a:fillRect/>
          </a:stretch>
        </p:blipFill>
        <p:spPr>
          <a:xfrm>
            <a:off x="4733925" y="882650"/>
            <a:ext cx="3691255" cy="2768600"/>
          </a:xfrm>
          <a:prstGeom prst="rect">
            <a:avLst/>
          </a:prstGeom>
        </p:spPr>
      </p:pic>
      <p:pic>
        <p:nvPicPr>
          <p:cNvPr id="6" name="图片 5" descr="【蒲公英计划 】我为群众办实事 青少年宫小小志愿者宣讲活动"/>
          <p:cNvPicPr>
            <a:picLocks noChangeAspect="true"/>
          </p:cNvPicPr>
          <p:nvPr/>
        </p:nvPicPr>
        <p:blipFill>
          <a:blip r:embed="rId3"/>
          <a:stretch>
            <a:fillRect/>
          </a:stretch>
        </p:blipFill>
        <p:spPr>
          <a:xfrm>
            <a:off x="2924175" y="3905250"/>
            <a:ext cx="4424680" cy="2652395"/>
          </a:xfrm>
          <a:prstGeom prst="rect">
            <a:avLst/>
          </a:prstGeom>
        </p:spPr>
      </p:pic>
      <p:pic>
        <p:nvPicPr>
          <p:cNvPr id="7" name="图片 6" descr="【蒲公英计划 】小手拉大手进社区"/>
          <p:cNvPicPr>
            <a:picLocks noChangeAspect="true"/>
          </p:cNvPicPr>
          <p:nvPr/>
        </p:nvPicPr>
        <p:blipFill>
          <a:blip r:embed="rId4"/>
          <a:stretch>
            <a:fillRect/>
          </a:stretch>
        </p:blipFill>
        <p:spPr>
          <a:xfrm>
            <a:off x="7649845" y="3905250"/>
            <a:ext cx="3930650" cy="2653030"/>
          </a:xfrm>
          <a:prstGeom prst="rect">
            <a:avLst/>
          </a:prstGeom>
        </p:spPr>
      </p:pic>
      <p:sp>
        <p:nvSpPr>
          <p:cNvPr id="8" name="文本框 7"/>
          <p:cNvSpPr txBox="true"/>
          <p:nvPr/>
        </p:nvSpPr>
        <p:spPr>
          <a:xfrm>
            <a:off x="8646160" y="882650"/>
            <a:ext cx="736600" cy="27635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eaVert" wrap="square" rtlCol="0">
            <a:spAutoFit/>
          </a:bodyPr>
          <a:p>
            <a:r>
              <a:rPr lang="zh-CN" altLang="en-US"/>
              <a:t>蒲公英社区</a:t>
            </a:r>
            <a:r>
              <a:rPr lang="en-US" altLang="zh-CN"/>
              <a:t>  </a:t>
            </a:r>
            <a:r>
              <a:rPr lang="zh-CN" altLang="en-US"/>
              <a:t>垃圾分类普及微讲堂</a:t>
            </a:r>
            <a:endParaRPr lang="zh-CN" altLang="en-US"/>
          </a:p>
        </p:txBody>
      </p:sp>
      <p:sp>
        <p:nvSpPr>
          <p:cNvPr id="9" name="文本框 8"/>
          <p:cNvSpPr txBox="true"/>
          <p:nvPr/>
        </p:nvSpPr>
        <p:spPr>
          <a:xfrm>
            <a:off x="2248535" y="3905250"/>
            <a:ext cx="459740" cy="26523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eaVert" wrap="square" rtlCol="0">
            <a:spAutoFit/>
          </a:bodyPr>
          <a:p>
            <a:r>
              <a:rPr lang="zh-CN" altLang="en-US"/>
              <a:t>蒲公英小小志愿者实践</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a:endParaRPr b="1"/>
          </a:p>
        </p:txBody>
      </p:sp>
      <p:sp>
        <p:nvSpPr>
          <p:cNvPr id="3" name="object 3"/>
          <p:cNvSpPr txBox="true">
            <a:spLocks noGrp="true"/>
          </p:cNvSpPr>
          <p:nvPr>
            <p:ph type="title"/>
          </p:nvPr>
        </p:nvSpPr>
        <p:spPr>
          <a:xfrm>
            <a:off x="1536420" y="41389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4.2.1</a:t>
            </a:r>
            <a:r>
              <a:rPr sz="2400" spc="-200" dirty="0">
                <a:solidFill>
                  <a:srgbClr val="242424"/>
                </a:solidFill>
              </a:rPr>
              <a:t> </a:t>
            </a:r>
            <a:r>
              <a:rPr sz="2400" spc="-85" dirty="0">
                <a:solidFill>
                  <a:srgbClr val="242424"/>
                </a:solidFill>
              </a:rPr>
              <a:t>三个体系</a:t>
            </a:r>
            <a:endParaRPr sz="2400"/>
          </a:p>
        </p:txBody>
      </p:sp>
      <p:sp>
        <p:nvSpPr>
          <p:cNvPr id="18" name="object 18"/>
          <p:cNvSpPr/>
          <p:nvPr/>
        </p:nvSpPr>
        <p:spPr>
          <a:xfrm>
            <a:off x="1110107" y="129133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2037333" y="1381125"/>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宣传督导体系</a:t>
            </a:r>
            <a:endParaRPr sz="2300">
              <a:latin typeface="微软雅黑" panose="020B0503020204020204" pitchFamily="34" charset="-122"/>
              <a:cs typeface="微软雅黑" panose="020B0503020204020204" pitchFamily="34" charset="-122"/>
            </a:endParaRPr>
          </a:p>
        </p:txBody>
      </p:sp>
      <p:sp>
        <p:nvSpPr>
          <p:cNvPr id="20" name="object 20"/>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1" name="object 21"/>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2</a:t>
            </a:r>
            <a:endParaRPr sz="2700">
              <a:latin typeface="Trebuchet MS" panose="020B0603020202020204"/>
              <a:cs typeface="Trebuchet MS" panose="020B0603020202020204"/>
            </a:endParaRPr>
          </a:p>
        </p:txBody>
      </p:sp>
      <p:sp>
        <p:nvSpPr>
          <p:cNvPr id="22" name="object 22"/>
          <p:cNvSpPr txBox="true"/>
          <p:nvPr/>
        </p:nvSpPr>
        <p:spPr>
          <a:xfrm>
            <a:off x="1315720" y="2061210"/>
            <a:ext cx="5740400" cy="319405"/>
          </a:xfrm>
          <a:prstGeom prst="rect">
            <a:avLst/>
          </a:prstGeom>
        </p:spPr>
        <p:txBody>
          <a:bodyPr vert="horz" wrap="square" lIns="0" tIns="12065" rIns="0" bIns="0" rtlCol="0">
            <a:spAutoFit/>
          </a:bodyPr>
          <a:lstStyle/>
          <a:p>
            <a:pPr marL="12700">
              <a:lnSpc>
                <a:spcPct val="100000"/>
              </a:lnSpc>
              <a:spcBef>
                <a:spcPts val="95"/>
              </a:spcBef>
            </a:pPr>
            <a:r>
              <a:rPr sz="2000" b="1" spc="-5" dirty="0">
                <a:solidFill>
                  <a:srgbClr val="298EC0"/>
                </a:solidFill>
                <a:latin typeface="微软雅黑" panose="020B0503020204020204" pitchFamily="34" charset="-122"/>
                <a:cs typeface="微软雅黑" panose="020B0503020204020204" pitchFamily="34" charset="-122"/>
              </a:rPr>
              <a:t>汇聚</a:t>
            </a:r>
            <a:r>
              <a:rPr sz="2000" spc="-5" dirty="0">
                <a:solidFill>
                  <a:srgbClr val="404040"/>
                </a:solidFill>
                <a:latin typeface="微软雅黑" panose="020B0503020204020204" pitchFamily="34" charset="-122"/>
                <a:cs typeface="微软雅黑" panose="020B0503020204020204" pitchFamily="34" charset="-122"/>
              </a:rPr>
              <a:t>社会</a:t>
            </a:r>
            <a:r>
              <a:rPr sz="2000" b="1" spc="-5" dirty="0">
                <a:solidFill>
                  <a:srgbClr val="298EC0"/>
                </a:solidFill>
                <a:latin typeface="微软雅黑" panose="020B0503020204020204" pitchFamily="34" charset="-122"/>
                <a:cs typeface="微软雅黑" panose="020B0503020204020204" pitchFamily="34" charset="-122"/>
              </a:rPr>
              <a:t>各界力量</a:t>
            </a:r>
            <a:r>
              <a:rPr sz="2000" spc="-5" dirty="0">
                <a:solidFill>
                  <a:srgbClr val="404040"/>
                </a:solidFill>
                <a:latin typeface="微软雅黑" panose="020B0503020204020204" pitchFamily="34" charset="-122"/>
                <a:cs typeface="微软雅黑" panose="020B0503020204020204" pitchFamily="34" charset="-122"/>
              </a:rPr>
              <a:t>，构建</a:t>
            </a:r>
            <a:r>
              <a:rPr lang="zh-CN" sz="2000" spc="-5" dirty="0">
                <a:solidFill>
                  <a:srgbClr val="404040"/>
                </a:solidFill>
                <a:latin typeface="微软雅黑" panose="020B0503020204020204" pitchFamily="34" charset="-122"/>
                <a:cs typeface="微软雅黑" panose="020B0503020204020204" pitchFamily="34" charset="-122"/>
              </a:rPr>
              <a:t>“共建</a:t>
            </a:r>
            <a:r>
              <a:rPr lang="zh-CN" sz="2000" spc="-5" dirty="0">
                <a:solidFill>
                  <a:srgbClr val="404040"/>
                </a:solidFill>
                <a:latin typeface="微软雅黑" panose="020B0503020204020204" pitchFamily="34" charset="-122"/>
                <a:cs typeface="微软雅黑" panose="020B0503020204020204" pitchFamily="34" charset="-122"/>
                <a:sym typeface="+mn-ea"/>
              </a:rPr>
              <a:t>共治共享</a:t>
            </a:r>
            <a:r>
              <a:rPr lang="zh-CN" sz="2000" spc="-5" dirty="0">
                <a:solidFill>
                  <a:srgbClr val="404040"/>
                </a:solidFill>
                <a:latin typeface="微软雅黑" panose="020B0503020204020204" pitchFamily="34" charset="-122"/>
                <a:cs typeface="微软雅黑" panose="020B0503020204020204" pitchFamily="34" charset="-122"/>
              </a:rPr>
              <a:t>”</a:t>
            </a:r>
            <a:r>
              <a:rPr sz="2000" spc="-5" dirty="0">
                <a:solidFill>
                  <a:srgbClr val="404040"/>
                </a:solidFill>
                <a:latin typeface="微软雅黑" panose="020B0503020204020204" pitchFamily="34" charset="-122"/>
                <a:cs typeface="微软雅黑" panose="020B0503020204020204" pitchFamily="34" charset="-122"/>
              </a:rPr>
              <a:t>格局</a:t>
            </a:r>
            <a:r>
              <a:rPr lang="zh-CN" sz="2000" spc="-5" dirty="0">
                <a:solidFill>
                  <a:srgbClr val="404040"/>
                </a:solidFill>
                <a:latin typeface="微软雅黑" panose="020B0503020204020204" pitchFamily="34" charset="-122"/>
                <a:cs typeface="微软雅黑" panose="020B0503020204020204" pitchFamily="34" charset="-122"/>
              </a:rPr>
              <a:t>。</a:t>
            </a:r>
            <a:endParaRPr lang="zh-CN" sz="2000" spc="-5" dirty="0">
              <a:solidFill>
                <a:srgbClr val="404040"/>
              </a:solidFill>
              <a:latin typeface="微软雅黑" panose="020B0503020204020204" pitchFamily="34" charset="-122"/>
              <a:cs typeface="微软雅黑" panose="020B0503020204020204" pitchFamily="34" charset="-122"/>
            </a:endParaRPr>
          </a:p>
        </p:txBody>
      </p:sp>
      <p:sp>
        <p:nvSpPr>
          <p:cNvPr id="24" name="object 24"/>
          <p:cNvSpPr txBox="true"/>
          <p:nvPr/>
        </p:nvSpPr>
        <p:spPr>
          <a:xfrm>
            <a:off x="6138545" y="6234430"/>
            <a:ext cx="4732655" cy="229870"/>
          </a:xfrm>
          <a:prstGeom prst="rect">
            <a:avLst/>
          </a:prstGeom>
          <a:solidFill>
            <a:srgbClr val="298EC0">
              <a:alpha val="67057"/>
            </a:srgbClr>
          </a:solidFill>
        </p:spPr>
        <p:txBody>
          <a:bodyPr vert="horz" wrap="square" lIns="0" tIns="45720" rIns="0" bIns="0" rtlCol="0">
            <a:spAutoFit/>
          </a:bodyPr>
          <a:lstStyle/>
          <a:p>
            <a:pPr marR="9525" algn="ctr">
              <a:lnSpc>
                <a:spcPct val="100000"/>
              </a:lnSpc>
              <a:spcBef>
                <a:spcPts val="360"/>
              </a:spcBef>
            </a:pPr>
            <a:r>
              <a:rPr lang="zh-CN" sz="1200" b="1" spc="-5" dirty="0">
                <a:solidFill>
                  <a:srgbClr val="FFFFFF"/>
                </a:solidFill>
                <a:latin typeface="微软雅黑" panose="020B0503020204020204" pitchFamily="34" charset="-122"/>
                <a:cs typeface="微软雅黑" panose="020B0503020204020204" pitchFamily="34" charset="-122"/>
              </a:rPr>
              <a:t>社会公益人士组织开展垃圾分类普及讲堂</a:t>
            </a:r>
            <a:endParaRPr lang="zh-CN" sz="1200" b="1" spc="-5" dirty="0">
              <a:solidFill>
                <a:srgbClr val="FFFFFF"/>
              </a:solidFill>
              <a:latin typeface="微软雅黑" panose="020B0503020204020204" pitchFamily="34" charset="-122"/>
              <a:cs typeface="微软雅黑" panose="020B0503020204020204" pitchFamily="34" charset="-122"/>
            </a:endParaRPr>
          </a:p>
        </p:txBody>
      </p:sp>
      <p:pic>
        <p:nvPicPr>
          <p:cNvPr id="31" name="图片 30"/>
          <p:cNvPicPr>
            <a:picLocks noChangeAspect="true"/>
          </p:cNvPicPr>
          <p:nvPr/>
        </p:nvPicPr>
        <p:blipFill>
          <a:blip r:embed="rId1"/>
          <a:stretch>
            <a:fillRect/>
          </a:stretch>
        </p:blipFill>
        <p:spPr>
          <a:xfrm>
            <a:off x="6046470" y="2624455"/>
            <a:ext cx="4917440" cy="3359150"/>
          </a:xfrm>
          <a:prstGeom prst="rect">
            <a:avLst/>
          </a:prstGeom>
          <a:effectLst>
            <a:outerShdw blurRad="50800" dist="38100" algn="l" rotWithShape="0">
              <a:prstClr val="black">
                <a:alpha val="40000"/>
              </a:prstClr>
            </a:outerShdw>
          </a:effectLst>
        </p:spPr>
      </p:pic>
      <p:cxnSp>
        <p:nvCxnSpPr>
          <p:cNvPr id="35"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2"/>
          <a:stretch>
            <a:fillRect/>
          </a:stretch>
        </p:blipFill>
        <p:spPr>
          <a:xfrm>
            <a:off x="709295" y="279400"/>
            <a:ext cx="561340" cy="561340"/>
          </a:xfrm>
          <a:prstGeom prst="rect">
            <a:avLst/>
          </a:prstGeom>
        </p:spPr>
      </p:pic>
      <p:pic>
        <p:nvPicPr>
          <p:cNvPr id="5" name="图片 4" descr="【志愿活动】精品示范小区 志愿者进行桶边督导"/>
          <p:cNvPicPr>
            <a:picLocks noChangeAspect="true"/>
          </p:cNvPicPr>
          <p:nvPr/>
        </p:nvPicPr>
        <p:blipFill>
          <a:blip r:embed="rId3"/>
          <a:stretch>
            <a:fillRect/>
          </a:stretch>
        </p:blipFill>
        <p:spPr>
          <a:xfrm>
            <a:off x="1180465" y="2624455"/>
            <a:ext cx="4478655" cy="3359785"/>
          </a:xfrm>
          <a:prstGeom prst="rect">
            <a:avLst/>
          </a:prstGeom>
        </p:spPr>
      </p:pic>
      <p:sp>
        <p:nvSpPr>
          <p:cNvPr id="6" name="object 24"/>
          <p:cNvSpPr txBox="true"/>
          <p:nvPr/>
        </p:nvSpPr>
        <p:spPr>
          <a:xfrm>
            <a:off x="1109980" y="6234430"/>
            <a:ext cx="4732655" cy="229870"/>
          </a:xfrm>
          <a:prstGeom prst="rect">
            <a:avLst/>
          </a:prstGeom>
          <a:solidFill>
            <a:srgbClr val="298EC0">
              <a:alpha val="67057"/>
            </a:srgbClr>
          </a:solidFill>
        </p:spPr>
        <p:txBody>
          <a:bodyPr vert="horz" wrap="square" lIns="0" tIns="45720" rIns="0" bIns="0" rtlCol="0">
            <a:spAutoFit/>
          </a:bodyPr>
          <a:p>
            <a:pPr marR="9525" algn="ctr">
              <a:lnSpc>
                <a:spcPct val="100000"/>
              </a:lnSpc>
              <a:spcBef>
                <a:spcPts val="360"/>
              </a:spcBef>
            </a:pPr>
            <a:r>
              <a:rPr lang="zh-CN" sz="1200" b="1" spc="-5" dirty="0">
                <a:solidFill>
                  <a:srgbClr val="FFFFFF"/>
                </a:solidFill>
                <a:latin typeface="微软雅黑" panose="020B0503020204020204" pitchFamily="34" charset="-122"/>
                <a:cs typeface="微软雅黑" panose="020B0503020204020204" pitchFamily="34" charset="-122"/>
              </a:rPr>
              <a:t>桶边督导员进行垃圾分类引导</a:t>
            </a:r>
            <a:endParaRPr lang="zh-CN" sz="1200" b="1" spc="-5" dirty="0">
              <a:solidFill>
                <a:srgbClr val="FFFFFF"/>
              </a:solidFill>
              <a:latin typeface="微软雅黑" panose="020B0503020204020204" pitchFamily="34" charset="-122"/>
              <a:cs typeface="微软雅黑" panose="020B0503020204020204" pitchFamily="34" charset="-122"/>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true"/>
          <p:nvPr/>
        </p:nvSpPr>
        <p:spPr>
          <a:xfrm>
            <a:off x="866775" y="2240915"/>
            <a:ext cx="4278630" cy="3014980"/>
          </a:xfrm>
          <a:prstGeom prst="rect">
            <a:avLst/>
          </a:prstGeom>
          <a:noFill/>
        </p:spPr>
        <p:txBody>
          <a:bodyPr wrap="square" rtlCol="0">
            <a:spAutoFit/>
          </a:bodyPr>
          <a:p>
            <a:pPr>
              <a:lnSpc>
                <a:spcPts val="3400"/>
              </a:lnSpc>
            </a:pPr>
            <a:r>
              <a:rPr lang="en-US"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垃圾是对废弃物的俗称，对人类没有用或不需要，或造成额外负担的副产品。</a:t>
            </a:r>
            <a:endParaRPr lang="zh-CN"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400"/>
              </a:lnSpc>
            </a:pPr>
            <a:r>
              <a:rPr lang="zh-CN"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垃圾的首要属性是污染物，其次是一定条件下的资源物。</a:t>
            </a:r>
            <a:endParaRPr lang="zh-CN"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nSpc>
                <a:spcPts val="3400"/>
              </a:lnSpc>
            </a:pPr>
            <a:endPar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Picture 2" descr="https://timgsa.baidu.com/timg?image&amp;quality=80&amp;size=b9999_10000&amp;sec=1596018734872&amp;di=9cee567777abc0105d85be09e039f442&amp;imgtype=0&amp;src=http%3A%2F%2Fwww.pep.com.cn%2Foldimages%2Fpic_289946.jpg"/>
          <p:cNvPicPr>
            <a:picLocks noChangeAspect="true" noChangeArrowheads="true"/>
          </p:cNvPicPr>
          <p:nvPr>
            <p:custDataLst>
              <p:tags r:id="rId1"/>
            </p:custDataLst>
          </p:nvPr>
        </p:nvPicPr>
        <p:blipFill>
          <a:blip r:embed="rId2">
            <a:clrChange>
              <a:clrFrom>
                <a:srgbClr val="FDFDFD"/>
              </a:clrFrom>
              <a:clrTo>
                <a:srgbClr val="FDFDFD">
                  <a:alpha val="0"/>
                </a:srgbClr>
              </a:clrTo>
            </a:clrChange>
            <a:extLst>
              <a:ext uri="{28A0092B-C50C-407E-A947-70E740481C1C}">
                <a14:useLocalDpi xmlns:a14="http://schemas.microsoft.com/office/drawing/2010/main" val="false"/>
              </a:ext>
            </a:extLst>
          </a:blip>
          <a:srcRect/>
          <a:stretch>
            <a:fillRect/>
          </a:stretch>
        </p:blipFill>
        <p:spPr bwMode="auto">
          <a:xfrm>
            <a:off x="5527200" y="1442189"/>
            <a:ext cx="5992480" cy="48240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2"/>
          <p:cNvSpPr/>
          <p:nvPr/>
        </p:nvSpPr>
        <p:spPr>
          <a:xfrm>
            <a:off x="1434501" y="406217"/>
            <a:ext cx="4092543" cy="398780"/>
          </a:xfrm>
          <a:prstGeom prst="rect">
            <a:avLst/>
          </a:prstGeom>
          <a:noFill/>
          <a:ln w="9525">
            <a:noFill/>
          </a:ln>
        </p:spPr>
        <p:txBody>
          <a:bodyPr wrap="square" lIns="91440" tIns="45720" rIns="91440" bIns="45720" anchor="t">
            <a:spAutoFit/>
          </a:bodyPr>
          <a:p>
            <a:pPr marL="91440">
              <a:lnSpc>
                <a:spcPct val="100000"/>
              </a:lnSpc>
              <a:spcBef>
                <a:spcPts val="205"/>
              </a:spcBef>
            </a:pPr>
            <a:r>
              <a:rPr lang="en-US"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zh-CN" sz="2000" b="1" spc="200" dirty="0">
                <a:solidFill>
                  <a:srgbClr val="002B4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垃圾的定义</a:t>
            </a:r>
            <a:endParaRPr lang="zh-CN"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6" name="标题 1"/>
          <p:cNvSpPr>
            <a:spLocks noGrp="true"/>
          </p:cNvSpPr>
          <p:nvPr/>
        </p:nvSpPr>
        <p:spPr>
          <a:xfrm>
            <a:off x="6929120" y="647065"/>
            <a:ext cx="3689985" cy="582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r>
              <a:rPr lang="zh-CN" altLang="en-US" spc="200" dirty="0" smtClean="0">
                <a:solidFill>
                  <a:srgbClr val="002B40"/>
                </a:solidFill>
              </a:rPr>
              <a:t>自然界没有垃圾</a:t>
            </a:r>
            <a:endParaRPr lang="zh-CN" altLang="en-US" spc="200" dirty="0" smtClean="0">
              <a:solidFill>
                <a:srgbClr val="002B40"/>
              </a:solidFill>
            </a:endParaRPr>
          </a:p>
        </p:txBody>
      </p:sp>
      <p:pic>
        <p:nvPicPr>
          <p:cNvPr id="10" name="图片 9"/>
          <p:cNvPicPr>
            <a:picLocks noChangeAspect="true"/>
          </p:cNvPicPr>
          <p:nvPr/>
        </p:nvPicPr>
        <p:blipFill>
          <a:blip r:embed="rId3"/>
          <a:stretch>
            <a:fillRect/>
          </a:stretch>
        </p:blipFill>
        <p:spPr>
          <a:xfrm>
            <a:off x="554990" y="322580"/>
            <a:ext cx="561340" cy="561340"/>
          </a:xfrm>
          <a:prstGeom prst="rect">
            <a:avLst/>
          </a:prstGeom>
        </p:spPr>
      </p:pic>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536420" y="41389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4.2.1</a:t>
            </a:r>
            <a:r>
              <a:rPr sz="2400" spc="-200" dirty="0">
                <a:solidFill>
                  <a:srgbClr val="242424"/>
                </a:solidFill>
              </a:rPr>
              <a:t> </a:t>
            </a:r>
            <a:r>
              <a:rPr sz="2400" spc="-85" dirty="0">
                <a:solidFill>
                  <a:srgbClr val="242424"/>
                </a:solidFill>
              </a:rPr>
              <a:t>三个体系</a:t>
            </a:r>
            <a:endParaRPr sz="2400"/>
          </a:p>
        </p:txBody>
      </p:sp>
      <p:sp>
        <p:nvSpPr>
          <p:cNvPr id="18" name="object 18"/>
          <p:cNvSpPr/>
          <p:nvPr/>
        </p:nvSpPr>
        <p:spPr>
          <a:xfrm>
            <a:off x="1053592" y="116052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2066543" y="1278890"/>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宣传督导体系</a:t>
            </a:r>
            <a:endParaRPr sz="2300">
              <a:latin typeface="微软雅黑" panose="020B0503020204020204" pitchFamily="34" charset="-122"/>
              <a:cs typeface="微软雅黑" panose="020B0503020204020204" pitchFamily="34" charset="-122"/>
            </a:endParaRPr>
          </a:p>
        </p:txBody>
      </p:sp>
      <p:sp>
        <p:nvSpPr>
          <p:cNvPr id="20" name="object 20"/>
          <p:cNvSpPr/>
          <p:nvPr/>
        </p:nvSpPr>
        <p:spPr>
          <a:xfrm>
            <a:off x="1332014" y="1240662"/>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1" name="object 21"/>
          <p:cNvSpPr txBox="true"/>
          <p:nvPr/>
        </p:nvSpPr>
        <p:spPr>
          <a:xfrm>
            <a:off x="1433322" y="124099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2</a:t>
            </a:r>
            <a:endParaRPr sz="2700">
              <a:latin typeface="Trebuchet MS" panose="020B0603020202020204"/>
              <a:cs typeface="Trebuchet MS" panose="020B0603020202020204"/>
            </a:endParaRPr>
          </a:p>
        </p:txBody>
      </p:sp>
      <p:sp>
        <p:nvSpPr>
          <p:cNvPr id="22" name="object 22"/>
          <p:cNvSpPr txBox="true"/>
          <p:nvPr/>
        </p:nvSpPr>
        <p:spPr>
          <a:xfrm>
            <a:off x="461645" y="1757680"/>
            <a:ext cx="5461635" cy="4345940"/>
          </a:xfrm>
          <a:prstGeom prst="rect">
            <a:avLst/>
          </a:prstGeom>
        </p:spPr>
        <p:txBody>
          <a:bodyPr vert="horz" wrap="square" lIns="0" tIns="12065" rIns="0" bIns="0" rtlCol="0">
            <a:spAutoFit/>
          </a:bodyPr>
          <a:lstStyle/>
          <a:p>
            <a:pPr marL="12700" indent="0" fontAlgn="auto">
              <a:lnSpc>
                <a:spcPct val="150000"/>
              </a:lnSpc>
              <a:spcBef>
                <a:spcPts val="95"/>
              </a:spcBef>
            </a:pPr>
            <a:r>
              <a:rPr lang="en-US" sz="1600" dirty="0">
                <a:solidFill>
                  <a:srgbClr val="404040"/>
                </a:solidFill>
                <a:latin typeface="微软雅黑" panose="020B0503020204020204" pitchFamily="34" charset="-122"/>
                <a:cs typeface="微软雅黑" panose="020B0503020204020204" pitchFamily="34" charset="-122"/>
              </a:rPr>
              <a:t>   1.</a:t>
            </a:r>
            <a:r>
              <a:rPr sz="1600" dirty="0">
                <a:solidFill>
                  <a:srgbClr val="404040"/>
                </a:solidFill>
                <a:latin typeface="微软雅黑" panose="020B0503020204020204" pitchFamily="34" charset="-122"/>
                <a:cs typeface="微软雅黑" panose="020B0503020204020204" pitchFamily="34" charset="-122"/>
              </a:rPr>
              <a:t>构建多元化</a:t>
            </a:r>
            <a:r>
              <a:rPr b="1" spc="-5" dirty="0">
                <a:solidFill>
                  <a:srgbClr val="298EC0"/>
                </a:solidFill>
                <a:latin typeface="微软雅黑" panose="020B0503020204020204" pitchFamily="34" charset="-122"/>
                <a:cs typeface="微软雅黑" panose="020B0503020204020204" pitchFamily="34" charset="-122"/>
              </a:rPr>
              <a:t>督导模式</a:t>
            </a:r>
            <a:r>
              <a:rPr sz="1600" dirty="0">
                <a:solidFill>
                  <a:srgbClr val="404040"/>
                </a:solidFill>
                <a:latin typeface="微软雅黑" panose="020B0503020204020204" pitchFamily="34" charset="-122"/>
                <a:cs typeface="微软雅黑" panose="020B0503020204020204" pitchFamily="34" charset="-122"/>
              </a:rPr>
              <a:t>，引导居民积极参与分类</a:t>
            </a:r>
            <a:endParaRPr sz="1600" dirty="0">
              <a:solidFill>
                <a:srgbClr val="404040"/>
              </a:solidFill>
              <a:latin typeface="微软雅黑" panose="020B0503020204020204" pitchFamily="34" charset="-122"/>
              <a:cs typeface="微软雅黑" panose="020B0503020204020204" pitchFamily="34" charset="-122"/>
            </a:endParaRPr>
          </a:p>
          <a:p>
            <a:pPr marL="12700" indent="0" fontAlgn="auto">
              <a:lnSpc>
                <a:spcPct val="150000"/>
              </a:lnSpc>
              <a:spcBef>
                <a:spcPts val="95"/>
              </a:spcBef>
            </a:pPr>
            <a:r>
              <a:rPr lang="en-US" sz="1600" dirty="0">
                <a:solidFill>
                  <a:srgbClr val="404040"/>
                </a:solidFill>
                <a:latin typeface="微软雅黑" panose="020B0503020204020204" pitchFamily="34" charset="-122"/>
                <a:cs typeface="微软雅黑" panose="020B0503020204020204" pitchFamily="34" charset="-122"/>
              </a:rPr>
              <a:t>   2.</a:t>
            </a:r>
            <a:r>
              <a:rPr lang="zh-CN" altLang="en-US" sz="1600" dirty="0">
                <a:solidFill>
                  <a:srgbClr val="404040"/>
                </a:solidFill>
                <a:latin typeface="微软雅黑" panose="020B0503020204020204" pitchFamily="34" charset="-122"/>
                <a:cs typeface="微软雅黑" panose="020B0503020204020204" pitchFamily="34" charset="-122"/>
              </a:rPr>
              <a:t>推行“三定一督”</a:t>
            </a:r>
            <a:r>
              <a:rPr lang="en-US" altLang="zh-CN" sz="1600" dirty="0">
                <a:solidFill>
                  <a:srgbClr val="404040"/>
                </a:solidFill>
                <a:latin typeface="微软雅黑" panose="020B0503020204020204" pitchFamily="34" charset="-122"/>
                <a:cs typeface="微软雅黑" panose="020B0503020204020204" pitchFamily="34" charset="-122"/>
              </a:rPr>
              <a:t>4+3</a:t>
            </a:r>
            <a:r>
              <a:rPr lang="zh-CN" altLang="en-US" sz="1600" dirty="0">
                <a:solidFill>
                  <a:srgbClr val="404040"/>
                </a:solidFill>
                <a:latin typeface="微软雅黑" panose="020B0503020204020204" pitchFamily="34" charset="-122"/>
                <a:cs typeface="微软雅黑" panose="020B0503020204020204" pitchFamily="34" charset="-122"/>
              </a:rPr>
              <a:t>模式，制度</a:t>
            </a:r>
            <a:r>
              <a:rPr lang="en-US" altLang="zh-CN" sz="1600" dirty="0">
                <a:solidFill>
                  <a:srgbClr val="404040"/>
                </a:solidFill>
                <a:latin typeface="微软雅黑" panose="020B0503020204020204" pitchFamily="34" charset="-122"/>
                <a:cs typeface="微软雅黑" panose="020B0503020204020204" pitchFamily="34" charset="-122"/>
              </a:rPr>
              <a:t>——</a:t>
            </a:r>
            <a:r>
              <a:rPr lang="zh-CN" altLang="en-US" sz="1600" dirty="0">
                <a:solidFill>
                  <a:srgbClr val="404040"/>
                </a:solidFill>
                <a:latin typeface="微软雅黑" panose="020B0503020204020204" pitchFamily="34" charset="-122"/>
                <a:cs typeface="微软雅黑" panose="020B0503020204020204" pitchFamily="34" charset="-122"/>
              </a:rPr>
              <a:t>定时、定点、定人</a:t>
            </a:r>
            <a:endParaRPr sz="1600">
              <a:latin typeface="微软雅黑" panose="020B0503020204020204" pitchFamily="34" charset="-122"/>
              <a:cs typeface="微软雅黑" panose="020B0503020204020204" pitchFamily="34" charset="-122"/>
            </a:endParaRPr>
          </a:p>
          <a:p>
            <a:pPr marL="203835" indent="0" fontAlgn="auto">
              <a:lnSpc>
                <a:spcPct val="150000"/>
              </a:lnSpc>
              <a:spcBef>
                <a:spcPts val="1340"/>
              </a:spcBef>
              <a:buFont typeface="Arial" panose="020B0604020202020204"/>
              <a:buNone/>
              <a:tabLst>
                <a:tab pos="204470" algn="l"/>
              </a:tabLst>
            </a:pPr>
            <a:r>
              <a:rPr lang="zh-CN" sz="1400" b="1" dirty="0">
                <a:solidFill>
                  <a:srgbClr val="252525"/>
                </a:solidFill>
                <a:latin typeface="微软雅黑" panose="020B0503020204020204" pitchFamily="34" charset="-122"/>
                <a:cs typeface="微软雅黑" panose="020B0503020204020204" pitchFamily="34" charset="-122"/>
              </a:rPr>
              <a:t>定时：</a:t>
            </a:r>
            <a:r>
              <a:rPr lang="zh-CN" sz="1400" dirty="0">
                <a:solidFill>
                  <a:srgbClr val="252525"/>
                </a:solidFill>
                <a:latin typeface="微软雅黑" panose="020B0503020204020204" pitchFamily="34" charset="-122"/>
                <a:cs typeface="微软雅黑" panose="020B0503020204020204" pitchFamily="34" charset="-122"/>
              </a:rPr>
              <a:t>规定时间段内进行分类投放，其他时间段主要投放点关闭。</a:t>
            </a:r>
            <a:endParaRPr lang="zh-CN" sz="1400" b="1" spc="5" dirty="0">
              <a:solidFill>
                <a:srgbClr val="242424"/>
              </a:solidFill>
              <a:latin typeface="微软雅黑" panose="020B0503020204020204" pitchFamily="34" charset="-122"/>
              <a:cs typeface="微软雅黑" panose="020B0503020204020204" pitchFamily="34" charset="-122"/>
              <a:sym typeface="+mn-ea"/>
            </a:endParaRPr>
          </a:p>
          <a:p>
            <a:pPr marL="203835" indent="0" fontAlgn="auto">
              <a:lnSpc>
                <a:spcPct val="150000"/>
              </a:lnSpc>
              <a:spcBef>
                <a:spcPts val="1340"/>
              </a:spcBef>
              <a:buFont typeface="Arial" panose="020B0604020202020204"/>
              <a:buNone/>
              <a:tabLst>
                <a:tab pos="204470" algn="l"/>
              </a:tabLst>
            </a:pPr>
            <a:r>
              <a:rPr lang="zh-CN" sz="1400" b="1" spc="5" dirty="0">
                <a:solidFill>
                  <a:srgbClr val="242424"/>
                </a:solidFill>
                <a:latin typeface="微软雅黑" panose="020B0503020204020204" pitchFamily="34" charset="-122"/>
                <a:cs typeface="微软雅黑" panose="020B0503020204020204" pitchFamily="34" charset="-122"/>
                <a:sym typeface="+mn-ea"/>
              </a:rPr>
              <a:t>定点：</a:t>
            </a:r>
            <a:r>
              <a:rPr lang="zh-CN" sz="1400" spc="5" dirty="0">
                <a:solidFill>
                  <a:srgbClr val="242424"/>
                </a:solidFill>
                <a:latin typeface="微软雅黑" panose="020B0503020204020204" pitchFamily="34" charset="-122"/>
                <a:cs typeface="微软雅黑" panose="020B0503020204020204" pitchFamily="34" charset="-122"/>
                <a:sym typeface="+mn-ea"/>
              </a:rPr>
              <a:t>在垃圾分类亭、分类投放点、分类收集房集中投放。</a:t>
            </a:r>
            <a:endParaRPr lang="zh-CN" sz="1400" b="1" spc="5" dirty="0">
              <a:solidFill>
                <a:srgbClr val="242424"/>
              </a:solidFill>
              <a:latin typeface="微软雅黑" panose="020B0503020204020204" pitchFamily="34" charset="-122"/>
              <a:cs typeface="微软雅黑" panose="020B0503020204020204" pitchFamily="34" charset="-122"/>
              <a:sym typeface="+mn-ea"/>
            </a:endParaRPr>
          </a:p>
          <a:p>
            <a:pPr marL="203835" indent="0" fontAlgn="auto">
              <a:lnSpc>
                <a:spcPct val="150000"/>
              </a:lnSpc>
              <a:spcBef>
                <a:spcPts val="1340"/>
              </a:spcBef>
              <a:buFont typeface="Arial" panose="020B0604020202020204"/>
              <a:buNone/>
              <a:tabLst>
                <a:tab pos="204470" algn="l"/>
              </a:tabLst>
            </a:pPr>
            <a:r>
              <a:rPr lang="zh-CN" sz="1400" b="1">
                <a:latin typeface="微软雅黑" panose="020B0503020204020204" pitchFamily="34" charset="-122"/>
                <a:cs typeface="微软雅黑" panose="020B0503020204020204" pitchFamily="34" charset="-122"/>
              </a:rPr>
              <a:t>定人：</a:t>
            </a:r>
            <a:r>
              <a:rPr lang="zh-CN" sz="1400">
                <a:latin typeface="微软雅黑" panose="020B0503020204020204" pitchFamily="34" charset="-122"/>
                <a:cs typeface="微软雅黑" panose="020B0503020204020204" pitchFamily="34" charset="-122"/>
              </a:rPr>
              <a:t>各投放点配置桶边督导员（引导员）</a:t>
            </a:r>
            <a:endParaRPr lang="zh-CN" sz="1400">
              <a:latin typeface="微软雅黑" panose="020B0503020204020204" pitchFamily="34" charset="-122"/>
              <a:cs typeface="微软雅黑" panose="020B0503020204020204" pitchFamily="34" charset="-122"/>
            </a:endParaRPr>
          </a:p>
          <a:p>
            <a:pPr marL="203835" indent="0" fontAlgn="auto">
              <a:lnSpc>
                <a:spcPct val="150000"/>
              </a:lnSpc>
              <a:spcBef>
                <a:spcPts val="1340"/>
              </a:spcBef>
              <a:buFont typeface="Arial" panose="020B0604020202020204"/>
              <a:buNone/>
              <a:tabLst>
                <a:tab pos="204470" algn="l"/>
              </a:tabLst>
            </a:pPr>
            <a:r>
              <a:rPr lang="zh-CN" sz="1400" b="1">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一督：</a:t>
            </a:r>
            <a:r>
              <a:rPr lang="zh-CN" sz="1400">
                <a:latin typeface="微软雅黑" panose="020B0503020204020204" pitchFamily="34" charset="-122"/>
                <a:cs typeface="微软雅黑" panose="020B0503020204020204" pitchFamily="34" charset="-122"/>
              </a:rPr>
              <a:t>在定时投放时间段内，每个点位均配置生活垃圾分类引导员开展“桶边督导”工作。现阶段，</a:t>
            </a:r>
            <a:r>
              <a:rPr sz="1400" dirty="0">
                <a:solidFill>
                  <a:srgbClr val="252525"/>
                </a:solidFill>
                <a:latin typeface="微软雅黑" panose="020B0503020204020204" pitchFamily="34" charset="-122"/>
                <a:cs typeface="微软雅黑" panose="020B0503020204020204" pitchFamily="34" charset="-122"/>
                <a:sym typeface="+mn-ea"/>
              </a:rPr>
              <a:t>督导员</a:t>
            </a:r>
            <a:r>
              <a:rPr sz="1400" b="1" dirty="0">
                <a:solidFill>
                  <a:srgbClr val="242424"/>
                </a:solidFill>
                <a:latin typeface="微软雅黑" panose="020B0503020204020204" pitchFamily="34" charset="-122"/>
                <a:cs typeface="微软雅黑" panose="020B0503020204020204" pitchFamily="34" charset="-122"/>
                <a:sym typeface="+mn-ea"/>
              </a:rPr>
              <a:t>（实际时间以社区统筹为准</a:t>
            </a:r>
            <a:r>
              <a:rPr lang="zh-CN" sz="1400" b="1" dirty="0">
                <a:solidFill>
                  <a:srgbClr val="242424"/>
                </a:solidFill>
                <a:latin typeface="微软雅黑" panose="020B0503020204020204" pitchFamily="34" charset="-122"/>
                <a:cs typeface="微软雅黑" panose="020B0503020204020204" pitchFamily="34" charset="-122"/>
                <a:sym typeface="+mn-ea"/>
              </a:rPr>
              <a:t>）</a:t>
            </a:r>
            <a:r>
              <a:rPr sz="1400" b="1" spc="5" dirty="0">
                <a:solidFill>
                  <a:srgbClr val="242424"/>
                </a:solidFill>
                <a:latin typeface="微软雅黑" panose="020B0503020204020204" pitchFamily="34" charset="-122"/>
                <a:cs typeface="微软雅黑" panose="020B0503020204020204" pitchFamily="34" charset="-122"/>
                <a:sym typeface="+mn-ea"/>
              </a:rPr>
              <a:t>开展</a:t>
            </a:r>
            <a:r>
              <a:rPr sz="1400" b="1" dirty="0">
                <a:solidFill>
                  <a:srgbClr val="242424"/>
                </a:solidFill>
                <a:latin typeface="微软雅黑" panose="020B0503020204020204" pitchFamily="34" charset="-122"/>
                <a:cs typeface="微软雅黑" panose="020B0503020204020204" pitchFamily="34" charset="-122"/>
                <a:sym typeface="+mn-ea"/>
              </a:rPr>
              <a:t>督</a:t>
            </a:r>
            <a:r>
              <a:rPr sz="1400" b="1" spc="5" dirty="0">
                <a:solidFill>
                  <a:srgbClr val="242424"/>
                </a:solidFill>
                <a:latin typeface="微软雅黑" panose="020B0503020204020204" pitchFamily="34" charset="-122"/>
                <a:cs typeface="微软雅黑" panose="020B0503020204020204" pitchFamily="34" charset="-122"/>
                <a:sym typeface="+mn-ea"/>
              </a:rPr>
              <a:t>导</a:t>
            </a:r>
            <a:r>
              <a:rPr lang="zh-CN" sz="1400" b="1" spc="5" dirty="0">
                <a:solidFill>
                  <a:srgbClr val="242424"/>
                </a:solidFill>
                <a:latin typeface="微软雅黑" panose="020B0503020204020204" pitchFamily="34" charset="-122"/>
                <a:cs typeface="微软雅黑" panose="020B0503020204020204" pitchFamily="34" charset="-122"/>
                <a:sym typeface="+mn-ea"/>
              </a:rPr>
              <a:t>。</a:t>
            </a:r>
            <a:endParaRPr lang="zh-CN" sz="1400" b="1" spc="5" dirty="0">
              <a:solidFill>
                <a:srgbClr val="242424"/>
              </a:solidFill>
              <a:latin typeface="微软雅黑" panose="020B0503020204020204" pitchFamily="34" charset="-122"/>
              <a:cs typeface="微软雅黑" panose="020B0503020204020204" pitchFamily="34" charset="-122"/>
              <a:sym typeface="+mn-ea"/>
            </a:endParaRPr>
          </a:p>
          <a:p>
            <a:pPr marL="203835" indent="0" fontAlgn="auto">
              <a:lnSpc>
                <a:spcPct val="150000"/>
              </a:lnSpc>
              <a:spcBef>
                <a:spcPts val="1340"/>
              </a:spcBef>
              <a:buFont typeface="Arial" panose="020B0604020202020204"/>
              <a:buNone/>
              <a:tabLst>
                <a:tab pos="204470" algn="l"/>
              </a:tabLst>
            </a:pPr>
            <a:r>
              <a:rPr lang="en-US" sz="1600" dirty="0">
                <a:solidFill>
                  <a:srgbClr val="404040"/>
                </a:solidFill>
                <a:latin typeface="微软雅黑" panose="020B0503020204020204" pitchFamily="34" charset="-122"/>
                <a:cs typeface="微软雅黑" panose="020B0503020204020204" pitchFamily="34" charset="-122"/>
                <a:sym typeface="+mn-ea"/>
              </a:rPr>
              <a:t>3.</a:t>
            </a:r>
            <a:r>
              <a:rPr lang="en-US" sz="1600" dirty="0">
                <a:solidFill>
                  <a:srgbClr val="404040"/>
                </a:solidFill>
                <a:latin typeface="微软雅黑" panose="020B0503020204020204" pitchFamily="34" charset="-122"/>
                <a:cs typeface="微软雅黑" panose="020B0503020204020204" pitchFamily="34" charset="-122"/>
              </a:rPr>
              <a:t>督导员构成：党员干部、志愿者、热心居民、物业管理人员等。</a:t>
            </a:r>
            <a:endParaRPr lang="en-US" sz="1600" dirty="0">
              <a:solidFill>
                <a:srgbClr val="404040"/>
              </a:solidFill>
              <a:latin typeface="微软雅黑" panose="020B0503020204020204" pitchFamily="34" charset="-122"/>
              <a:cs typeface="微软雅黑" panose="020B0503020204020204" pitchFamily="34" charset="-122"/>
            </a:endParaRPr>
          </a:p>
        </p:txBody>
      </p:sp>
      <p:cxnSp>
        <p:nvCxnSpPr>
          <p:cNvPr id="34"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pic>
        <p:nvPicPr>
          <p:cNvPr id="6" name="图片 5" descr="22"/>
          <p:cNvPicPr>
            <a:picLocks noChangeAspect="true"/>
          </p:cNvPicPr>
          <p:nvPr/>
        </p:nvPicPr>
        <p:blipFill>
          <a:blip r:embed="rId2"/>
          <a:stretch>
            <a:fillRect/>
          </a:stretch>
        </p:blipFill>
        <p:spPr>
          <a:xfrm>
            <a:off x="6434455" y="3707765"/>
            <a:ext cx="2713355" cy="2036445"/>
          </a:xfrm>
          <a:prstGeom prst="rect">
            <a:avLst/>
          </a:prstGeom>
        </p:spPr>
      </p:pic>
      <p:pic>
        <p:nvPicPr>
          <p:cNvPr id="7" name="图片 6" descr="3579bb36486d996e87f6b369c6e4847"/>
          <p:cNvPicPr>
            <a:picLocks noChangeAspect="true"/>
          </p:cNvPicPr>
          <p:nvPr/>
        </p:nvPicPr>
        <p:blipFill>
          <a:blip r:embed="rId3"/>
          <a:srcRect l="20190" b="18950"/>
          <a:stretch>
            <a:fillRect/>
          </a:stretch>
        </p:blipFill>
        <p:spPr>
          <a:xfrm>
            <a:off x="9368155" y="1557020"/>
            <a:ext cx="2572385" cy="1959610"/>
          </a:xfrm>
          <a:prstGeom prst="rect">
            <a:avLst/>
          </a:prstGeom>
        </p:spPr>
      </p:pic>
      <p:pic>
        <p:nvPicPr>
          <p:cNvPr id="8" name="图片 7" descr="微信图片_20210420114826"/>
          <p:cNvPicPr>
            <a:picLocks noChangeAspect="true"/>
          </p:cNvPicPr>
          <p:nvPr/>
        </p:nvPicPr>
        <p:blipFill>
          <a:blip r:embed="rId4"/>
          <a:stretch>
            <a:fillRect/>
          </a:stretch>
        </p:blipFill>
        <p:spPr>
          <a:xfrm>
            <a:off x="9326880" y="3783965"/>
            <a:ext cx="2613660" cy="1960245"/>
          </a:xfrm>
          <a:prstGeom prst="rect">
            <a:avLst/>
          </a:prstGeom>
        </p:spPr>
      </p:pic>
      <p:pic>
        <p:nvPicPr>
          <p:cNvPr id="9" name="图片 8" descr="/data/home/user/工作文档/文件材料/2021.10.22 省厅调研展板/10.08 展板材料/展板照片10.08/8e4b85c1fe25d5170b71e46b0127efb.jpg8e4b85c1fe25d5170b71e46b0127efb"/>
          <p:cNvPicPr>
            <a:picLocks noChangeAspect="true"/>
          </p:cNvPicPr>
          <p:nvPr/>
        </p:nvPicPr>
        <p:blipFill>
          <a:blip r:embed="rId5"/>
          <a:srcRect/>
          <a:stretch>
            <a:fillRect/>
          </a:stretch>
        </p:blipFill>
        <p:spPr>
          <a:xfrm>
            <a:off x="6434455" y="1610995"/>
            <a:ext cx="2713355" cy="1809115"/>
          </a:xfrm>
          <a:prstGeom prst="rect">
            <a:avLst/>
          </a:prstGeom>
        </p:spPr>
      </p:pic>
    </p:spTree>
    <p:custDataLst>
      <p:tags r:id="rId6"/>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true"/>
          <p:nvPr/>
        </p:nvSpPr>
        <p:spPr>
          <a:xfrm>
            <a:off x="1536420" y="368173"/>
            <a:ext cx="2014855" cy="381635"/>
          </a:xfrm>
          <a:prstGeom prst="rect">
            <a:avLst/>
          </a:prstGeom>
        </p:spPr>
        <p:txBody>
          <a:bodyPr vert="horz" wrap="square" lIns="0" tIns="12700" rIns="0" bIns="0" rtlCol="0">
            <a:spAutoFit/>
          </a:bodyPr>
          <a:lstStyle/>
          <a:p>
            <a:pPr marL="12700">
              <a:lnSpc>
                <a:spcPct val="100000"/>
              </a:lnSpc>
              <a:spcBef>
                <a:spcPts val="100"/>
              </a:spcBef>
            </a:pPr>
            <a:r>
              <a:rPr sz="2400" b="1" spc="-85" dirty="0">
                <a:solidFill>
                  <a:srgbClr val="242424"/>
                </a:solidFill>
                <a:uFillTx/>
                <a:latin typeface="Arial" panose="020B0604020202020204" pitchFamily="34" charset="0"/>
                <a:ea typeface="微软雅黑" panose="020B0503020204020204" pitchFamily="34" charset="-122"/>
                <a:cs typeface="+mj-cs"/>
              </a:rPr>
              <a:t>4.2.1 三个体系</a:t>
            </a:r>
            <a:endParaRPr sz="2400">
              <a:latin typeface="微软雅黑" panose="020B0503020204020204" pitchFamily="34" charset="-122"/>
              <a:cs typeface="微软雅黑" panose="020B0503020204020204" pitchFamily="34" charset="-122"/>
            </a:endParaRPr>
          </a:p>
        </p:txBody>
      </p:sp>
      <p:sp>
        <p:nvSpPr>
          <p:cNvPr id="17" name="object 17"/>
          <p:cNvSpPr/>
          <p:nvPr/>
        </p:nvSpPr>
        <p:spPr>
          <a:xfrm>
            <a:off x="1085100" y="2452230"/>
            <a:ext cx="3276600" cy="3263900"/>
          </a:xfrm>
          <a:custGeom>
            <a:avLst/>
            <a:gdLst/>
            <a:ahLst/>
            <a:cxnLst/>
            <a:rect l="l" t="t" r="r" b="b"/>
            <a:pathLst>
              <a:path w="3276600" h="3263900">
                <a:moveTo>
                  <a:pt x="1875848" y="3251200"/>
                </a:moveTo>
                <a:lnTo>
                  <a:pt x="1400218" y="3251200"/>
                </a:lnTo>
                <a:lnTo>
                  <a:pt x="1447011" y="3263900"/>
                </a:lnTo>
                <a:lnTo>
                  <a:pt x="1829055" y="3263900"/>
                </a:lnTo>
                <a:lnTo>
                  <a:pt x="1875848" y="3251200"/>
                </a:lnTo>
                <a:close/>
              </a:path>
              <a:path w="3276600" h="3263900">
                <a:moveTo>
                  <a:pt x="1922217" y="12700"/>
                </a:moveTo>
                <a:lnTo>
                  <a:pt x="1353849" y="12700"/>
                </a:lnTo>
                <a:lnTo>
                  <a:pt x="1307923" y="25400"/>
                </a:lnTo>
                <a:lnTo>
                  <a:pt x="1042742" y="101600"/>
                </a:lnTo>
                <a:lnTo>
                  <a:pt x="1000453" y="127000"/>
                </a:lnTo>
                <a:lnTo>
                  <a:pt x="958761" y="139700"/>
                </a:lnTo>
                <a:lnTo>
                  <a:pt x="917685" y="165100"/>
                </a:lnTo>
                <a:lnTo>
                  <a:pt x="877243" y="177800"/>
                </a:lnTo>
                <a:lnTo>
                  <a:pt x="837456" y="203200"/>
                </a:lnTo>
                <a:lnTo>
                  <a:pt x="798342" y="228600"/>
                </a:lnTo>
                <a:lnTo>
                  <a:pt x="759920" y="254000"/>
                </a:lnTo>
                <a:lnTo>
                  <a:pt x="722210" y="279400"/>
                </a:lnTo>
                <a:lnTo>
                  <a:pt x="685231" y="304800"/>
                </a:lnTo>
                <a:lnTo>
                  <a:pt x="649003" y="330200"/>
                </a:lnTo>
                <a:lnTo>
                  <a:pt x="613543" y="355600"/>
                </a:lnTo>
                <a:lnTo>
                  <a:pt x="578872" y="381000"/>
                </a:lnTo>
                <a:lnTo>
                  <a:pt x="545009" y="406400"/>
                </a:lnTo>
                <a:lnTo>
                  <a:pt x="511973" y="444500"/>
                </a:lnTo>
                <a:lnTo>
                  <a:pt x="479783" y="469900"/>
                </a:lnTo>
                <a:lnTo>
                  <a:pt x="448459" y="508000"/>
                </a:lnTo>
                <a:lnTo>
                  <a:pt x="418019" y="533400"/>
                </a:lnTo>
                <a:lnTo>
                  <a:pt x="388483" y="571500"/>
                </a:lnTo>
                <a:lnTo>
                  <a:pt x="359870" y="609600"/>
                </a:lnTo>
                <a:lnTo>
                  <a:pt x="332199" y="647700"/>
                </a:lnTo>
                <a:lnTo>
                  <a:pt x="305489" y="673100"/>
                </a:lnTo>
                <a:lnTo>
                  <a:pt x="279760" y="711200"/>
                </a:lnTo>
                <a:lnTo>
                  <a:pt x="255031" y="749300"/>
                </a:lnTo>
                <a:lnTo>
                  <a:pt x="231321" y="787400"/>
                </a:lnTo>
                <a:lnTo>
                  <a:pt x="208650" y="825500"/>
                </a:lnTo>
                <a:lnTo>
                  <a:pt x="187036" y="876300"/>
                </a:lnTo>
                <a:lnTo>
                  <a:pt x="166498" y="914400"/>
                </a:lnTo>
                <a:lnTo>
                  <a:pt x="147056" y="952500"/>
                </a:lnTo>
                <a:lnTo>
                  <a:pt x="128730" y="990600"/>
                </a:lnTo>
                <a:lnTo>
                  <a:pt x="111538" y="1041400"/>
                </a:lnTo>
                <a:lnTo>
                  <a:pt x="95499" y="1079500"/>
                </a:lnTo>
                <a:lnTo>
                  <a:pt x="80633" y="1117600"/>
                </a:lnTo>
                <a:lnTo>
                  <a:pt x="66959" y="1168400"/>
                </a:lnTo>
                <a:lnTo>
                  <a:pt x="54496" y="1206500"/>
                </a:lnTo>
                <a:lnTo>
                  <a:pt x="43263" y="1257300"/>
                </a:lnTo>
                <a:lnTo>
                  <a:pt x="33280" y="1308100"/>
                </a:lnTo>
                <a:lnTo>
                  <a:pt x="24566" y="1346200"/>
                </a:lnTo>
                <a:lnTo>
                  <a:pt x="17139" y="1397000"/>
                </a:lnTo>
                <a:lnTo>
                  <a:pt x="11020" y="1435100"/>
                </a:lnTo>
                <a:lnTo>
                  <a:pt x="6228" y="1485900"/>
                </a:lnTo>
                <a:lnTo>
                  <a:pt x="2780" y="1536700"/>
                </a:lnTo>
                <a:lnTo>
                  <a:pt x="698" y="1587500"/>
                </a:lnTo>
                <a:lnTo>
                  <a:pt x="0" y="1638300"/>
                </a:lnTo>
                <a:lnTo>
                  <a:pt x="698" y="1676400"/>
                </a:lnTo>
                <a:lnTo>
                  <a:pt x="2780" y="1727200"/>
                </a:lnTo>
                <a:lnTo>
                  <a:pt x="6228" y="1778000"/>
                </a:lnTo>
                <a:lnTo>
                  <a:pt x="11020" y="1828800"/>
                </a:lnTo>
                <a:lnTo>
                  <a:pt x="17139" y="1866900"/>
                </a:lnTo>
                <a:lnTo>
                  <a:pt x="24566" y="1917700"/>
                </a:lnTo>
                <a:lnTo>
                  <a:pt x="33280" y="1968500"/>
                </a:lnTo>
                <a:lnTo>
                  <a:pt x="43263" y="2006600"/>
                </a:lnTo>
                <a:lnTo>
                  <a:pt x="54496" y="2057400"/>
                </a:lnTo>
                <a:lnTo>
                  <a:pt x="66959" y="2095500"/>
                </a:lnTo>
                <a:lnTo>
                  <a:pt x="80633" y="2146300"/>
                </a:lnTo>
                <a:lnTo>
                  <a:pt x="95499" y="2184400"/>
                </a:lnTo>
                <a:lnTo>
                  <a:pt x="111538" y="2222500"/>
                </a:lnTo>
                <a:lnTo>
                  <a:pt x="128730" y="2273300"/>
                </a:lnTo>
                <a:lnTo>
                  <a:pt x="147056" y="2311400"/>
                </a:lnTo>
                <a:lnTo>
                  <a:pt x="166498" y="2349500"/>
                </a:lnTo>
                <a:lnTo>
                  <a:pt x="187036" y="2387600"/>
                </a:lnTo>
                <a:lnTo>
                  <a:pt x="208650" y="2438400"/>
                </a:lnTo>
                <a:lnTo>
                  <a:pt x="231321" y="2476500"/>
                </a:lnTo>
                <a:lnTo>
                  <a:pt x="255031" y="2514600"/>
                </a:lnTo>
                <a:lnTo>
                  <a:pt x="279760" y="2552700"/>
                </a:lnTo>
                <a:lnTo>
                  <a:pt x="305489" y="2590800"/>
                </a:lnTo>
                <a:lnTo>
                  <a:pt x="332199" y="2616200"/>
                </a:lnTo>
                <a:lnTo>
                  <a:pt x="359870" y="2654300"/>
                </a:lnTo>
                <a:lnTo>
                  <a:pt x="388483" y="2692400"/>
                </a:lnTo>
                <a:lnTo>
                  <a:pt x="418019" y="2730500"/>
                </a:lnTo>
                <a:lnTo>
                  <a:pt x="448459" y="2755900"/>
                </a:lnTo>
                <a:lnTo>
                  <a:pt x="479783" y="2794000"/>
                </a:lnTo>
                <a:lnTo>
                  <a:pt x="511973" y="2819400"/>
                </a:lnTo>
                <a:lnTo>
                  <a:pt x="545009" y="2857500"/>
                </a:lnTo>
                <a:lnTo>
                  <a:pt x="578872" y="2882900"/>
                </a:lnTo>
                <a:lnTo>
                  <a:pt x="613543" y="2908300"/>
                </a:lnTo>
                <a:lnTo>
                  <a:pt x="649003" y="2933700"/>
                </a:lnTo>
                <a:lnTo>
                  <a:pt x="685231" y="2959100"/>
                </a:lnTo>
                <a:lnTo>
                  <a:pt x="722210" y="2984500"/>
                </a:lnTo>
                <a:lnTo>
                  <a:pt x="759920" y="3009900"/>
                </a:lnTo>
                <a:lnTo>
                  <a:pt x="798342" y="3035300"/>
                </a:lnTo>
                <a:lnTo>
                  <a:pt x="837456" y="3060700"/>
                </a:lnTo>
                <a:lnTo>
                  <a:pt x="877243" y="3086100"/>
                </a:lnTo>
                <a:lnTo>
                  <a:pt x="917685" y="3098800"/>
                </a:lnTo>
                <a:lnTo>
                  <a:pt x="958761" y="3124200"/>
                </a:lnTo>
                <a:lnTo>
                  <a:pt x="1000453" y="3136900"/>
                </a:lnTo>
                <a:lnTo>
                  <a:pt x="1042742" y="3162300"/>
                </a:lnTo>
                <a:lnTo>
                  <a:pt x="1129031" y="3187700"/>
                </a:lnTo>
                <a:lnTo>
                  <a:pt x="1353849" y="3251200"/>
                </a:lnTo>
                <a:lnTo>
                  <a:pt x="1922217" y="3251200"/>
                </a:lnTo>
                <a:lnTo>
                  <a:pt x="2147036" y="3187700"/>
                </a:lnTo>
                <a:lnTo>
                  <a:pt x="2233326" y="3162300"/>
                </a:lnTo>
                <a:lnTo>
                  <a:pt x="2275614" y="3136900"/>
                </a:lnTo>
                <a:lnTo>
                  <a:pt x="2317307" y="3124200"/>
                </a:lnTo>
                <a:lnTo>
                  <a:pt x="2358383" y="3098800"/>
                </a:lnTo>
                <a:lnTo>
                  <a:pt x="2398825" y="3086100"/>
                </a:lnTo>
                <a:lnTo>
                  <a:pt x="2438613" y="3060700"/>
                </a:lnTo>
                <a:lnTo>
                  <a:pt x="2477727" y="3035300"/>
                </a:lnTo>
                <a:lnTo>
                  <a:pt x="2516149" y="3009900"/>
                </a:lnTo>
                <a:lnTo>
                  <a:pt x="2553859" y="2984500"/>
                </a:lnTo>
                <a:lnTo>
                  <a:pt x="2590839" y="2959100"/>
                </a:lnTo>
                <a:lnTo>
                  <a:pt x="2627068" y="2933700"/>
                </a:lnTo>
                <a:lnTo>
                  <a:pt x="2662527" y="2908300"/>
                </a:lnTo>
                <a:lnTo>
                  <a:pt x="2697199" y="2882900"/>
                </a:lnTo>
                <a:lnTo>
                  <a:pt x="2731062" y="2857500"/>
                </a:lnTo>
                <a:lnTo>
                  <a:pt x="2764098" y="2819400"/>
                </a:lnTo>
                <a:lnTo>
                  <a:pt x="2796289" y="2794000"/>
                </a:lnTo>
                <a:lnTo>
                  <a:pt x="2827614" y="2755900"/>
                </a:lnTo>
                <a:lnTo>
                  <a:pt x="2858054" y="2730500"/>
                </a:lnTo>
                <a:lnTo>
                  <a:pt x="2887590" y="2692400"/>
                </a:lnTo>
                <a:lnTo>
                  <a:pt x="2916204" y="2654300"/>
                </a:lnTo>
                <a:lnTo>
                  <a:pt x="2943875" y="2616200"/>
                </a:lnTo>
                <a:lnTo>
                  <a:pt x="2970585" y="2590800"/>
                </a:lnTo>
                <a:lnTo>
                  <a:pt x="2996314" y="2552700"/>
                </a:lnTo>
                <a:lnTo>
                  <a:pt x="3021043" y="2514600"/>
                </a:lnTo>
                <a:lnTo>
                  <a:pt x="3044753" y="2476500"/>
                </a:lnTo>
                <a:lnTo>
                  <a:pt x="3067425" y="2438400"/>
                </a:lnTo>
                <a:lnTo>
                  <a:pt x="3089040" y="2387600"/>
                </a:lnTo>
                <a:lnTo>
                  <a:pt x="3109578" y="2349500"/>
                </a:lnTo>
                <a:lnTo>
                  <a:pt x="3129020" y="2311400"/>
                </a:lnTo>
                <a:lnTo>
                  <a:pt x="1541442" y="2311400"/>
                </a:lnTo>
                <a:lnTo>
                  <a:pt x="1449013" y="2286000"/>
                </a:lnTo>
                <a:lnTo>
                  <a:pt x="1361671" y="2260600"/>
                </a:lnTo>
                <a:lnTo>
                  <a:pt x="1320197" y="2235200"/>
                </a:lnTo>
                <a:lnTo>
                  <a:pt x="1280341" y="2209800"/>
                </a:lnTo>
                <a:lnTo>
                  <a:pt x="1242219" y="2184400"/>
                </a:lnTo>
                <a:lnTo>
                  <a:pt x="1205946" y="2159000"/>
                </a:lnTo>
                <a:lnTo>
                  <a:pt x="1171639" y="2133600"/>
                </a:lnTo>
                <a:lnTo>
                  <a:pt x="1139412" y="2095500"/>
                </a:lnTo>
                <a:lnTo>
                  <a:pt x="1109381" y="2070100"/>
                </a:lnTo>
                <a:lnTo>
                  <a:pt x="1081662" y="2032000"/>
                </a:lnTo>
                <a:lnTo>
                  <a:pt x="1056370" y="1993900"/>
                </a:lnTo>
                <a:lnTo>
                  <a:pt x="1033621" y="1955800"/>
                </a:lnTo>
                <a:lnTo>
                  <a:pt x="1013530" y="1905000"/>
                </a:lnTo>
                <a:lnTo>
                  <a:pt x="996213" y="1866900"/>
                </a:lnTo>
                <a:lnTo>
                  <a:pt x="981786" y="1816100"/>
                </a:lnTo>
                <a:lnTo>
                  <a:pt x="970363" y="1778000"/>
                </a:lnTo>
                <a:lnTo>
                  <a:pt x="962061" y="1727200"/>
                </a:lnTo>
                <a:lnTo>
                  <a:pt x="956995" y="1676400"/>
                </a:lnTo>
                <a:lnTo>
                  <a:pt x="955281" y="1638300"/>
                </a:lnTo>
                <a:lnTo>
                  <a:pt x="956995" y="1587500"/>
                </a:lnTo>
                <a:lnTo>
                  <a:pt x="962061" y="1536700"/>
                </a:lnTo>
                <a:lnTo>
                  <a:pt x="970363" y="1485900"/>
                </a:lnTo>
                <a:lnTo>
                  <a:pt x="981786" y="1447800"/>
                </a:lnTo>
                <a:lnTo>
                  <a:pt x="996213" y="1397000"/>
                </a:lnTo>
                <a:lnTo>
                  <a:pt x="1013530" y="1358900"/>
                </a:lnTo>
                <a:lnTo>
                  <a:pt x="1033621" y="1308100"/>
                </a:lnTo>
                <a:lnTo>
                  <a:pt x="1056370" y="1270000"/>
                </a:lnTo>
                <a:lnTo>
                  <a:pt x="1081662" y="1231900"/>
                </a:lnTo>
                <a:lnTo>
                  <a:pt x="1109381" y="1193800"/>
                </a:lnTo>
                <a:lnTo>
                  <a:pt x="1139412" y="1168400"/>
                </a:lnTo>
                <a:lnTo>
                  <a:pt x="1171639" y="1130300"/>
                </a:lnTo>
                <a:lnTo>
                  <a:pt x="1205946" y="1104900"/>
                </a:lnTo>
                <a:lnTo>
                  <a:pt x="1242219" y="1079500"/>
                </a:lnTo>
                <a:lnTo>
                  <a:pt x="1280341" y="1054100"/>
                </a:lnTo>
                <a:lnTo>
                  <a:pt x="1320197" y="1028700"/>
                </a:lnTo>
                <a:lnTo>
                  <a:pt x="1361671" y="1003300"/>
                </a:lnTo>
                <a:lnTo>
                  <a:pt x="1449013" y="977900"/>
                </a:lnTo>
                <a:lnTo>
                  <a:pt x="1541442" y="952500"/>
                </a:lnTo>
                <a:lnTo>
                  <a:pt x="3129020" y="952500"/>
                </a:lnTo>
                <a:lnTo>
                  <a:pt x="3109578" y="914400"/>
                </a:lnTo>
                <a:lnTo>
                  <a:pt x="3089040" y="876300"/>
                </a:lnTo>
                <a:lnTo>
                  <a:pt x="3067425" y="825500"/>
                </a:lnTo>
                <a:lnTo>
                  <a:pt x="3044753" y="787400"/>
                </a:lnTo>
                <a:lnTo>
                  <a:pt x="3021043" y="749300"/>
                </a:lnTo>
                <a:lnTo>
                  <a:pt x="2996314" y="711200"/>
                </a:lnTo>
                <a:lnTo>
                  <a:pt x="2970585" y="673100"/>
                </a:lnTo>
                <a:lnTo>
                  <a:pt x="2943875" y="647700"/>
                </a:lnTo>
                <a:lnTo>
                  <a:pt x="2916204" y="609600"/>
                </a:lnTo>
                <a:lnTo>
                  <a:pt x="2887590" y="571500"/>
                </a:lnTo>
                <a:lnTo>
                  <a:pt x="2858054" y="533400"/>
                </a:lnTo>
                <a:lnTo>
                  <a:pt x="2827614" y="508000"/>
                </a:lnTo>
                <a:lnTo>
                  <a:pt x="2796289" y="469900"/>
                </a:lnTo>
                <a:lnTo>
                  <a:pt x="2764098" y="444500"/>
                </a:lnTo>
                <a:lnTo>
                  <a:pt x="2731062" y="406400"/>
                </a:lnTo>
                <a:lnTo>
                  <a:pt x="2697199" y="381000"/>
                </a:lnTo>
                <a:lnTo>
                  <a:pt x="2662527" y="355600"/>
                </a:lnTo>
                <a:lnTo>
                  <a:pt x="2627068" y="330200"/>
                </a:lnTo>
                <a:lnTo>
                  <a:pt x="2590839" y="304800"/>
                </a:lnTo>
                <a:lnTo>
                  <a:pt x="2553859" y="279400"/>
                </a:lnTo>
                <a:lnTo>
                  <a:pt x="2516149" y="254000"/>
                </a:lnTo>
                <a:lnTo>
                  <a:pt x="2477727" y="228600"/>
                </a:lnTo>
                <a:lnTo>
                  <a:pt x="2438613" y="203200"/>
                </a:lnTo>
                <a:lnTo>
                  <a:pt x="2398825" y="177800"/>
                </a:lnTo>
                <a:lnTo>
                  <a:pt x="2358383" y="165100"/>
                </a:lnTo>
                <a:lnTo>
                  <a:pt x="2317307" y="139700"/>
                </a:lnTo>
                <a:lnTo>
                  <a:pt x="2275614" y="127000"/>
                </a:lnTo>
                <a:lnTo>
                  <a:pt x="2233326" y="101600"/>
                </a:lnTo>
                <a:lnTo>
                  <a:pt x="1968143" y="25400"/>
                </a:lnTo>
                <a:lnTo>
                  <a:pt x="1922217" y="12700"/>
                </a:lnTo>
                <a:close/>
              </a:path>
              <a:path w="3276600" h="3263900">
                <a:moveTo>
                  <a:pt x="3129020" y="952500"/>
                </a:moveTo>
                <a:lnTo>
                  <a:pt x="1734624" y="952500"/>
                </a:lnTo>
                <a:lnTo>
                  <a:pt x="1827053" y="977900"/>
                </a:lnTo>
                <a:lnTo>
                  <a:pt x="1914394" y="1003300"/>
                </a:lnTo>
                <a:lnTo>
                  <a:pt x="1955869" y="1028700"/>
                </a:lnTo>
                <a:lnTo>
                  <a:pt x="1995725" y="1054100"/>
                </a:lnTo>
                <a:lnTo>
                  <a:pt x="2033847" y="1079500"/>
                </a:lnTo>
                <a:lnTo>
                  <a:pt x="2070119" y="1104900"/>
                </a:lnTo>
                <a:lnTo>
                  <a:pt x="2104427" y="1130300"/>
                </a:lnTo>
                <a:lnTo>
                  <a:pt x="2136654" y="1168400"/>
                </a:lnTo>
                <a:lnTo>
                  <a:pt x="2166684" y="1193800"/>
                </a:lnTo>
                <a:lnTo>
                  <a:pt x="2194404" y="1231900"/>
                </a:lnTo>
                <a:lnTo>
                  <a:pt x="2219696" y="1270000"/>
                </a:lnTo>
                <a:lnTo>
                  <a:pt x="2242445" y="1308100"/>
                </a:lnTo>
                <a:lnTo>
                  <a:pt x="2262535" y="1358900"/>
                </a:lnTo>
                <a:lnTo>
                  <a:pt x="2279852" y="1397000"/>
                </a:lnTo>
                <a:lnTo>
                  <a:pt x="2294280" y="1447800"/>
                </a:lnTo>
                <a:lnTo>
                  <a:pt x="2305702" y="1485900"/>
                </a:lnTo>
                <a:lnTo>
                  <a:pt x="2314005" y="1536700"/>
                </a:lnTo>
                <a:lnTo>
                  <a:pt x="2319070" y="1587500"/>
                </a:lnTo>
                <a:lnTo>
                  <a:pt x="2320785" y="1638300"/>
                </a:lnTo>
                <a:lnTo>
                  <a:pt x="2319070" y="1676400"/>
                </a:lnTo>
                <a:lnTo>
                  <a:pt x="2314005" y="1727200"/>
                </a:lnTo>
                <a:lnTo>
                  <a:pt x="2305702" y="1778000"/>
                </a:lnTo>
                <a:lnTo>
                  <a:pt x="2294280" y="1816100"/>
                </a:lnTo>
                <a:lnTo>
                  <a:pt x="2279852" y="1866900"/>
                </a:lnTo>
                <a:lnTo>
                  <a:pt x="2262535" y="1905000"/>
                </a:lnTo>
                <a:lnTo>
                  <a:pt x="2242445" y="1955800"/>
                </a:lnTo>
                <a:lnTo>
                  <a:pt x="2219696" y="1993900"/>
                </a:lnTo>
                <a:lnTo>
                  <a:pt x="2194404" y="2032000"/>
                </a:lnTo>
                <a:lnTo>
                  <a:pt x="2166684" y="2070100"/>
                </a:lnTo>
                <a:lnTo>
                  <a:pt x="2136654" y="2095500"/>
                </a:lnTo>
                <a:lnTo>
                  <a:pt x="2104427" y="2133600"/>
                </a:lnTo>
                <a:lnTo>
                  <a:pt x="2070119" y="2159000"/>
                </a:lnTo>
                <a:lnTo>
                  <a:pt x="2033847" y="2184400"/>
                </a:lnTo>
                <a:lnTo>
                  <a:pt x="1995725" y="2209800"/>
                </a:lnTo>
                <a:lnTo>
                  <a:pt x="1955869" y="2235200"/>
                </a:lnTo>
                <a:lnTo>
                  <a:pt x="1914394" y="2260600"/>
                </a:lnTo>
                <a:lnTo>
                  <a:pt x="1827053" y="2286000"/>
                </a:lnTo>
                <a:lnTo>
                  <a:pt x="1734624" y="2311400"/>
                </a:lnTo>
                <a:lnTo>
                  <a:pt x="3129020" y="2311400"/>
                </a:lnTo>
                <a:lnTo>
                  <a:pt x="3147346" y="2273300"/>
                </a:lnTo>
                <a:lnTo>
                  <a:pt x="3164539" y="2222500"/>
                </a:lnTo>
                <a:lnTo>
                  <a:pt x="3180578" y="2184400"/>
                </a:lnTo>
                <a:lnTo>
                  <a:pt x="3195444" y="2146300"/>
                </a:lnTo>
                <a:lnTo>
                  <a:pt x="3209118" y="2095500"/>
                </a:lnTo>
                <a:lnTo>
                  <a:pt x="3221582" y="2057400"/>
                </a:lnTo>
                <a:lnTo>
                  <a:pt x="3232814" y="2006600"/>
                </a:lnTo>
                <a:lnTo>
                  <a:pt x="3242798" y="1968500"/>
                </a:lnTo>
                <a:lnTo>
                  <a:pt x="3251512" y="1917700"/>
                </a:lnTo>
                <a:lnTo>
                  <a:pt x="3258939" y="1866900"/>
                </a:lnTo>
                <a:lnTo>
                  <a:pt x="3265058" y="1828800"/>
                </a:lnTo>
                <a:lnTo>
                  <a:pt x="3269851" y="1778000"/>
                </a:lnTo>
                <a:lnTo>
                  <a:pt x="3273298" y="1727200"/>
                </a:lnTo>
                <a:lnTo>
                  <a:pt x="3275380" y="1676400"/>
                </a:lnTo>
                <a:lnTo>
                  <a:pt x="3276079" y="1638300"/>
                </a:lnTo>
                <a:lnTo>
                  <a:pt x="3275380" y="1587500"/>
                </a:lnTo>
                <a:lnTo>
                  <a:pt x="3273298" y="1536700"/>
                </a:lnTo>
                <a:lnTo>
                  <a:pt x="3269851" y="1485900"/>
                </a:lnTo>
                <a:lnTo>
                  <a:pt x="3265058" y="1435100"/>
                </a:lnTo>
                <a:lnTo>
                  <a:pt x="3258939" y="1397000"/>
                </a:lnTo>
                <a:lnTo>
                  <a:pt x="3251512" y="1346200"/>
                </a:lnTo>
                <a:lnTo>
                  <a:pt x="3242798" y="1308100"/>
                </a:lnTo>
                <a:lnTo>
                  <a:pt x="3232814" y="1257300"/>
                </a:lnTo>
                <a:lnTo>
                  <a:pt x="3221582" y="1206500"/>
                </a:lnTo>
                <a:lnTo>
                  <a:pt x="3209118" y="1168400"/>
                </a:lnTo>
                <a:lnTo>
                  <a:pt x="3195444" y="1117600"/>
                </a:lnTo>
                <a:lnTo>
                  <a:pt x="3180578" y="1079500"/>
                </a:lnTo>
                <a:lnTo>
                  <a:pt x="3164539" y="1041400"/>
                </a:lnTo>
                <a:lnTo>
                  <a:pt x="3147346" y="990600"/>
                </a:lnTo>
                <a:lnTo>
                  <a:pt x="3129020" y="952500"/>
                </a:lnTo>
                <a:close/>
              </a:path>
              <a:path w="3276600" h="3263900">
                <a:moveTo>
                  <a:pt x="1829055" y="0"/>
                </a:moveTo>
                <a:lnTo>
                  <a:pt x="1447011" y="0"/>
                </a:lnTo>
                <a:lnTo>
                  <a:pt x="1400218" y="12700"/>
                </a:lnTo>
                <a:lnTo>
                  <a:pt x="1875848" y="12700"/>
                </a:lnTo>
                <a:lnTo>
                  <a:pt x="1829055" y="0"/>
                </a:lnTo>
                <a:close/>
              </a:path>
            </a:pathLst>
          </a:custGeom>
          <a:solidFill>
            <a:srgbClr val="298EC0"/>
          </a:solidFill>
        </p:spPr>
        <p:txBody>
          <a:bodyPr wrap="square" lIns="0" tIns="0" rIns="0" bIns="0" rtlCol="0"/>
          <a:lstStyle/>
          <a:p/>
        </p:txBody>
      </p:sp>
      <p:sp>
        <p:nvSpPr>
          <p:cNvPr id="18" name="object 18"/>
          <p:cNvSpPr txBox="true"/>
          <p:nvPr/>
        </p:nvSpPr>
        <p:spPr>
          <a:xfrm>
            <a:off x="2328164" y="3820744"/>
            <a:ext cx="790575" cy="483234"/>
          </a:xfrm>
          <a:prstGeom prst="rect">
            <a:avLst/>
          </a:prstGeom>
        </p:spPr>
        <p:txBody>
          <a:bodyPr vert="horz" wrap="square" lIns="0" tIns="12700" rIns="0" bIns="0" rtlCol="0">
            <a:spAutoFit/>
          </a:bodyPr>
          <a:lstStyle/>
          <a:p>
            <a:pPr marL="12700">
              <a:lnSpc>
                <a:spcPct val="100000"/>
              </a:lnSpc>
              <a:spcBef>
                <a:spcPts val="100"/>
              </a:spcBef>
            </a:pPr>
            <a:r>
              <a:rPr sz="3000" b="1" spc="-5" dirty="0">
                <a:solidFill>
                  <a:srgbClr val="298EC0"/>
                </a:solidFill>
                <a:latin typeface="宋体" panose="02010600030101010101" pitchFamily="2" charset="-122"/>
                <a:cs typeface="宋体" panose="02010600030101010101" pitchFamily="2" charset="-122"/>
              </a:rPr>
              <a:t>责任</a:t>
            </a:r>
            <a:endParaRPr sz="3000">
              <a:latin typeface="宋体" panose="02010600030101010101" pitchFamily="2" charset="-122"/>
              <a:cs typeface="宋体" panose="02010600030101010101" pitchFamily="2" charset="-122"/>
            </a:endParaRPr>
          </a:p>
        </p:txBody>
      </p:sp>
      <p:sp>
        <p:nvSpPr>
          <p:cNvPr id="19" name="object 19"/>
          <p:cNvSpPr/>
          <p:nvPr/>
        </p:nvSpPr>
        <p:spPr>
          <a:xfrm>
            <a:off x="4361179" y="2479548"/>
            <a:ext cx="852805" cy="1530350"/>
          </a:xfrm>
          <a:custGeom>
            <a:avLst/>
            <a:gdLst/>
            <a:ahLst/>
            <a:cxnLst/>
            <a:rect l="l" t="t" r="r" b="b"/>
            <a:pathLst>
              <a:path w="852804" h="1530350">
                <a:moveTo>
                  <a:pt x="0" y="1530222"/>
                </a:moveTo>
                <a:lnTo>
                  <a:pt x="426212" y="1530222"/>
                </a:lnTo>
                <a:lnTo>
                  <a:pt x="426212" y="0"/>
                </a:lnTo>
                <a:lnTo>
                  <a:pt x="852424" y="0"/>
                </a:lnTo>
              </a:path>
            </a:pathLst>
          </a:custGeom>
          <a:ln w="3175">
            <a:solidFill>
              <a:srgbClr val="BEBEBE"/>
            </a:solidFill>
          </a:ln>
        </p:spPr>
        <p:txBody>
          <a:bodyPr wrap="square" lIns="0" tIns="0" rIns="0" bIns="0" rtlCol="0"/>
          <a:lstStyle/>
          <a:p/>
        </p:txBody>
      </p:sp>
      <p:sp>
        <p:nvSpPr>
          <p:cNvPr id="20" name="object 20"/>
          <p:cNvSpPr/>
          <p:nvPr/>
        </p:nvSpPr>
        <p:spPr>
          <a:xfrm>
            <a:off x="4361179" y="3121405"/>
            <a:ext cx="852805" cy="888365"/>
          </a:xfrm>
          <a:custGeom>
            <a:avLst/>
            <a:gdLst/>
            <a:ahLst/>
            <a:cxnLst/>
            <a:rect l="l" t="t" r="r" b="b"/>
            <a:pathLst>
              <a:path w="852804" h="888364">
                <a:moveTo>
                  <a:pt x="0" y="888365"/>
                </a:moveTo>
                <a:lnTo>
                  <a:pt x="426212" y="888365"/>
                </a:lnTo>
                <a:lnTo>
                  <a:pt x="426212" y="0"/>
                </a:lnTo>
                <a:lnTo>
                  <a:pt x="852424" y="0"/>
                </a:lnTo>
              </a:path>
            </a:pathLst>
          </a:custGeom>
          <a:ln w="3175">
            <a:solidFill>
              <a:srgbClr val="BEBEBE"/>
            </a:solidFill>
          </a:ln>
        </p:spPr>
        <p:txBody>
          <a:bodyPr wrap="square" lIns="0" tIns="0" rIns="0" bIns="0" rtlCol="0"/>
          <a:lstStyle/>
          <a:p/>
        </p:txBody>
      </p:sp>
      <p:sp>
        <p:nvSpPr>
          <p:cNvPr id="21" name="object 21"/>
          <p:cNvSpPr/>
          <p:nvPr/>
        </p:nvSpPr>
        <p:spPr>
          <a:xfrm>
            <a:off x="4361179" y="4009771"/>
            <a:ext cx="852805" cy="395605"/>
          </a:xfrm>
          <a:custGeom>
            <a:avLst/>
            <a:gdLst/>
            <a:ahLst/>
            <a:cxnLst/>
            <a:rect l="l" t="t" r="r" b="b"/>
            <a:pathLst>
              <a:path w="852804" h="395604">
                <a:moveTo>
                  <a:pt x="0" y="0"/>
                </a:moveTo>
                <a:lnTo>
                  <a:pt x="426212" y="0"/>
                </a:lnTo>
                <a:lnTo>
                  <a:pt x="426212" y="395223"/>
                </a:lnTo>
                <a:lnTo>
                  <a:pt x="852424" y="395223"/>
                </a:lnTo>
              </a:path>
            </a:pathLst>
          </a:custGeom>
          <a:ln w="3175">
            <a:solidFill>
              <a:srgbClr val="BEBEBE"/>
            </a:solidFill>
          </a:ln>
        </p:spPr>
        <p:txBody>
          <a:bodyPr wrap="square" lIns="0" tIns="0" rIns="0" bIns="0" rtlCol="0"/>
          <a:lstStyle/>
          <a:p/>
        </p:txBody>
      </p:sp>
      <p:sp>
        <p:nvSpPr>
          <p:cNvPr id="22" name="object 22"/>
          <p:cNvSpPr/>
          <p:nvPr/>
        </p:nvSpPr>
        <p:spPr>
          <a:xfrm>
            <a:off x="4361179" y="4009771"/>
            <a:ext cx="852805" cy="1037590"/>
          </a:xfrm>
          <a:custGeom>
            <a:avLst/>
            <a:gdLst/>
            <a:ahLst/>
            <a:cxnLst/>
            <a:rect l="l" t="t" r="r" b="b"/>
            <a:pathLst>
              <a:path w="852804" h="1037589">
                <a:moveTo>
                  <a:pt x="0" y="0"/>
                </a:moveTo>
                <a:lnTo>
                  <a:pt x="426212" y="0"/>
                </a:lnTo>
                <a:lnTo>
                  <a:pt x="426212" y="1037081"/>
                </a:lnTo>
                <a:lnTo>
                  <a:pt x="852424" y="1037081"/>
                </a:lnTo>
              </a:path>
            </a:pathLst>
          </a:custGeom>
          <a:ln w="3175">
            <a:solidFill>
              <a:srgbClr val="BEBEBE"/>
            </a:solidFill>
          </a:ln>
        </p:spPr>
        <p:txBody>
          <a:bodyPr wrap="square" lIns="0" tIns="0" rIns="0" bIns="0" rtlCol="0"/>
          <a:lstStyle/>
          <a:p/>
        </p:txBody>
      </p:sp>
      <p:sp>
        <p:nvSpPr>
          <p:cNvPr id="23" name="object 23"/>
          <p:cNvSpPr/>
          <p:nvPr/>
        </p:nvSpPr>
        <p:spPr>
          <a:xfrm>
            <a:off x="4361179" y="4009771"/>
            <a:ext cx="852805" cy="1678939"/>
          </a:xfrm>
          <a:custGeom>
            <a:avLst/>
            <a:gdLst/>
            <a:ahLst/>
            <a:cxnLst/>
            <a:rect l="l" t="t" r="r" b="b"/>
            <a:pathLst>
              <a:path w="852804" h="1678939">
                <a:moveTo>
                  <a:pt x="0" y="0"/>
                </a:moveTo>
                <a:lnTo>
                  <a:pt x="426212" y="0"/>
                </a:lnTo>
                <a:lnTo>
                  <a:pt x="426212" y="1678863"/>
                </a:lnTo>
                <a:lnTo>
                  <a:pt x="852424" y="1678863"/>
                </a:lnTo>
              </a:path>
            </a:pathLst>
          </a:custGeom>
          <a:ln w="3175">
            <a:solidFill>
              <a:srgbClr val="BEBEBE"/>
            </a:solidFill>
          </a:ln>
        </p:spPr>
        <p:txBody>
          <a:bodyPr wrap="square" lIns="0" tIns="0" rIns="0" bIns="0" rtlCol="0"/>
          <a:lstStyle/>
          <a:p/>
        </p:txBody>
      </p:sp>
      <p:sp>
        <p:nvSpPr>
          <p:cNvPr id="24" name="object 24"/>
          <p:cNvSpPr/>
          <p:nvPr/>
        </p:nvSpPr>
        <p:spPr>
          <a:xfrm>
            <a:off x="5213603" y="2358644"/>
            <a:ext cx="241935" cy="241807"/>
          </a:xfrm>
          <a:prstGeom prst="rect">
            <a:avLst/>
          </a:prstGeom>
          <a:blipFill>
            <a:blip r:embed="rId1" cstate="print"/>
            <a:stretch>
              <a:fillRect/>
            </a:stretch>
          </a:blipFill>
        </p:spPr>
        <p:txBody>
          <a:bodyPr wrap="square" lIns="0" tIns="0" rIns="0" bIns="0" rtlCol="0"/>
          <a:lstStyle/>
          <a:p/>
        </p:txBody>
      </p:sp>
      <p:sp>
        <p:nvSpPr>
          <p:cNvPr id="25" name="object 25"/>
          <p:cNvSpPr/>
          <p:nvPr/>
        </p:nvSpPr>
        <p:spPr>
          <a:xfrm>
            <a:off x="5213603" y="3000501"/>
            <a:ext cx="241935" cy="241808"/>
          </a:xfrm>
          <a:prstGeom prst="rect">
            <a:avLst/>
          </a:prstGeom>
          <a:blipFill>
            <a:blip r:embed="rId1" cstate="print"/>
            <a:stretch>
              <a:fillRect/>
            </a:stretch>
          </a:blipFill>
        </p:spPr>
        <p:txBody>
          <a:bodyPr wrap="square" lIns="0" tIns="0" rIns="0" bIns="0" rtlCol="0"/>
          <a:lstStyle/>
          <a:p/>
        </p:txBody>
      </p:sp>
      <p:sp>
        <p:nvSpPr>
          <p:cNvPr id="26" name="object 26"/>
          <p:cNvSpPr/>
          <p:nvPr/>
        </p:nvSpPr>
        <p:spPr>
          <a:xfrm>
            <a:off x="5213603" y="4284090"/>
            <a:ext cx="241935" cy="241807"/>
          </a:xfrm>
          <a:prstGeom prst="rect">
            <a:avLst/>
          </a:prstGeom>
          <a:blipFill>
            <a:blip r:embed="rId2" cstate="print"/>
            <a:stretch>
              <a:fillRect/>
            </a:stretch>
          </a:blipFill>
        </p:spPr>
        <p:txBody>
          <a:bodyPr wrap="square" lIns="0" tIns="0" rIns="0" bIns="0" rtlCol="0"/>
          <a:lstStyle/>
          <a:p/>
        </p:txBody>
      </p:sp>
      <p:sp>
        <p:nvSpPr>
          <p:cNvPr id="27" name="object 27"/>
          <p:cNvSpPr/>
          <p:nvPr/>
        </p:nvSpPr>
        <p:spPr>
          <a:xfrm>
            <a:off x="5213603" y="3642233"/>
            <a:ext cx="241935" cy="241935"/>
          </a:xfrm>
          <a:prstGeom prst="rect">
            <a:avLst/>
          </a:prstGeom>
          <a:blipFill>
            <a:blip r:embed="rId3" cstate="print"/>
            <a:stretch>
              <a:fillRect/>
            </a:stretch>
          </a:blipFill>
        </p:spPr>
        <p:txBody>
          <a:bodyPr wrap="square" lIns="0" tIns="0" rIns="0" bIns="0" rtlCol="0"/>
          <a:lstStyle/>
          <a:p/>
        </p:txBody>
      </p:sp>
      <p:sp>
        <p:nvSpPr>
          <p:cNvPr id="28" name="object 28"/>
          <p:cNvSpPr/>
          <p:nvPr/>
        </p:nvSpPr>
        <p:spPr>
          <a:xfrm>
            <a:off x="5213603" y="5567679"/>
            <a:ext cx="241935" cy="241896"/>
          </a:xfrm>
          <a:prstGeom prst="rect">
            <a:avLst/>
          </a:prstGeom>
          <a:blipFill>
            <a:blip r:embed="rId4" cstate="print"/>
            <a:stretch>
              <a:fillRect/>
            </a:stretch>
          </a:blipFill>
        </p:spPr>
        <p:txBody>
          <a:bodyPr wrap="square" lIns="0" tIns="0" rIns="0" bIns="0" rtlCol="0"/>
          <a:lstStyle/>
          <a:p/>
        </p:txBody>
      </p:sp>
      <p:sp>
        <p:nvSpPr>
          <p:cNvPr id="29" name="object 29"/>
          <p:cNvSpPr/>
          <p:nvPr/>
        </p:nvSpPr>
        <p:spPr>
          <a:xfrm>
            <a:off x="5213603" y="4925821"/>
            <a:ext cx="241935" cy="241934"/>
          </a:xfrm>
          <a:prstGeom prst="rect">
            <a:avLst/>
          </a:prstGeom>
          <a:blipFill>
            <a:blip r:embed="rId5" cstate="print"/>
            <a:stretch>
              <a:fillRect/>
            </a:stretch>
          </a:blipFill>
        </p:spPr>
        <p:txBody>
          <a:bodyPr wrap="square" lIns="0" tIns="0" rIns="0" bIns="0" rtlCol="0"/>
          <a:lstStyle/>
          <a:p/>
        </p:txBody>
      </p:sp>
      <p:sp>
        <p:nvSpPr>
          <p:cNvPr id="30" name="object 30"/>
          <p:cNvSpPr txBox="true"/>
          <p:nvPr/>
        </p:nvSpPr>
        <p:spPr>
          <a:xfrm>
            <a:off x="5616321" y="2177288"/>
            <a:ext cx="4639310" cy="1689100"/>
          </a:xfrm>
          <a:prstGeom prst="rect">
            <a:avLst/>
          </a:prstGeom>
        </p:spPr>
        <p:txBody>
          <a:bodyPr vert="horz" wrap="square" lIns="0" tIns="13335" rIns="0" bIns="0" rtlCol="0">
            <a:spAutoFit/>
          </a:bodyPr>
          <a:lstStyle/>
          <a:p>
            <a:pPr marL="12700">
              <a:lnSpc>
                <a:spcPct val="100000"/>
              </a:lnSpc>
              <a:spcBef>
                <a:spcPts val="105"/>
              </a:spcBef>
            </a:pPr>
            <a:r>
              <a:rPr sz="1500" dirty="0">
                <a:latin typeface="微软雅黑" panose="020B0503020204020204" pitchFamily="34" charset="-122"/>
                <a:cs typeface="微软雅黑" panose="020B0503020204020204" pitchFamily="34" charset="-122"/>
              </a:rPr>
              <a:t>压实</a:t>
            </a:r>
            <a:r>
              <a:rPr sz="2300" b="1" dirty="0">
                <a:solidFill>
                  <a:srgbClr val="46AF5F"/>
                </a:solidFill>
                <a:latin typeface="微软雅黑" panose="020B0503020204020204" pitchFamily="34" charset="-122"/>
                <a:cs typeface="微软雅黑" panose="020B0503020204020204" pitchFamily="34" charset="-122"/>
              </a:rPr>
              <a:t>物业服务企</a:t>
            </a:r>
            <a:r>
              <a:rPr sz="2300" b="1" spc="-15" dirty="0">
                <a:solidFill>
                  <a:srgbClr val="46AF5F"/>
                </a:solidFill>
                <a:latin typeface="微软雅黑" panose="020B0503020204020204" pitchFamily="34" charset="-122"/>
                <a:cs typeface="微软雅黑" panose="020B0503020204020204" pitchFamily="34" charset="-122"/>
              </a:rPr>
              <a:t>业</a:t>
            </a:r>
            <a:r>
              <a:rPr sz="1500" dirty="0">
                <a:latin typeface="微软雅黑" panose="020B0503020204020204" pitchFamily="34" charset="-122"/>
                <a:cs typeface="微软雅黑" panose="020B0503020204020204" pitchFamily="34" charset="-122"/>
              </a:rPr>
              <a:t>在住宅区开展垃圾分类的责任</a:t>
            </a:r>
            <a:endParaRPr sz="1500">
              <a:latin typeface="微软雅黑" panose="020B0503020204020204" pitchFamily="34" charset="-122"/>
              <a:cs typeface="微软雅黑" panose="020B0503020204020204" pitchFamily="34" charset="-122"/>
            </a:endParaRPr>
          </a:p>
          <a:p>
            <a:pPr marL="12700">
              <a:lnSpc>
                <a:spcPct val="100000"/>
              </a:lnSpc>
              <a:spcBef>
                <a:spcPts val="2405"/>
              </a:spcBef>
            </a:pPr>
            <a:r>
              <a:rPr sz="1500" spc="-5" dirty="0">
                <a:latin typeface="微软雅黑" panose="020B0503020204020204" pitchFamily="34" charset="-122"/>
                <a:cs typeface="微软雅黑" panose="020B0503020204020204" pitchFamily="34" charset="-122"/>
              </a:rPr>
              <a:t>压</a:t>
            </a:r>
            <a:r>
              <a:rPr sz="1500" dirty="0">
                <a:latin typeface="微软雅黑" panose="020B0503020204020204" pitchFamily="34" charset="-122"/>
                <a:cs typeface="微软雅黑" panose="020B0503020204020204" pitchFamily="34" charset="-122"/>
              </a:rPr>
              <a:t>实</a:t>
            </a:r>
            <a:r>
              <a:rPr sz="2300" b="1" spc="5" dirty="0">
                <a:solidFill>
                  <a:srgbClr val="46AF5F"/>
                </a:solidFill>
                <a:latin typeface="微软雅黑" panose="020B0503020204020204" pitchFamily="34" charset="-122"/>
                <a:cs typeface="微软雅黑" panose="020B0503020204020204" pitchFamily="34" charset="-122"/>
              </a:rPr>
              <a:t>集贸市</a:t>
            </a:r>
            <a:r>
              <a:rPr sz="2300" b="1" spc="-5" dirty="0">
                <a:solidFill>
                  <a:srgbClr val="46AF5F"/>
                </a:solidFill>
                <a:latin typeface="微软雅黑" panose="020B0503020204020204" pitchFamily="34" charset="-122"/>
                <a:cs typeface="微软雅黑" panose="020B0503020204020204" pitchFamily="34" charset="-122"/>
              </a:rPr>
              <a:t>场</a:t>
            </a:r>
            <a:r>
              <a:rPr sz="1500" spc="-5" dirty="0">
                <a:latin typeface="微软雅黑" panose="020B0503020204020204" pitchFamily="34" charset="-122"/>
                <a:cs typeface="微软雅黑" panose="020B0503020204020204" pitchFamily="34" charset="-122"/>
              </a:rPr>
              <a:t>开展果蔬垃圾分类的责任</a:t>
            </a:r>
            <a:endParaRPr sz="1500">
              <a:latin typeface="微软雅黑" panose="020B0503020204020204" pitchFamily="34" charset="-122"/>
              <a:cs typeface="微软雅黑" panose="020B0503020204020204" pitchFamily="34" charset="-122"/>
            </a:endParaRPr>
          </a:p>
          <a:p>
            <a:pPr marL="12700">
              <a:lnSpc>
                <a:spcPct val="100000"/>
              </a:lnSpc>
              <a:spcBef>
                <a:spcPts val="2405"/>
              </a:spcBef>
            </a:pPr>
            <a:r>
              <a:rPr sz="1500" dirty="0">
                <a:latin typeface="微软雅黑" panose="020B0503020204020204" pitchFamily="34" charset="-122"/>
                <a:cs typeface="微软雅黑" panose="020B0503020204020204" pitchFamily="34" charset="-122"/>
              </a:rPr>
              <a:t>压实</a:t>
            </a:r>
            <a:r>
              <a:rPr sz="2300" b="1" dirty="0">
                <a:solidFill>
                  <a:srgbClr val="46AF5F"/>
                </a:solidFill>
                <a:latin typeface="微软雅黑" panose="020B0503020204020204" pitchFamily="34" charset="-122"/>
                <a:cs typeface="微软雅黑" panose="020B0503020204020204" pitchFamily="34" charset="-122"/>
              </a:rPr>
              <a:t>餐饮企</a:t>
            </a:r>
            <a:r>
              <a:rPr sz="2300" b="1" spc="-10" dirty="0">
                <a:solidFill>
                  <a:srgbClr val="46AF5F"/>
                </a:solidFill>
                <a:latin typeface="微软雅黑" panose="020B0503020204020204" pitchFamily="34" charset="-122"/>
                <a:cs typeface="微软雅黑" panose="020B0503020204020204" pitchFamily="34" charset="-122"/>
              </a:rPr>
              <a:t>业</a:t>
            </a:r>
            <a:r>
              <a:rPr sz="1500" dirty="0">
                <a:latin typeface="微软雅黑" panose="020B0503020204020204" pitchFamily="34" charset="-122"/>
                <a:cs typeface="微软雅黑" panose="020B0503020204020204" pitchFamily="34" charset="-122"/>
              </a:rPr>
              <a:t>进行餐厨垃圾分类的责任</a:t>
            </a:r>
            <a:endParaRPr sz="1500">
              <a:latin typeface="微软雅黑" panose="020B0503020204020204" pitchFamily="34" charset="-122"/>
              <a:cs typeface="微软雅黑" panose="020B0503020204020204" pitchFamily="34" charset="-122"/>
            </a:endParaRPr>
          </a:p>
        </p:txBody>
      </p:sp>
      <p:sp>
        <p:nvSpPr>
          <p:cNvPr id="31" name="object 31"/>
          <p:cNvSpPr txBox="true"/>
          <p:nvPr/>
        </p:nvSpPr>
        <p:spPr>
          <a:xfrm>
            <a:off x="5616321" y="4145660"/>
            <a:ext cx="4551045" cy="376555"/>
          </a:xfrm>
          <a:prstGeom prst="rect">
            <a:avLst/>
          </a:prstGeom>
        </p:spPr>
        <p:txBody>
          <a:bodyPr vert="horz" wrap="square" lIns="0" tIns="12700" rIns="0" bIns="0" rtlCol="0">
            <a:spAutoFit/>
          </a:bodyPr>
          <a:lstStyle/>
          <a:p>
            <a:pPr marL="12700">
              <a:lnSpc>
                <a:spcPct val="100000"/>
              </a:lnSpc>
              <a:spcBef>
                <a:spcPts val="100"/>
              </a:spcBef>
            </a:pPr>
            <a:r>
              <a:rPr sz="1500" dirty="0">
                <a:latin typeface="微软雅黑" panose="020B0503020204020204" pitchFamily="34" charset="-122"/>
                <a:cs typeface="微软雅黑" panose="020B0503020204020204" pitchFamily="34" charset="-122"/>
              </a:rPr>
              <a:t>压实</a:t>
            </a:r>
            <a:r>
              <a:rPr sz="2300" b="1" dirty="0">
                <a:solidFill>
                  <a:srgbClr val="46AF5F"/>
                </a:solidFill>
                <a:latin typeface="微软雅黑" panose="020B0503020204020204" pitchFamily="34" charset="-122"/>
                <a:cs typeface="微软雅黑" panose="020B0503020204020204" pitchFamily="34" charset="-122"/>
              </a:rPr>
              <a:t>机关企事业单</a:t>
            </a:r>
            <a:r>
              <a:rPr sz="2300" b="1" spc="-15" dirty="0">
                <a:solidFill>
                  <a:srgbClr val="46AF5F"/>
                </a:solidFill>
                <a:latin typeface="微软雅黑" panose="020B0503020204020204" pitchFamily="34" charset="-122"/>
                <a:cs typeface="微软雅黑" panose="020B0503020204020204" pitchFamily="34" charset="-122"/>
              </a:rPr>
              <a:t>位</a:t>
            </a:r>
            <a:r>
              <a:rPr sz="1500" dirty="0">
                <a:latin typeface="微软雅黑" panose="020B0503020204020204" pitchFamily="34" charset="-122"/>
                <a:cs typeface="微软雅黑" panose="020B0503020204020204" pitchFamily="34" charset="-122"/>
              </a:rPr>
              <a:t>开展垃圾分类的主体责任</a:t>
            </a:r>
            <a:endParaRPr sz="1500">
              <a:latin typeface="微软雅黑" panose="020B0503020204020204" pitchFamily="34" charset="-122"/>
              <a:cs typeface="微软雅黑" panose="020B0503020204020204" pitchFamily="34" charset="-122"/>
            </a:endParaRPr>
          </a:p>
        </p:txBody>
      </p:sp>
      <p:sp>
        <p:nvSpPr>
          <p:cNvPr id="32" name="object 32"/>
          <p:cNvSpPr txBox="true"/>
          <p:nvPr/>
        </p:nvSpPr>
        <p:spPr>
          <a:xfrm>
            <a:off x="5616321" y="4801870"/>
            <a:ext cx="5313045" cy="1260475"/>
          </a:xfrm>
          <a:prstGeom prst="rect">
            <a:avLst/>
          </a:prstGeom>
        </p:spPr>
        <p:txBody>
          <a:bodyPr vert="horz" wrap="square" lIns="0" tIns="12700" rIns="0" bIns="0" rtlCol="0">
            <a:spAutoFit/>
          </a:bodyPr>
          <a:lstStyle/>
          <a:p>
            <a:pPr marL="12700">
              <a:lnSpc>
                <a:spcPct val="100000"/>
              </a:lnSpc>
              <a:spcBef>
                <a:spcPts val="100"/>
              </a:spcBef>
            </a:pPr>
            <a:r>
              <a:rPr sz="1500" dirty="0">
                <a:latin typeface="微软雅黑" panose="020B0503020204020204" pitchFamily="34" charset="-122"/>
                <a:cs typeface="微软雅黑" panose="020B0503020204020204" pitchFamily="34" charset="-122"/>
              </a:rPr>
              <a:t>压实</a:t>
            </a:r>
            <a:r>
              <a:rPr sz="2300" b="1" dirty="0">
                <a:solidFill>
                  <a:srgbClr val="46AF5F"/>
                </a:solidFill>
                <a:latin typeface="微软雅黑" panose="020B0503020204020204" pitchFamily="34" charset="-122"/>
                <a:cs typeface="微软雅黑" panose="020B0503020204020204" pitchFamily="34" charset="-122"/>
              </a:rPr>
              <a:t>收运、处理企</a:t>
            </a:r>
            <a:r>
              <a:rPr sz="2300" b="1" spc="-15" dirty="0">
                <a:solidFill>
                  <a:srgbClr val="46AF5F"/>
                </a:solidFill>
                <a:latin typeface="微软雅黑" panose="020B0503020204020204" pitchFamily="34" charset="-122"/>
                <a:cs typeface="微软雅黑" panose="020B0503020204020204" pitchFamily="34" charset="-122"/>
              </a:rPr>
              <a:t>业</a:t>
            </a:r>
            <a:r>
              <a:rPr sz="1500" dirty="0">
                <a:latin typeface="微软雅黑" panose="020B0503020204020204" pitchFamily="34" charset="-122"/>
                <a:cs typeface="微软雅黑" panose="020B0503020204020204" pitchFamily="34" charset="-122"/>
              </a:rPr>
              <a:t>分类收运和处理的责任</a:t>
            </a:r>
            <a:endParaRPr sz="1500">
              <a:latin typeface="微软雅黑" panose="020B0503020204020204" pitchFamily="34" charset="-122"/>
              <a:cs typeface="微软雅黑" panose="020B0503020204020204" pitchFamily="34" charset="-122"/>
            </a:endParaRPr>
          </a:p>
          <a:p>
            <a:pPr marL="12700">
              <a:lnSpc>
                <a:spcPct val="100000"/>
              </a:lnSpc>
              <a:spcBef>
                <a:spcPts val="2410"/>
              </a:spcBef>
            </a:pPr>
            <a:r>
              <a:rPr sz="1500" dirty="0">
                <a:latin typeface="微软雅黑" panose="020B0503020204020204" pitchFamily="34" charset="-122"/>
                <a:cs typeface="微软雅黑" panose="020B0503020204020204" pitchFamily="34" charset="-122"/>
              </a:rPr>
              <a:t>压实</a:t>
            </a:r>
            <a:r>
              <a:rPr lang="zh-CN" sz="1500" dirty="0">
                <a:latin typeface="微软雅黑" panose="020B0503020204020204" pitchFamily="34" charset="-122"/>
                <a:cs typeface="微软雅黑" panose="020B0503020204020204" pitchFamily="34" charset="-122"/>
              </a:rPr>
              <a:t>各</a:t>
            </a:r>
            <a:r>
              <a:rPr sz="2300" b="1" dirty="0">
                <a:solidFill>
                  <a:srgbClr val="46AF5F"/>
                </a:solidFill>
                <a:latin typeface="微软雅黑" panose="020B0503020204020204" pitchFamily="34" charset="-122"/>
                <a:cs typeface="微软雅黑" panose="020B0503020204020204" pitchFamily="34" charset="-122"/>
              </a:rPr>
              <a:t>区、</a:t>
            </a:r>
            <a:r>
              <a:rPr lang="zh-CN" sz="2300" b="1" dirty="0">
                <a:solidFill>
                  <a:srgbClr val="46AF5F"/>
                </a:solidFill>
                <a:latin typeface="微软雅黑" panose="020B0503020204020204" pitchFamily="34" charset="-122"/>
                <a:cs typeface="微软雅黑" panose="020B0503020204020204" pitchFamily="34" charset="-122"/>
              </a:rPr>
              <a:t>县、</a:t>
            </a:r>
            <a:r>
              <a:rPr sz="2300" b="1" dirty="0">
                <a:solidFill>
                  <a:srgbClr val="46AF5F"/>
                </a:solidFill>
                <a:latin typeface="微软雅黑" panose="020B0503020204020204" pitchFamily="34" charset="-122"/>
                <a:cs typeface="微软雅黑" panose="020B0503020204020204" pitchFamily="34" charset="-122"/>
              </a:rPr>
              <a:t>街道</a:t>
            </a:r>
            <a:r>
              <a:rPr lang="zh-CN" sz="2300" b="1" dirty="0">
                <a:solidFill>
                  <a:srgbClr val="46AF5F"/>
                </a:solidFill>
                <a:latin typeface="微软雅黑" panose="020B0503020204020204" pitchFamily="34" charset="-122"/>
                <a:cs typeface="微软雅黑" panose="020B0503020204020204" pitchFamily="34" charset="-122"/>
              </a:rPr>
              <a:t>、社区</a:t>
            </a:r>
            <a:r>
              <a:rPr sz="1500" dirty="0">
                <a:latin typeface="微软雅黑" panose="020B0503020204020204" pitchFamily="34" charset="-122"/>
                <a:cs typeface="微软雅黑" panose="020B0503020204020204" pitchFamily="34" charset="-122"/>
              </a:rPr>
              <a:t>落实辖区开展垃圾分类工作的责任</a:t>
            </a:r>
            <a:endParaRPr sz="1500">
              <a:latin typeface="微软雅黑" panose="020B0503020204020204" pitchFamily="34" charset="-122"/>
              <a:cs typeface="微软雅黑" panose="020B0503020204020204" pitchFamily="34" charset="-122"/>
            </a:endParaRPr>
          </a:p>
        </p:txBody>
      </p:sp>
      <p:sp>
        <p:nvSpPr>
          <p:cNvPr id="33" name="object 33"/>
          <p:cNvSpPr/>
          <p:nvPr/>
        </p:nvSpPr>
        <p:spPr>
          <a:xfrm>
            <a:off x="5673852" y="2704845"/>
            <a:ext cx="5592445" cy="0"/>
          </a:xfrm>
          <a:custGeom>
            <a:avLst/>
            <a:gdLst/>
            <a:ahLst/>
            <a:cxnLst/>
            <a:rect l="l" t="t" r="r" b="b"/>
            <a:pathLst>
              <a:path w="5592445">
                <a:moveTo>
                  <a:pt x="0" y="0"/>
                </a:moveTo>
                <a:lnTo>
                  <a:pt x="5592191" y="0"/>
                </a:lnTo>
              </a:path>
            </a:pathLst>
          </a:custGeom>
          <a:ln w="3175">
            <a:solidFill>
              <a:srgbClr val="BEBEBE"/>
            </a:solidFill>
          </a:ln>
        </p:spPr>
        <p:txBody>
          <a:bodyPr wrap="square" lIns="0" tIns="0" rIns="0" bIns="0" rtlCol="0"/>
          <a:lstStyle/>
          <a:p/>
        </p:txBody>
      </p:sp>
      <p:sp>
        <p:nvSpPr>
          <p:cNvPr id="34" name="object 34"/>
          <p:cNvSpPr/>
          <p:nvPr/>
        </p:nvSpPr>
        <p:spPr>
          <a:xfrm>
            <a:off x="5673852" y="3360801"/>
            <a:ext cx="5592445" cy="0"/>
          </a:xfrm>
          <a:custGeom>
            <a:avLst/>
            <a:gdLst/>
            <a:ahLst/>
            <a:cxnLst/>
            <a:rect l="l" t="t" r="r" b="b"/>
            <a:pathLst>
              <a:path w="5592445">
                <a:moveTo>
                  <a:pt x="0" y="0"/>
                </a:moveTo>
                <a:lnTo>
                  <a:pt x="5592191" y="0"/>
                </a:lnTo>
              </a:path>
            </a:pathLst>
          </a:custGeom>
          <a:ln w="3175">
            <a:solidFill>
              <a:srgbClr val="BEBEBE"/>
            </a:solidFill>
          </a:ln>
        </p:spPr>
        <p:txBody>
          <a:bodyPr wrap="square" lIns="0" tIns="0" rIns="0" bIns="0" rtlCol="0"/>
          <a:lstStyle/>
          <a:p/>
        </p:txBody>
      </p:sp>
      <p:sp>
        <p:nvSpPr>
          <p:cNvPr id="35" name="object 35"/>
          <p:cNvSpPr/>
          <p:nvPr/>
        </p:nvSpPr>
        <p:spPr>
          <a:xfrm>
            <a:off x="5673852" y="4016883"/>
            <a:ext cx="5592445" cy="0"/>
          </a:xfrm>
          <a:custGeom>
            <a:avLst/>
            <a:gdLst/>
            <a:ahLst/>
            <a:cxnLst/>
            <a:rect l="l" t="t" r="r" b="b"/>
            <a:pathLst>
              <a:path w="5592445">
                <a:moveTo>
                  <a:pt x="0" y="0"/>
                </a:moveTo>
                <a:lnTo>
                  <a:pt x="5592191" y="0"/>
                </a:lnTo>
              </a:path>
            </a:pathLst>
          </a:custGeom>
          <a:ln w="3175">
            <a:solidFill>
              <a:srgbClr val="BEBEBE"/>
            </a:solidFill>
          </a:ln>
        </p:spPr>
        <p:txBody>
          <a:bodyPr wrap="square" lIns="0" tIns="0" rIns="0" bIns="0" rtlCol="0"/>
          <a:lstStyle/>
          <a:p/>
        </p:txBody>
      </p:sp>
      <p:sp>
        <p:nvSpPr>
          <p:cNvPr id="36" name="object 36"/>
          <p:cNvSpPr/>
          <p:nvPr/>
        </p:nvSpPr>
        <p:spPr>
          <a:xfrm>
            <a:off x="5673852" y="4672838"/>
            <a:ext cx="5592445" cy="0"/>
          </a:xfrm>
          <a:custGeom>
            <a:avLst/>
            <a:gdLst/>
            <a:ahLst/>
            <a:cxnLst/>
            <a:rect l="l" t="t" r="r" b="b"/>
            <a:pathLst>
              <a:path w="5592445">
                <a:moveTo>
                  <a:pt x="0" y="0"/>
                </a:moveTo>
                <a:lnTo>
                  <a:pt x="5592191" y="0"/>
                </a:lnTo>
              </a:path>
            </a:pathLst>
          </a:custGeom>
          <a:ln w="3175">
            <a:solidFill>
              <a:srgbClr val="BEBEBE"/>
            </a:solidFill>
          </a:ln>
        </p:spPr>
        <p:txBody>
          <a:bodyPr wrap="square" lIns="0" tIns="0" rIns="0" bIns="0" rtlCol="0"/>
          <a:lstStyle/>
          <a:p/>
        </p:txBody>
      </p:sp>
      <p:sp>
        <p:nvSpPr>
          <p:cNvPr id="37" name="object 37"/>
          <p:cNvSpPr/>
          <p:nvPr/>
        </p:nvSpPr>
        <p:spPr>
          <a:xfrm>
            <a:off x="5673852" y="5328920"/>
            <a:ext cx="5592445" cy="0"/>
          </a:xfrm>
          <a:custGeom>
            <a:avLst/>
            <a:gdLst/>
            <a:ahLst/>
            <a:cxnLst/>
            <a:rect l="l" t="t" r="r" b="b"/>
            <a:pathLst>
              <a:path w="5592445">
                <a:moveTo>
                  <a:pt x="0" y="0"/>
                </a:moveTo>
                <a:lnTo>
                  <a:pt x="5592191" y="0"/>
                </a:lnTo>
              </a:path>
            </a:pathLst>
          </a:custGeom>
          <a:ln w="3175">
            <a:solidFill>
              <a:srgbClr val="BEBEBE"/>
            </a:solidFill>
          </a:ln>
        </p:spPr>
        <p:txBody>
          <a:bodyPr wrap="square" lIns="0" tIns="0" rIns="0" bIns="0" rtlCol="0"/>
          <a:lstStyle/>
          <a:p/>
        </p:txBody>
      </p:sp>
      <p:sp>
        <p:nvSpPr>
          <p:cNvPr id="38" name="object 38"/>
          <p:cNvSpPr/>
          <p:nvPr/>
        </p:nvSpPr>
        <p:spPr>
          <a:xfrm>
            <a:off x="4361179" y="3763136"/>
            <a:ext cx="852805" cy="247015"/>
          </a:xfrm>
          <a:custGeom>
            <a:avLst/>
            <a:gdLst/>
            <a:ahLst/>
            <a:cxnLst/>
            <a:rect l="l" t="t" r="r" b="b"/>
            <a:pathLst>
              <a:path w="852804" h="247014">
                <a:moveTo>
                  <a:pt x="0" y="246633"/>
                </a:moveTo>
                <a:lnTo>
                  <a:pt x="426212" y="246633"/>
                </a:lnTo>
                <a:lnTo>
                  <a:pt x="426212" y="0"/>
                </a:lnTo>
                <a:lnTo>
                  <a:pt x="852424" y="0"/>
                </a:lnTo>
              </a:path>
            </a:pathLst>
          </a:custGeom>
          <a:ln w="3175">
            <a:solidFill>
              <a:srgbClr val="BEBEBE"/>
            </a:solidFill>
          </a:ln>
        </p:spPr>
        <p:txBody>
          <a:bodyPr wrap="square" lIns="0" tIns="0" rIns="0" bIns="0" rtlCol="0"/>
          <a:lstStyle/>
          <a:p/>
        </p:txBody>
      </p:sp>
      <p:sp>
        <p:nvSpPr>
          <p:cNvPr id="39" name="object 39"/>
          <p:cNvSpPr/>
          <p:nvPr/>
        </p:nvSpPr>
        <p:spPr>
          <a:xfrm>
            <a:off x="1110107" y="1291336"/>
            <a:ext cx="3347720" cy="596900"/>
          </a:xfrm>
          <a:custGeom>
            <a:avLst/>
            <a:gdLst/>
            <a:ahLst/>
            <a:cxnLst/>
            <a:rect l="l" t="t" r="r" b="b"/>
            <a:pathLst>
              <a:path w="3347720" h="596900">
                <a:moveTo>
                  <a:pt x="3049016"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3049016" y="596646"/>
                </a:lnTo>
                <a:lnTo>
                  <a:pt x="3097395" y="592740"/>
                </a:lnTo>
                <a:lnTo>
                  <a:pt x="3143293" y="581433"/>
                </a:lnTo>
                <a:lnTo>
                  <a:pt x="3186094" y="563340"/>
                </a:lnTo>
                <a:lnTo>
                  <a:pt x="3225184" y="539075"/>
                </a:lnTo>
                <a:lnTo>
                  <a:pt x="3259947" y="509254"/>
                </a:lnTo>
                <a:lnTo>
                  <a:pt x="3289768" y="474491"/>
                </a:lnTo>
                <a:lnTo>
                  <a:pt x="3314033" y="435401"/>
                </a:lnTo>
                <a:lnTo>
                  <a:pt x="3332126" y="392600"/>
                </a:lnTo>
                <a:lnTo>
                  <a:pt x="3343433" y="346702"/>
                </a:lnTo>
                <a:lnTo>
                  <a:pt x="3347339" y="298323"/>
                </a:lnTo>
                <a:lnTo>
                  <a:pt x="3343433" y="249943"/>
                </a:lnTo>
                <a:lnTo>
                  <a:pt x="3332126" y="204045"/>
                </a:lnTo>
                <a:lnTo>
                  <a:pt x="3314033" y="161244"/>
                </a:lnTo>
                <a:lnTo>
                  <a:pt x="3289768" y="122154"/>
                </a:lnTo>
                <a:lnTo>
                  <a:pt x="3259947" y="87391"/>
                </a:lnTo>
                <a:lnTo>
                  <a:pt x="3225184" y="57570"/>
                </a:lnTo>
                <a:lnTo>
                  <a:pt x="3186094" y="33305"/>
                </a:lnTo>
                <a:lnTo>
                  <a:pt x="3143293" y="15212"/>
                </a:lnTo>
                <a:lnTo>
                  <a:pt x="3097395" y="3905"/>
                </a:lnTo>
                <a:lnTo>
                  <a:pt x="3049016" y="0"/>
                </a:lnTo>
                <a:close/>
              </a:path>
            </a:pathLst>
          </a:custGeom>
          <a:solidFill>
            <a:srgbClr val="4F81BC">
              <a:alpha val="85096"/>
            </a:srgbClr>
          </a:solidFill>
        </p:spPr>
        <p:txBody>
          <a:bodyPr wrap="square" lIns="0" tIns="0" rIns="0" bIns="0" rtlCol="0"/>
          <a:lstStyle/>
          <a:p/>
        </p:txBody>
      </p:sp>
      <p:sp>
        <p:nvSpPr>
          <p:cNvPr id="40" name="object 40"/>
          <p:cNvSpPr txBox="true"/>
          <p:nvPr/>
        </p:nvSpPr>
        <p:spPr>
          <a:xfrm>
            <a:off x="2037333" y="1381125"/>
            <a:ext cx="1781175"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责任落实体系</a:t>
            </a:r>
            <a:endParaRPr sz="2300">
              <a:latin typeface="微软雅黑" panose="020B0503020204020204" pitchFamily="34" charset="-122"/>
              <a:cs typeface="微软雅黑" panose="020B0503020204020204" pitchFamily="34" charset="-122"/>
            </a:endParaRPr>
          </a:p>
        </p:txBody>
      </p:sp>
      <p:sp>
        <p:nvSpPr>
          <p:cNvPr id="41" name="object 41"/>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42" name="object 42"/>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3</a:t>
            </a:r>
            <a:endParaRPr sz="2700">
              <a:latin typeface="Trebuchet MS" panose="020B0603020202020204"/>
              <a:cs typeface="Trebuchet MS" panose="020B0603020202020204"/>
            </a:endParaRPr>
          </a:p>
        </p:txBody>
      </p:sp>
      <p:cxnSp>
        <p:nvCxnSpPr>
          <p:cNvPr id="44"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6"/>
          <a:stretch>
            <a:fillRect/>
          </a:stretch>
        </p:blipFill>
        <p:spPr>
          <a:xfrm>
            <a:off x="709295" y="279400"/>
            <a:ext cx="561340" cy="561340"/>
          </a:xfrm>
          <a:prstGeom prst="rect">
            <a:avLst/>
          </a:prstGeom>
        </p:spPr>
      </p:pic>
    </p:spTree>
    <p:custDataLst>
      <p:tags r:id="rId7"/>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469110" y="36817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4.2.2</a:t>
            </a:r>
            <a:r>
              <a:rPr sz="2400" spc="-200" dirty="0">
                <a:solidFill>
                  <a:srgbClr val="242424"/>
                </a:solidFill>
              </a:rPr>
              <a:t> </a:t>
            </a:r>
            <a:r>
              <a:rPr sz="2400" spc="-85" dirty="0">
                <a:solidFill>
                  <a:srgbClr val="242424"/>
                </a:solidFill>
              </a:rPr>
              <a:t>两个目标</a:t>
            </a:r>
            <a:endParaRPr sz="2400"/>
          </a:p>
        </p:txBody>
      </p:sp>
      <p:sp>
        <p:nvSpPr>
          <p:cNvPr id="18" name="object 18"/>
          <p:cNvSpPr/>
          <p:nvPr/>
        </p:nvSpPr>
        <p:spPr>
          <a:xfrm>
            <a:off x="1170813" y="1361947"/>
            <a:ext cx="3171190" cy="629285"/>
          </a:xfrm>
          <a:custGeom>
            <a:avLst/>
            <a:gdLst/>
            <a:ahLst/>
            <a:cxnLst/>
            <a:rect l="l" t="t" r="r" b="b"/>
            <a:pathLst>
              <a:path w="3171190" h="629285">
                <a:moveTo>
                  <a:pt x="2856484" y="0"/>
                </a:moveTo>
                <a:lnTo>
                  <a:pt x="314578" y="0"/>
                </a:lnTo>
                <a:lnTo>
                  <a:pt x="268093" y="3410"/>
                </a:lnTo>
                <a:lnTo>
                  <a:pt x="223724" y="13319"/>
                </a:lnTo>
                <a:lnTo>
                  <a:pt x="181960" y="29237"/>
                </a:lnTo>
                <a:lnTo>
                  <a:pt x="143287" y="50680"/>
                </a:lnTo>
                <a:lnTo>
                  <a:pt x="108192" y="77161"/>
                </a:lnTo>
                <a:lnTo>
                  <a:pt x="77161" y="108192"/>
                </a:lnTo>
                <a:lnTo>
                  <a:pt x="50680" y="143287"/>
                </a:lnTo>
                <a:lnTo>
                  <a:pt x="29237" y="181960"/>
                </a:lnTo>
                <a:lnTo>
                  <a:pt x="13319" y="223724"/>
                </a:lnTo>
                <a:lnTo>
                  <a:pt x="3410" y="268093"/>
                </a:lnTo>
                <a:lnTo>
                  <a:pt x="0" y="314578"/>
                </a:lnTo>
                <a:lnTo>
                  <a:pt x="3410" y="361064"/>
                </a:lnTo>
                <a:lnTo>
                  <a:pt x="13319" y="405433"/>
                </a:lnTo>
                <a:lnTo>
                  <a:pt x="29237" y="447197"/>
                </a:lnTo>
                <a:lnTo>
                  <a:pt x="50680" y="485870"/>
                </a:lnTo>
                <a:lnTo>
                  <a:pt x="77161" y="520965"/>
                </a:lnTo>
                <a:lnTo>
                  <a:pt x="108192" y="551996"/>
                </a:lnTo>
                <a:lnTo>
                  <a:pt x="143287" y="578477"/>
                </a:lnTo>
                <a:lnTo>
                  <a:pt x="181960" y="599920"/>
                </a:lnTo>
                <a:lnTo>
                  <a:pt x="223724" y="615838"/>
                </a:lnTo>
                <a:lnTo>
                  <a:pt x="268093" y="625747"/>
                </a:lnTo>
                <a:lnTo>
                  <a:pt x="314578" y="629157"/>
                </a:lnTo>
                <a:lnTo>
                  <a:pt x="2856484" y="629157"/>
                </a:lnTo>
                <a:lnTo>
                  <a:pt x="2902966" y="625747"/>
                </a:lnTo>
                <a:lnTo>
                  <a:pt x="2947327" y="615838"/>
                </a:lnTo>
                <a:lnTo>
                  <a:pt x="2989078" y="599920"/>
                </a:lnTo>
                <a:lnTo>
                  <a:pt x="3027736" y="578477"/>
                </a:lnTo>
                <a:lnTo>
                  <a:pt x="3062815" y="551996"/>
                </a:lnTo>
                <a:lnTo>
                  <a:pt x="3093829" y="520965"/>
                </a:lnTo>
                <a:lnTo>
                  <a:pt x="3120293" y="485870"/>
                </a:lnTo>
                <a:lnTo>
                  <a:pt x="3141721" y="447197"/>
                </a:lnTo>
                <a:lnTo>
                  <a:pt x="3157628" y="405433"/>
                </a:lnTo>
                <a:lnTo>
                  <a:pt x="3167528" y="361064"/>
                </a:lnTo>
                <a:lnTo>
                  <a:pt x="3170936" y="314578"/>
                </a:lnTo>
                <a:lnTo>
                  <a:pt x="3167528" y="268093"/>
                </a:lnTo>
                <a:lnTo>
                  <a:pt x="3157628" y="223724"/>
                </a:lnTo>
                <a:lnTo>
                  <a:pt x="3141721" y="181960"/>
                </a:lnTo>
                <a:lnTo>
                  <a:pt x="3120293" y="143287"/>
                </a:lnTo>
                <a:lnTo>
                  <a:pt x="3093829" y="108192"/>
                </a:lnTo>
                <a:lnTo>
                  <a:pt x="3062815" y="77161"/>
                </a:lnTo>
                <a:lnTo>
                  <a:pt x="3027736" y="50680"/>
                </a:lnTo>
                <a:lnTo>
                  <a:pt x="2989078" y="29237"/>
                </a:lnTo>
                <a:lnTo>
                  <a:pt x="2947327" y="13319"/>
                </a:lnTo>
                <a:lnTo>
                  <a:pt x="2902966" y="3410"/>
                </a:lnTo>
                <a:lnTo>
                  <a:pt x="2856484"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2078863" y="1455165"/>
            <a:ext cx="15494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提高减量率</a:t>
            </a:r>
            <a:endParaRPr sz="2400">
              <a:latin typeface="微软雅黑" panose="020B0503020204020204" pitchFamily="34" charset="-122"/>
              <a:cs typeface="微软雅黑" panose="020B0503020204020204" pitchFamily="34" charset="-122"/>
            </a:endParaRPr>
          </a:p>
        </p:txBody>
      </p:sp>
      <p:sp>
        <p:nvSpPr>
          <p:cNvPr id="20" name="object 20"/>
          <p:cNvSpPr/>
          <p:nvPr/>
        </p:nvSpPr>
        <p:spPr>
          <a:xfrm>
            <a:off x="1244803" y="1436369"/>
            <a:ext cx="477520" cy="477520"/>
          </a:xfrm>
          <a:custGeom>
            <a:avLst/>
            <a:gdLst/>
            <a:ahLst/>
            <a:cxnLst/>
            <a:rect l="l" t="t" r="r" b="b"/>
            <a:pathLst>
              <a:path w="477519" h="477519">
                <a:moveTo>
                  <a:pt x="238556" y="0"/>
                </a:moveTo>
                <a:lnTo>
                  <a:pt x="190457" y="4846"/>
                </a:lnTo>
                <a:lnTo>
                  <a:pt x="145668" y="18746"/>
                </a:lnTo>
                <a:lnTo>
                  <a:pt x="105144" y="40739"/>
                </a:lnTo>
                <a:lnTo>
                  <a:pt x="69843" y="69865"/>
                </a:lnTo>
                <a:lnTo>
                  <a:pt x="40722" y="105165"/>
                </a:lnTo>
                <a:lnTo>
                  <a:pt x="18736" y="145678"/>
                </a:lnTo>
                <a:lnTo>
                  <a:pt x="4843" y="190445"/>
                </a:lnTo>
                <a:lnTo>
                  <a:pt x="0" y="238505"/>
                </a:lnTo>
                <a:lnTo>
                  <a:pt x="4843" y="286566"/>
                </a:lnTo>
                <a:lnTo>
                  <a:pt x="18736" y="331333"/>
                </a:lnTo>
                <a:lnTo>
                  <a:pt x="40722" y="371846"/>
                </a:lnTo>
                <a:lnTo>
                  <a:pt x="69843" y="407146"/>
                </a:lnTo>
                <a:lnTo>
                  <a:pt x="105144" y="436272"/>
                </a:lnTo>
                <a:lnTo>
                  <a:pt x="145668" y="458265"/>
                </a:lnTo>
                <a:lnTo>
                  <a:pt x="190457" y="472165"/>
                </a:lnTo>
                <a:lnTo>
                  <a:pt x="238556" y="477012"/>
                </a:lnTo>
                <a:lnTo>
                  <a:pt x="286617" y="472165"/>
                </a:lnTo>
                <a:lnTo>
                  <a:pt x="331383" y="458265"/>
                </a:lnTo>
                <a:lnTo>
                  <a:pt x="371897" y="436272"/>
                </a:lnTo>
                <a:lnTo>
                  <a:pt x="407196" y="407146"/>
                </a:lnTo>
                <a:lnTo>
                  <a:pt x="436323" y="371846"/>
                </a:lnTo>
                <a:lnTo>
                  <a:pt x="458316" y="331333"/>
                </a:lnTo>
                <a:lnTo>
                  <a:pt x="472216" y="286566"/>
                </a:lnTo>
                <a:lnTo>
                  <a:pt x="477062" y="238505"/>
                </a:lnTo>
                <a:lnTo>
                  <a:pt x="472216" y="190445"/>
                </a:lnTo>
                <a:lnTo>
                  <a:pt x="458316" y="145678"/>
                </a:lnTo>
                <a:lnTo>
                  <a:pt x="436323" y="105165"/>
                </a:lnTo>
                <a:lnTo>
                  <a:pt x="407196" y="69865"/>
                </a:lnTo>
                <a:lnTo>
                  <a:pt x="371897" y="40739"/>
                </a:lnTo>
                <a:lnTo>
                  <a:pt x="331383" y="18746"/>
                </a:lnTo>
                <a:lnTo>
                  <a:pt x="286617" y="4846"/>
                </a:lnTo>
                <a:lnTo>
                  <a:pt x="238556" y="0"/>
                </a:lnTo>
                <a:close/>
              </a:path>
            </a:pathLst>
          </a:custGeom>
          <a:solidFill>
            <a:srgbClr val="FFFFFF"/>
          </a:solidFill>
        </p:spPr>
        <p:txBody>
          <a:bodyPr wrap="square" lIns="0" tIns="0" rIns="0" bIns="0" rtlCol="0"/>
          <a:lstStyle/>
          <a:p/>
        </p:txBody>
      </p:sp>
      <p:sp>
        <p:nvSpPr>
          <p:cNvPr id="21" name="object 21"/>
          <p:cNvSpPr txBox="true"/>
          <p:nvPr/>
        </p:nvSpPr>
        <p:spPr>
          <a:xfrm>
            <a:off x="1352169" y="1420748"/>
            <a:ext cx="258445" cy="452120"/>
          </a:xfrm>
          <a:prstGeom prst="rect">
            <a:avLst/>
          </a:prstGeom>
        </p:spPr>
        <p:txBody>
          <a:bodyPr vert="horz" wrap="square" lIns="0" tIns="12065" rIns="0" bIns="0" rtlCol="0">
            <a:spAutoFit/>
          </a:bodyPr>
          <a:lstStyle/>
          <a:p>
            <a:pPr marL="12700">
              <a:lnSpc>
                <a:spcPct val="100000"/>
              </a:lnSpc>
              <a:spcBef>
                <a:spcPts val="95"/>
              </a:spcBef>
            </a:pPr>
            <a:r>
              <a:rPr sz="2800" b="1" spc="190" dirty="0">
                <a:solidFill>
                  <a:srgbClr val="25A144"/>
                </a:solidFill>
                <a:latin typeface="Trebuchet MS" panose="020B0603020202020204"/>
                <a:cs typeface="Trebuchet MS" panose="020B0603020202020204"/>
              </a:rPr>
              <a:t>1</a:t>
            </a:r>
            <a:endParaRPr sz="2800">
              <a:latin typeface="Trebuchet MS" panose="020B0603020202020204"/>
              <a:cs typeface="Trebuchet MS" panose="020B0603020202020204"/>
            </a:endParaRPr>
          </a:p>
        </p:txBody>
      </p:sp>
      <p:sp>
        <p:nvSpPr>
          <p:cNvPr id="117" name="圆角矩形 116"/>
          <p:cNvSpPr/>
          <p:nvPr/>
        </p:nvSpPr>
        <p:spPr>
          <a:xfrm>
            <a:off x="1969770" y="2284095"/>
            <a:ext cx="8660130" cy="2853055"/>
          </a:xfrm>
          <a:prstGeom prst="roundRect">
            <a:avLst>
              <a:gd name="adj" fmla="val 7143"/>
            </a:avLst>
          </a:prstGeom>
          <a:solidFill>
            <a:schemeClr val="accent1"/>
          </a:solidFill>
          <a:ln>
            <a:noFill/>
          </a:ln>
          <a:effectLst>
            <a:glow rad="127000">
              <a:srgbClr val="FAFAFA"/>
            </a:glow>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18" name="文本框 117"/>
          <p:cNvSpPr txBox="true"/>
          <p:nvPr/>
        </p:nvSpPr>
        <p:spPr>
          <a:xfrm>
            <a:off x="2242820" y="2512695"/>
            <a:ext cx="8114030" cy="2515235"/>
          </a:xfrm>
          <a:prstGeom prst="rect">
            <a:avLst/>
          </a:prstGeom>
          <a:noFill/>
        </p:spPr>
        <p:txBody>
          <a:bodyPr wrap="square" rtlCol="0">
            <a:spAutoFit/>
          </a:bodyPr>
          <a:p>
            <a:pPr fontAlgn="auto">
              <a:lnSpc>
                <a:spcPct val="150000"/>
              </a:lnSpc>
            </a:pPr>
            <a:r>
              <a:rPr lang="en-US" altLang="zh-CN" sz="3000"/>
              <a:t>       </a:t>
            </a:r>
            <a:r>
              <a:rPr lang="zh-CN" altLang="en-US" sz="2500">
                <a:solidFill>
                  <a:schemeClr val="bg1"/>
                </a:solidFill>
              </a:rPr>
              <a:t>全市</a:t>
            </a:r>
            <a:r>
              <a:rPr lang="zh-CN" altLang="en-US" sz="2500">
                <a:solidFill>
                  <a:srgbClr val="FF0000"/>
                </a:solidFill>
              </a:rPr>
              <a:t>713</a:t>
            </a:r>
            <a:r>
              <a:rPr lang="zh-CN" altLang="en-US" sz="2500">
                <a:solidFill>
                  <a:schemeClr val="bg1"/>
                </a:solidFill>
              </a:rPr>
              <a:t>所学校、</a:t>
            </a:r>
            <a:r>
              <a:rPr lang="zh-CN" altLang="en-US" sz="2500">
                <a:solidFill>
                  <a:srgbClr val="FF0000"/>
                </a:solidFill>
              </a:rPr>
              <a:t>607</a:t>
            </a:r>
            <a:r>
              <a:rPr lang="zh-CN" altLang="en-US" sz="2500">
                <a:solidFill>
                  <a:schemeClr val="bg1"/>
                </a:solidFill>
              </a:rPr>
              <a:t>个公共机构及市建成区具备分类条件的</a:t>
            </a:r>
            <a:r>
              <a:rPr lang="zh-CN" altLang="en-US" sz="2500">
                <a:solidFill>
                  <a:srgbClr val="FF0000"/>
                </a:solidFill>
              </a:rPr>
              <a:t>1067</a:t>
            </a:r>
            <a:r>
              <a:rPr lang="zh-CN" altLang="en-US" sz="2500">
                <a:solidFill>
                  <a:schemeClr val="bg1"/>
                </a:solidFill>
              </a:rPr>
              <a:t>个小区，已全部完成分类设施配置，覆盖率达</a:t>
            </a:r>
            <a:r>
              <a:rPr lang="zh-CN" altLang="en-US" sz="2500">
                <a:solidFill>
                  <a:srgbClr val="FF0000"/>
                </a:solidFill>
              </a:rPr>
              <a:t>100%</a:t>
            </a:r>
            <a:r>
              <a:rPr lang="zh-CN" altLang="en-US" sz="2500">
                <a:solidFill>
                  <a:schemeClr val="bg1"/>
                </a:solidFill>
              </a:rPr>
              <a:t>，生活垃圾回收利用率达</a:t>
            </a:r>
            <a:r>
              <a:rPr lang="zh-CN" altLang="en-US" sz="2500">
                <a:solidFill>
                  <a:srgbClr val="FF0000"/>
                </a:solidFill>
              </a:rPr>
              <a:t>36.67%</a:t>
            </a:r>
            <a:r>
              <a:rPr lang="zh-CN" altLang="en-US" sz="2500">
                <a:solidFill>
                  <a:schemeClr val="bg1"/>
                </a:solidFill>
              </a:rPr>
              <a:t>。</a:t>
            </a:r>
            <a:endParaRPr lang="zh-CN" altLang="en-US" sz="2500">
              <a:solidFill>
                <a:schemeClr val="bg1"/>
              </a:solidFill>
            </a:endParaRPr>
          </a:p>
          <a:p>
            <a:pPr fontAlgn="auto">
              <a:lnSpc>
                <a:spcPct val="150000"/>
              </a:lnSpc>
            </a:pPr>
            <a:r>
              <a:rPr lang="zh-CN" altLang="en-US" sz="2500">
                <a:solidFill>
                  <a:schemeClr val="bg1"/>
                </a:solidFill>
              </a:rPr>
              <a:t>                </a:t>
            </a:r>
            <a:r>
              <a:rPr lang="en-US" altLang="zh-CN">
                <a:solidFill>
                  <a:schemeClr val="bg1"/>
                </a:solidFill>
              </a:rPr>
              <a:t>——</a:t>
            </a:r>
            <a:r>
              <a:rPr lang="zh-CN" altLang="en-US">
                <a:solidFill>
                  <a:schemeClr val="bg1"/>
                </a:solidFill>
              </a:rPr>
              <a:t>摘自德阳市城管执法局官网《我市垃圾分类工作迈进新阶段》</a:t>
            </a:r>
            <a:endParaRPr lang="zh-CN" altLang="en-US">
              <a:solidFill>
                <a:schemeClr val="bg1"/>
              </a:solidFill>
            </a:endParaRPr>
          </a:p>
        </p:txBody>
      </p:sp>
      <p:cxnSp>
        <p:nvCxnSpPr>
          <p:cNvPr id="120"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536420" y="413893"/>
            <a:ext cx="2014855"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242424"/>
                </a:solidFill>
              </a:rPr>
              <a:t>4.2.2</a:t>
            </a:r>
            <a:r>
              <a:rPr sz="2400" spc="-200" dirty="0">
                <a:solidFill>
                  <a:srgbClr val="242424"/>
                </a:solidFill>
              </a:rPr>
              <a:t> </a:t>
            </a:r>
            <a:r>
              <a:rPr sz="2400" spc="-85" dirty="0">
                <a:solidFill>
                  <a:srgbClr val="242424"/>
                </a:solidFill>
              </a:rPr>
              <a:t>两个目标</a:t>
            </a:r>
            <a:endParaRPr sz="2400"/>
          </a:p>
        </p:txBody>
      </p:sp>
      <p:sp>
        <p:nvSpPr>
          <p:cNvPr id="18" name="object 18"/>
          <p:cNvSpPr/>
          <p:nvPr/>
        </p:nvSpPr>
        <p:spPr>
          <a:xfrm>
            <a:off x="1110107" y="1291336"/>
            <a:ext cx="3006725" cy="596900"/>
          </a:xfrm>
          <a:custGeom>
            <a:avLst/>
            <a:gdLst/>
            <a:ahLst/>
            <a:cxnLst/>
            <a:rect l="l" t="t" r="r" b="b"/>
            <a:pathLst>
              <a:path w="3006725" h="596900">
                <a:moveTo>
                  <a:pt x="2708275" y="0"/>
                </a:moveTo>
                <a:lnTo>
                  <a:pt x="298323" y="0"/>
                </a:lnTo>
                <a:lnTo>
                  <a:pt x="249927" y="3905"/>
                </a:lnTo>
                <a:lnTo>
                  <a:pt x="204020" y="15212"/>
                </a:lnTo>
                <a:lnTo>
                  <a:pt x="161216" y="33305"/>
                </a:lnTo>
                <a:lnTo>
                  <a:pt x="122127" y="57570"/>
                </a:lnTo>
                <a:lnTo>
                  <a:pt x="87368" y="87391"/>
                </a:lnTo>
                <a:lnTo>
                  <a:pt x="57552" y="122154"/>
                </a:lnTo>
                <a:lnTo>
                  <a:pt x="33293" y="161244"/>
                </a:lnTo>
                <a:lnTo>
                  <a:pt x="15206" y="204045"/>
                </a:lnTo>
                <a:lnTo>
                  <a:pt x="3903" y="249943"/>
                </a:lnTo>
                <a:lnTo>
                  <a:pt x="0" y="298323"/>
                </a:lnTo>
                <a:lnTo>
                  <a:pt x="3903" y="346702"/>
                </a:lnTo>
                <a:lnTo>
                  <a:pt x="15206" y="392600"/>
                </a:lnTo>
                <a:lnTo>
                  <a:pt x="33293" y="435401"/>
                </a:lnTo>
                <a:lnTo>
                  <a:pt x="57552" y="474491"/>
                </a:lnTo>
                <a:lnTo>
                  <a:pt x="87368" y="509254"/>
                </a:lnTo>
                <a:lnTo>
                  <a:pt x="122127" y="539075"/>
                </a:lnTo>
                <a:lnTo>
                  <a:pt x="161216" y="563340"/>
                </a:lnTo>
                <a:lnTo>
                  <a:pt x="204020" y="581433"/>
                </a:lnTo>
                <a:lnTo>
                  <a:pt x="249927" y="592740"/>
                </a:lnTo>
                <a:lnTo>
                  <a:pt x="298323" y="596646"/>
                </a:lnTo>
                <a:lnTo>
                  <a:pt x="2708275" y="596646"/>
                </a:lnTo>
                <a:lnTo>
                  <a:pt x="2756654" y="592740"/>
                </a:lnTo>
                <a:lnTo>
                  <a:pt x="2802552" y="581433"/>
                </a:lnTo>
                <a:lnTo>
                  <a:pt x="2845353" y="563340"/>
                </a:lnTo>
                <a:lnTo>
                  <a:pt x="2884443" y="539075"/>
                </a:lnTo>
                <a:lnTo>
                  <a:pt x="2919206" y="509254"/>
                </a:lnTo>
                <a:lnTo>
                  <a:pt x="2949027" y="474491"/>
                </a:lnTo>
                <a:lnTo>
                  <a:pt x="2973292" y="435401"/>
                </a:lnTo>
                <a:lnTo>
                  <a:pt x="2991385" y="392600"/>
                </a:lnTo>
                <a:lnTo>
                  <a:pt x="3002692" y="346702"/>
                </a:lnTo>
                <a:lnTo>
                  <a:pt x="3006597" y="298323"/>
                </a:lnTo>
                <a:lnTo>
                  <a:pt x="3002692" y="249943"/>
                </a:lnTo>
                <a:lnTo>
                  <a:pt x="2991385" y="204045"/>
                </a:lnTo>
                <a:lnTo>
                  <a:pt x="2973292" y="161244"/>
                </a:lnTo>
                <a:lnTo>
                  <a:pt x="2949027" y="122154"/>
                </a:lnTo>
                <a:lnTo>
                  <a:pt x="2919206" y="87391"/>
                </a:lnTo>
                <a:lnTo>
                  <a:pt x="2884443" y="57570"/>
                </a:lnTo>
                <a:lnTo>
                  <a:pt x="2845353" y="33305"/>
                </a:lnTo>
                <a:lnTo>
                  <a:pt x="2802552" y="15212"/>
                </a:lnTo>
                <a:lnTo>
                  <a:pt x="2756654" y="3905"/>
                </a:lnTo>
                <a:lnTo>
                  <a:pt x="2708275" y="0"/>
                </a:lnTo>
                <a:close/>
              </a:path>
            </a:pathLst>
          </a:custGeom>
          <a:solidFill>
            <a:srgbClr val="4F81BC">
              <a:alpha val="85096"/>
            </a:srgbClr>
          </a:solidFill>
        </p:spPr>
        <p:txBody>
          <a:bodyPr wrap="square" lIns="0" tIns="0" rIns="0" bIns="0" rtlCol="0"/>
          <a:lstStyle/>
          <a:p/>
        </p:txBody>
      </p:sp>
      <p:sp>
        <p:nvSpPr>
          <p:cNvPr id="19" name="object 19"/>
          <p:cNvSpPr txBox="true"/>
          <p:nvPr/>
        </p:nvSpPr>
        <p:spPr>
          <a:xfrm>
            <a:off x="1990089" y="1381125"/>
            <a:ext cx="1488440" cy="376555"/>
          </a:xfrm>
          <a:prstGeom prst="rect">
            <a:avLst/>
          </a:prstGeom>
        </p:spPr>
        <p:txBody>
          <a:bodyPr vert="horz" wrap="square" lIns="0" tIns="13335" rIns="0" bIns="0" rtlCol="0">
            <a:spAutoFit/>
          </a:bodyPr>
          <a:lstStyle/>
          <a:p>
            <a:pPr marL="12700">
              <a:lnSpc>
                <a:spcPct val="100000"/>
              </a:lnSpc>
              <a:spcBef>
                <a:spcPts val="105"/>
              </a:spcBef>
            </a:pPr>
            <a:r>
              <a:rPr sz="2300" b="1" dirty="0">
                <a:solidFill>
                  <a:srgbClr val="FFFFFF"/>
                </a:solidFill>
                <a:latin typeface="微软雅黑" panose="020B0503020204020204" pitchFamily="34" charset="-122"/>
                <a:cs typeface="微软雅黑" panose="020B0503020204020204" pitchFamily="34" charset="-122"/>
              </a:rPr>
              <a:t>提高参与率</a:t>
            </a:r>
            <a:endParaRPr sz="2300">
              <a:latin typeface="微软雅黑" panose="020B0503020204020204" pitchFamily="34" charset="-122"/>
              <a:cs typeface="微软雅黑" panose="020B0503020204020204" pitchFamily="34" charset="-122"/>
            </a:endParaRPr>
          </a:p>
        </p:txBody>
      </p:sp>
      <p:sp>
        <p:nvSpPr>
          <p:cNvPr id="20" name="object 20"/>
          <p:cNvSpPr/>
          <p:nvPr/>
        </p:nvSpPr>
        <p:spPr>
          <a:xfrm>
            <a:off x="1180249" y="1361947"/>
            <a:ext cx="452755" cy="452755"/>
          </a:xfrm>
          <a:custGeom>
            <a:avLst/>
            <a:gdLst/>
            <a:ahLst/>
            <a:cxnLst/>
            <a:rect l="l" t="t" r="r" b="b"/>
            <a:pathLst>
              <a:path w="452755" h="452755">
                <a:moveTo>
                  <a:pt x="226148" y="0"/>
                </a:moveTo>
                <a:lnTo>
                  <a:pt x="180588" y="4593"/>
                </a:lnTo>
                <a:lnTo>
                  <a:pt x="138145" y="17768"/>
                </a:lnTo>
                <a:lnTo>
                  <a:pt x="99732" y="38616"/>
                </a:lnTo>
                <a:lnTo>
                  <a:pt x="66259" y="66230"/>
                </a:lnTo>
                <a:lnTo>
                  <a:pt x="38637" y="99702"/>
                </a:lnTo>
                <a:lnTo>
                  <a:pt x="17779" y="138124"/>
                </a:lnTo>
                <a:lnTo>
                  <a:pt x="4596" y="180588"/>
                </a:lnTo>
                <a:lnTo>
                  <a:pt x="0" y="226187"/>
                </a:lnTo>
                <a:lnTo>
                  <a:pt x="4596" y="271748"/>
                </a:lnTo>
                <a:lnTo>
                  <a:pt x="17779" y="314196"/>
                </a:lnTo>
                <a:lnTo>
                  <a:pt x="38637" y="352615"/>
                </a:lnTo>
                <a:lnTo>
                  <a:pt x="66259" y="386095"/>
                </a:lnTo>
                <a:lnTo>
                  <a:pt x="99732" y="413724"/>
                </a:lnTo>
                <a:lnTo>
                  <a:pt x="138145" y="434588"/>
                </a:lnTo>
                <a:lnTo>
                  <a:pt x="180588" y="447775"/>
                </a:lnTo>
                <a:lnTo>
                  <a:pt x="226148" y="452374"/>
                </a:lnTo>
                <a:lnTo>
                  <a:pt x="271710" y="447775"/>
                </a:lnTo>
                <a:lnTo>
                  <a:pt x="314157" y="434588"/>
                </a:lnTo>
                <a:lnTo>
                  <a:pt x="352577" y="413724"/>
                </a:lnTo>
                <a:lnTo>
                  <a:pt x="386057" y="386095"/>
                </a:lnTo>
                <a:lnTo>
                  <a:pt x="413685" y="352615"/>
                </a:lnTo>
                <a:lnTo>
                  <a:pt x="434549" y="314196"/>
                </a:lnTo>
                <a:lnTo>
                  <a:pt x="447737" y="271748"/>
                </a:lnTo>
                <a:lnTo>
                  <a:pt x="452335" y="226187"/>
                </a:lnTo>
                <a:lnTo>
                  <a:pt x="447737" y="180588"/>
                </a:lnTo>
                <a:lnTo>
                  <a:pt x="434549" y="138124"/>
                </a:lnTo>
                <a:lnTo>
                  <a:pt x="413685" y="99702"/>
                </a:lnTo>
                <a:lnTo>
                  <a:pt x="386057" y="66230"/>
                </a:lnTo>
                <a:lnTo>
                  <a:pt x="352577" y="38616"/>
                </a:lnTo>
                <a:lnTo>
                  <a:pt x="314157" y="17768"/>
                </a:lnTo>
                <a:lnTo>
                  <a:pt x="271710" y="4593"/>
                </a:lnTo>
                <a:lnTo>
                  <a:pt x="226148" y="0"/>
                </a:lnTo>
                <a:close/>
              </a:path>
            </a:pathLst>
          </a:custGeom>
          <a:solidFill>
            <a:srgbClr val="FFFFFF"/>
          </a:solidFill>
        </p:spPr>
        <p:txBody>
          <a:bodyPr wrap="square" lIns="0" tIns="0" rIns="0" bIns="0" rtlCol="0"/>
          <a:lstStyle/>
          <a:p/>
        </p:txBody>
      </p:sp>
      <p:sp>
        <p:nvSpPr>
          <p:cNvPr id="21" name="object 21"/>
          <p:cNvSpPr txBox="true"/>
          <p:nvPr/>
        </p:nvSpPr>
        <p:spPr>
          <a:xfrm>
            <a:off x="1286002" y="1347673"/>
            <a:ext cx="250825" cy="437515"/>
          </a:xfrm>
          <a:prstGeom prst="rect">
            <a:avLst/>
          </a:prstGeom>
        </p:spPr>
        <p:txBody>
          <a:bodyPr vert="horz" wrap="square" lIns="0" tIns="12700" rIns="0" bIns="0" rtlCol="0">
            <a:spAutoFit/>
          </a:bodyPr>
          <a:lstStyle/>
          <a:p>
            <a:pPr marL="12700">
              <a:lnSpc>
                <a:spcPct val="100000"/>
              </a:lnSpc>
              <a:spcBef>
                <a:spcPts val="100"/>
              </a:spcBef>
            </a:pPr>
            <a:r>
              <a:rPr sz="2700" b="1" spc="190" dirty="0">
                <a:solidFill>
                  <a:srgbClr val="25A144"/>
                </a:solidFill>
                <a:latin typeface="Trebuchet MS" panose="020B0603020202020204"/>
                <a:cs typeface="Trebuchet MS" panose="020B0603020202020204"/>
              </a:rPr>
              <a:t>2</a:t>
            </a:r>
            <a:endParaRPr sz="2700">
              <a:latin typeface="Trebuchet MS" panose="020B0603020202020204"/>
              <a:cs typeface="Trebuchet MS" panose="020B0603020202020204"/>
            </a:endParaRPr>
          </a:p>
        </p:txBody>
      </p:sp>
      <p:sp>
        <p:nvSpPr>
          <p:cNvPr id="22" name="object 22"/>
          <p:cNvSpPr txBox="true"/>
          <p:nvPr/>
        </p:nvSpPr>
        <p:spPr>
          <a:xfrm>
            <a:off x="2689224" y="3700145"/>
            <a:ext cx="1665605" cy="376555"/>
          </a:xfrm>
          <a:prstGeom prst="rect">
            <a:avLst/>
          </a:prstGeom>
        </p:spPr>
        <p:txBody>
          <a:bodyPr vert="horz" wrap="square" lIns="0" tIns="12700" rIns="0" bIns="0" rtlCol="0">
            <a:spAutoFit/>
          </a:bodyPr>
          <a:lstStyle/>
          <a:p>
            <a:pPr marL="12700">
              <a:lnSpc>
                <a:spcPct val="100000"/>
              </a:lnSpc>
              <a:spcBef>
                <a:spcPts val="100"/>
              </a:spcBef>
            </a:pPr>
            <a:r>
              <a:rPr sz="1500" b="1" dirty="0">
                <a:solidFill>
                  <a:srgbClr val="252525"/>
                </a:solidFill>
                <a:latin typeface="微软雅黑" panose="020B0503020204020204" pitchFamily="34" charset="-122"/>
                <a:cs typeface="微软雅黑" panose="020B0503020204020204" pitchFamily="34" charset="-122"/>
              </a:rPr>
              <a:t>提高居民</a:t>
            </a:r>
            <a:r>
              <a:rPr sz="2300" b="1" dirty="0">
                <a:solidFill>
                  <a:srgbClr val="46AF5F"/>
                </a:solidFill>
                <a:latin typeface="微软雅黑" panose="020B0503020204020204" pitchFamily="34" charset="-122"/>
                <a:cs typeface="微软雅黑" panose="020B0503020204020204" pitchFamily="34" charset="-122"/>
              </a:rPr>
              <a:t>知晓率</a:t>
            </a:r>
            <a:endParaRPr sz="2300">
              <a:latin typeface="微软雅黑" panose="020B0503020204020204" pitchFamily="34" charset="-122"/>
              <a:cs typeface="微软雅黑" panose="020B0503020204020204" pitchFamily="34" charset="-122"/>
            </a:endParaRPr>
          </a:p>
        </p:txBody>
      </p:sp>
      <p:sp>
        <p:nvSpPr>
          <p:cNvPr id="23" name="object 23"/>
          <p:cNvSpPr/>
          <p:nvPr/>
        </p:nvSpPr>
        <p:spPr>
          <a:xfrm>
            <a:off x="2376766" y="4914556"/>
            <a:ext cx="2320925" cy="989965"/>
          </a:xfrm>
          <a:custGeom>
            <a:avLst/>
            <a:gdLst/>
            <a:ahLst/>
            <a:cxnLst/>
            <a:rect l="l" t="t" r="r" b="b"/>
            <a:pathLst>
              <a:path w="2320925" h="989964">
                <a:moveTo>
                  <a:pt x="0" y="989926"/>
                </a:moveTo>
                <a:lnTo>
                  <a:pt x="2320416" y="989926"/>
                </a:lnTo>
                <a:lnTo>
                  <a:pt x="2320416" y="0"/>
                </a:lnTo>
                <a:lnTo>
                  <a:pt x="0" y="0"/>
                </a:lnTo>
                <a:lnTo>
                  <a:pt x="0" y="989926"/>
                </a:lnTo>
                <a:close/>
              </a:path>
            </a:pathLst>
          </a:custGeom>
          <a:solidFill>
            <a:srgbClr val="298EC0">
              <a:alpha val="7058"/>
            </a:srgbClr>
          </a:solidFill>
        </p:spPr>
        <p:txBody>
          <a:bodyPr wrap="square" lIns="0" tIns="0" rIns="0" bIns="0" rtlCol="0"/>
          <a:lstStyle/>
          <a:p/>
        </p:txBody>
      </p:sp>
      <p:sp>
        <p:nvSpPr>
          <p:cNvPr id="24" name="object 24"/>
          <p:cNvSpPr/>
          <p:nvPr/>
        </p:nvSpPr>
        <p:spPr>
          <a:xfrm>
            <a:off x="2314574" y="4388612"/>
            <a:ext cx="2441448" cy="525780"/>
          </a:xfrm>
          <a:prstGeom prst="rect">
            <a:avLst/>
          </a:prstGeom>
          <a:blipFill>
            <a:blip r:embed="rId1" cstate="print"/>
            <a:stretch>
              <a:fillRect/>
            </a:stretch>
          </a:blipFill>
        </p:spPr>
        <p:txBody>
          <a:bodyPr wrap="square" lIns="0" tIns="0" rIns="0" bIns="0" rtlCol="0"/>
          <a:lstStyle/>
          <a:p/>
        </p:txBody>
      </p:sp>
      <p:sp>
        <p:nvSpPr>
          <p:cNvPr id="25" name="object 25"/>
          <p:cNvSpPr txBox="true"/>
          <p:nvPr/>
        </p:nvSpPr>
        <p:spPr>
          <a:xfrm>
            <a:off x="2738627" y="4452365"/>
            <a:ext cx="848360" cy="223520"/>
          </a:xfrm>
          <a:prstGeom prst="rect">
            <a:avLst/>
          </a:prstGeom>
        </p:spPr>
        <p:txBody>
          <a:bodyPr vert="horz" wrap="square" lIns="0" tIns="12065" rIns="0" bIns="0" rtlCol="0">
            <a:spAutoFit/>
          </a:bodyPr>
          <a:lstStyle/>
          <a:p>
            <a:pPr marL="12700">
              <a:lnSpc>
                <a:spcPct val="100000"/>
              </a:lnSpc>
              <a:spcBef>
                <a:spcPts val="95"/>
              </a:spcBef>
            </a:pPr>
            <a:r>
              <a:rPr sz="1300" b="1" spc="-5" dirty="0">
                <a:solidFill>
                  <a:srgbClr val="585858"/>
                </a:solidFill>
                <a:latin typeface="微软雅黑" panose="020B0503020204020204" pitchFamily="34" charset="-122"/>
                <a:cs typeface="微软雅黑" panose="020B0503020204020204" pitchFamily="34" charset="-122"/>
              </a:rPr>
              <a:t>住宅区分类</a:t>
            </a:r>
            <a:endParaRPr sz="1300">
              <a:latin typeface="微软雅黑" panose="020B0503020204020204" pitchFamily="34" charset="-122"/>
              <a:cs typeface="微软雅黑" panose="020B0503020204020204" pitchFamily="34" charset="-122"/>
            </a:endParaRPr>
          </a:p>
        </p:txBody>
      </p:sp>
      <p:sp>
        <p:nvSpPr>
          <p:cNvPr id="26" name="object 26"/>
          <p:cNvSpPr txBox="true"/>
          <p:nvPr/>
        </p:nvSpPr>
        <p:spPr>
          <a:xfrm>
            <a:off x="2361526" y="5086756"/>
            <a:ext cx="2320925" cy="644525"/>
          </a:xfrm>
          <a:prstGeom prst="rect">
            <a:avLst/>
          </a:prstGeom>
        </p:spPr>
        <p:txBody>
          <a:bodyPr vert="horz" wrap="square" lIns="0" tIns="128270" rIns="0" bIns="0" rtlCol="0">
            <a:spAutoFit/>
          </a:bodyPr>
          <a:lstStyle/>
          <a:p>
            <a:pPr marL="355600" indent="-174625">
              <a:lnSpc>
                <a:spcPct val="100000"/>
              </a:lnSpc>
              <a:spcBef>
                <a:spcPts val="1010"/>
              </a:spcBef>
              <a:buFont typeface="Arial" panose="020B0604020202020204"/>
              <a:buChar char="•"/>
              <a:tabLst>
                <a:tab pos="356235" algn="l"/>
              </a:tabLst>
            </a:pPr>
            <a:r>
              <a:rPr sz="1300" spc="-5" dirty="0">
                <a:latin typeface="微软雅黑" panose="020B0503020204020204" pitchFamily="34" charset="-122"/>
                <a:cs typeface="微软雅黑" panose="020B0503020204020204" pitchFamily="34" charset="-122"/>
              </a:rPr>
              <a:t>配备分类投放设施</a:t>
            </a:r>
            <a:endParaRPr sz="1300">
              <a:latin typeface="微软雅黑" panose="020B0503020204020204" pitchFamily="34" charset="-122"/>
              <a:cs typeface="微软雅黑" panose="020B0503020204020204" pitchFamily="34" charset="-122"/>
            </a:endParaRPr>
          </a:p>
          <a:p>
            <a:pPr marL="355600" marR="146050" indent="-173990">
              <a:lnSpc>
                <a:spcPct val="120000"/>
              </a:lnSpc>
              <a:spcBef>
                <a:spcPts val="600"/>
              </a:spcBef>
              <a:buFont typeface="Arial" panose="020B0604020202020204"/>
              <a:buChar char="•"/>
              <a:tabLst>
                <a:tab pos="356235" algn="l"/>
              </a:tabLst>
            </a:pPr>
            <a:r>
              <a:rPr sz="1300" spc="-5" dirty="0">
                <a:latin typeface="微软雅黑" panose="020B0503020204020204" pitchFamily="34" charset="-122"/>
                <a:cs typeface="微软雅黑" panose="020B0503020204020204" pitchFamily="34" charset="-122"/>
              </a:rPr>
              <a:t>定期开展</a:t>
            </a:r>
            <a:r>
              <a:rPr lang="zh-CN" sz="1300" spc="-5" dirty="0">
                <a:latin typeface="微软雅黑" panose="020B0503020204020204" pitchFamily="34" charset="-122"/>
                <a:cs typeface="微软雅黑" panose="020B0503020204020204" pitchFamily="34" charset="-122"/>
              </a:rPr>
              <a:t>宣传服务</a:t>
            </a:r>
            <a:r>
              <a:rPr sz="1300" spc="-5" dirty="0">
                <a:latin typeface="微软雅黑" panose="020B0503020204020204" pitchFamily="34" charset="-122"/>
                <a:cs typeface="微软雅黑" panose="020B0503020204020204" pitchFamily="34" charset="-122"/>
              </a:rPr>
              <a:t>活动</a:t>
            </a:r>
            <a:endParaRPr sz="1300">
              <a:latin typeface="微软雅黑" panose="020B0503020204020204" pitchFamily="34" charset="-122"/>
              <a:cs typeface="微软雅黑" panose="020B0503020204020204" pitchFamily="34" charset="-122"/>
            </a:endParaRPr>
          </a:p>
        </p:txBody>
      </p:sp>
      <p:sp>
        <p:nvSpPr>
          <p:cNvPr id="32" name="object 32"/>
          <p:cNvSpPr txBox="true"/>
          <p:nvPr/>
        </p:nvSpPr>
        <p:spPr>
          <a:xfrm>
            <a:off x="4983988" y="4386885"/>
            <a:ext cx="2320925" cy="541020"/>
          </a:xfrm>
          <a:prstGeom prst="rect">
            <a:avLst/>
          </a:prstGeom>
        </p:spPr>
        <p:txBody>
          <a:bodyPr vert="horz" wrap="square" lIns="0" tIns="72390" rIns="0" bIns="0" rtlCol="0">
            <a:spAutoFit/>
          </a:bodyPr>
          <a:lstStyle/>
          <a:p>
            <a:pPr marL="425450" indent="-174625">
              <a:lnSpc>
                <a:spcPct val="100000"/>
              </a:lnSpc>
              <a:spcBef>
                <a:spcPts val="570"/>
              </a:spcBef>
              <a:buFont typeface="Arial" panose="020B0604020202020204"/>
              <a:buChar char="•"/>
              <a:tabLst>
                <a:tab pos="425450" algn="l"/>
              </a:tabLst>
            </a:pPr>
            <a:r>
              <a:rPr sz="1300" spc="-10" dirty="0">
                <a:latin typeface="微软雅黑" panose="020B0503020204020204" pitchFamily="34" charset="-122"/>
                <a:cs typeface="微软雅黑" panose="020B0503020204020204" pitchFamily="34" charset="-122"/>
              </a:rPr>
              <a:t>楼层撤桶，集中投放</a:t>
            </a:r>
            <a:endParaRPr sz="1300">
              <a:latin typeface="微软雅黑" panose="020B0503020204020204" pitchFamily="34" charset="-122"/>
              <a:cs typeface="微软雅黑" panose="020B0503020204020204" pitchFamily="34" charset="-122"/>
            </a:endParaRPr>
          </a:p>
          <a:p>
            <a:pPr marL="425450" indent="-174625">
              <a:lnSpc>
                <a:spcPct val="100000"/>
              </a:lnSpc>
              <a:spcBef>
                <a:spcPts val="470"/>
              </a:spcBef>
              <a:buFont typeface="Arial" panose="020B0604020202020204"/>
              <a:buChar char="•"/>
              <a:tabLst>
                <a:tab pos="425450" algn="l"/>
              </a:tabLst>
            </a:pPr>
            <a:r>
              <a:rPr sz="1300" spc="-5" dirty="0">
                <a:latin typeface="微软雅黑" panose="020B0503020204020204" pitchFamily="34" charset="-122"/>
                <a:cs typeface="微软雅黑" panose="020B0503020204020204" pitchFamily="34" charset="-122"/>
              </a:rPr>
              <a:t>现场督导</a:t>
            </a:r>
            <a:endParaRPr sz="1300">
              <a:latin typeface="微软雅黑" panose="020B0503020204020204" pitchFamily="34" charset="-122"/>
              <a:cs typeface="微软雅黑" panose="020B0503020204020204" pitchFamily="34" charset="-122"/>
            </a:endParaRPr>
          </a:p>
        </p:txBody>
      </p:sp>
      <p:sp>
        <p:nvSpPr>
          <p:cNvPr id="33" name="object 33"/>
          <p:cNvSpPr txBox="true"/>
          <p:nvPr/>
        </p:nvSpPr>
        <p:spPr>
          <a:xfrm>
            <a:off x="5311775" y="2528544"/>
            <a:ext cx="1665605" cy="866775"/>
          </a:xfrm>
          <a:prstGeom prst="rect">
            <a:avLst/>
          </a:prstGeom>
        </p:spPr>
        <p:txBody>
          <a:bodyPr vert="horz" wrap="square" lIns="0" tIns="12700" rIns="0" bIns="0" rtlCol="0">
            <a:spAutoFit/>
          </a:bodyPr>
          <a:lstStyle/>
          <a:p>
            <a:pPr marL="108585" marR="5080" indent="-96520">
              <a:lnSpc>
                <a:spcPct val="120000"/>
              </a:lnSpc>
              <a:spcBef>
                <a:spcPts val="100"/>
              </a:spcBef>
            </a:pPr>
            <a:r>
              <a:rPr sz="1500" b="1" dirty="0">
                <a:solidFill>
                  <a:srgbClr val="252525"/>
                </a:solidFill>
                <a:latin typeface="微软雅黑" panose="020B0503020204020204" pitchFamily="34" charset="-122"/>
                <a:cs typeface="微软雅黑" panose="020B0503020204020204" pitchFamily="34" charset="-122"/>
              </a:rPr>
              <a:t>提高居民</a:t>
            </a:r>
            <a:r>
              <a:rPr sz="2300" b="1" dirty="0">
                <a:solidFill>
                  <a:srgbClr val="46AF5F"/>
                </a:solidFill>
                <a:latin typeface="微软雅黑" panose="020B0503020204020204" pitchFamily="34" charset="-122"/>
                <a:cs typeface="微软雅黑" panose="020B0503020204020204" pitchFamily="34" charset="-122"/>
              </a:rPr>
              <a:t>参与率 </a:t>
            </a:r>
            <a:r>
              <a:rPr sz="1500" b="1" dirty="0">
                <a:solidFill>
                  <a:srgbClr val="252525"/>
                </a:solidFill>
                <a:latin typeface="微软雅黑" panose="020B0503020204020204" pitchFamily="34" charset="-122"/>
                <a:cs typeface="微软雅黑" panose="020B0503020204020204" pitchFamily="34" charset="-122"/>
              </a:rPr>
              <a:t>和投放</a:t>
            </a:r>
            <a:r>
              <a:rPr sz="2300" b="1" dirty="0">
                <a:solidFill>
                  <a:srgbClr val="46AF5F"/>
                </a:solidFill>
                <a:latin typeface="微软雅黑" panose="020B0503020204020204" pitchFamily="34" charset="-122"/>
                <a:cs typeface="微软雅黑" panose="020B0503020204020204" pitchFamily="34" charset="-122"/>
              </a:rPr>
              <a:t>准确率</a:t>
            </a:r>
            <a:endParaRPr sz="2300">
              <a:latin typeface="微软雅黑" panose="020B0503020204020204" pitchFamily="34" charset="-122"/>
              <a:cs typeface="微软雅黑" panose="020B0503020204020204" pitchFamily="34" charset="-122"/>
            </a:endParaRPr>
          </a:p>
        </p:txBody>
      </p:sp>
      <p:sp>
        <p:nvSpPr>
          <p:cNvPr id="34" name="object 34"/>
          <p:cNvSpPr/>
          <p:nvPr/>
        </p:nvSpPr>
        <p:spPr>
          <a:xfrm>
            <a:off x="4980813" y="4301274"/>
            <a:ext cx="2320925" cy="989965"/>
          </a:xfrm>
          <a:custGeom>
            <a:avLst/>
            <a:gdLst/>
            <a:ahLst/>
            <a:cxnLst/>
            <a:rect l="l" t="t" r="r" b="b"/>
            <a:pathLst>
              <a:path w="2320925" h="989964">
                <a:moveTo>
                  <a:pt x="0" y="989926"/>
                </a:moveTo>
                <a:lnTo>
                  <a:pt x="2320416" y="989926"/>
                </a:lnTo>
                <a:lnTo>
                  <a:pt x="2320416" y="0"/>
                </a:lnTo>
                <a:lnTo>
                  <a:pt x="0" y="0"/>
                </a:lnTo>
                <a:lnTo>
                  <a:pt x="0" y="989926"/>
                </a:lnTo>
                <a:close/>
              </a:path>
            </a:pathLst>
          </a:custGeom>
          <a:solidFill>
            <a:srgbClr val="298EC0">
              <a:alpha val="7058"/>
            </a:srgbClr>
          </a:solidFill>
        </p:spPr>
        <p:txBody>
          <a:bodyPr wrap="square" lIns="0" tIns="0" rIns="0" bIns="0" rtlCol="0"/>
          <a:lstStyle/>
          <a:p/>
        </p:txBody>
      </p:sp>
      <p:sp>
        <p:nvSpPr>
          <p:cNvPr id="35" name="object 35"/>
          <p:cNvSpPr/>
          <p:nvPr/>
        </p:nvSpPr>
        <p:spPr>
          <a:xfrm>
            <a:off x="4920614" y="3775964"/>
            <a:ext cx="2441448" cy="525780"/>
          </a:xfrm>
          <a:prstGeom prst="rect">
            <a:avLst/>
          </a:prstGeom>
          <a:blipFill>
            <a:blip r:embed="rId2" cstate="print"/>
            <a:stretch>
              <a:fillRect/>
            </a:stretch>
          </a:blipFill>
        </p:spPr>
        <p:txBody>
          <a:bodyPr wrap="square" lIns="0" tIns="0" rIns="0" bIns="0" rtlCol="0"/>
          <a:lstStyle/>
          <a:p/>
        </p:txBody>
      </p:sp>
      <p:sp>
        <p:nvSpPr>
          <p:cNvPr id="36" name="object 36"/>
          <p:cNvSpPr txBox="true"/>
          <p:nvPr/>
        </p:nvSpPr>
        <p:spPr>
          <a:xfrm>
            <a:off x="5346191" y="3837685"/>
            <a:ext cx="848360" cy="223520"/>
          </a:xfrm>
          <a:prstGeom prst="rect">
            <a:avLst/>
          </a:prstGeom>
        </p:spPr>
        <p:txBody>
          <a:bodyPr vert="horz" wrap="square" lIns="0" tIns="12065" rIns="0" bIns="0" rtlCol="0">
            <a:spAutoFit/>
          </a:bodyPr>
          <a:lstStyle/>
          <a:p>
            <a:pPr marL="12700">
              <a:lnSpc>
                <a:spcPct val="100000"/>
              </a:lnSpc>
              <a:spcBef>
                <a:spcPts val="95"/>
              </a:spcBef>
            </a:pPr>
            <a:r>
              <a:rPr sz="1300" b="1" spc="-5" dirty="0">
                <a:solidFill>
                  <a:srgbClr val="404040"/>
                </a:solidFill>
                <a:latin typeface="微软雅黑" panose="020B0503020204020204" pitchFamily="34" charset="-122"/>
                <a:cs typeface="微软雅黑" panose="020B0503020204020204" pitchFamily="34" charset="-122"/>
              </a:rPr>
              <a:t>住宅区分类</a:t>
            </a:r>
            <a:endParaRPr sz="1300">
              <a:latin typeface="微软雅黑" panose="020B0503020204020204" pitchFamily="34" charset="-122"/>
              <a:cs typeface="微软雅黑" panose="020B0503020204020204" pitchFamily="34" charset="-122"/>
            </a:endParaRPr>
          </a:p>
        </p:txBody>
      </p:sp>
      <p:sp>
        <p:nvSpPr>
          <p:cNvPr id="37" name="object 37"/>
          <p:cNvSpPr txBox="true"/>
          <p:nvPr/>
        </p:nvSpPr>
        <p:spPr>
          <a:xfrm>
            <a:off x="7591170" y="3783101"/>
            <a:ext cx="2320925" cy="732155"/>
          </a:xfrm>
          <a:prstGeom prst="rect">
            <a:avLst/>
          </a:prstGeom>
        </p:spPr>
        <p:txBody>
          <a:bodyPr vert="horz" wrap="square" lIns="0" tIns="71755" rIns="0" bIns="0" rtlCol="0">
            <a:spAutoFit/>
          </a:bodyPr>
          <a:lstStyle/>
          <a:p>
            <a:pPr marL="288290" indent="0">
              <a:lnSpc>
                <a:spcPct val="100000"/>
              </a:lnSpc>
              <a:spcBef>
                <a:spcPts val="565"/>
              </a:spcBef>
              <a:buFont typeface="Arial" panose="020B0604020202020204"/>
              <a:buNone/>
              <a:tabLst>
                <a:tab pos="463550" algn="l"/>
              </a:tabLst>
            </a:pPr>
            <a:endParaRPr sz="1300">
              <a:latin typeface="微软雅黑" panose="020B0503020204020204" pitchFamily="34" charset="-122"/>
              <a:cs typeface="微软雅黑" panose="020B0503020204020204" pitchFamily="34" charset="-122"/>
            </a:endParaRPr>
          </a:p>
          <a:p>
            <a:pPr marL="462915" indent="-174625">
              <a:lnSpc>
                <a:spcPct val="100000"/>
              </a:lnSpc>
              <a:spcBef>
                <a:spcPts val="470"/>
              </a:spcBef>
              <a:buFont typeface="Arial" panose="020B0604020202020204"/>
              <a:buChar char="•"/>
              <a:tabLst>
                <a:tab pos="463550" algn="l"/>
              </a:tabLst>
            </a:pPr>
            <a:r>
              <a:rPr sz="1300" spc="-5" dirty="0">
                <a:latin typeface="微软雅黑" panose="020B0503020204020204" pitchFamily="34" charset="-122"/>
                <a:cs typeface="微软雅黑" panose="020B0503020204020204" pitchFamily="34" charset="-122"/>
              </a:rPr>
              <a:t>开展厨余垃圾分类</a:t>
            </a:r>
            <a:r>
              <a:rPr lang="zh-CN" sz="1300" spc="-5" dirty="0">
                <a:latin typeface="微软雅黑" panose="020B0503020204020204" pitchFamily="34" charset="-122"/>
                <a:cs typeface="微软雅黑" panose="020B0503020204020204" pitchFamily="34" charset="-122"/>
              </a:rPr>
              <a:t>，提高分出率</a:t>
            </a:r>
            <a:endParaRPr lang="zh-CN" sz="1300" spc="-5" dirty="0">
              <a:latin typeface="微软雅黑" panose="020B0503020204020204" pitchFamily="34" charset="-122"/>
              <a:cs typeface="微软雅黑" panose="020B0503020204020204" pitchFamily="34" charset="-122"/>
            </a:endParaRPr>
          </a:p>
        </p:txBody>
      </p:sp>
      <p:sp>
        <p:nvSpPr>
          <p:cNvPr id="38" name="object 38"/>
          <p:cNvSpPr txBox="true"/>
          <p:nvPr/>
        </p:nvSpPr>
        <p:spPr>
          <a:xfrm>
            <a:off x="7461503" y="2456306"/>
            <a:ext cx="2633345" cy="376555"/>
          </a:xfrm>
          <a:prstGeom prst="rect">
            <a:avLst/>
          </a:prstGeom>
        </p:spPr>
        <p:txBody>
          <a:bodyPr vert="horz" wrap="square" lIns="0" tIns="13335" rIns="0" bIns="0" rtlCol="0">
            <a:spAutoFit/>
          </a:bodyPr>
          <a:lstStyle/>
          <a:p>
            <a:pPr marL="12700">
              <a:lnSpc>
                <a:spcPct val="100000"/>
              </a:lnSpc>
              <a:spcBef>
                <a:spcPts val="105"/>
              </a:spcBef>
            </a:pPr>
            <a:r>
              <a:rPr sz="1500" b="1" dirty="0">
                <a:solidFill>
                  <a:srgbClr val="252525"/>
                </a:solidFill>
                <a:latin typeface="微软雅黑" panose="020B0503020204020204" pitchFamily="34" charset="-122"/>
                <a:cs typeface="微软雅黑" panose="020B0503020204020204" pitchFamily="34" charset="-122"/>
              </a:rPr>
              <a:t>提高生活垃圾</a:t>
            </a:r>
            <a:r>
              <a:rPr sz="2300" b="1" dirty="0">
                <a:solidFill>
                  <a:srgbClr val="46AF5F"/>
                </a:solidFill>
                <a:latin typeface="微软雅黑" panose="020B0503020204020204" pitchFamily="34" charset="-122"/>
                <a:cs typeface="微软雅黑" panose="020B0503020204020204" pitchFamily="34" charset="-122"/>
              </a:rPr>
              <a:t>回收利用率</a:t>
            </a:r>
            <a:endParaRPr sz="2300">
              <a:latin typeface="微软雅黑" panose="020B0503020204020204" pitchFamily="34" charset="-122"/>
              <a:cs typeface="微软雅黑" panose="020B0503020204020204" pitchFamily="34" charset="-122"/>
            </a:endParaRPr>
          </a:p>
        </p:txBody>
      </p:sp>
      <p:sp>
        <p:nvSpPr>
          <p:cNvPr id="39" name="object 39"/>
          <p:cNvSpPr/>
          <p:nvPr/>
        </p:nvSpPr>
        <p:spPr>
          <a:xfrm>
            <a:off x="7617205" y="3775748"/>
            <a:ext cx="2320925" cy="989965"/>
          </a:xfrm>
          <a:custGeom>
            <a:avLst/>
            <a:gdLst/>
            <a:ahLst/>
            <a:cxnLst/>
            <a:rect l="l" t="t" r="r" b="b"/>
            <a:pathLst>
              <a:path w="2320925" h="989964">
                <a:moveTo>
                  <a:pt x="0" y="989926"/>
                </a:moveTo>
                <a:lnTo>
                  <a:pt x="2320416" y="989926"/>
                </a:lnTo>
                <a:lnTo>
                  <a:pt x="2320416" y="0"/>
                </a:lnTo>
                <a:lnTo>
                  <a:pt x="0" y="0"/>
                </a:lnTo>
                <a:lnTo>
                  <a:pt x="0" y="989926"/>
                </a:lnTo>
                <a:close/>
              </a:path>
            </a:pathLst>
          </a:custGeom>
          <a:solidFill>
            <a:srgbClr val="298EC0">
              <a:alpha val="7058"/>
            </a:srgbClr>
          </a:solidFill>
        </p:spPr>
        <p:txBody>
          <a:bodyPr wrap="square" lIns="0" tIns="0" rIns="0" bIns="0" rtlCol="0"/>
          <a:lstStyle/>
          <a:p/>
        </p:txBody>
      </p:sp>
      <p:sp>
        <p:nvSpPr>
          <p:cNvPr id="40" name="object 40"/>
          <p:cNvSpPr/>
          <p:nvPr/>
        </p:nvSpPr>
        <p:spPr>
          <a:xfrm>
            <a:off x="7526655" y="3158744"/>
            <a:ext cx="2441448" cy="521208"/>
          </a:xfrm>
          <a:prstGeom prst="rect">
            <a:avLst/>
          </a:prstGeom>
          <a:blipFill>
            <a:blip r:embed="rId3" cstate="print"/>
            <a:stretch>
              <a:fillRect/>
            </a:stretch>
          </a:blipFill>
        </p:spPr>
        <p:txBody>
          <a:bodyPr wrap="square" lIns="0" tIns="0" rIns="0" bIns="0" rtlCol="0"/>
          <a:lstStyle/>
          <a:p/>
        </p:txBody>
      </p:sp>
      <p:cxnSp>
        <p:nvCxnSpPr>
          <p:cNvPr id="43"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4"/>
          <a:stretch>
            <a:fillRect/>
          </a:stretch>
        </p:blipFill>
        <p:spPr>
          <a:xfrm>
            <a:off x="709295" y="279400"/>
            <a:ext cx="561340" cy="561340"/>
          </a:xfrm>
          <a:prstGeom prst="rect">
            <a:avLst/>
          </a:prstGeom>
        </p:spPr>
      </p:pic>
      <p:sp>
        <p:nvSpPr>
          <p:cNvPr id="5" name="object 36"/>
          <p:cNvSpPr txBox="true"/>
          <p:nvPr/>
        </p:nvSpPr>
        <p:spPr>
          <a:xfrm>
            <a:off x="7895716" y="3306825"/>
            <a:ext cx="848360" cy="223520"/>
          </a:xfrm>
          <a:prstGeom prst="rect">
            <a:avLst/>
          </a:prstGeom>
        </p:spPr>
        <p:txBody>
          <a:bodyPr vert="horz" wrap="square" lIns="0" tIns="12065" rIns="0" bIns="0" rtlCol="0">
            <a:spAutoFit/>
          </a:bodyPr>
          <a:p>
            <a:pPr marL="12700">
              <a:lnSpc>
                <a:spcPct val="100000"/>
              </a:lnSpc>
              <a:spcBef>
                <a:spcPts val="95"/>
              </a:spcBef>
            </a:pPr>
            <a:r>
              <a:rPr sz="1300" b="1" spc="-5" dirty="0">
                <a:solidFill>
                  <a:srgbClr val="404040"/>
                </a:solidFill>
                <a:latin typeface="微软雅黑" panose="020B0503020204020204" pitchFamily="34" charset="-122"/>
                <a:cs typeface="微软雅黑" panose="020B0503020204020204" pitchFamily="34" charset="-122"/>
              </a:rPr>
              <a:t>住宅区分类</a:t>
            </a:r>
            <a:endParaRPr sz="1300">
              <a:latin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93090" y="2169795"/>
            <a:ext cx="11006455" cy="22142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2" name="object 2"/>
          <p:cNvSpPr/>
          <p:nvPr/>
        </p:nvSpPr>
        <p:spPr>
          <a:xfrm>
            <a:off x="195580" y="10033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584071" y="2623629"/>
            <a:ext cx="9024620" cy="1489710"/>
          </a:xfrm>
          <a:prstGeom prst="rect">
            <a:avLst/>
          </a:prstGeom>
        </p:spPr>
        <p:txBody>
          <a:bodyPr vert="horz" wrap="square" lIns="0" tIns="12700" rIns="0" bIns="0" rtlCol="0">
            <a:spAutoFit/>
          </a:bodyPr>
          <a:lstStyle/>
          <a:p>
            <a:pPr algn="ctr">
              <a:lnSpc>
                <a:spcPct val="100000"/>
              </a:lnSpc>
              <a:spcBef>
                <a:spcPts val="100"/>
              </a:spcBef>
            </a:pPr>
            <a:r>
              <a:rPr sz="4800"/>
              <a:t> </a:t>
            </a:r>
            <a:r>
              <a:rPr sz="4800" u="sng" spc="-5" dirty="0">
                <a:solidFill>
                  <a:srgbClr val="00569C"/>
                </a:solidFill>
                <a:uFill>
                  <a:solidFill>
                    <a:srgbClr val="4F5052"/>
                  </a:solidFill>
                </a:uFill>
              </a:rPr>
              <a:t>“三定一督</a:t>
            </a:r>
            <a:r>
              <a:rPr lang="en-US" sz="4800" u="sng" spc="-5" dirty="0">
                <a:solidFill>
                  <a:srgbClr val="00569C"/>
                </a:solidFill>
                <a:uFill>
                  <a:solidFill>
                    <a:srgbClr val="4F5052"/>
                  </a:solidFill>
                </a:uFill>
              </a:rPr>
              <a:t>   </a:t>
            </a:r>
            <a:r>
              <a:rPr sz="4800" u="sng" spc="-5" dirty="0">
                <a:solidFill>
                  <a:srgbClr val="00569C"/>
                </a:solidFill>
                <a:uFill>
                  <a:solidFill>
                    <a:srgbClr val="4F5052"/>
                  </a:solidFill>
                </a:uFill>
              </a:rPr>
              <a:t>4+3”模式</a:t>
            </a:r>
            <a:r>
              <a:rPr lang="zh-CN" sz="4800" u="sng" spc="-5" dirty="0">
                <a:solidFill>
                  <a:srgbClr val="00569C"/>
                </a:solidFill>
                <a:uFill>
                  <a:solidFill>
                    <a:srgbClr val="4F5052"/>
                  </a:solidFill>
                </a:uFill>
              </a:rPr>
              <a:t>在</a:t>
            </a:r>
            <a:endParaRPr sz="4800"/>
          </a:p>
          <a:p>
            <a:pPr marR="978535" algn="ctr">
              <a:lnSpc>
                <a:spcPct val="100000"/>
              </a:lnSpc>
              <a:tabLst>
                <a:tab pos="494030" algn="l"/>
              </a:tabLst>
            </a:pPr>
            <a:r>
              <a:rPr sz="4800" b="0" u="sng" dirty="0">
                <a:solidFill>
                  <a:srgbClr val="00569C"/>
                </a:solidFill>
                <a:uFill>
                  <a:solidFill>
                    <a:srgbClr val="4F5052"/>
                  </a:solidFill>
                </a:uFill>
                <a:latin typeface="Times New Roman" panose="02020603050405020304"/>
                <a:cs typeface="Times New Roman" panose="02020603050405020304"/>
              </a:rPr>
              <a:t> 	</a:t>
            </a:r>
            <a:r>
              <a:rPr lang="zh-CN" sz="4800" u="sng" spc="-5" dirty="0">
                <a:solidFill>
                  <a:srgbClr val="00569C"/>
                </a:solidFill>
                <a:uFill>
                  <a:solidFill>
                    <a:srgbClr val="4F5052"/>
                  </a:solidFill>
                </a:uFill>
              </a:rPr>
              <a:t>社区的应用</a:t>
            </a:r>
            <a:r>
              <a:rPr lang="en-US" altLang="zh-CN" sz="4800" u="sng" spc="-5" dirty="0">
                <a:solidFill>
                  <a:srgbClr val="00569C"/>
                </a:solidFill>
                <a:uFill>
                  <a:solidFill>
                    <a:srgbClr val="4F5052"/>
                  </a:solidFill>
                </a:uFill>
              </a:rPr>
              <a:t>  </a:t>
            </a:r>
            <a:endParaRPr lang="en-US" altLang="zh-CN" sz="4800" u="sng" spc="-5" dirty="0">
              <a:solidFill>
                <a:srgbClr val="00569C"/>
              </a:solidFill>
              <a:uFill>
                <a:solidFill>
                  <a:srgbClr val="4F5052"/>
                </a:solidFill>
              </a:uFill>
              <a:latin typeface="Times New Roman" panose="02020603050405020304"/>
              <a:cs typeface="Times New Roman" panose="02020603050405020304"/>
            </a:endParaRPr>
          </a:p>
        </p:txBody>
      </p:sp>
      <p:sp>
        <p:nvSpPr>
          <p:cNvPr id="39" name="Content Placeholder 2"/>
          <p:cNvSpPr txBox="true"/>
          <p:nvPr/>
        </p:nvSpPr>
        <p:spPr>
          <a:xfrm>
            <a:off x="1489075" y="311150"/>
            <a:ext cx="505777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sz="2400" b="1" spc="-5" dirty="0">
                <a:solidFill>
                  <a:srgbClr val="242424"/>
                </a:solidFill>
                <a:uFillTx/>
                <a:latin typeface="Arial" panose="020B0604020202020204" pitchFamily="34" charset="0"/>
                <a:ea typeface="微软雅黑" panose="020B0503020204020204" pitchFamily="34" charset="-122"/>
                <a:cs typeface="+mj-cs"/>
                <a:sym typeface="+mn-lt"/>
              </a:rPr>
              <a:t>4.3 垃圾分类的“德阳模式”</a:t>
            </a:r>
            <a:endParaRPr lang="zh-CN" altLang="en-US" sz="2655" b="1" dirty="0">
              <a:solidFill>
                <a:schemeClr val="tx1">
                  <a:lumMod val="75000"/>
                  <a:lumOff val="25000"/>
                </a:schemeClr>
              </a:solidFill>
              <a:ea typeface="微软雅黑" panose="020B0503020204020204" pitchFamily="34" charset="-122"/>
              <a:cs typeface="+mn-ea"/>
              <a:sym typeface="+mn-lt"/>
            </a:endParaRPr>
          </a:p>
        </p:txBody>
      </p:sp>
      <p:cxnSp>
        <p:nvCxnSpPr>
          <p:cNvPr id="19"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1"/>
          <a:stretch>
            <a:fillRect/>
          </a:stretch>
        </p:blipFill>
        <p:spPr>
          <a:xfrm>
            <a:off x="709295" y="279400"/>
            <a:ext cx="561340" cy="561340"/>
          </a:xfrm>
          <a:prstGeom prst="rect">
            <a:avLst/>
          </a:prstGeom>
        </p:spPr>
      </p:pic>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罗江03"/>
          <p:cNvPicPr>
            <a:picLocks noChangeAspect="true"/>
          </p:cNvPicPr>
          <p:nvPr/>
        </p:nvPicPr>
        <p:blipFill>
          <a:blip r:embed="rId1"/>
          <a:stretch>
            <a:fillRect/>
          </a:stretch>
        </p:blipFill>
        <p:spPr>
          <a:xfrm>
            <a:off x="6223635" y="3836670"/>
            <a:ext cx="3402965" cy="2551430"/>
          </a:xfrm>
          <a:prstGeom prst="rect">
            <a:avLst/>
          </a:prstGeom>
        </p:spPr>
      </p:pic>
      <p:sp>
        <p:nvSpPr>
          <p:cNvPr id="9" name="标题 1"/>
          <p:cNvSpPr>
            <a:spLocks noGrp="true"/>
          </p:cNvSpPr>
          <p:nvPr/>
        </p:nvSpPr>
        <p:spPr>
          <a:xfrm>
            <a:off x="727075" y="516890"/>
            <a:ext cx="4422140" cy="705485"/>
          </a:xfrm>
          <a:prstGeom prst="rect">
            <a:avLst/>
          </a:prstGeom>
        </p:spPr>
        <p:txBody>
          <a:bodyPr vert="horz" lIns="90000" tIns="46800" rIns="90000" bIns="46800" rtlCol="0" anchor="ctr" anchorCtr="false">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en-US" sz="2800"/>
              <a:t>什么是“三定一督”？</a:t>
            </a:r>
            <a:endParaRPr lang="zh-CN" altLang="en-US" sz="2800"/>
          </a:p>
        </p:txBody>
      </p:sp>
      <p:sp>
        <p:nvSpPr>
          <p:cNvPr id="10" name="内容占位符 2"/>
          <p:cNvSpPr>
            <a:spLocks noGrp="true"/>
          </p:cNvSpPr>
          <p:nvPr/>
        </p:nvSpPr>
        <p:spPr>
          <a:xfrm>
            <a:off x="594360" y="1222375"/>
            <a:ext cx="4686935" cy="249428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t>三定：定时</a:t>
            </a:r>
            <a:r>
              <a:rPr lang="en-US" altLang="zh-CN" sz="2400"/>
              <a:t>——</a:t>
            </a:r>
            <a:r>
              <a:rPr lang="zh-CN" altLang="en-US" sz="2400"/>
              <a:t>分类投放</a:t>
            </a:r>
            <a:endParaRPr lang="zh-CN" altLang="en-US" sz="2400"/>
          </a:p>
          <a:p>
            <a:pPr marL="0" indent="0">
              <a:buNone/>
            </a:pPr>
            <a:r>
              <a:rPr lang="en-US" altLang="zh-CN" sz="2400"/>
              <a:t>            </a:t>
            </a:r>
            <a:r>
              <a:rPr lang="zh-CN" altLang="en-US" sz="2400"/>
              <a:t>定点</a:t>
            </a:r>
            <a:r>
              <a:rPr lang="en-US" altLang="zh-CN" sz="2400"/>
              <a:t>——</a:t>
            </a:r>
            <a:r>
              <a:rPr lang="zh-CN" altLang="en-US" sz="2400"/>
              <a:t>分类投放点</a:t>
            </a:r>
            <a:endParaRPr lang="zh-CN" altLang="en-US" sz="2400"/>
          </a:p>
          <a:p>
            <a:pPr marL="0" indent="0">
              <a:buNone/>
            </a:pPr>
            <a:r>
              <a:rPr lang="en-US" altLang="zh-CN" sz="2400"/>
              <a:t>            </a:t>
            </a:r>
            <a:r>
              <a:rPr lang="zh-CN" altLang="en-US" sz="2400"/>
              <a:t>定人</a:t>
            </a:r>
            <a:r>
              <a:rPr lang="en-US" altLang="zh-CN" sz="2400"/>
              <a:t>——</a:t>
            </a:r>
            <a:r>
              <a:rPr lang="zh-CN" altLang="en-US" sz="2400"/>
              <a:t>专职督导员</a:t>
            </a:r>
            <a:endParaRPr lang="zh-CN" altLang="en-US" sz="2400"/>
          </a:p>
          <a:p>
            <a:r>
              <a:rPr lang="zh-CN" altLang="en-US" sz="2400"/>
              <a:t>一督：专职督导制度</a:t>
            </a:r>
            <a:endParaRPr lang="zh-CN" altLang="en-US" sz="2400"/>
          </a:p>
        </p:txBody>
      </p:sp>
      <p:sp>
        <p:nvSpPr>
          <p:cNvPr id="11" name="文本框 10"/>
          <p:cNvSpPr txBox="true"/>
          <p:nvPr/>
        </p:nvSpPr>
        <p:spPr>
          <a:xfrm>
            <a:off x="6209665" y="608330"/>
            <a:ext cx="5015230" cy="521970"/>
          </a:xfrm>
          <a:prstGeom prst="rect">
            <a:avLst/>
          </a:prstGeom>
          <a:noFill/>
        </p:spPr>
        <p:txBody>
          <a:bodyPr wrap="square" rtlCol="0" anchor="t">
            <a:spAutoFit/>
          </a:bodyPr>
          <a:p>
            <a:r>
              <a:rPr lang="zh-CN" altLang="en-US" sz="2800" b="1"/>
              <a:t>“两桶一带”原则：</a:t>
            </a:r>
            <a:endParaRPr lang="zh-CN" altLang="en-US" sz="2800" b="1"/>
          </a:p>
        </p:txBody>
      </p:sp>
      <p:sp>
        <p:nvSpPr>
          <p:cNvPr id="12" name="内容占位符 2"/>
          <p:cNvSpPr>
            <a:spLocks noGrp="true"/>
          </p:cNvSpPr>
          <p:nvPr/>
        </p:nvSpPr>
        <p:spPr>
          <a:xfrm>
            <a:off x="5760720" y="1222375"/>
            <a:ext cx="5464175" cy="261429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t>两桶：厨余垃圾桶</a:t>
            </a:r>
            <a:endParaRPr lang="zh-CN" altLang="en-US" sz="2400"/>
          </a:p>
          <a:p>
            <a:pPr marL="0" indent="0">
              <a:buNone/>
            </a:pPr>
            <a:r>
              <a:rPr lang="en-US" altLang="zh-CN" sz="2400"/>
              <a:t>            </a:t>
            </a:r>
            <a:r>
              <a:rPr lang="zh-CN" altLang="en-US" sz="2400"/>
              <a:t>其他垃圾桶</a:t>
            </a:r>
            <a:endParaRPr lang="zh-CN" altLang="en-US" sz="2400"/>
          </a:p>
          <a:p>
            <a:r>
              <a:rPr lang="zh-CN" altLang="en-US" sz="2400"/>
              <a:t>一带：产生的可回收物、有害垃圾及时分类装好，带下楼分类投放。</a:t>
            </a:r>
            <a:endParaRPr lang="zh-CN" altLang="en-US" sz="2400"/>
          </a:p>
        </p:txBody>
      </p:sp>
      <p:pic>
        <p:nvPicPr>
          <p:cNvPr id="13" name="图片 12" descr="什邡市03"/>
          <p:cNvPicPr>
            <a:picLocks noChangeAspect="true"/>
          </p:cNvPicPr>
          <p:nvPr/>
        </p:nvPicPr>
        <p:blipFill>
          <a:blip r:embed="rId2"/>
          <a:stretch>
            <a:fillRect/>
          </a:stretch>
        </p:blipFill>
        <p:spPr>
          <a:xfrm>
            <a:off x="1879600" y="3836670"/>
            <a:ext cx="3401695" cy="255143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350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34972" y="1487258"/>
            <a:ext cx="9652254" cy="4640961"/>
          </a:xfrm>
          <a:prstGeom prst="rect">
            <a:avLst/>
          </a:prstGeom>
          <a:blipFill>
            <a:blip r:embed="rId1" cstate="print"/>
            <a:stretch>
              <a:fillRect/>
            </a:stretch>
          </a:blipFill>
        </p:spPr>
        <p:txBody>
          <a:bodyPr wrap="square" lIns="0" tIns="0" rIns="0" bIns="0" rtlCol="0"/>
          <a:lstStyle/>
          <a:p/>
        </p:txBody>
      </p:sp>
      <p:sp>
        <p:nvSpPr>
          <p:cNvPr id="7" name="object 7"/>
          <p:cNvSpPr/>
          <p:nvPr/>
        </p:nvSpPr>
        <p:spPr>
          <a:xfrm>
            <a:off x="7426325" y="2213610"/>
            <a:ext cx="3362325" cy="3188970"/>
          </a:xfrm>
          <a:prstGeom prst="rect">
            <a:avLst/>
          </a:prstGeom>
          <a:blipFill rotWithShape="true">
            <a:blip r:embed="rId2" cstate="print"/>
            <a:stretch>
              <a:fillRect/>
            </a:stretch>
          </a:blipFill>
        </p:spPr>
        <p:txBody>
          <a:bodyPr wrap="square" lIns="0" tIns="0" rIns="0" bIns="0" rtlCol="0"/>
          <a:lstStyle/>
          <a:p/>
        </p:txBody>
      </p:sp>
      <p:sp>
        <p:nvSpPr>
          <p:cNvPr id="8" name="object 8"/>
          <p:cNvSpPr txBox="true"/>
          <p:nvPr/>
        </p:nvSpPr>
        <p:spPr>
          <a:xfrm>
            <a:off x="2465070" y="1678940"/>
            <a:ext cx="4741545" cy="4257675"/>
          </a:xfrm>
          <a:prstGeom prst="rect">
            <a:avLst/>
          </a:prstGeom>
        </p:spPr>
        <p:txBody>
          <a:bodyPr vert="horz" wrap="square" lIns="0" tIns="131445" rIns="0" bIns="0" rtlCol="0">
            <a:spAutoFit/>
          </a:bodyPr>
          <a:lstStyle/>
          <a:p>
            <a:pPr marL="12700">
              <a:lnSpc>
                <a:spcPct val="100000"/>
              </a:lnSpc>
              <a:spcBef>
                <a:spcPts val="1035"/>
              </a:spcBef>
            </a:pPr>
            <a:r>
              <a:rPr lang="zh-CN" sz="2400">
                <a:solidFill>
                  <a:srgbClr val="FF0000"/>
                </a:solidFill>
                <a:effectLst>
                  <a:outerShdw blurRad="38100" dist="38100" dir="2700000" algn="tl">
                    <a:srgbClr val="000000">
                      <a:alpha val="43137"/>
                    </a:srgbClr>
                  </a:outerShdw>
                </a:effectLst>
                <a:latin typeface="微软雅黑" panose="020B0503020204020204" pitchFamily="34" charset="-122"/>
                <a:cs typeface="微软雅黑" panose="020B0503020204020204" pitchFamily="34" charset="-122"/>
              </a:rPr>
              <a:t>实施“</a:t>
            </a:r>
            <a:r>
              <a:rPr lang="zh-CN" sz="2400">
                <a:solidFill>
                  <a:srgbClr val="FF0000"/>
                </a:solidFill>
                <a:effectLst>
                  <a:outerShdw blurRad="38100" dist="38100" dir="2700000" algn="tl">
                    <a:srgbClr val="000000">
                      <a:alpha val="43137"/>
                    </a:srgbClr>
                  </a:outerShdw>
                </a:effectLst>
                <a:latin typeface="微软雅黑" panose="020B0503020204020204" pitchFamily="34" charset="-122"/>
                <a:cs typeface="微软雅黑" panose="020B0503020204020204" pitchFamily="34" charset="-122"/>
                <a:sym typeface="+mn-ea"/>
              </a:rPr>
              <a:t>撤桶并点</a:t>
            </a:r>
            <a:r>
              <a:rPr lang="zh-CN" sz="2400">
                <a:solidFill>
                  <a:srgbClr val="FF0000"/>
                </a:solidFill>
                <a:effectLst>
                  <a:outerShdw blurRad="38100" dist="38100" dir="2700000" algn="tl">
                    <a:srgbClr val="000000">
                      <a:alpha val="43137"/>
                    </a:srgbClr>
                  </a:outerShdw>
                </a:effectLst>
                <a:latin typeface="微软雅黑" panose="020B0503020204020204" pitchFamily="34" charset="-122"/>
                <a:cs typeface="微软雅黑" panose="020B0503020204020204" pitchFamily="34" charset="-122"/>
              </a:rPr>
              <a:t>”</a:t>
            </a:r>
            <a:endParaRPr sz="1800">
              <a:latin typeface="微软雅黑" panose="020B0503020204020204" pitchFamily="34" charset="-122"/>
              <a:cs typeface="微软雅黑" panose="020B0503020204020204" pitchFamily="34" charset="-122"/>
            </a:endParaRPr>
          </a:p>
          <a:p>
            <a:pPr marL="12700">
              <a:lnSpc>
                <a:spcPct val="100000"/>
              </a:lnSpc>
              <a:spcBef>
                <a:spcPts val="1035"/>
              </a:spcBef>
            </a:pPr>
            <a:r>
              <a:rPr b="1" spc="-5" dirty="0">
                <a:solidFill>
                  <a:srgbClr val="242424"/>
                </a:solidFill>
                <a:latin typeface="微软雅黑" panose="020B0503020204020204" pitchFamily="34" charset="-122"/>
                <a:cs typeface="微软雅黑" panose="020B0503020204020204" pitchFamily="34" charset="-122"/>
                <a:sym typeface="+mn-ea"/>
              </a:rPr>
              <a:t>1</a:t>
            </a:r>
            <a:r>
              <a:rPr b="1" dirty="0">
                <a:solidFill>
                  <a:srgbClr val="242424"/>
                </a:solidFill>
                <a:latin typeface="微软雅黑" panose="020B0503020204020204" pitchFamily="34" charset="-122"/>
                <a:cs typeface="微软雅黑" panose="020B0503020204020204" pitchFamily="34" charset="-122"/>
                <a:sym typeface="+mn-ea"/>
              </a:rPr>
              <a:t>、楼层</a:t>
            </a:r>
            <a:r>
              <a:rPr b="1" spc="-15" dirty="0">
                <a:solidFill>
                  <a:srgbClr val="242424"/>
                </a:solidFill>
                <a:latin typeface="微软雅黑" panose="020B0503020204020204" pitchFamily="34" charset="-122"/>
                <a:cs typeface="微软雅黑" panose="020B0503020204020204" pitchFamily="34" charset="-122"/>
                <a:sym typeface="+mn-ea"/>
              </a:rPr>
              <a:t>的</a:t>
            </a:r>
            <a:r>
              <a:rPr b="1" dirty="0">
                <a:solidFill>
                  <a:srgbClr val="242424"/>
                </a:solidFill>
                <a:latin typeface="微软雅黑" panose="020B0503020204020204" pitchFamily="34" charset="-122"/>
                <a:cs typeface="微软雅黑" panose="020B0503020204020204" pitchFamily="34" charset="-122"/>
                <a:sym typeface="+mn-ea"/>
              </a:rPr>
              <a:t>垃圾</a:t>
            </a:r>
            <a:r>
              <a:rPr b="1" spc="-15" dirty="0">
                <a:solidFill>
                  <a:srgbClr val="242424"/>
                </a:solidFill>
                <a:latin typeface="微软雅黑" panose="020B0503020204020204" pitchFamily="34" charset="-122"/>
                <a:cs typeface="微软雅黑" panose="020B0503020204020204" pitchFamily="34" charset="-122"/>
                <a:sym typeface="+mn-ea"/>
              </a:rPr>
              <a:t>桶通</a:t>
            </a:r>
            <a:r>
              <a:rPr b="1" dirty="0">
                <a:solidFill>
                  <a:srgbClr val="242424"/>
                </a:solidFill>
                <a:latin typeface="微软雅黑" panose="020B0503020204020204" pitchFamily="34" charset="-122"/>
                <a:cs typeface="微软雅黑" panose="020B0503020204020204" pitchFamily="34" charset="-122"/>
                <a:sym typeface="+mn-ea"/>
              </a:rPr>
              <a:t>常在消</a:t>
            </a:r>
            <a:r>
              <a:rPr b="1" spc="-15" dirty="0">
                <a:solidFill>
                  <a:srgbClr val="242424"/>
                </a:solidFill>
                <a:latin typeface="微软雅黑" panose="020B0503020204020204" pitchFamily="34" charset="-122"/>
                <a:cs typeface="微软雅黑" panose="020B0503020204020204" pitchFamily="34" charset="-122"/>
                <a:sym typeface="+mn-ea"/>
              </a:rPr>
              <a:t>防</a:t>
            </a:r>
            <a:r>
              <a:rPr b="1" dirty="0">
                <a:solidFill>
                  <a:srgbClr val="242424"/>
                </a:solidFill>
                <a:latin typeface="微软雅黑" panose="020B0503020204020204" pitchFamily="34" charset="-122"/>
                <a:cs typeface="微软雅黑" panose="020B0503020204020204" pitchFamily="34" charset="-122"/>
                <a:sym typeface="+mn-ea"/>
              </a:rPr>
              <a:t>通</a:t>
            </a:r>
            <a:r>
              <a:rPr b="1" spc="5" dirty="0">
                <a:solidFill>
                  <a:srgbClr val="242424"/>
                </a:solidFill>
                <a:latin typeface="微软雅黑" panose="020B0503020204020204" pitchFamily="34" charset="-122"/>
                <a:cs typeface="微软雅黑" panose="020B0503020204020204" pitchFamily="34" charset="-122"/>
                <a:sym typeface="+mn-ea"/>
              </a:rPr>
              <a:t>道</a:t>
            </a:r>
            <a:r>
              <a:rPr b="1" spc="-15" dirty="0">
                <a:solidFill>
                  <a:srgbClr val="242424"/>
                </a:solidFill>
                <a:latin typeface="微软雅黑" panose="020B0503020204020204" pitchFamily="34" charset="-122"/>
                <a:cs typeface="微软雅黑" panose="020B0503020204020204" pitchFamily="34" charset="-122"/>
                <a:sym typeface="+mn-ea"/>
              </a:rPr>
              <a:t>，违</a:t>
            </a:r>
            <a:r>
              <a:rPr b="1" dirty="0">
                <a:solidFill>
                  <a:srgbClr val="242424"/>
                </a:solidFill>
                <a:latin typeface="微软雅黑" panose="020B0503020204020204" pitchFamily="34" charset="-122"/>
                <a:cs typeface="微软雅黑" panose="020B0503020204020204" pitchFamily="34" charset="-122"/>
                <a:sym typeface="+mn-ea"/>
              </a:rPr>
              <a:t>反了建筑</a:t>
            </a:r>
            <a:r>
              <a:rPr b="1" spc="-15" dirty="0">
                <a:solidFill>
                  <a:srgbClr val="242424"/>
                </a:solidFill>
                <a:latin typeface="微软雅黑" panose="020B0503020204020204" pitchFamily="34" charset="-122"/>
                <a:cs typeface="微软雅黑" panose="020B0503020204020204" pitchFamily="34" charset="-122"/>
                <a:sym typeface="+mn-ea"/>
              </a:rPr>
              <a:t>消防</a:t>
            </a:r>
            <a:r>
              <a:rPr b="1" dirty="0">
                <a:solidFill>
                  <a:srgbClr val="242424"/>
                </a:solidFill>
                <a:latin typeface="微软雅黑" panose="020B0503020204020204" pitchFamily="34" charset="-122"/>
                <a:cs typeface="微软雅黑" panose="020B0503020204020204" pitchFamily="34" charset="-122"/>
                <a:sym typeface="+mn-ea"/>
              </a:rPr>
              <a:t>管理法</a:t>
            </a:r>
            <a:r>
              <a:rPr b="1" spc="-10" dirty="0">
                <a:solidFill>
                  <a:srgbClr val="242424"/>
                </a:solidFill>
                <a:latin typeface="微软雅黑" panose="020B0503020204020204" pitchFamily="34" charset="-122"/>
                <a:cs typeface="微软雅黑" panose="020B0503020204020204" pitchFamily="34" charset="-122"/>
                <a:sym typeface="+mn-ea"/>
              </a:rPr>
              <a:t>规</a:t>
            </a:r>
            <a:r>
              <a:rPr b="1" dirty="0">
                <a:solidFill>
                  <a:srgbClr val="242424"/>
                </a:solidFill>
                <a:latin typeface="微软雅黑" panose="020B0503020204020204" pitchFamily="34" charset="-122"/>
                <a:cs typeface="微软雅黑" panose="020B0503020204020204" pitchFamily="34" charset="-122"/>
                <a:sym typeface="+mn-ea"/>
              </a:rPr>
              <a:t>；而</a:t>
            </a:r>
            <a:r>
              <a:rPr b="1" spc="-15" dirty="0">
                <a:solidFill>
                  <a:srgbClr val="242424"/>
                </a:solidFill>
                <a:latin typeface="微软雅黑" panose="020B0503020204020204" pitchFamily="34" charset="-122"/>
                <a:cs typeface="微软雅黑" panose="020B0503020204020204" pitchFamily="34" charset="-122"/>
                <a:sym typeface="+mn-ea"/>
              </a:rPr>
              <a:t>垃圾</a:t>
            </a:r>
            <a:r>
              <a:rPr b="1" dirty="0">
                <a:solidFill>
                  <a:srgbClr val="242424"/>
                </a:solidFill>
                <a:latin typeface="微软雅黑" panose="020B0503020204020204" pitchFamily="34" charset="-122"/>
                <a:cs typeface="微软雅黑" panose="020B0503020204020204" pitchFamily="34" charset="-122"/>
                <a:sym typeface="+mn-ea"/>
              </a:rPr>
              <a:t>在消防</a:t>
            </a:r>
            <a:r>
              <a:rPr b="1" spc="-15" dirty="0">
                <a:solidFill>
                  <a:srgbClr val="242424"/>
                </a:solidFill>
                <a:latin typeface="微软雅黑" panose="020B0503020204020204" pitchFamily="34" charset="-122"/>
                <a:cs typeface="微软雅黑" panose="020B0503020204020204" pitchFamily="34" charset="-122"/>
                <a:sym typeface="+mn-ea"/>
              </a:rPr>
              <a:t>通</a:t>
            </a:r>
            <a:r>
              <a:rPr b="1" dirty="0">
                <a:solidFill>
                  <a:srgbClr val="242424"/>
                </a:solidFill>
                <a:latin typeface="微软雅黑" panose="020B0503020204020204" pitchFamily="34" charset="-122"/>
                <a:cs typeface="微软雅黑" panose="020B0503020204020204" pitchFamily="34" charset="-122"/>
                <a:sym typeface="+mn-ea"/>
              </a:rPr>
              <a:t>道堆</a:t>
            </a:r>
            <a:r>
              <a:rPr b="1" spc="-10" dirty="0">
                <a:solidFill>
                  <a:srgbClr val="242424"/>
                </a:solidFill>
                <a:latin typeface="微软雅黑" panose="020B0503020204020204" pitchFamily="34" charset="-122"/>
                <a:cs typeface="微软雅黑" panose="020B0503020204020204" pitchFamily="34" charset="-122"/>
                <a:sym typeface="+mn-ea"/>
              </a:rPr>
              <a:t>积</a:t>
            </a:r>
            <a:r>
              <a:rPr b="1" spc="-15" dirty="0">
                <a:solidFill>
                  <a:srgbClr val="242424"/>
                </a:solidFill>
                <a:latin typeface="微软雅黑" panose="020B0503020204020204" pitchFamily="34" charset="-122"/>
                <a:cs typeface="微软雅黑" panose="020B0503020204020204" pitchFamily="34" charset="-122"/>
                <a:sym typeface="+mn-ea"/>
              </a:rPr>
              <a:t>，</a:t>
            </a:r>
            <a:r>
              <a:rPr b="1" dirty="0">
                <a:solidFill>
                  <a:srgbClr val="242424"/>
                </a:solidFill>
                <a:latin typeface="微软雅黑" panose="020B0503020204020204" pitchFamily="34" charset="-122"/>
                <a:cs typeface="微软雅黑" panose="020B0503020204020204" pitchFamily="34" charset="-122"/>
                <a:sym typeface="+mn-ea"/>
              </a:rPr>
              <a:t>也变成了</a:t>
            </a:r>
            <a:r>
              <a:rPr b="1" spc="5" dirty="0">
                <a:solidFill>
                  <a:srgbClr val="242424"/>
                </a:solidFill>
                <a:latin typeface="微软雅黑" panose="020B0503020204020204" pitchFamily="34" charset="-122"/>
                <a:cs typeface="微软雅黑" panose="020B0503020204020204" pitchFamily="34" charset="-122"/>
                <a:sym typeface="+mn-ea"/>
              </a:rPr>
              <a:t>危</a:t>
            </a:r>
            <a:r>
              <a:rPr b="1" dirty="0">
                <a:solidFill>
                  <a:srgbClr val="242424"/>
                </a:solidFill>
                <a:latin typeface="微软雅黑" panose="020B0503020204020204" pitchFamily="34" charset="-122"/>
                <a:cs typeface="微软雅黑" panose="020B0503020204020204" pitchFamily="34" charset="-122"/>
                <a:sym typeface="+mn-ea"/>
              </a:rPr>
              <a:t>害</a:t>
            </a:r>
            <a:r>
              <a:rPr b="1" spc="5" dirty="0">
                <a:solidFill>
                  <a:srgbClr val="242424"/>
                </a:solidFill>
                <a:latin typeface="微软雅黑" panose="020B0503020204020204" pitchFamily="34" charset="-122"/>
                <a:cs typeface="微软雅黑" panose="020B0503020204020204" pitchFamily="34" charset="-122"/>
                <a:sym typeface="+mn-ea"/>
              </a:rPr>
              <a:t>居</a:t>
            </a:r>
            <a:r>
              <a:rPr b="1" spc="-15" dirty="0">
                <a:solidFill>
                  <a:srgbClr val="242424"/>
                </a:solidFill>
                <a:latin typeface="微软雅黑" panose="020B0503020204020204" pitchFamily="34" charset="-122"/>
                <a:cs typeface="微软雅黑" panose="020B0503020204020204" pitchFamily="34" charset="-122"/>
                <a:sym typeface="+mn-ea"/>
              </a:rPr>
              <a:t>民</a:t>
            </a:r>
            <a:r>
              <a:rPr b="1" spc="5" dirty="0">
                <a:solidFill>
                  <a:srgbClr val="242424"/>
                </a:solidFill>
                <a:latin typeface="微软雅黑" panose="020B0503020204020204" pitchFamily="34" charset="-122"/>
                <a:cs typeface="微软雅黑" panose="020B0503020204020204" pitchFamily="34" charset="-122"/>
                <a:sym typeface="+mn-ea"/>
              </a:rPr>
              <a:t>生</a:t>
            </a:r>
            <a:r>
              <a:rPr b="1" dirty="0">
                <a:solidFill>
                  <a:srgbClr val="242424"/>
                </a:solidFill>
                <a:latin typeface="微软雅黑" panose="020B0503020204020204" pitchFamily="34" charset="-122"/>
                <a:cs typeface="微软雅黑" panose="020B0503020204020204" pitchFamily="34" charset="-122"/>
                <a:sym typeface="+mn-ea"/>
              </a:rPr>
              <a:t>命</a:t>
            </a:r>
            <a:r>
              <a:rPr b="1" spc="-10" dirty="0">
                <a:solidFill>
                  <a:srgbClr val="242424"/>
                </a:solidFill>
                <a:latin typeface="微软雅黑" panose="020B0503020204020204" pitchFamily="34" charset="-122"/>
                <a:cs typeface="微软雅黑" panose="020B0503020204020204" pitchFamily="34" charset="-122"/>
                <a:sym typeface="+mn-ea"/>
              </a:rPr>
              <a:t>财产</a:t>
            </a:r>
            <a:r>
              <a:rPr b="1" spc="5" dirty="0">
                <a:solidFill>
                  <a:srgbClr val="242424"/>
                </a:solidFill>
                <a:latin typeface="微软雅黑" panose="020B0503020204020204" pitchFamily="34" charset="-122"/>
                <a:cs typeface="微软雅黑" panose="020B0503020204020204" pitchFamily="34" charset="-122"/>
                <a:sym typeface="+mn-ea"/>
              </a:rPr>
              <a:t>安</a:t>
            </a:r>
            <a:r>
              <a:rPr b="1" dirty="0">
                <a:solidFill>
                  <a:srgbClr val="242424"/>
                </a:solidFill>
                <a:latin typeface="微软雅黑" panose="020B0503020204020204" pitchFamily="34" charset="-122"/>
                <a:cs typeface="微软雅黑" panose="020B0503020204020204" pitchFamily="34" charset="-122"/>
                <a:sym typeface="+mn-ea"/>
              </a:rPr>
              <a:t>全</a:t>
            </a:r>
            <a:r>
              <a:rPr b="1" spc="5" dirty="0">
                <a:solidFill>
                  <a:srgbClr val="242424"/>
                </a:solidFill>
                <a:latin typeface="微软雅黑" panose="020B0503020204020204" pitchFamily="34" charset="-122"/>
                <a:cs typeface="微软雅黑" panose="020B0503020204020204" pitchFamily="34" charset="-122"/>
                <a:sym typeface="+mn-ea"/>
              </a:rPr>
              <a:t>的</a:t>
            </a:r>
            <a:r>
              <a:rPr b="1" spc="-15" dirty="0">
                <a:solidFill>
                  <a:srgbClr val="242424"/>
                </a:solidFill>
                <a:latin typeface="微软雅黑" panose="020B0503020204020204" pitchFamily="34" charset="-122"/>
                <a:cs typeface="微软雅黑" panose="020B0503020204020204" pitchFamily="34" charset="-122"/>
                <a:sym typeface="+mn-ea"/>
              </a:rPr>
              <a:t>重</a:t>
            </a:r>
            <a:r>
              <a:rPr b="1" spc="5" dirty="0">
                <a:solidFill>
                  <a:srgbClr val="242424"/>
                </a:solidFill>
                <a:latin typeface="微软雅黑" panose="020B0503020204020204" pitchFamily="34" charset="-122"/>
                <a:cs typeface="微软雅黑" panose="020B0503020204020204" pitchFamily="34" charset="-122"/>
                <a:sym typeface="+mn-ea"/>
              </a:rPr>
              <a:t>大</a:t>
            </a:r>
            <a:r>
              <a:rPr b="1" dirty="0">
                <a:solidFill>
                  <a:srgbClr val="242424"/>
                </a:solidFill>
                <a:latin typeface="微软雅黑" panose="020B0503020204020204" pitchFamily="34" charset="-122"/>
                <a:cs typeface="微软雅黑" panose="020B0503020204020204" pitchFamily="34" charset="-122"/>
                <a:sym typeface="+mn-ea"/>
              </a:rPr>
              <a:t>隐患</a:t>
            </a:r>
            <a:r>
              <a:rPr b="1" spc="5" dirty="0">
                <a:solidFill>
                  <a:srgbClr val="242424"/>
                </a:solidFill>
                <a:latin typeface="微软雅黑" panose="020B0503020204020204" pitchFamily="34" charset="-122"/>
                <a:cs typeface="微软雅黑" panose="020B0503020204020204" pitchFamily="34" charset="-122"/>
                <a:sym typeface="+mn-ea"/>
              </a:rPr>
              <a:t>。</a:t>
            </a:r>
            <a:endParaRPr>
              <a:latin typeface="微软雅黑" panose="020B0503020204020204" pitchFamily="34" charset="-122"/>
              <a:cs typeface="微软雅黑" panose="020B0503020204020204" pitchFamily="34" charset="-122"/>
            </a:endParaRPr>
          </a:p>
          <a:p>
            <a:pPr marL="12700" marR="5080">
              <a:lnSpc>
                <a:spcPct val="140000"/>
              </a:lnSpc>
            </a:pPr>
            <a:r>
              <a:rPr b="1" spc="-5" dirty="0">
                <a:solidFill>
                  <a:srgbClr val="242424"/>
                </a:solidFill>
                <a:latin typeface="微软雅黑" panose="020B0503020204020204" pitchFamily="34" charset="-122"/>
                <a:cs typeface="微软雅黑" panose="020B0503020204020204" pitchFamily="34" charset="-122"/>
                <a:sym typeface="+mn-ea"/>
              </a:rPr>
              <a:t>2</a:t>
            </a:r>
            <a:r>
              <a:rPr b="1" dirty="0">
                <a:solidFill>
                  <a:srgbClr val="242424"/>
                </a:solidFill>
                <a:latin typeface="微软雅黑" panose="020B0503020204020204" pitchFamily="34" charset="-122"/>
                <a:cs typeface="微软雅黑" panose="020B0503020204020204" pitchFamily="34" charset="-122"/>
                <a:sym typeface="+mn-ea"/>
              </a:rPr>
              <a:t>、</a:t>
            </a:r>
            <a:r>
              <a:rPr lang="zh-CN" b="1" dirty="0">
                <a:solidFill>
                  <a:srgbClr val="242424"/>
                </a:solidFill>
                <a:latin typeface="微软雅黑" panose="020B0503020204020204" pitchFamily="34" charset="-122"/>
                <a:cs typeface="微软雅黑" panose="020B0503020204020204" pitchFamily="34" charset="-122"/>
                <a:sym typeface="+mn-ea"/>
              </a:rPr>
              <a:t>高温天气时</a:t>
            </a:r>
            <a:r>
              <a:rPr b="1" dirty="0">
                <a:solidFill>
                  <a:srgbClr val="242424"/>
                </a:solidFill>
                <a:latin typeface="微软雅黑" panose="020B0503020204020204" pitchFamily="34" charset="-122"/>
                <a:cs typeface="微软雅黑" panose="020B0503020204020204" pitchFamily="34" charset="-122"/>
                <a:sym typeface="+mn-ea"/>
              </a:rPr>
              <a:t>，在相</a:t>
            </a:r>
            <a:r>
              <a:rPr b="1" spc="-15" dirty="0">
                <a:solidFill>
                  <a:srgbClr val="242424"/>
                </a:solidFill>
                <a:latin typeface="微软雅黑" panose="020B0503020204020204" pitchFamily="34" charset="-122"/>
                <a:cs typeface="微软雅黑" panose="020B0503020204020204" pitchFamily="34" charset="-122"/>
                <a:sym typeface="+mn-ea"/>
              </a:rPr>
              <a:t>对</a:t>
            </a:r>
            <a:r>
              <a:rPr b="1" dirty="0">
                <a:solidFill>
                  <a:srgbClr val="242424"/>
                </a:solidFill>
                <a:latin typeface="微软雅黑" panose="020B0503020204020204" pitchFamily="34" charset="-122"/>
                <a:cs typeface="微软雅黑" panose="020B0503020204020204" pitchFamily="34" charset="-122"/>
                <a:sym typeface="+mn-ea"/>
              </a:rPr>
              <a:t>密闭</a:t>
            </a:r>
            <a:r>
              <a:rPr b="1" spc="-15" dirty="0">
                <a:solidFill>
                  <a:srgbClr val="242424"/>
                </a:solidFill>
                <a:latin typeface="微软雅黑" panose="020B0503020204020204" pitchFamily="34" charset="-122"/>
                <a:cs typeface="微软雅黑" panose="020B0503020204020204" pitchFamily="34" charset="-122"/>
                <a:sym typeface="+mn-ea"/>
              </a:rPr>
              <a:t>的空</a:t>
            </a:r>
            <a:r>
              <a:rPr b="1" dirty="0">
                <a:solidFill>
                  <a:srgbClr val="242424"/>
                </a:solidFill>
                <a:latin typeface="微软雅黑" panose="020B0503020204020204" pitchFamily="34" charset="-122"/>
                <a:cs typeface="微软雅黑" panose="020B0503020204020204" pitchFamily="34" charset="-122"/>
                <a:sym typeface="+mn-ea"/>
              </a:rPr>
              <a:t>间，垃</a:t>
            </a:r>
            <a:r>
              <a:rPr b="1" spc="-15" dirty="0">
                <a:solidFill>
                  <a:srgbClr val="242424"/>
                </a:solidFill>
                <a:latin typeface="微软雅黑" panose="020B0503020204020204" pitchFamily="34" charset="-122"/>
                <a:cs typeface="微软雅黑" panose="020B0503020204020204" pitchFamily="34" charset="-122"/>
                <a:sym typeface="+mn-ea"/>
              </a:rPr>
              <a:t>圾</a:t>
            </a:r>
            <a:r>
              <a:rPr b="1" dirty="0">
                <a:solidFill>
                  <a:srgbClr val="242424"/>
                </a:solidFill>
                <a:latin typeface="微软雅黑" panose="020B0503020204020204" pitchFamily="34" charset="-122"/>
                <a:cs typeface="微软雅黑" panose="020B0503020204020204" pitchFamily="34" charset="-122"/>
                <a:sym typeface="+mn-ea"/>
              </a:rPr>
              <a:t>容易</a:t>
            </a:r>
            <a:r>
              <a:rPr b="1" spc="-15" dirty="0">
                <a:solidFill>
                  <a:srgbClr val="242424"/>
                </a:solidFill>
                <a:latin typeface="微软雅黑" panose="020B0503020204020204" pitchFamily="34" charset="-122"/>
                <a:cs typeface="微软雅黑" panose="020B0503020204020204" pitchFamily="34" charset="-122"/>
                <a:sym typeface="+mn-ea"/>
              </a:rPr>
              <a:t>产生</a:t>
            </a:r>
            <a:r>
              <a:rPr b="1" dirty="0">
                <a:solidFill>
                  <a:srgbClr val="242424"/>
                </a:solidFill>
                <a:latin typeface="微软雅黑" panose="020B0503020204020204" pitchFamily="34" charset="-122"/>
                <a:cs typeface="微软雅黑" panose="020B0503020204020204" pitchFamily="34" charset="-122"/>
                <a:sym typeface="+mn-ea"/>
              </a:rPr>
              <a:t>酸臭味</a:t>
            </a:r>
            <a:r>
              <a:rPr b="1" spc="-15" dirty="0">
                <a:solidFill>
                  <a:srgbClr val="242424"/>
                </a:solidFill>
                <a:latin typeface="微软雅黑" panose="020B0503020204020204" pitchFamily="34" charset="-122"/>
                <a:cs typeface="微软雅黑" panose="020B0503020204020204" pitchFamily="34" charset="-122"/>
                <a:sym typeface="+mn-ea"/>
              </a:rPr>
              <a:t>、</a:t>
            </a:r>
            <a:r>
              <a:rPr b="1" dirty="0">
                <a:solidFill>
                  <a:srgbClr val="242424"/>
                </a:solidFill>
                <a:latin typeface="微软雅黑" panose="020B0503020204020204" pitchFamily="34" charset="-122"/>
                <a:cs typeface="微软雅黑" panose="020B0503020204020204" pitchFamily="34" charset="-122"/>
                <a:sym typeface="+mn-ea"/>
              </a:rPr>
              <a:t>滋生</a:t>
            </a:r>
            <a:r>
              <a:rPr b="1" spc="-15" dirty="0">
                <a:solidFill>
                  <a:srgbClr val="242424"/>
                </a:solidFill>
                <a:latin typeface="微软雅黑" panose="020B0503020204020204" pitchFamily="34" charset="-122"/>
                <a:cs typeface="微软雅黑" panose="020B0503020204020204" pitchFamily="34" charset="-122"/>
                <a:sym typeface="+mn-ea"/>
              </a:rPr>
              <a:t>蚊虫</a:t>
            </a:r>
            <a:r>
              <a:rPr b="1" dirty="0">
                <a:solidFill>
                  <a:srgbClr val="242424"/>
                </a:solidFill>
                <a:latin typeface="微软雅黑" panose="020B0503020204020204" pitchFamily="34" charset="-122"/>
                <a:cs typeface="微软雅黑" panose="020B0503020204020204" pitchFamily="34" charset="-122"/>
                <a:sym typeface="+mn-ea"/>
              </a:rPr>
              <a:t>，影响</a:t>
            </a:r>
            <a:r>
              <a:rPr b="1" spc="-15" dirty="0">
                <a:solidFill>
                  <a:srgbClr val="242424"/>
                </a:solidFill>
                <a:latin typeface="微软雅黑" panose="020B0503020204020204" pitchFamily="34" charset="-122"/>
                <a:cs typeface="微软雅黑" panose="020B0503020204020204" pitchFamily="34" charset="-122"/>
                <a:sym typeface="+mn-ea"/>
              </a:rPr>
              <a:t>居</a:t>
            </a:r>
            <a:r>
              <a:rPr b="1" dirty="0">
                <a:solidFill>
                  <a:srgbClr val="242424"/>
                </a:solidFill>
                <a:latin typeface="微软雅黑" panose="020B0503020204020204" pitchFamily="34" charset="-122"/>
                <a:cs typeface="微软雅黑" panose="020B0503020204020204" pitchFamily="34" charset="-122"/>
                <a:sym typeface="+mn-ea"/>
              </a:rPr>
              <a:t>住环</a:t>
            </a:r>
            <a:r>
              <a:rPr b="1" spc="-15" dirty="0">
                <a:solidFill>
                  <a:srgbClr val="242424"/>
                </a:solidFill>
                <a:latin typeface="微软雅黑" panose="020B0503020204020204" pitchFamily="34" charset="-122"/>
                <a:cs typeface="微软雅黑" panose="020B0503020204020204" pitchFamily="34" charset="-122"/>
                <a:sym typeface="+mn-ea"/>
              </a:rPr>
              <a:t>境卫</a:t>
            </a:r>
            <a:r>
              <a:rPr b="1" dirty="0">
                <a:solidFill>
                  <a:srgbClr val="242424"/>
                </a:solidFill>
                <a:latin typeface="微软雅黑" panose="020B0503020204020204" pitchFamily="34" charset="-122"/>
                <a:cs typeface="微软雅黑" panose="020B0503020204020204" pitchFamily="34" charset="-122"/>
                <a:sym typeface="+mn-ea"/>
              </a:rPr>
              <a:t>生、传播疾病、</a:t>
            </a:r>
            <a:r>
              <a:rPr b="1" spc="-15" dirty="0">
                <a:solidFill>
                  <a:srgbClr val="242424"/>
                </a:solidFill>
                <a:latin typeface="微软雅黑" panose="020B0503020204020204" pitchFamily="34" charset="-122"/>
                <a:cs typeface="微软雅黑" panose="020B0503020204020204" pitchFamily="34" charset="-122"/>
                <a:sym typeface="+mn-ea"/>
              </a:rPr>
              <a:t>有</a:t>
            </a:r>
            <a:r>
              <a:rPr b="1" dirty="0">
                <a:solidFill>
                  <a:srgbClr val="242424"/>
                </a:solidFill>
                <a:latin typeface="微软雅黑" panose="020B0503020204020204" pitchFamily="34" charset="-122"/>
                <a:cs typeface="微软雅黑" panose="020B0503020204020204" pitchFamily="34" charset="-122"/>
                <a:sym typeface="+mn-ea"/>
              </a:rPr>
              <a:t>害健康。</a:t>
            </a:r>
            <a:endParaRPr>
              <a:latin typeface="微软雅黑" panose="020B0503020204020204" pitchFamily="34" charset="-122"/>
              <a:cs typeface="微软雅黑" panose="020B0503020204020204" pitchFamily="34" charset="-122"/>
            </a:endParaRPr>
          </a:p>
          <a:p>
            <a:pPr marL="12700">
              <a:lnSpc>
                <a:spcPct val="100000"/>
              </a:lnSpc>
              <a:spcBef>
                <a:spcPts val="960"/>
              </a:spcBef>
            </a:pPr>
            <a:r>
              <a:rPr b="1" spc="-15" dirty="0">
                <a:solidFill>
                  <a:srgbClr val="242424"/>
                </a:solidFill>
                <a:latin typeface="微软雅黑" panose="020B0503020204020204" pitchFamily="34" charset="-122"/>
                <a:cs typeface="微软雅黑" panose="020B0503020204020204" pitchFamily="34" charset="-122"/>
                <a:sym typeface="+mn-ea"/>
              </a:rPr>
              <a:t>3</a:t>
            </a:r>
            <a:r>
              <a:rPr b="1" dirty="0">
                <a:solidFill>
                  <a:srgbClr val="242424"/>
                </a:solidFill>
                <a:latin typeface="微软雅黑" panose="020B0503020204020204" pitchFamily="34" charset="-122"/>
                <a:cs typeface="微软雅黑" panose="020B0503020204020204" pitchFamily="34" charset="-122"/>
                <a:sym typeface="+mn-ea"/>
              </a:rPr>
              <a:t>、</a:t>
            </a:r>
            <a:r>
              <a:rPr lang="zh-CN" b="1" dirty="0">
                <a:solidFill>
                  <a:srgbClr val="242424"/>
                </a:solidFill>
                <a:latin typeface="微软雅黑" panose="020B0503020204020204" pitchFamily="34" charset="-122"/>
                <a:cs typeface="微软雅黑" panose="020B0503020204020204" pitchFamily="34" charset="-122"/>
                <a:sym typeface="+mn-ea"/>
              </a:rPr>
              <a:t>小区公区按规范要求设立分类投放点，进行定时管理，并设立至少</a:t>
            </a:r>
            <a:r>
              <a:rPr lang="en-US" altLang="zh-CN" b="1" dirty="0">
                <a:solidFill>
                  <a:srgbClr val="242424"/>
                </a:solidFill>
                <a:latin typeface="微软雅黑" panose="020B0503020204020204" pitchFamily="34" charset="-122"/>
                <a:cs typeface="微软雅黑" panose="020B0503020204020204" pitchFamily="34" charset="-122"/>
                <a:sym typeface="+mn-ea"/>
              </a:rPr>
              <a:t>1</a:t>
            </a:r>
            <a:r>
              <a:rPr lang="zh-CN" altLang="en-US" b="1" dirty="0">
                <a:solidFill>
                  <a:srgbClr val="242424"/>
                </a:solidFill>
                <a:latin typeface="微软雅黑" panose="020B0503020204020204" pitchFamily="34" charset="-122"/>
                <a:cs typeface="微软雅黑" panose="020B0503020204020204" pitchFamily="34" charset="-122"/>
                <a:sym typeface="+mn-ea"/>
              </a:rPr>
              <a:t>处误时投放点，方便居民集中投放。其它点位坚决取消。</a:t>
            </a:r>
            <a:endParaRPr b="1" dirty="0">
              <a:solidFill>
                <a:srgbClr val="242424"/>
              </a:solidFill>
              <a:latin typeface="微软雅黑" panose="020B0503020204020204" pitchFamily="34" charset="-122"/>
              <a:cs typeface="微软雅黑" panose="020B0503020204020204" pitchFamily="34" charset="-122"/>
              <a:sym typeface="+mn-ea"/>
            </a:endParaRPr>
          </a:p>
          <a:p>
            <a:pPr marL="12700">
              <a:lnSpc>
                <a:spcPct val="100000"/>
              </a:lnSpc>
              <a:spcBef>
                <a:spcPts val="960"/>
              </a:spcBef>
            </a:pPr>
            <a:r>
              <a:rPr lang="en-US" b="1" dirty="0">
                <a:solidFill>
                  <a:srgbClr val="242424"/>
                </a:solidFill>
                <a:latin typeface="微软雅黑" panose="020B0503020204020204" pitchFamily="34" charset="-122"/>
                <a:cs typeface="微软雅黑" panose="020B0503020204020204" pitchFamily="34" charset="-122"/>
                <a:sym typeface="+mn-ea"/>
              </a:rPr>
              <a:t>4</a:t>
            </a:r>
            <a:r>
              <a:rPr lang="zh-CN" altLang="en-US" b="1" dirty="0">
                <a:solidFill>
                  <a:srgbClr val="242424"/>
                </a:solidFill>
                <a:latin typeface="微软雅黑" panose="020B0503020204020204" pitchFamily="34" charset="-122"/>
                <a:cs typeface="微软雅黑" panose="020B0503020204020204" pitchFamily="34" charset="-122"/>
                <a:sym typeface="+mn-ea"/>
              </a:rPr>
              <a:t>、</a:t>
            </a:r>
            <a:r>
              <a:rPr b="1" dirty="0">
                <a:solidFill>
                  <a:srgbClr val="242424"/>
                </a:solidFill>
                <a:latin typeface="微软雅黑" panose="020B0503020204020204" pitchFamily="34" charset="-122"/>
                <a:cs typeface="微软雅黑" panose="020B0503020204020204" pitchFamily="34" charset="-122"/>
                <a:sym typeface="+mn-ea"/>
              </a:rPr>
              <a:t>利于开</a:t>
            </a:r>
            <a:r>
              <a:rPr b="1" spc="-15" dirty="0">
                <a:solidFill>
                  <a:srgbClr val="242424"/>
                </a:solidFill>
                <a:latin typeface="微软雅黑" panose="020B0503020204020204" pitchFamily="34" charset="-122"/>
                <a:cs typeface="微软雅黑" panose="020B0503020204020204" pitchFamily="34" charset="-122"/>
                <a:sym typeface="+mn-ea"/>
              </a:rPr>
              <a:t>展</a:t>
            </a:r>
            <a:r>
              <a:rPr b="1" dirty="0">
                <a:solidFill>
                  <a:srgbClr val="242424"/>
                </a:solidFill>
                <a:latin typeface="微软雅黑" panose="020B0503020204020204" pitchFamily="34" charset="-122"/>
                <a:cs typeface="微软雅黑" panose="020B0503020204020204" pitchFamily="34" charset="-122"/>
                <a:sym typeface="+mn-ea"/>
              </a:rPr>
              <a:t>垃圾</a:t>
            </a:r>
            <a:r>
              <a:rPr b="1" spc="-15" dirty="0">
                <a:solidFill>
                  <a:srgbClr val="242424"/>
                </a:solidFill>
                <a:latin typeface="微软雅黑" panose="020B0503020204020204" pitchFamily="34" charset="-122"/>
                <a:cs typeface="微软雅黑" panose="020B0503020204020204" pitchFamily="34" charset="-122"/>
                <a:sym typeface="+mn-ea"/>
              </a:rPr>
              <a:t>分</a:t>
            </a:r>
            <a:r>
              <a:rPr b="1" dirty="0">
                <a:solidFill>
                  <a:srgbClr val="242424"/>
                </a:solidFill>
                <a:latin typeface="微软雅黑" panose="020B0503020204020204" pitchFamily="34" charset="-122"/>
                <a:cs typeface="微软雅黑" panose="020B0503020204020204" pitchFamily="34" charset="-122"/>
                <a:sym typeface="+mn-ea"/>
              </a:rPr>
              <a:t>类工作</a:t>
            </a:r>
            <a:r>
              <a:rPr b="1" spc="-10" dirty="0">
                <a:solidFill>
                  <a:srgbClr val="242424"/>
                </a:solidFill>
                <a:latin typeface="微软雅黑" panose="020B0503020204020204" pitchFamily="34" charset="-122"/>
                <a:cs typeface="微软雅黑" panose="020B0503020204020204" pitchFamily="34" charset="-122"/>
                <a:sym typeface="+mn-ea"/>
              </a:rPr>
              <a:t>，</a:t>
            </a:r>
            <a:r>
              <a:rPr b="1" dirty="0">
                <a:solidFill>
                  <a:srgbClr val="242424"/>
                </a:solidFill>
                <a:latin typeface="微软雅黑" panose="020B0503020204020204" pitchFamily="34" charset="-122"/>
                <a:cs typeface="微软雅黑" panose="020B0503020204020204" pitchFamily="34" charset="-122"/>
                <a:sym typeface="+mn-ea"/>
              </a:rPr>
              <a:t>帮助</a:t>
            </a:r>
            <a:r>
              <a:rPr b="1" spc="-15" dirty="0">
                <a:solidFill>
                  <a:srgbClr val="242424"/>
                </a:solidFill>
                <a:latin typeface="微软雅黑" panose="020B0503020204020204" pitchFamily="34" charset="-122"/>
                <a:cs typeface="微软雅黑" panose="020B0503020204020204" pitchFamily="34" charset="-122"/>
                <a:sym typeface="+mn-ea"/>
              </a:rPr>
              <a:t>居民</a:t>
            </a:r>
            <a:r>
              <a:rPr b="1" dirty="0">
                <a:solidFill>
                  <a:srgbClr val="242424"/>
                </a:solidFill>
                <a:latin typeface="微软雅黑" panose="020B0503020204020204" pitchFamily="34" charset="-122"/>
                <a:cs typeface="微软雅黑" panose="020B0503020204020204" pitchFamily="34" charset="-122"/>
                <a:sym typeface="+mn-ea"/>
              </a:rPr>
              <a:t>养成生</a:t>
            </a:r>
            <a:r>
              <a:rPr b="1" spc="-15" dirty="0">
                <a:solidFill>
                  <a:srgbClr val="242424"/>
                </a:solidFill>
                <a:latin typeface="微软雅黑" panose="020B0503020204020204" pitchFamily="34" charset="-122"/>
                <a:cs typeface="微软雅黑" panose="020B0503020204020204" pitchFamily="34" charset="-122"/>
                <a:sym typeface="+mn-ea"/>
              </a:rPr>
              <a:t>活</a:t>
            </a:r>
            <a:r>
              <a:rPr b="1" dirty="0">
                <a:solidFill>
                  <a:srgbClr val="242424"/>
                </a:solidFill>
                <a:latin typeface="微软雅黑" panose="020B0503020204020204" pitchFamily="34" charset="-122"/>
                <a:cs typeface="微软雅黑" panose="020B0503020204020204" pitchFamily="34" charset="-122"/>
                <a:sym typeface="+mn-ea"/>
              </a:rPr>
              <a:t>垃圾</a:t>
            </a:r>
            <a:r>
              <a:rPr b="1" spc="-15" dirty="0">
                <a:solidFill>
                  <a:srgbClr val="242424"/>
                </a:solidFill>
                <a:latin typeface="微软雅黑" panose="020B0503020204020204" pitchFamily="34" charset="-122"/>
                <a:cs typeface="微软雅黑" panose="020B0503020204020204" pitchFamily="34" charset="-122"/>
                <a:sym typeface="+mn-ea"/>
              </a:rPr>
              <a:t>分类</a:t>
            </a:r>
            <a:r>
              <a:rPr b="1" dirty="0">
                <a:solidFill>
                  <a:srgbClr val="242424"/>
                </a:solidFill>
                <a:latin typeface="微软雅黑" panose="020B0503020204020204" pitchFamily="34" charset="-122"/>
                <a:cs typeface="微软雅黑" panose="020B0503020204020204" pitchFamily="34" charset="-122"/>
                <a:sym typeface="+mn-ea"/>
              </a:rPr>
              <a:t>的良好</a:t>
            </a:r>
            <a:r>
              <a:rPr b="1" spc="-15" dirty="0">
                <a:solidFill>
                  <a:srgbClr val="242424"/>
                </a:solidFill>
                <a:latin typeface="微软雅黑" panose="020B0503020204020204" pitchFamily="34" charset="-122"/>
                <a:cs typeface="微软雅黑" panose="020B0503020204020204" pitchFamily="34" charset="-122"/>
                <a:sym typeface="+mn-ea"/>
              </a:rPr>
              <a:t>生</a:t>
            </a:r>
            <a:r>
              <a:rPr b="1" dirty="0">
                <a:solidFill>
                  <a:srgbClr val="242424"/>
                </a:solidFill>
                <a:latin typeface="微软雅黑" panose="020B0503020204020204" pitchFamily="34" charset="-122"/>
                <a:cs typeface="微软雅黑" panose="020B0503020204020204" pitchFamily="34" charset="-122"/>
                <a:sym typeface="+mn-ea"/>
              </a:rPr>
              <a:t>活习</a:t>
            </a:r>
            <a:r>
              <a:rPr b="1" spc="5" dirty="0">
                <a:solidFill>
                  <a:srgbClr val="242424"/>
                </a:solidFill>
                <a:latin typeface="微软雅黑" panose="020B0503020204020204" pitchFamily="34" charset="-122"/>
                <a:cs typeface="微软雅黑" panose="020B0503020204020204" pitchFamily="34" charset="-122"/>
                <a:sym typeface="+mn-ea"/>
              </a:rPr>
              <a:t>惯</a:t>
            </a:r>
            <a:r>
              <a:rPr b="1" dirty="0">
                <a:solidFill>
                  <a:srgbClr val="242424"/>
                </a:solidFill>
                <a:latin typeface="微软雅黑" panose="020B0503020204020204" pitchFamily="34" charset="-122"/>
                <a:cs typeface="微软雅黑" panose="020B0503020204020204" pitchFamily="34" charset="-122"/>
                <a:sym typeface="+mn-ea"/>
              </a:rPr>
              <a:t>。</a:t>
            </a:r>
            <a:endParaRPr>
              <a:latin typeface="微软雅黑" panose="020B0503020204020204" pitchFamily="34" charset="-122"/>
              <a:cs typeface="微软雅黑" panose="020B0503020204020204" pitchFamily="34" charset="-122"/>
            </a:endParaRPr>
          </a:p>
        </p:txBody>
      </p:sp>
      <p:sp>
        <p:nvSpPr>
          <p:cNvPr id="11" name="object 11"/>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12" name="object 12"/>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设施配置</a:t>
            </a:r>
            <a:endParaRPr sz="2400">
              <a:latin typeface="微软雅黑" panose="020B0503020204020204" pitchFamily="34" charset="-122"/>
              <a:cs typeface="微软雅黑" panose="020B0503020204020204" pitchFamily="34" charset="-122"/>
            </a:endParaRPr>
          </a:p>
        </p:txBody>
      </p:sp>
      <p:sp>
        <p:nvSpPr>
          <p:cNvPr id="13" name="object 13"/>
          <p:cNvSpPr/>
          <p:nvPr/>
        </p:nvSpPr>
        <p:spPr>
          <a:xfrm>
            <a:off x="2055876" y="1944420"/>
            <a:ext cx="188645" cy="188925"/>
          </a:xfrm>
          <a:prstGeom prst="rect">
            <a:avLst/>
          </a:prstGeom>
          <a:blipFill>
            <a:blip r:embed="rId3" cstate="print"/>
            <a:stretch>
              <a:fillRect/>
            </a:stretch>
          </a:blipFill>
        </p:spPr>
        <p:txBody>
          <a:bodyPr wrap="square" lIns="0" tIns="0" rIns="0" bIns="0" rtlCol="0"/>
          <a:lstStyle/>
          <a:p/>
        </p:txBody>
      </p:sp>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9" name="图片 8"/>
          <p:cNvPicPr>
            <a:picLocks noChangeAspect="true"/>
          </p:cNvPicPr>
          <p:nvPr/>
        </p:nvPicPr>
        <p:blipFill>
          <a:blip r:embed="rId4"/>
          <a:stretch>
            <a:fillRect/>
          </a:stretch>
        </p:blipFill>
        <p:spPr>
          <a:xfrm>
            <a:off x="323850" y="203200"/>
            <a:ext cx="561340" cy="561340"/>
          </a:xfrm>
          <a:prstGeom prst="rect">
            <a:avLst/>
          </a:prstGeom>
        </p:spPr>
      </p:pic>
    </p:spTree>
    <p:custDataLst>
      <p:tags r:id="rId5"/>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05127" y="1492973"/>
            <a:ext cx="9652254" cy="4640961"/>
          </a:xfrm>
          <a:prstGeom prst="rect">
            <a:avLst/>
          </a:prstGeom>
          <a:blipFill>
            <a:blip r:embed="rId1" cstate="print"/>
            <a:stretch>
              <a:fillRect/>
            </a:stretch>
          </a:blipFill>
        </p:spPr>
        <p:txBody>
          <a:bodyPr wrap="square" lIns="0" tIns="0" rIns="0" bIns="0" rtlCol="0"/>
          <a:lstStyle/>
          <a:p/>
        </p:txBody>
      </p:sp>
      <p:sp>
        <p:nvSpPr>
          <p:cNvPr id="4" name="object 4"/>
          <p:cNvSpPr txBox="true"/>
          <p:nvPr/>
        </p:nvSpPr>
        <p:spPr>
          <a:xfrm>
            <a:off x="2568955" y="1866087"/>
            <a:ext cx="8296275" cy="641985"/>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242424"/>
                </a:solidFill>
                <a:latin typeface="微软雅黑" panose="020B0503020204020204" pitchFamily="34" charset="-122"/>
                <a:cs typeface="微软雅黑" panose="020B0503020204020204" pitchFamily="34" charset="-122"/>
              </a:rPr>
              <a:t>每个</a:t>
            </a:r>
            <a:r>
              <a:rPr sz="2000" b="1" spc="-5" dirty="0">
                <a:solidFill>
                  <a:srgbClr val="242424"/>
                </a:solidFill>
                <a:latin typeface="微软雅黑" panose="020B0503020204020204" pitchFamily="34" charset="-122"/>
                <a:cs typeface="微软雅黑" panose="020B0503020204020204" pitchFamily="34" charset="-122"/>
              </a:rPr>
              <a:t>集</a:t>
            </a:r>
            <a:r>
              <a:rPr sz="2000" b="1" spc="-10" dirty="0">
                <a:solidFill>
                  <a:srgbClr val="242424"/>
                </a:solidFill>
                <a:latin typeface="微软雅黑" panose="020B0503020204020204" pitchFamily="34" charset="-122"/>
                <a:cs typeface="微软雅黑" panose="020B0503020204020204" pitchFamily="34" charset="-122"/>
              </a:rPr>
              <a:t>中</a:t>
            </a:r>
            <a:r>
              <a:rPr sz="2000" b="1" spc="5" dirty="0">
                <a:solidFill>
                  <a:srgbClr val="242424"/>
                </a:solidFill>
                <a:latin typeface="微软雅黑" panose="020B0503020204020204" pitchFamily="34" charset="-122"/>
                <a:cs typeface="微软雅黑" panose="020B0503020204020204" pitchFamily="34" charset="-122"/>
              </a:rPr>
              <a:t>分</a:t>
            </a:r>
            <a:r>
              <a:rPr sz="2000" b="1" spc="-15" dirty="0">
                <a:solidFill>
                  <a:srgbClr val="242424"/>
                </a:solidFill>
                <a:latin typeface="微软雅黑" panose="020B0503020204020204" pitchFamily="34" charset="-122"/>
                <a:cs typeface="微软雅黑" panose="020B0503020204020204" pitchFamily="34" charset="-122"/>
              </a:rPr>
              <a:t>类</a:t>
            </a:r>
            <a:r>
              <a:rPr sz="2000" b="1" spc="5" dirty="0">
                <a:solidFill>
                  <a:srgbClr val="242424"/>
                </a:solidFill>
                <a:latin typeface="微软雅黑" panose="020B0503020204020204" pitchFamily="34" charset="-122"/>
                <a:cs typeface="微软雅黑" panose="020B0503020204020204" pitchFamily="34" charset="-122"/>
              </a:rPr>
              <a:t>投放</a:t>
            </a:r>
            <a:r>
              <a:rPr sz="2000" b="1" spc="-5" dirty="0">
                <a:solidFill>
                  <a:srgbClr val="242424"/>
                </a:solidFill>
                <a:latin typeface="微软雅黑" panose="020B0503020204020204" pitchFamily="34" charset="-122"/>
                <a:cs typeface="微软雅黑" panose="020B0503020204020204" pitchFamily="34" charset="-122"/>
              </a:rPr>
              <a:t>点</a:t>
            </a:r>
            <a:r>
              <a:rPr sz="2000" b="1" spc="-10" dirty="0">
                <a:solidFill>
                  <a:srgbClr val="242424"/>
                </a:solidFill>
                <a:latin typeface="微软雅黑" panose="020B0503020204020204" pitchFamily="34" charset="-122"/>
                <a:cs typeface="微软雅黑" panose="020B0503020204020204" pitchFamily="34" charset="-122"/>
              </a:rPr>
              <a:t>安</a:t>
            </a:r>
            <a:r>
              <a:rPr sz="2000" b="1" spc="-5" dirty="0">
                <a:solidFill>
                  <a:srgbClr val="242424"/>
                </a:solidFill>
                <a:latin typeface="微软雅黑" panose="020B0503020204020204" pitchFamily="34" charset="-122"/>
                <a:cs typeface="微软雅黑" panose="020B0503020204020204" pitchFamily="34" charset="-122"/>
              </a:rPr>
              <a:t>排</a:t>
            </a:r>
            <a:r>
              <a:rPr lang="en-US" sz="2000" b="1" spc="-5" dirty="0">
                <a:solidFill>
                  <a:srgbClr val="242424"/>
                </a:solidFill>
                <a:latin typeface="微软雅黑" panose="020B0503020204020204" pitchFamily="34" charset="-122"/>
                <a:cs typeface="微软雅黑" panose="020B0503020204020204" pitchFamily="34" charset="-122"/>
              </a:rPr>
              <a:t>  </a:t>
            </a:r>
            <a:r>
              <a:rPr sz="2000" b="1" spc="-5" dirty="0">
                <a:solidFill>
                  <a:srgbClr val="242424"/>
                </a:solidFill>
                <a:latin typeface="微软雅黑" panose="020B0503020204020204" pitchFamily="34" charset="-122"/>
                <a:cs typeface="微软雅黑" panose="020B0503020204020204" pitchFamily="34" charset="-122"/>
              </a:rPr>
              <a:t>1</a:t>
            </a:r>
            <a:r>
              <a:rPr sz="2000" b="1" spc="5" dirty="0">
                <a:solidFill>
                  <a:srgbClr val="242424"/>
                </a:solidFill>
                <a:latin typeface="微软雅黑" panose="020B0503020204020204" pitchFamily="34" charset="-122"/>
                <a:cs typeface="微软雅黑" panose="020B0503020204020204" pitchFamily="34" charset="-122"/>
              </a:rPr>
              <a:t>名督</a:t>
            </a:r>
            <a:r>
              <a:rPr sz="2000" b="1" spc="-5" dirty="0">
                <a:solidFill>
                  <a:srgbClr val="242424"/>
                </a:solidFill>
                <a:latin typeface="微软雅黑" panose="020B0503020204020204" pitchFamily="34" charset="-122"/>
                <a:cs typeface="微软雅黑" panose="020B0503020204020204" pitchFamily="34" charset="-122"/>
              </a:rPr>
              <a:t>导</a:t>
            </a:r>
            <a:r>
              <a:rPr sz="2000" b="1" spc="-10" dirty="0">
                <a:solidFill>
                  <a:srgbClr val="242424"/>
                </a:solidFill>
                <a:latin typeface="微软雅黑" panose="020B0503020204020204" pitchFamily="34" charset="-122"/>
                <a:cs typeface="微软雅黑" panose="020B0503020204020204" pitchFamily="34" charset="-122"/>
              </a:rPr>
              <a:t>员</a:t>
            </a:r>
            <a:r>
              <a:rPr sz="2000" b="1" spc="5" dirty="0">
                <a:solidFill>
                  <a:srgbClr val="242424"/>
                </a:solidFill>
                <a:latin typeface="微软雅黑" panose="020B0503020204020204" pitchFamily="34" charset="-122"/>
                <a:cs typeface="微软雅黑" panose="020B0503020204020204" pitchFamily="34" charset="-122"/>
              </a:rPr>
              <a:t>在</a:t>
            </a:r>
            <a:r>
              <a:rPr lang="zh-CN" sz="2000" b="1" spc="5" dirty="0">
                <a:solidFill>
                  <a:srgbClr val="242424"/>
                </a:solidFill>
                <a:latin typeface="微软雅黑" panose="020B0503020204020204" pitchFamily="34" charset="-122"/>
                <a:cs typeface="微软雅黑" panose="020B0503020204020204" pitchFamily="34" charset="-122"/>
              </a:rPr>
              <a:t>分类亭</a:t>
            </a:r>
            <a:r>
              <a:rPr sz="2000" b="1" spc="5" dirty="0">
                <a:solidFill>
                  <a:srgbClr val="242424"/>
                </a:solidFill>
                <a:latin typeface="微软雅黑" panose="020B0503020204020204" pitchFamily="34" charset="-122"/>
                <a:cs typeface="微软雅黑" panose="020B0503020204020204" pitchFamily="34" charset="-122"/>
              </a:rPr>
              <a:t>定点</a:t>
            </a:r>
            <a:r>
              <a:rPr sz="2000" b="1" dirty="0">
                <a:solidFill>
                  <a:srgbClr val="242424"/>
                </a:solidFill>
                <a:latin typeface="微软雅黑" panose="020B0503020204020204" pitchFamily="34" charset="-122"/>
                <a:cs typeface="微软雅黑" panose="020B0503020204020204" pitchFamily="34" charset="-122"/>
              </a:rPr>
              <a:t>督</a:t>
            </a:r>
            <a:r>
              <a:rPr sz="2000" b="1" spc="5" dirty="0">
                <a:solidFill>
                  <a:srgbClr val="242424"/>
                </a:solidFill>
                <a:latin typeface="微软雅黑" panose="020B0503020204020204" pitchFamily="34" charset="-122"/>
                <a:cs typeface="微软雅黑" panose="020B0503020204020204" pitchFamily="34" charset="-122"/>
              </a:rPr>
              <a:t>导</a:t>
            </a:r>
            <a:endParaRPr sz="2000" b="1" spc="5" dirty="0">
              <a:solidFill>
                <a:srgbClr val="242424"/>
              </a:solidFill>
              <a:latin typeface="微软雅黑" panose="020B0503020204020204" pitchFamily="34" charset="-122"/>
              <a:cs typeface="微软雅黑" panose="020B0503020204020204" pitchFamily="34" charset="-122"/>
            </a:endParaRPr>
          </a:p>
          <a:p>
            <a:pPr marL="12700">
              <a:lnSpc>
                <a:spcPct val="100000"/>
              </a:lnSpc>
              <a:spcBef>
                <a:spcPts val="105"/>
              </a:spcBef>
            </a:pPr>
            <a:r>
              <a:rPr lang="zh-CN" sz="2000" b="1" spc="5" dirty="0">
                <a:solidFill>
                  <a:srgbClr val="242424"/>
                </a:solidFill>
                <a:latin typeface="微软雅黑" panose="020B0503020204020204" pitchFamily="34" charset="-122"/>
                <a:cs typeface="微软雅黑" panose="020B0503020204020204" pitchFamily="34" charset="-122"/>
              </a:rPr>
              <a:t>（实际时间以社区统筹为准）</a:t>
            </a:r>
            <a:endParaRPr lang="zh-CN" sz="2000" b="1" spc="5" dirty="0">
              <a:solidFill>
                <a:srgbClr val="242424"/>
              </a:solidFill>
              <a:latin typeface="微软雅黑" panose="020B0503020204020204" pitchFamily="34" charset="-122"/>
              <a:cs typeface="微软雅黑" panose="020B0503020204020204" pitchFamily="34" charset="-122"/>
            </a:endParaRPr>
          </a:p>
        </p:txBody>
      </p:sp>
      <p:sp>
        <p:nvSpPr>
          <p:cNvPr id="8" name="object 8"/>
          <p:cNvSpPr/>
          <p:nvPr/>
        </p:nvSpPr>
        <p:spPr>
          <a:xfrm>
            <a:off x="2825369" y="2705861"/>
            <a:ext cx="6350" cy="6350"/>
          </a:xfrm>
          <a:custGeom>
            <a:avLst/>
            <a:gdLst/>
            <a:ahLst/>
            <a:cxnLst/>
            <a:rect l="l" t="t" r="r" b="b"/>
            <a:pathLst>
              <a:path w="6350" h="6350">
                <a:moveTo>
                  <a:pt x="6350" y="0"/>
                </a:moveTo>
                <a:lnTo>
                  <a:pt x="0" y="6350"/>
                </a:lnTo>
                <a:lnTo>
                  <a:pt x="6350" y="6350"/>
                </a:lnTo>
                <a:lnTo>
                  <a:pt x="6350" y="0"/>
                </a:lnTo>
                <a:close/>
              </a:path>
            </a:pathLst>
          </a:custGeom>
          <a:solidFill>
            <a:srgbClr val="298EC0"/>
          </a:solidFill>
        </p:spPr>
        <p:txBody>
          <a:bodyPr wrap="square" lIns="0" tIns="0" rIns="0" bIns="0" rtlCol="0"/>
          <a:lstStyle/>
          <a:p/>
        </p:txBody>
      </p:sp>
      <p:sp>
        <p:nvSpPr>
          <p:cNvPr id="11" name="object 11"/>
          <p:cNvSpPr/>
          <p:nvPr/>
        </p:nvSpPr>
        <p:spPr>
          <a:xfrm>
            <a:off x="2825369" y="5128133"/>
            <a:ext cx="6350" cy="6350"/>
          </a:xfrm>
          <a:custGeom>
            <a:avLst/>
            <a:gdLst/>
            <a:ahLst/>
            <a:cxnLst/>
            <a:rect l="l" t="t" r="r" b="b"/>
            <a:pathLst>
              <a:path w="6350" h="6350">
                <a:moveTo>
                  <a:pt x="6350" y="0"/>
                </a:moveTo>
                <a:lnTo>
                  <a:pt x="0" y="0"/>
                </a:lnTo>
                <a:lnTo>
                  <a:pt x="6350" y="6350"/>
                </a:lnTo>
                <a:lnTo>
                  <a:pt x="6350" y="0"/>
                </a:lnTo>
                <a:close/>
              </a:path>
            </a:pathLst>
          </a:custGeom>
          <a:solidFill>
            <a:srgbClr val="298EC0"/>
          </a:solidFill>
        </p:spPr>
        <p:txBody>
          <a:bodyPr wrap="square" lIns="0" tIns="0" rIns="0" bIns="0" rtlCol="0"/>
          <a:lstStyle/>
          <a:p/>
        </p:txBody>
      </p:sp>
      <p:sp>
        <p:nvSpPr>
          <p:cNvPr id="13" name="object 13"/>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14" name="object 14"/>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宣传督导</a:t>
            </a:r>
            <a:endParaRPr sz="2400">
              <a:latin typeface="微软雅黑" panose="020B0503020204020204" pitchFamily="34" charset="-122"/>
              <a:cs typeface="微软雅黑" panose="020B0503020204020204" pitchFamily="34" charset="-122"/>
            </a:endParaRPr>
          </a:p>
        </p:txBody>
      </p:sp>
      <p:sp>
        <p:nvSpPr>
          <p:cNvPr id="15" name="object 15"/>
          <p:cNvSpPr/>
          <p:nvPr/>
        </p:nvSpPr>
        <p:spPr>
          <a:xfrm>
            <a:off x="2055876" y="1944420"/>
            <a:ext cx="188645" cy="188925"/>
          </a:xfrm>
          <a:prstGeom prst="rect">
            <a:avLst/>
          </a:prstGeom>
          <a:blipFill>
            <a:blip r:embed="rId2" cstate="print"/>
            <a:stretch>
              <a:fillRect/>
            </a:stretch>
          </a:blipFill>
        </p:spPr>
        <p:txBody>
          <a:bodyPr wrap="square" lIns="0" tIns="0" rIns="0" bIns="0" rtlCol="0"/>
          <a:lstStyle/>
          <a:p/>
        </p:txBody>
      </p:sp>
      <p:pic>
        <p:nvPicPr>
          <p:cNvPr id="31" name="图片 30" descr="C:\Users\Administrator\Desktop\3.jpg3"/>
          <p:cNvPicPr>
            <a:picLocks noChangeAspect="true"/>
          </p:cNvPicPr>
          <p:nvPr/>
        </p:nvPicPr>
        <p:blipFill>
          <a:blip r:embed="rId3"/>
          <a:srcRect/>
          <a:stretch>
            <a:fillRect/>
          </a:stretch>
        </p:blipFill>
        <p:spPr>
          <a:xfrm>
            <a:off x="660400" y="2705735"/>
            <a:ext cx="3519170" cy="2533015"/>
          </a:xfrm>
          <a:prstGeom prst="rect">
            <a:avLst/>
          </a:prstGeom>
        </p:spPr>
      </p:pic>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5" name="图片 4"/>
          <p:cNvPicPr>
            <a:picLocks noChangeAspect="true"/>
          </p:cNvPicPr>
          <p:nvPr/>
        </p:nvPicPr>
        <p:blipFill>
          <a:blip r:embed="rId4"/>
          <a:stretch>
            <a:fillRect/>
          </a:stretch>
        </p:blipFill>
        <p:spPr>
          <a:xfrm>
            <a:off x="366395" y="241935"/>
            <a:ext cx="561340" cy="561340"/>
          </a:xfrm>
          <a:prstGeom prst="rect">
            <a:avLst/>
          </a:prstGeom>
        </p:spPr>
      </p:pic>
      <p:pic>
        <p:nvPicPr>
          <p:cNvPr id="6" name="图片 5"/>
          <p:cNvPicPr>
            <a:picLocks noChangeAspect="true"/>
          </p:cNvPicPr>
          <p:nvPr/>
        </p:nvPicPr>
        <p:blipFill>
          <a:blip r:embed="rId5"/>
          <a:stretch>
            <a:fillRect/>
          </a:stretch>
        </p:blipFill>
        <p:spPr>
          <a:xfrm>
            <a:off x="4460240" y="2705735"/>
            <a:ext cx="3624580" cy="2539365"/>
          </a:xfrm>
          <a:prstGeom prst="rect">
            <a:avLst/>
          </a:prstGeom>
        </p:spPr>
      </p:pic>
      <p:pic>
        <p:nvPicPr>
          <p:cNvPr id="7" name="图片 6" descr="经开区  图片1"/>
          <p:cNvPicPr>
            <a:picLocks noChangeAspect="true"/>
          </p:cNvPicPr>
          <p:nvPr/>
        </p:nvPicPr>
        <p:blipFill>
          <a:blip r:embed="rId6"/>
          <a:stretch>
            <a:fillRect/>
          </a:stretch>
        </p:blipFill>
        <p:spPr>
          <a:xfrm>
            <a:off x="8366125" y="2712085"/>
            <a:ext cx="3368040" cy="2526665"/>
          </a:xfrm>
          <a:prstGeom prst="rect">
            <a:avLst/>
          </a:prstGeom>
        </p:spPr>
      </p:pic>
    </p:spTree>
    <p:custDataLst>
      <p:tags r:id="rId7"/>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83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34972" y="1487258"/>
            <a:ext cx="9652254" cy="4640961"/>
          </a:xfrm>
          <a:prstGeom prst="rect">
            <a:avLst/>
          </a:prstGeom>
          <a:blipFill>
            <a:blip r:embed="rId1" cstate="print"/>
            <a:stretch>
              <a:fillRect/>
            </a:stretch>
          </a:blipFill>
        </p:spPr>
        <p:txBody>
          <a:bodyPr wrap="square" lIns="0" tIns="0" rIns="0" bIns="0" rtlCol="0"/>
          <a:lstStyle/>
          <a:p/>
        </p:txBody>
      </p:sp>
      <p:sp>
        <p:nvSpPr>
          <p:cNvPr id="4" name="object 4"/>
          <p:cNvSpPr txBox="true"/>
          <p:nvPr/>
        </p:nvSpPr>
        <p:spPr>
          <a:xfrm>
            <a:off x="2568955" y="1866087"/>
            <a:ext cx="3583940" cy="331470"/>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242424"/>
                </a:solidFill>
                <a:latin typeface="微软雅黑" panose="020B0503020204020204" pitchFamily="34" charset="-122"/>
                <a:cs typeface="微软雅黑" panose="020B0503020204020204" pitchFamily="34" charset="-122"/>
              </a:rPr>
              <a:t>组织</a:t>
            </a:r>
            <a:r>
              <a:rPr sz="2000" b="1" spc="-5" dirty="0">
                <a:solidFill>
                  <a:srgbClr val="242424"/>
                </a:solidFill>
                <a:latin typeface="微软雅黑" panose="020B0503020204020204" pitchFamily="34" charset="-122"/>
                <a:cs typeface="微软雅黑" panose="020B0503020204020204" pitchFamily="34" charset="-122"/>
              </a:rPr>
              <a:t>志</a:t>
            </a:r>
            <a:r>
              <a:rPr sz="2000" b="1" spc="-10" dirty="0">
                <a:solidFill>
                  <a:srgbClr val="242424"/>
                </a:solidFill>
                <a:latin typeface="微软雅黑" panose="020B0503020204020204" pitchFamily="34" charset="-122"/>
                <a:cs typeface="微软雅黑" panose="020B0503020204020204" pitchFamily="34" charset="-122"/>
              </a:rPr>
              <a:t>愿</a:t>
            </a:r>
            <a:r>
              <a:rPr sz="2000" b="1" spc="5" dirty="0">
                <a:solidFill>
                  <a:srgbClr val="242424"/>
                </a:solidFill>
                <a:latin typeface="微软雅黑" panose="020B0503020204020204" pitchFamily="34" charset="-122"/>
                <a:cs typeface="微软雅黑" panose="020B0503020204020204" pitchFamily="34" charset="-122"/>
              </a:rPr>
              <a:t>者</a:t>
            </a:r>
            <a:r>
              <a:rPr sz="2000" b="1" spc="-15" dirty="0">
                <a:solidFill>
                  <a:srgbClr val="242424"/>
                </a:solidFill>
                <a:latin typeface="微软雅黑" panose="020B0503020204020204" pitchFamily="34" charset="-122"/>
                <a:cs typeface="微软雅黑" panose="020B0503020204020204" pitchFamily="34" charset="-122"/>
              </a:rPr>
              <a:t>进</a:t>
            </a:r>
            <a:r>
              <a:rPr sz="2000" b="1" spc="5" dirty="0">
                <a:solidFill>
                  <a:srgbClr val="242424"/>
                </a:solidFill>
                <a:latin typeface="微软雅黑" panose="020B0503020204020204" pitchFamily="34" charset="-122"/>
                <a:cs typeface="微软雅黑" panose="020B0503020204020204" pitchFamily="34" charset="-122"/>
              </a:rPr>
              <a:t>小区</a:t>
            </a:r>
            <a:r>
              <a:rPr sz="2000" b="1" spc="-5" dirty="0">
                <a:solidFill>
                  <a:srgbClr val="242424"/>
                </a:solidFill>
                <a:latin typeface="微软雅黑" panose="020B0503020204020204" pitchFamily="34" charset="-122"/>
                <a:cs typeface="微软雅黑" panose="020B0503020204020204" pitchFamily="34" charset="-122"/>
              </a:rPr>
              <a:t>开</a:t>
            </a:r>
            <a:r>
              <a:rPr sz="2000" b="1" spc="-10" dirty="0">
                <a:solidFill>
                  <a:srgbClr val="242424"/>
                </a:solidFill>
                <a:latin typeface="微软雅黑" panose="020B0503020204020204" pitchFamily="34" charset="-122"/>
                <a:cs typeface="微软雅黑" panose="020B0503020204020204" pitchFamily="34" charset="-122"/>
              </a:rPr>
              <a:t>展</a:t>
            </a:r>
            <a:r>
              <a:rPr sz="2000" b="1" spc="5" dirty="0">
                <a:solidFill>
                  <a:srgbClr val="242424"/>
                </a:solidFill>
                <a:latin typeface="微软雅黑" panose="020B0503020204020204" pitchFamily="34" charset="-122"/>
                <a:cs typeface="微软雅黑" panose="020B0503020204020204" pitchFamily="34" charset="-122"/>
              </a:rPr>
              <a:t>宣</a:t>
            </a:r>
            <a:r>
              <a:rPr sz="2000" b="1" spc="-15" dirty="0">
                <a:solidFill>
                  <a:srgbClr val="242424"/>
                </a:solidFill>
                <a:latin typeface="微软雅黑" panose="020B0503020204020204" pitchFamily="34" charset="-122"/>
                <a:cs typeface="微软雅黑" panose="020B0503020204020204" pitchFamily="34" charset="-122"/>
              </a:rPr>
              <a:t>传</a:t>
            </a:r>
            <a:r>
              <a:rPr sz="2000" b="1" spc="5" dirty="0">
                <a:solidFill>
                  <a:srgbClr val="242424"/>
                </a:solidFill>
                <a:latin typeface="微软雅黑" panose="020B0503020204020204" pitchFamily="34" charset="-122"/>
                <a:cs typeface="微软雅黑" panose="020B0503020204020204" pitchFamily="34" charset="-122"/>
              </a:rPr>
              <a:t>活动</a:t>
            </a:r>
            <a:endParaRPr sz="2000">
              <a:latin typeface="微软雅黑" panose="020B0503020204020204" pitchFamily="34" charset="-122"/>
              <a:cs typeface="微软雅黑" panose="020B0503020204020204" pitchFamily="34" charset="-122"/>
            </a:endParaRPr>
          </a:p>
        </p:txBody>
      </p:sp>
      <p:sp>
        <p:nvSpPr>
          <p:cNvPr id="7" name="object 7"/>
          <p:cNvSpPr txBox="true"/>
          <p:nvPr/>
        </p:nvSpPr>
        <p:spPr>
          <a:xfrm>
            <a:off x="2812923" y="5172328"/>
            <a:ext cx="7101840" cy="399415"/>
          </a:xfrm>
          <a:prstGeom prst="rect">
            <a:avLst/>
          </a:prstGeom>
        </p:spPr>
        <p:txBody>
          <a:bodyPr vert="horz" wrap="square" lIns="0" tIns="12700" rIns="0" bIns="0" rtlCol="0">
            <a:spAutoFit/>
          </a:bodyPr>
          <a:lstStyle/>
          <a:p>
            <a:pPr marL="12700" marR="5080" algn="ctr">
              <a:lnSpc>
                <a:spcPct val="140000"/>
              </a:lnSpc>
              <a:spcBef>
                <a:spcPts val="100"/>
              </a:spcBef>
            </a:pPr>
            <a:r>
              <a:rPr sz="1800" b="1" dirty="0">
                <a:solidFill>
                  <a:srgbClr val="242424"/>
                </a:solidFill>
                <a:latin typeface="微软雅黑" panose="020B0503020204020204" pitchFamily="34" charset="-122"/>
                <a:cs typeface="微软雅黑" panose="020B0503020204020204" pitchFamily="34" charset="-122"/>
              </a:rPr>
              <a:t>结</a:t>
            </a:r>
            <a:r>
              <a:rPr sz="1800" b="1" spc="-15" dirty="0">
                <a:solidFill>
                  <a:srgbClr val="242424"/>
                </a:solidFill>
                <a:latin typeface="微软雅黑" panose="020B0503020204020204" pitchFamily="34" charset="-122"/>
                <a:cs typeface="微软雅黑" panose="020B0503020204020204" pitchFamily="34" charset="-122"/>
              </a:rPr>
              <a:t>合</a:t>
            </a:r>
            <a:r>
              <a:rPr sz="1800" b="1" dirty="0">
                <a:solidFill>
                  <a:srgbClr val="242424"/>
                </a:solidFill>
                <a:latin typeface="微软雅黑" panose="020B0503020204020204" pitchFamily="34" charset="-122"/>
                <a:cs typeface="微软雅黑" panose="020B0503020204020204" pitchFamily="34" charset="-122"/>
              </a:rPr>
              <a:t>入</a:t>
            </a:r>
            <a:r>
              <a:rPr sz="1800" b="1" spc="-15" dirty="0">
                <a:solidFill>
                  <a:srgbClr val="242424"/>
                </a:solidFill>
                <a:latin typeface="微软雅黑" panose="020B0503020204020204" pitchFamily="34" charset="-122"/>
                <a:cs typeface="微软雅黑" panose="020B0503020204020204" pitchFamily="34" charset="-122"/>
              </a:rPr>
              <a:t>户宣</a:t>
            </a:r>
            <a:r>
              <a:rPr sz="1800" b="1" dirty="0">
                <a:solidFill>
                  <a:srgbClr val="242424"/>
                </a:solidFill>
                <a:latin typeface="微软雅黑" panose="020B0503020204020204" pitchFamily="34" charset="-122"/>
                <a:cs typeface="微软雅黑" panose="020B0503020204020204" pitchFamily="34" charset="-122"/>
              </a:rPr>
              <a:t>传等</a:t>
            </a:r>
            <a:r>
              <a:rPr sz="1800" b="1" spc="-15" dirty="0">
                <a:solidFill>
                  <a:srgbClr val="242424"/>
                </a:solidFill>
                <a:latin typeface="微软雅黑" panose="020B0503020204020204" pitchFamily="34" charset="-122"/>
                <a:cs typeface="微软雅黑" panose="020B0503020204020204" pitchFamily="34" charset="-122"/>
              </a:rPr>
              <a:t>开</a:t>
            </a:r>
            <a:r>
              <a:rPr sz="1800" b="1" dirty="0">
                <a:solidFill>
                  <a:srgbClr val="242424"/>
                </a:solidFill>
                <a:latin typeface="微软雅黑" panose="020B0503020204020204" pitchFamily="34" charset="-122"/>
                <a:cs typeface="微软雅黑" panose="020B0503020204020204" pitchFamily="34" charset="-122"/>
              </a:rPr>
              <a:t>展</a:t>
            </a:r>
            <a:r>
              <a:rPr sz="1800" b="1" spc="-15" dirty="0">
                <a:solidFill>
                  <a:srgbClr val="242424"/>
                </a:solidFill>
                <a:latin typeface="微软雅黑" panose="020B0503020204020204" pitchFamily="34" charset="-122"/>
                <a:cs typeface="微软雅黑" panose="020B0503020204020204" pitchFamily="34" charset="-122"/>
              </a:rPr>
              <a:t>志愿</a:t>
            </a:r>
            <a:r>
              <a:rPr sz="1800" b="1" dirty="0">
                <a:solidFill>
                  <a:srgbClr val="242424"/>
                </a:solidFill>
                <a:latin typeface="微软雅黑" panose="020B0503020204020204" pitchFamily="34" charset="-122"/>
                <a:cs typeface="微软雅黑" panose="020B0503020204020204" pitchFamily="34" charset="-122"/>
              </a:rPr>
              <a:t>者活</a:t>
            </a:r>
            <a:r>
              <a:rPr sz="1800" b="1" spc="5" dirty="0">
                <a:solidFill>
                  <a:srgbClr val="242424"/>
                </a:solidFill>
                <a:latin typeface="微软雅黑" panose="020B0503020204020204" pitchFamily="34" charset="-122"/>
                <a:cs typeface="微软雅黑" panose="020B0503020204020204" pitchFamily="34" charset="-122"/>
              </a:rPr>
              <a:t>动</a:t>
            </a:r>
            <a:endParaRPr sz="1800">
              <a:latin typeface="微软雅黑" panose="020B0503020204020204" pitchFamily="34" charset="-122"/>
              <a:cs typeface="微软雅黑" panose="020B0503020204020204" pitchFamily="34" charset="-122"/>
            </a:endParaRPr>
          </a:p>
        </p:txBody>
      </p:sp>
      <p:sp>
        <p:nvSpPr>
          <p:cNvPr id="8" name="object 8"/>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9" name="object 9"/>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宣传督导</a:t>
            </a:r>
            <a:endParaRPr sz="2400">
              <a:latin typeface="微软雅黑" panose="020B0503020204020204" pitchFamily="34" charset="-122"/>
              <a:cs typeface="微软雅黑" panose="020B0503020204020204" pitchFamily="34" charset="-122"/>
            </a:endParaRPr>
          </a:p>
        </p:txBody>
      </p:sp>
      <p:sp>
        <p:nvSpPr>
          <p:cNvPr id="10" name="object 10"/>
          <p:cNvSpPr/>
          <p:nvPr/>
        </p:nvSpPr>
        <p:spPr>
          <a:xfrm>
            <a:off x="2055876" y="1944420"/>
            <a:ext cx="188645" cy="188925"/>
          </a:xfrm>
          <a:prstGeom prst="rect">
            <a:avLst/>
          </a:prstGeom>
          <a:blipFill>
            <a:blip r:embed="rId2" cstate="print"/>
            <a:stretch>
              <a:fillRect/>
            </a:stretch>
          </a:blipFill>
        </p:spPr>
        <p:txBody>
          <a:bodyPr wrap="square" lIns="0" tIns="0" rIns="0" bIns="0" rtlCol="0"/>
          <a:lstStyle/>
          <a:p/>
        </p:txBody>
      </p:sp>
      <p:pic>
        <p:nvPicPr>
          <p:cNvPr id="26" name="图片 25"/>
          <p:cNvPicPr>
            <a:picLocks noChangeAspect="true"/>
          </p:cNvPicPr>
          <p:nvPr/>
        </p:nvPicPr>
        <p:blipFill>
          <a:blip r:embed="rId3"/>
          <a:stretch>
            <a:fillRect/>
          </a:stretch>
        </p:blipFill>
        <p:spPr>
          <a:xfrm>
            <a:off x="726440" y="2464435"/>
            <a:ext cx="3573145" cy="2494915"/>
          </a:xfrm>
          <a:prstGeom prst="rect">
            <a:avLst/>
          </a:prstGeom>
        </p:spPr>
      </p:pic>
      <p:pic>
        <p:nvPicPr>
          <p:cNvPr id="27" name="图片 26"/>
          <p:cNvPicPr>
            <a:picLocks noChangeAspect="true"/>
          </p:cNvPicPr>
          <p:nvPr/>
        </p:nvPicPr>
        <p:blipFill>
          <a:blip r:embed="rId4"/>
          <a:stretch>
            <a:fillRect/>
          </a:stretch>
        </p:blipFill>
        <p:spPr>
          <a:xfrm>
            <a:off x="4520565" y="2465070"/>
            <a:ext cx="3489325" cy="2494915"/>
          </a:xfrm>
          <a:prstGeom prst="rect">
            <a:avLst/>
          </a:prstGeom>
        </p:spPr>
      </p:pic>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5" name="图片 4"/>
          <p:cNvPicPr>
            <a:picLocks noChangeAspect="true"/>
          </p:cNvPicPr>
          <p:nvPr/>
        </p:nvPicPr>
        <p:blipFill>
          <a:blip r:embed="rId5"/>
          <a:stretch>
            <a:fillRect/>
          </a:stretch>
        </p:blipFill>
        <p:spPr>
          <a:xfrm>
            <a:off x="347345" y="201930"/>
            <a:ext cx="561340" cy="561340"/>
          </a:xfrm>
          <a:prstGeom prst="rect">
            <a:avLst/>
          </a:prstGeom>
        </p:spPr>
      </p:pic>
      <p:pic>
        <p:nvPicPr>
          <p:cNvPr id="6" name="图片 5" descr="进行入户宣传"/>
          <p:cNvPicPr>
            <a:picLocks noChangeAspect="true"/>
          </p:cNvPicPr>
          <p:nvPr/>
        </p:nvPicPr>
        <p:blipFill>
          <a:blip r:embed="rId6"/>
          <a:stretch>
            <a:fillRect/>
          </a:stretch>
        </p:blipFill>
        <p:spPr>
          <a:xfrm>
            <a:off x="8258810" y="2464435"/>
            <a:ext cx="3328035" cy="2495550"/>
          </a:xfrm>
          <a:prstGeom prst="rect">
            <a:avLst/>
          </a:prstGeom>
        </p:spPr>
      </p:pic>
    </p:spTree>
    <p:custDataLst>
      <p:tags r:id="rId7"/>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175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34972" y="1487258"/>
            <a:ext cx="9652254" cy="4640961"/>
          </a:xfrm>
          <a:prstGeom prst="rect">
            <a:avLst/>
          </a:prstGeom>
          <a:blipFill>
            <a:blip r:embed="rId1" cstate="print"/>
            <a:stretch>
              <a:fillRect/>
            </a:stretch>
          </a:blipFill>
        </p:spPr>
        <p:txBody>
          <a:bodyPr wrap="square" lIns="0" tIns="0" rIns="0" bIns="0" rtlCol="0"/>
          <a:lstStyle/>
          <a:p/>
        </p:txBody>
      </p:sp>
      <p:sp>
        <p:nvSpPr>
          <p:cNvPr id="4" name="object 4"/>
          <p:cNvSpPr txBox="true"/>
          <p:nvPr/>
        </p:nvSpPr>
        <p:spPr>
          <a:xfrm>
            <a:off x="2568955" y="1852422"/>
            <a:ext cx="5616575" cy="330835"/>
          </a:xfrm>
          <a:prstGeom prst="rect">
            <a:avLst/>
          </a:prstGeom>
        </p:spPr>
        <p:txBody>
          <a:bodyPr vert="horz" wrap="square" lIns="0" tIns="13335" rIns="0" bIns="0" rtlCol="0">
            <a:spAutoFit/>
          </a:bodyPr>
          <a:lstStyle/>
          <a:p>
            <a:pPr marL="12700">
              <a:lnSpc>
                <a:spcPct val="100000"/>
              </a:lnSpc>
              <a:spcBef>
                <a:spcPts val="105"/>
              </a:spcBef>
            </a:pPr>
            <a:r>
              <a:rPr sz="2000" b="1" dirty="0">
                <a:solidFill>
                  <a:srgbClr val="242424"/>
                </a:solidFill>
                <a:latin typeface="微软雅黑" panose="020B0503020204020204" pitchFamily="34" charset="-122"/>
                <a:cs typeface="微软雅黑" panose="020B0503020204020204" pitchFamily="34" charset="-122"/>
              </a:rPr>
              <a:t>对物业</a:t>
            </a:r>
            <a:r>
              <a:rPr sz="2000" b="1" spc="-15" dirty="0">
                <a:solidFill>
                  <a:srgbClr val="242424"/>
                </a:solidFill>
                <a:latin typeface="微软雅黑" panose="020B0503020204020204" pitchFamily="34" charset="-122"/>
                <a:cs typeface="微软雅黑" panose="020B0503020204020204" pitchFamily="34" charset="-122"/>
              </a:rPr>
              <a:t>管</a:t>
            </a:r>
            <a:r>
              <a:rPr sz="2000" b="1" dirty="0">
                <a:solidFill>
                  <a:srgbClr val="242424"/>
                </a:solidFill>
                <a:latin typeface="微软雅黑" panose="020B0503020204020204" pitchFamily="34" charset="-122"/>
                <a:cs typeface="微软雅黑" panose="020B0503020204020204" pitchFamily="34" charset="-122"/>
              </a:rPr>
              <a:t>理</a:t>
            </a:r>
            <a:r>
              <a:rPr sz="2000" b="1" spc="-15" dirty="0">
                <a:solidFill>
                  <a:srgbClr val="242424"/>
                </a:solidFill>
                <a:latin typeface="微软雅黑" panose="020B0503020204020204" pitchFamily="34" charset="-122"/>
                <a:cs typeface="微软雅黑" panose="020B0503020204020204" pitchFamily="34" charset="-122"/>
              </a:rPr>
              <a:t>人</a:t>
            </a:r>
            <a:r>
              <a:rPr sz="2000" b="1" dirty="0">
                <a:solidFill>
                  <a:srgbClr val="242424"/>
                </a:solidFill>
                <a:latin typeface="微软雅黑" panose="020B0503020204020204" pitchFamily="34" charset="-122"/>
                <a:cs typeface="微软雅黑" panose="020B0503020204020204" pitchFamily="34" charset="-122"/>
              </a:rPr>
              <a:t>员、清</a:t>
            </a:r>
            <a:r>
              <a:rPr sz="2000" b="1" spc="-15" dirty="0">
                <a:solidFill>
                  <a:srgbClr val="242424"/>
                </a:solidFill>
                <a:latin typeface="微软雅黑" panose="020B0503020204020204" pitchFamily="34" charset="-122"/>
                <a:cs typeface="微软雅黑" panose="020B0503020204020204" pitchFamily="34" charset="-122"/>
              </a:rPr>
              <a:t>洁</a:t>
            </a:r>
            <a:r>
              <a:rPr sz="2000" b="1" dirty="0">
                <a:solidFill>
                  <a:srgbClr val="242424"/>
                </a:solidFill>
                <a:latin typeface="微软雅黑" panose="020B0503020204020204" pitchFamily="34" charset="-122"/>
                <a:cs typeface="微软雅黑" panose="020B0503020204020204" pitchFamily="34" charset="-122"/>
              </a:rPr>
              <a:t>员</a:t>
            </a:r>
            <a:r>
              <a:rPr sz="2000" b="1" spc="-15" dirty="0">
                <a:solidFill>
                  <a:srgbClr val="242424"/>
                </a:solidFill>
                <a:latin typeface="微软雅黑" panose="020B0503020204020204" pitchFamily="34" charset="-122"/>
                <a:cs typeface="微软雅黑" panose="020B0503020204020204" pitchFamily="34" charset="-122"/>
              </a:rPr>
              <a:t>、</a:t>
            </a:r>
            <a:r>
              <a:rPr sz="2000" b="1" dirty="0">
                <a:solidFill>
                  <a:srgbClr val="242424"/>
                </a:solidFill>
                <a:latin typeface="微软雅黑" panose="020B0503020204020204" pitchFamily="34" charset="-122"/>
                <a:cs typeface="微软雅黑" panose="020B0503020204020204" pitchFamily="34" charset="-122"/>
              </a:rPr>
              <a:t>督导员</a:t>
            </a:r>
            <a:r>
              <a:rPr sz="2000" b="1" spc="-15" dirty="0">
                <a:solidFill>
                  <a:srgbClr val="242424"/>
                </a:solidFill>
                <a:latin typeface="微软雅黑" panose="020B0503020204020204" pitchFamily="34" charset="-122"/>
                <a:cs typeface="微软雅黑" panose="020B0503020204020204" pitchFamily="34" charset="-122"/>
              </a:rPr>
              <a:t>等</a:t>
            </a:r>
            <a:r>
              <a:rPr sz="2000" b="1" dirty="0">
                <a:solidFill>
                  <a:srgbClr val="242424"/>
                </a:solidFill>
                <a:latin typeface="微软雅黑" panose="020B0503020204020204" pitchFamily="34" charset="-122"/>
                <a:cs typeface="微软雅黑" panose="020B0503020204020204" pitchFamily="34" charset="-122"/>
              </a:rPr>
              <a:t>人</a:t>
            </a:r>
            <a:r>
              <a:rPr sz="2000" b="1" spc="-15" dirty="0">
                <a:solidFill>
                  <a:srgbClr val="242424"/>
                </a:solidFill>
                <a:latin typeface="微软雅黑" panose="020B0503020204020204" pitchFamily="34" charset="-122"/>
                <a:cs typeface="微软雅黑" panose="020B0503020204020204" pitchFamily="34" charset="-122"/>
              </a:rPr>
              <a:t>员</a:t>
            </a:r>
            <a:r>
              <a:rPr sz="2000" b="1" dirty="0">
                <a:solidFill>
                  <a:srgbClr val="242424"/>
                </a:solidFill>
                <a:latin typeface="微软雅黑" panose="020B0503020204020204" pitchFamily="34" charset="-122"/>
                <a:cs typeface="微软雅黑" panose="020B0503020204020204" pitchFamily="34" charset="-122"/>
              </a:rPr>
              <a:t>开展培训</a:t>
            </a:r>
            <a:endParaRPr sz="2000">
              <a:latin typeface="微软雅黑" panose="020B0503020204020204" pitchFamily="34" charset="-122"/>
              <a:cs typeface="微软雅黑" panose="020B0503020204020204" pitchFamily="34" charset="-122"/>
            </a:endParaRPr>
          </a:p>
        </p:txBody>
      </p:sp>
      <p:sp>
        <p:nvSpPr>
          <p:cNvPr id="7" name="object 7"/>
          <p:cNvSpPr txBox="true"/>
          <p:nvPr/>
        </p:nvSpPr>
        <p:spPr>
          <a:xfrm>
            <a:off x="3567938" y="5422265"/>
            <a:ext cx="505523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242424"/>
                </a:solidFill>
                <a:latin typeface="微软雅黑" panose="020B0503020204020204" pitchFamily="34" charset="-122"/>
                <a:cs typeface="微软雅黑" panose="020B0503020204020204" pitchFamily="34" charset="-122"/>
              </a:rPr>
              <a:t>做好培训记录：现场照片、签到表、培训材料等。</a:t>
            </a:r>
            <a:endParaRPr sz="1800">
              <a:latin typeface="微软雅黑" panose="020B0503020204020204" pitchFamily="34" charset="-122"/>
              <a:cs typeface="微软雅黑" panose="020B0503020204020204" pitchFamily="34" charset="-122"/>
            </a:endParaRPr>
          </a:p>
        </p:txBody>
      </p:sp>
      <p:sp>
        <p:nvSpPr>
          <p:cNvPr id="8" name="object 8"/>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9" name="object 9"/>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宣传督导</a:t>
            </a:r>
            <a:endParaRPr sz="2400">
              <a:latin typeface="微软雅黑" panose="020B0503020204020204" pitchFamily="34" charset="-122"/>
              <a:cs typeface="微软雅黑" panose="020B0503020204020204" pitchFamily="34" charset="-122"/>
            </a:endParaRPr>
          </a:p>
        </p:txBody>
      </p:sp>
      <p:sp>
        <p:nvSpPr>
          <p:cNvPr id="10" name="object 10"/>
          <p:cNvSpPr/>
          <p:nvPr/>
        </p:nvSpPr>
        <p:spPr>
          <a:xfrm>
            <a:off x="2055876" y="1944420"/>
            <a:ext cx="188645" cy="188925"/>
          </a:xfrm>
          <a:prstGeom prst="rect">
            <a:avLst/>
          </a:prstGeom>
          <a:blipFill>
            <a:blip r:embed="rId2" cstate="print"/>
            <a:stretch>
              <a:fillRect/>
            </a:stretch>
          </a:blipFill>
        </p:spPr>
        <p:txBody>
          <a:bodyPr wrap="square" lIns="0" tIns="0" rIns="0" bIns="0" rtlCol="0"/>
          <a:lstStyle/>
          <a:p/>
        </p:txBody>
      </p:sp>
      <p:pic>
        <p:nvPicPr>
          <p:cNvPr id="26" name="图片 25" descr="C:\Users\Administrator\Desktop\347A4093 (1).JPG347A4093 (1)"/>
          <p:cNvPicPr>
            <a:picLocks noChangeAspect="true"/>
          </p:cNvPicPr>
          <p:nvPr/>
        </p:nvPicPr>
        <p:blipFill>
          <a:blip r:embed="rId3"/>
          <a:srcRect/>
          <a:stretch>
            <a:fillRect/>
          </a:stretch>
        </p:blipFill>
        <p:spPr>
          <a:xfrm>
            <a:off x="266700" y="2534285"/>
            <a:ext cx="3819525" cy="2546985"/>
          </a:xfrm>
          <a:prstGeom prst="rect">
            <a:avLst/>
          </a:prstGeom>
        </p:spPr>
      </p:pic>
      <p:pic>
        <p:nvPicPr>
          <p:cNvPr id="27" name="图片 26" descr="C:\Users\Administrator\Desktop\347A3728.JPG347A3728"/>
          <p:cNvPicPr>
            <a:picLocks noChangeAspect="true"/>
          </p:cNvPicPr>
          <p:nvPr/>
        </p:nvPicPr>
        <p:blipFill>
          <a:blip r:embed="rId4"/>
          <a:srcRect/>
          <a:stretch>
            <a:fillRect/>
          </a:stretch>
        </p:blipFill>
        <p:spPr>
          <a:xfrm>
            <a:off x="4367530" y="2534285"/>
            <a:ext cx="3818255" cy="2546350"/>
          </a:xfrm>
          <a:prstGeom prst="rect">
            <a:avLst/>
          </a:prstGeom>
        </p:spPr>
      </p:pic>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5" name="图片 4"/>
          <p:cNvPicPr>
            <a:picLocks noChangeAspect="true"/>
          </p:cNvPicPr>
          <p:nvPr/>
        </p:nvPicPr>
        <p:blipFill>
          <a:blip r:embed="rId5"/>
          <a:stretch>
            <a:fillRect/>
          </a:stretch>
        </p:blipFill>
        <p:spPr>
          <a:xfrm>
            <a:off x="334645" y="202565"/>
            <a:ext cx="561340" cy="561340"/>
          </a:xfrm>
          <a:prstGeom prst="rect">
            <a:avLst/>
          </a:prstGeom>
        </p:spPr>
      </p:pic>
      <p:pic>
        <p:nvPicPr>
          <p:cNvPr id="6" name="图片 5" descr="88393837"/>
          <p:cNvPicPr>
            <a:picLocks noChangeAspect="true"/>
          </p:cNvPicPr>
          <p:nvPr/>
        </p:nvPicPr>
        <p:blipFill>
          <a:blip r:embed="rId6"/>
          <a:stretch>
            <a:fillRect/>
          </a:stretch>
        </p:blipFill>
        <p:spPr>
          <a:xfrm>
            <a:off x="8435975" y="2534285"/>
            <a:ext cx="3395980" cy="2546985"/>
          </a:xfrm>
          <a:prstGeom prst="rect">
            <a:avLst/>
          </a:prstGeom>
        </p:spPr>
      </p:pic>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6961505" y="1699895"/>
            <a:ext cx="1986280" cy="1986280"/>
          </a:xfrm>
          <a:prstGeom prst="ellipse">
            <a:avLst/>
          </a:prstGeom>
          <a:blipFill rotWithShape="true">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3225165" y="4672965"/>
            <a:ext cx="1985645" cy="1985645"/>
          </a:xfrm>
          <a:prstGeom prst="ellipse">
            <a:avLst/>
          </a:prstGeom>
          <a:blipFill rotWithShape="true">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箭头: 下 5"/>
          <p:cNvSpPr/>
          <p:nvPr/>
        </p:nvSpPr>
        <p:spPr>
          <a:xfrm rot="10800000">
            <a:off x="4040671" y="3907980"/>
            <a:ext cx="354633" cy="519031"/>
          </a:xfrm>
          <a:prstGeom prst="downArrow">
            <a:avLst/>
          </a:prstGeom>
          <a:solidFill>
            <a:srgbClr val="3B8B58"/>
          </a:solidFill>
          <a:ln>
            <a:solidFill>
              <a:srgbClr val="3B8B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true"/>
          <p:nvPr/>
        </p:nvSpPr>
        <p:spPr>
          <a:xfrm>
            <a:off x="894715" y="5273040"/>
            <a:ext cx="2208530" cy="398780"/>
          </a:xfrm>
          <a:prstGeom prst="rect">
            <a:avLst/>
          </a:prstGeom>
          <a:noFill/>
        </p:spPr>
        <p:txBody>
          <a:bodyPr wrap="square" rtlCol="0">
            <a:spAutoFit/>
          </a:bodyPr>
          <a:lstStyle/>
          <a:p>
            <a:pPr algn="ctr"/>
            <a:r>
              <a:rPr lang="zh-CN" altLang="en-US" sz="2000" b="1" dirty="0">
                <a:solidFill>
                  <a:srgbClr val="002B40"/>
                </a:solidFill>
                <a:latin typeface="微软雅黑" panose="020B0503020204020204" pitchFamily="34" charset="-122"/>
                <a:ea typeface="微软雅黑" panose="020B0503020204020204" pitchFamily="34" charset="-122"/>
              </a:rPr>
              <a:t>资源疯狂开采</a:t>
            </a:r>
            <a:endParaRPr lang="zh-CN" altLang="en-US" sz="2000" b="1" dirty="0">
              <a:solidFill>
                <a:srgbClr val="002B40"/>
              </a:solidFill>
              <a:latin typeface="微软雅黑" panose="020B0503020204020204" pitchFamily="34" charset="-122"/>
              <a:ea typeface="微软雅黑" panose="020B0503020204020204" pitchFamily="34" charset="-122"/>
            </a:endParaRPr>
          </a:p>
        </p:txBody>
      </p:sp>
      <p:sp>
        <p:nvSpPr>
          <p:cNvPr id="58" name="文本框 57"/>
          <p:cNvSpPr txBox="true"/>
          <p:nvPr/>
        </p:nvSpPr>
        <p:spPr>
          <a:xfrm>
            <a:off x="9007439" y="2497117"/>
            <a:ext cx="2792167" cy="398780"/>
          </a:xfrm>
          <a:prstGeom prst="rect">
            <a:avLst/>
          </a:prstGeom>
          <a:noFill/>
        </p:spPr>
        <p:txBody>
          <a:bodyPr wrap="square" rtlCol="0">
            <a:spAutoFit/>
          </a:bodyPr>
          <a:lstStyle/>
          <a:p>
            <a:pPr algn="ctr"/>
            <a:r>
              <a:rPr lang="zh-CN" altLang="en-US" sz="2000" b="1" dirty="0">
                <a:solidFill>
                  <a:srgbClr val="002B40"/>
                </a:solidFill>
                <a:latin typeface="微软雅黑" panose="020B0503020204020204" pitchFamily="34" charset="-122"/>
                <a:ea typeface="微软雅黑" panose="020B0503020204020204" pitchFamily="34" charset="-122"/>
              </a:rPr>
              <a:t>商品无节制消费</a:t>
            </a:r>
            <a:endParaRPr lang="zh-CN" altLang="en-US" sz="2000" b="1" dirty="0">
              <a:solidFill>
                <a:srgbClr val="002B40"/>
              </a:solidFill>
              <a:latin typeface="微软雅黑" panose="020B0503020204020204" pitchFamily="34" charset="-122"/>
              <a:ea typeface="微软雅黑" panose="020B0503020204020204" pitchFamily="34" charset="-122"/>
            </a:endParaRPr>
          </a:p>
        </p:txBody>
      </p:sp>
      <p:sp>
        <p:nvSpPr>
          <p:cNvPr id="7" name="椭圆 6"/>
          <p:cNvSpPr/>
          <p:nvPr/>
        </p:nvSpPr>
        <p:spPr>
          <a:xfrm>
            <a:off x="3225165" y="1735455"/>
            <a:ext cx="1995170" cy="1995170"/>
          </a:xfrm>
          <a:prstGeom prst="ellipse">
            <a:avLst/>
          </a:prstGeom>
          <a:blipFill rotWithShape="true">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圆角 3"/>
          <p:cNvSpPr txBox="true"/>
          <p:nvPr/>
        </p:nvSpPr>
        <p:spPr>
          <a:xfrm>
            <a:off x="894715" y="2496820"/>
            <a:ext cx="2179320" cy="442150"/>
          </a:xfrm>
          <a:prstGeom prst="roundRect">
            <a:avLst/>
          </a:prstGeom>
          <a:noFill/>
        </p:spPr>
        <p:txBody>
          <a:bodyPr wrap="square" rtlCol="0" anchor="t">
            <a:spAutoFit/>
          </a:bodyPr>
          <a:lstStyle/>
          <a:p>
            <a:pPr lvl="0" algn="ctr"/>
            <a:r>
              <a:rPr lang="zh-CN" altLang="en-US" sz="2000" b="1" dirty="0">
                <a:solidFill>
                  <a:srgbClr val="002B40"/>
                </a:solidFill>
                <a:latin typeface="微软雅黑" panose="020B0503020204020204" pitchFamily="34" charset="-122"/>
                <a:ea typeface="微软雅黑" panose="020B0503020204020204" pitchFamily="34" charset="-122"/>
                <a:sym typeface="+mn-ea"/>
              </a:rPr>
              <a:t>层出不穷地生产</a:t>
            </a:r>
            <a:endParaRPr lang="zh-CN" altLang="en-US" sz="2000" b="1" dirty="0">
              <a:solidFill>
                <a:srgbClr val="002B40"/>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6901815" y="4613275"/>
            <a:ext cx="2105660" cy="2105660"/>
          </a:xfrm>
          <a:prstGeom prst="ellipse">
            <a:avLst/>
          </a:prstGeom>
          <a:blipFill rotWithShape="true">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true"/>
          <p:nvPr/>
        </p:nvSpPr>
        <p:spPr>
          <a:xfrm>
            <a:off x="9302115" y="5273040"/>
            <a:ext cx="2202815" cy="398780"/>
          </a:xfrm>
          <a:prstGeom prst="rect">
            <a:avLst/>
          </a:prstGeom>
          <a:noFill/>
        </p:spPr>
        <p:txBody>
          <a:bodyPr wrap="square" rtlCol="0">
            <a:spAutoFit/>
          </a:bodyPr>
          <a:lstStyle/>
          <a:p>
            <a:pPr algn="ctr"/>
            <a:r>
              <a:rPr lang="zh-CN" altLang="en-US" sz="2000" b="1" dirty="0">
                <a:solidFill>
                  <a:srgbClr val="002B40"/>
                </a:solidFill>
                <a:latin typeface="微软雅黑" panose="020B0503020204020204" pitchFamily="34" charset="-122"/>
                <a:ea typeface="微软雅黑" panose="020B0503020204020204" pitchFamily="34" charset="-122"/>
              </a:rPr>
              <a:t>垃圾大量抛弃</a:t>
            </a:r>
            <a:endParaRPr lang="zh-CN" altLang="en-US" sz="2000" b="1" dirty="0">
              <a:solidFill>
                <a:srgbClr val="002B40"/>
              </a:solidFill>
              <a:latin typeface="微软雅黑" panose="020B0503020204020204" pitchFamily="34" charset="-122"/>
              <a:ea typeface="微软雅黑" panose="020B0503020204020204" pitchFamily="34" charset="-122"/>
            </a:endParaRPr>
          </a:p>
        </p:txBody>
      </p:sp>
      <p:sp>
        <p:nvSpPr>
          <p:cNvPr id="14" name="箭头: 下 5"/>
          <p:cNvSpPr/>
          <p:nvPr/>
        </p:nvSpPr>
        <p:spPr>
          <a:xfrm rot="5400000">
            <a:off x="5919001" y="5544375"/>
            <a:ext cx="354633" cy="519031"/>
          </a:xfrm>
          <a:prstGeom prst="downArrow">
            <a:avLst/>
          </a:prstGeom>
          <a:solidFill>
            <a:srgbClr val="3B8B58"/>
          </a:solidFill>
          <a:ln>
            <a:solidFill>
              <a:srgbClr val="3B8B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箭头: 下 5"/>
          <p:cNvSpPr/>
          <p:nvPr/>
        </p:nvSpPr>
        <p:spPr>
          <a:xfrm rot="10800000" flipV="true">
            <a:off x="7777646" y="3907980"/>
            <a:ext cx="354633" cy="519031"/>
          </a:xfrm>
          <a:prstGeom prst="downArrow">
            <a:avLst/>
          </a:prstGeom>
          <a:solidFill>
            <a:srgbClr val="3B8B58"/>
          </a:solidFill>
          <a:ln>
            <a:solidFill>
              <a:srgbClr val="3B8B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下 5"/>
          <p:cNvSpPr/>
          <p:nvPr/>
        </p:nvSpPr>
        <p:spPr>
          <a:xfrm rot="16200000">
            <a:off x="5918366" y="2433510"/>
            <a:ext cx="354633" cy="519031"/>
          </a:xfrm>
          <a:prstGeom prst="downArrow">
            <a:avLst/>
          </a:prstGeom>
          <a:solidFill>
            <a:srgbClr val="3B8B58"/>
          </a:solidFill>
          <a:ln>
            <a:solidFill>
              <a:srgbClr val="3B8B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11" name="矩形 2"/>
          <p:cNvSpPr/>
          <p:nvPr/>
        </p:nvSpPr>
        <p:spPr>
          <a:xfrm>
            <a:off x="1495461" y="365577"/>
            <a:ext cx="4092543" cy="398780"/>
          </a:xfrm>
          <a:prstGeom prst="rect">
            <a:avLst/>
          </a:prstGeom>
          <a:noFill/>
          <a:ln w="9525">
            <a:noFill/>
          </a:ln>
        </p:spPr>
        <p:txBody>
          <a:bodyPr wrap="square" lIns="91440" tIns="45720" rIns="91440" bIns="45720" anchor="t">
            <a:spAutoFit/>
          </a:bodyPr>
          <a:p>
            <a:pPr>
              <a:buFont typeface="Arial" panose="020B0604020202020204" pitchFamily="34" charset="0"/>
            </a:pPr>
            <a:r>
              <a:rPr lang="en-US" altLang="zh-CN" sz="2000" b="1" dirty="0">
                <a:solidFill>
                  <a:srgbClr val="002B40"/>
                </a:solidFill>
                <a:latin typeface="微软雅黑" panose="020B0503020204020204" pitchFamily="34" charset="-122"/>
                <a:ea typeface="微软雅黑" panose="020B0503020204020204" pitchFamily="34" charset="-122"/>
                <a:sym typeface="+mn-ea"/>
              </a:rPr>
              <a:t>1.2 </a:t>
            </a:r>
            <a:r>
              <a:rPr lang="zh-CN" altLang="en-US" sz="2000" b="1" dirty="0">
                <a:solidFill>
                  <a:srgbClr val="002B40"/>
                </a:solidFill>
                <a:latin typeface="微软雅黑" panose="020B0503020204020204" pitchFamily="34" charset="-122"/>
                <a:ea typeface="微软雅黑" panose="020B0503020204020204" pitchFamily="34" charset="-122"/>
                <a:sym typeface="+mn-ea"/>
              </a:rPr>
              <a:t>当今社会垃圾产生的模式</a:t>
            </a:r>
            <a:endParaRPr lang="zh-CN"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true"/>
          </p:cNvPicPr>
          <p:nvPr/>
        </p:nvPicPr>
        <p:blipFill>
          <a:blip r:embed="rId5"/>
          <a:stretch>
            <a:fillRect/>
          </a:stretch>
        </p:blipFill>
        <p:spPr>
          <a:xfrm>
            <a:off x="554990" y="322580"/>
            <a:ext cx="561340" cy="561340"/>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4" grpId="0" bldLvl="0" animBg="true"/>
      <p:bldP spid="5" grpId="0" bldLvl="0" animBg="true"/>
      <p:bldP spid="7" grpId="0" bldLvl="0" animBg="true"/>
      <p:bldP spid="10" grpId="0" bldLvl="0" animBg="true"/>
      <p:bldP spid="12" grpId="0" bldLvl="0" animBg="true"/>
      <p:bldP spid="6" grpId="0" bldLvl="0" animBg="true"/>
      <p:bldP spid="19" grpId="0" bldLvl="0" animBg="true"/>
      <p:bldP spid="16" grpId="0" bldLvl="0" animBg="true"/>
      <p:bldP spid="14" grpId="0" bldLvl="0" animBg="tru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34972" y="1487258"/>
            <a:ext cx="9652254" cy="4640961"/>
          </a:xfrm>
          <a:prstGeom prst="rect">
            <a:avLst/>
          </a:prstGeom>
          <a:blipFill>
            <a:blip r:embed="rId1" cstate="print"/>
            <a:stretch>
              <a:fillRect/>
            </a:stretch>
          </a:blipFill>
        </p:spPr>
        <p:txBody>
          <a:bodyPr wrap="square" lIns="0" tIns="0" rIns="0" bIns="0" rtlCol="0"/>
          <a:lstStyle/>
          <a:p/>
        </p:txBody>
      </p:sp>
      <p:sp>
        <p:nvSpPr>
          <p:cNvPr id="4" name="object 4"/>
          <p:cNvSpPr txBox="true"/>
          <p:nvPr/>
        </p:nvSpPr>
        <p:spPr>
          <a:xfrm>
            <a:off x="2568955" y="1834972"/>
            <a:ext cx="2821305" cy="320675"/>
          </a:xfrm>
          <a:prstGeom prst="rect">
            <a:avLst/>
          </a:prstGeom>
        </p:spPr>
        <p:txBody>
          <a:bodyPr vert="horz" wrap="square" lIns="0" tIns="13335" rIns="0" bIns="0" rtlCol="0">
            <a:spAutoFit/>
          </a:bodyPr>
          <a:lstStyle/>
          <a:p>
            <a:pPr marL="12700">
              <a:lnSpc>
                <a:spcPct val="100000"/>
              </a:lnSpc>
              <a:spcBef>
                <a:spcPts val="105"/>
              </a:spcBef>
            </a:pPr>
            <a:r>
              <a:rPr lang="zh-CN" sz="2000">
                <a:latin typeface="微软雅黑" panose="020B0503020204020204" pitchFamily="34" charset="-122"/>
                <a:cs typeface="微软雅黑" panose="020B0503020204020204" pitchFamily="34" charset="-122"/>
              </a:rPr>
              <a:t>开展监督检查</a:t>
            </a:r>
            <a:endParaRPr lang="zh-CN" sz="2000">
              <a:latin typeface="微软雅黑" panose="020B0503020204020204" pitchFamily="34" charset="-122"/>
              <a:cs typeface="微软雅黑" panose="020B0503020204020204" pitchFamily="34" charset="-122"/>
            </a:endParaRPr>
          </a:p>
        </p:txBody>
      </p:sp>
      <p:sp>
        <p:nvSpPr>
          <p:cNvPr id="7" name="object 7"/>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8" name="object 8"/>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宣传督导</a:t>
            </a:r>
            <a:endParaRPr sz="2400">
              <a:latin typeface="微软雅黑" panose="020B0503020204020204" pitchFamily="34" charset="-122"/>
              <a:cs typeface="微软雅黑" panose="020B0503020204020204" pitchFamily="34" charset="-122"/>
            </a:endParaRPr>
          </a:p>
        </p:txBody>
      </p:sp>
      <p:sp>
        <p:nvSpPr>
          <p:cNvPr id="9" name="object 9"/>
          <p:cNvSpPr/>
          <p:nvPr/>
        </p:nvSpPr>
        <p:spPr>
          <a:xfrm>
            <a:off x="2055876" y="1944420"/>
            <a:ext cx="188645" cy="188925"/>
          </a:xfrm>
          <a:prstGeom prst="rect">
            <a:avLst/>
          </a:prstGeom>
          <a:blipFill>
            <a:blip r:embed="rId2" cstate="print"/>
            <a:stretch>
              <a:fillRect/>
            </a:stretch>
          </a:blipFill>
        </p:spPr>
        <p:txBody>
          <a:bodyPr wrap="square" lIns="0" tIns="0" rIns="0" bIns="0" rtlCol="0"/>
          <a:lstStyle/>
          <a:p/>
        </p:txBody>
      </p:sp>
      <p:pic>
        <p:nvPicPr>
          <p:cNvPr id="25" name="图片 24"/>
          <p:cNvPicPr>
            <a:picLocks noChangeAspect="true"/>
          </p:cNvPicPr>
          <p:nvPr/>
        </p:nvPicPr>
        <p:blipFill>
          <a:blip r:embed="rId3"/>
          <a:stretch>
            <a:fillRect/>
          </a:stretch>
        </p:blipFill>
        <p:spPr>
          <a:xfrm>
            <a:off x="660400" y="2816860"/>
            <a:ext cx="3729990" cy="2626995"/>
          </a:xfrm>
          <a:prstGeom prst="rect">
            <a:avLst/>
          </a:prstGeom>
        </p:spPr>
      </p:pic>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5" name="图片 4"/>
          <p:cNvPicPr>
            <a:picLocks noChangeAspect="true"/>
          </p:cNvPicPr>
          <p:nvPr/>
        </p:nvPicPr>
        <p:blipFill>
          <a:blip r:embed="rId4"/>
          <a:stretch>
            <a:fillRect/>
          </a:stretch>
        </p:blipFill>
        <p:spPr>
          <a:xfrm>
            <a:off x="307340" y="241935"/>
            <a:ext cx="561340" cy="561340"/>
          </a:xfrm>
          <a:prstGeom prst="rect">
            <a:avLst/>
          </a:prstGeom>
        </p:spPr>
      </p:pic>
      <p:pic>
        <p:nvPicPr>
          <p:cNvPr id="6" name="图片 5" descr="mmexport1627958474276"/>
          <p:cNvPicPr>
            <a:picLocks noChangeAspect="true"/>
          </p:cNvPicPr>
          <p:nvPr/>
        </p:nvPicPr>
        <p:blipFill>
          <a:blip r:embed="rId5"/>
          <a:stretch>
            <a:fillRect/>
          </a:stretch>
        </p:blipFill>
        <p:spPr>
          <a:xfrm>
            <a:off x="4643120" y="2816860"/>
            <a:ext cx="3503930" cy="2628265"/>
          </a:xfrm>
          <a:prstGeom prst="rect">
            <a:avLst/>
          </a:prstGeom>
        </p:spPr>
      </p:pic>
      <p:pic>
        <p:nvPicPr>
          <p:cNvPr id="10" name="图片 9" descr="【监督考核】对各分类投放点进行“四不两直”检查01"/>
          <p:cNvPicPr>
            <a:picLocks noChangeAspect="true"/>
          </p:cNvPicPr>
          <p:nvPr/>
        </p:nvPicPr>
        <p:blipFill>
          <a:blip r:embed="rId6"/>
          <a:stretch>
            <a:fillRect/>
          </a:stretch>
        </p:blipFill>
        <p:spPr>
          <a:xfrm>
            <a:off x="8312785" y="2816225"/>
            <a:ext cx="3503930" cy="2628265"/>
          </a:xfrm>
          <a:prstGeom prst="rect">
            <a:avLst/>
          </a:prstGeom>
        </p:spPr>
      </p:pic>
    </p:spTree>
    <p:custDataLst>
      <p:tags r:id="rId7"/>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175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34972" y="1487258"/>
            <a:ext cx="9652254" cy="4640961"/>
          </a:xfrm>
          <a:prstGeom prst="rect">
            <a:avLst/>
          </a:prstGeom>
          <a:blipFill>
            <a:blip r:embed="rId1" cstate="print"/>
            <a:stretch>
              <a:fillRect/>
            </a:stretch>
          </a:blipFill>
        </p:spPr>
        <p:txBody>
          <a:bodyPr wrap="square" lIns="0" tIns="0" rIns="0" bIns="0" rtlCol="0"/>
          <a:lstStyle/>
          <a:p/>
        </p:txBody>
      </p:sp>
      <p:sp>
        <p:nvSpPr>
          <p:cNvPr id="4" name="object 4"/>
          <p:cNvSpPr txBox="true"/>
          <p:nvPr/>
        </p:nvSpPr>
        <p:spPr>
          <a:xfrm>
            <a:off x="2569210" y="1748383"/>
            <a:ext cx="8664575" cy="817880"/>
          </a:xfrm>
          <a:prstGeom prst="rect">
            <a:avLst/>
          </a:prstGeom>
        </p:spPr>
        <p:txBody>
          <a:bodyPr vert="horz" wrap="square" lIns="0" tIns="12700" rIns="0" bIns="0" rtlCol="0">
            <a:spAutoFit/>
          </a:bodyPr>
          <a:lstStyle/>
          <a:p>
            <a:pPr marL="12700" marR="5080">
              <a:lnSpc>
                <a:spcPct val="130000"/>
              </a:lnSpc>
              <a:spcBef>
                <a:spcPts val="100"/>
              </a:spcBef>
            </a:pPr>
            <a:r>
              <a:rPr sz="2000" b="1" dirty="0">
                <a:solidFill>
                  <a:srgbClr val="242424"/>
                </a:solidFill>
                <a:latin typeface="微软雅黑" panose="020B0503020204020204" pitchFamily="34" charset="-122"/>
                <a:cs typeface="微软雅黑" panose="020B0503020204020204" pitchFamily="34" charset="-122"/>
              </a:rPr>
              <a:t>每日对</a:t>
            </a:r>
            <a:r>
              <a:rPr sz="2000" b="1" spc="-15" dirty="0">
                <a:solidFill>
                  <a:srgbClr val="242424"/>
                </a:solidFill>
                <a:latin typeface="微软雅黑" panose="020B0503020204020204" pitchFamily="34" charset="-122"/>
                <a:cs typeface="微软雅黑" panose="020B0503020204020204" pitchFamily="34" charset="-122"/>
              </a:rPr>
              <a:t>分</a:t>
            </a:r>
            <a:r>
              <a:rPr sz="2000" b="1" dirty="0">
                <a:solidFill>
                  <a:srgbClr val="242424"/>
                </a:solidFill>
                <a:latin typeface="微软雅黑" panose="020B0503020204020204" pitchFamily="34" charset="-122"/>
                <a:cs typeface="微软雅黑" panose="020B0503020204020204" pitchFamily="34" charset="-122"/>
              </a:rPr>
              <a:t>类</a:t>
            </a:r>
            <a:r>
              <a:rPr sz="2000" b="1" spc="-15" dirty="0">
                <a:solidFill>
                  <a:srgbClr val="242424"/>
                </a:solidFill>
                <a:latin typeface="微软雅黑" panose="020B0503020204020204" pitchFamily="34" charset="-122"/>
                <a:cs typeface="微软雅黑" panose="020B0503020204020204" pitchFamily="34" charset="-122"/>
              </a:rPr>
              <a:t>设</a:t>
            </a:r>
            <a:r>
              <a:rPr sz="2000" b="1" dirty="0">
                <a:solidFill>
                  <a:srgbClr val="242424"/>
                </a:solidFill>
                <a:latin typeface="微软雅黑" panose="020B0503020204020204" pitchFamily="34" charset="-122"/>
                <a:cs typeface="微软雅黑" panose="020B0503020204020204" pitchFamily="34" charset="-122"/>
              </a:rPr>
              <a:t>施进行</a:t>
            </a:r>
            <a:r>
              <a:rPr sz="2000" b="1" spc="-15" dirty="0">
                <a:solidFill>
                  <a:srgbClr val="242424"/>
                </a:solidFill>
                <a:latin typeface="微软雅黑" panose="020B0503020204020204" pitchFamily="34" charset="-122"/>
                <a:cs typeface="微软雅黑" panose="020B0503020204020204" pitchFamily="34" charset="-122"/>
              </a:rPr>
              <a:t>清</a:t>
            </a:r>
            <a:r>
              <a:rPr sz="2000" b="1" dirty="0">
                <a:solidFill>
                  <a:srgbClr val="242424"/>
                </a:solidFill>
                <a:latin typeface="微软雅黑" panose="020B0503020204020204" pitchFamily="34" charset="-122"/>
                <a:cs typeface="微软雅黑" panose="020B0503020204020204" pitchFamily="34" charset="-122"/>
              </a:rPr>
              <a:t>洁</a:t>
            </a:r>
            <a:r>
              <a:rPr sz="2000" b="1" spc="-15" dirty="0">
                <a:solidFill>
                  <a:srgbClr val="242424"/>
                </a:solidFill>
                <a:latin typeface="微软雅黑" panose="020B0503020204020204" pitchFamily="34" charset="-122"/>
                <a:cs typeface="微软雅黑" panose="020B0503020204020204" pitchFamily="34" charset="-122"/>
              </a:rPr>
              <a:t>维</a:t>
            </a:r>
            <a:r>
              <a:rPr sz="2000" b="1" spc="5" dirty="0">
                <a:solidFill>
                  <a:srgbClr val="242424"/>
                </a:solidFill>
                <a:latin typeface="微软雅黑" panose="020B0503020204020204" pitchFamily="34" charset="-122"/>
                <a:cs typeface="微软雅黑" panose="020B0503020204020204" pitchFamily="34" charset="-122"/>
              </a:rPr>
              <a:t>护</a:t>
            </a:r>
            <a:r>
              <a:rPr sz="2000" b="1" dirty="0">
                <a:solidFill>
                  <a:srgbClr val="242424"/>
                </a:solidFill>
                <a:latin typeface="微软雅黑" panose="020B0503020204020204" pitchFamily="34" charset="-122"/>
                <a:cs typeface="微软雅黑" panose="020B0503020204020204" pitchFamily="34" charset="-122"/>
              </a:rPr>
              <a:t>，部</a:t>
            </a:r>
            <a:r>
              <a:rPr sz="2000" b="1" spc="-15" dirty="0">
                <a:solidFill>
                  <a:srgbClr val="242424"/>
                </a:solidFill>
                <a:latin typeface="微软雅黑" panose="020B0503020204020204" pitchFamily="34" charset="-122"/>
                <a:cs typeface="微软雅黑" panose="020B0503020204020204" pitchFamily="34" charset="-122"/>
              </a:rPr>
              <a:t>件</a:t>
            </a:r>
            <a:r>
              <a:rPr sz="2000" b="1" dirty="0">
                <a:solidFill>
                  <a:srgbClr val="242424"/>
                </a:solidFill>
                <a:latin typeface="微软雅黑" panose="020B0503020204020204" pitchFamily="34" charset="-122"/>
                <a:cs typeface="微软雅黑" panose="020B0503020204020204" pitchFamily="34" charset="-122"/>
              </a:rPr>
              <a:t>缺</a:t>
            </a:r>
            <a:r>
              <a:rPr sz="2000" b="1" spc="-15" dirty="0">
                <a:solidFill>
                  <a:srgbClr val="242424"/>
                </a:solidFill>
                <a:latin typeface="微软雅黑" panose="020B0503020204020204" pitchFamily="34" charset="-122"/>
                <a:cs typeface="微软雅黑" panose="020B0503020204020204" pitchFamily="34" charset="-122"/>
              </a:rPr>
              <a:t>失</a:t>
            </a:r>
            <a:r>
              <a:rPr sz="2000" b="1" dirty="0">
                <a:solidFill>
                  <a:srgbClr val="242424"/>
                </a:solidFill>
                <a:latin typeface="微软雅黑" panose="020B0503020204020204" pitchFamily="34" charset="-122"/>
                <a:cs typeface="微软雅黑" panose="020B0503020204020204" pitchFamily="34" charset="-122"/>
              </a:rPr>
              <a:t>、破损</a:t>
            </a:r>
            <a:r>
              <a:rPr sz="2000" b="1" spc="-15" dirty="0">
                <a:solidFill>
                  <a:srgbClr val="242424"/>
                </a:solidFill>
                <a:latin typeface="微软雅黑" panose="020B0503020204020204" pitchFamily="34" charset="-122"/>
                <a:cs typeface="微软雅黑" panose="020B0503020204020204" pitchFamily="34" charset="-122"/>
              </a:rPr>
              <a:t>须</a:t>
            </a:r>
            <a:r>
              <a:rPr sz="2000" b="1" dirty="0">
                <a:solidFill>
                  <a:srgbClr val="242424"/>
                </a:solidFill>
                <a:latin typeface="微软雅黑" panose="020B0503020204020204" pitchFamily="34" charset="-122"/>
                <a:cs typeface="微软雅黑" panose="020B0503020204020204" pitchFamily="34" charset="-122"/>
              </a:rPr>
              <a:t>及</a:t>
            </a:r>
            <a:r>
              <a:rPr sz="2000" b="1" spc="-15" dirty="0">
                <a:solidFill>
                  <a:srgbClr val="242424"/>
                </a:solidFill>
                <a:latin typeface="微软雅黑" panose="020B0503020204020204" pitchFamily="34" charset="-122"/>
                <a:cs typeface="微软雅黑" panose="020B0503020204020204" pitchFamily="34" charset="-122"/>
              </a:rPr>
              <a:t>时</a:t>
            </a:r>
            <a:r>
              <a:rPr sz="2000" b="1" dirty="0">
                <a:solidFill>
                  <a:srgbClr val="242424"/>
                </a:solidFill>
                <a:latin typeface="微软雅黑" panose="020B0503020204020204" pitchFamily="34" charset="-122"/>
                <a:cs typeface="微软雅黑" panose="020B0503020204020204" pitchFamily="34" charset="-122"/>
              </a:rPr>
              <a:t>更新，</a:t>
            </a:r>
            <a:r>
              <a:rPr sz="2000" b="1" spc="-15" dirty="0">
                <a:solidFill>
                  <a:srgbClr val="242424"/>
                </a:solidFill>
                <a:latin typeface="微软雅黑" panose="020B0503020204020204" pitchFamily="34" charset="-122"/>
                <a:cs typeface="微软雅黑" panose="020B0503020204020204" pitchFamily="34" charset="-122"/>
              </a:rPr>
              <a:t>确</a:t>
            </a:r>
            <a:r>
              <a:rPr sz="2000" b="1" dirty="0">
                <a:solidFill>
                  <a:srgbClr val="242424"/>
                </a:solidFill>
                <a:latin typeface="微软雅黑" panose="020B0503020204020204" pitchFamily="34" charset="-122"/>
                <a:cs typeface="微软雅黑" panose="020B0503020204020204" pitchFamily="34" charset="-122"/>
              </a:rPr>
              <a:t>保</a:t>
            </a:r>
            <a:r>
              <a:rPr sz="2000" b="1" spc="-15" dirty="0">
                <a:solidFill>
                  <a:srgbClr val="242424"/>
                </a:solidFill>
                <a:latin typeface="微软雅黑" panose="020B0503020204020204" pitchFamily="34" charset="-122"/>
                <a:cs typeface="微软雅黑" panose="020B0503020204020204" pitchFamily="34" charset="-122"/>
              </a:rPr>
              <a:t>收</a:t>
            </a:r>
            <a:r>
              <a:rPr sz="2000" b="1" dirty="0">
                <a:solidFill>
                  <a:srgbClr val="242424"/>
                </a:solidFill>
                <a:latin typeface="微软雅黑" panose="020B0503020204020204" pitchFamily="34" charset="-122"/>
                <a:cs typeface="微软雅黑" panose="020B0503020204020204" pitchFamily="34" charset="-122"/>
              </a:rPr>
              <a:t>集容器完 好、整洁</a:t>
            </a:r>
            <a:endParaRPr sz="2000">
              <a:latin typeface="微软雅黑" panose="020B0503020204020204" pitchFamily="34" charset="-122"/>
              <a:cs typeface="微软雅黑" panose="020B0503020204020204" pitchFamily="34" charset="-122"/>
            </a:endParaRPr>
          </a:p>
        </p:txBody>
      </p:sp>
      <p:sp>
        <p:nvSpPr>
          <p:cNvPr id="5" name="object 5"/>
          <p:cNvSpPr/>
          <p:nvPr/>
        </p:nvSpPr>
        <p:spPr>
          <a:xfrm>
            <a:off x="3411092" y="2769489"/>
            <a:ext cx="2710053" cy="2668143"/>
          </a:xfrm>
          <a:prstGeom prst="rect">
            <a:avLst/>
          </a:prstGeom>
          <a:blipFill>
            <a:blip r:embed="rId2" cstate="print"/>
            <a:stretch>
              <a:fillRect/>
            </a:stretch>
          </a:blipFill>
        </p:spPr>
        <p:txBody>
          <a:bodyPr wrap="square" lIns="0" tIns="0" rIns="0" bIns="0" rtlCol="0"/>
          <a:lstStyle/>
          <a:p/>
        </p:txBody>
      </p:sp>
      <p:sp>
        <p:nvSpPr>
          <p:cNvPr id="6" name="object 6"/>
          <p:cNvSpPr/>
          <p:nvPr/>
        </p:nvSpPr>
        <p:spPr>
          <a:xfrm>
            <a:off x="484631" y="172516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7" name="object 7"/>
          <p:cNvSpPr txBox="true"/>
          <p:nvPr/>
        </p:nvSpPr>
        <p:spPr>
          <a:xfrm>
            <a:off x="660603" y="1801748"/>
            <a:ext cx="12446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微软雅黑" panose="020B0503020204020204" pitchFamily="34" charset="-122"/>
                <a:cs typeface="微软雅黑" panose="020B0503020204020204" pitchFamily="34" charset="-122"/>
              </a:rPr>
              <a:t>日常管理</a:t>
            </a:r>
            <a:endParaRPr sz="2400">
              <a:latin typeface="微软雅黑" panose="020B0503020204020204" pitchFamily="34" charset="-122"/>
              <a:cs typeface="微软雅黑" panose="020B0503020204020204" pitchFamily="34" charset="-122"/>
            </a:endParaRPr>
          </a:p>
        </p:txBody>
      </p:sp>
      <p:sp>
        <p:nvSpPr>
          <p:cNvPr id="8" name="object 8"/>
          <p:cNvSpPr/>
          <p:nvPr/>
        </p:nvSpPr>
        <p:spPr>
          <a:xfrm>
            <a:off x="2055876" y="1944420"/>
            <a:ext cx="188645" cy="188925"/>
          </a:xfrm>
          <a:prstGeom prst="rect">
            <a:avLst/>
          </a:prstGeom>
          <a:blipFill>
            <a:blip r:embed="rId3" cstate="print"/>
            <a:stretch>
              <a:fillRect/>
            </a:stretch>
          </a:blipFill>
        </p:spPr>
        <p:txBody>
          <a:bodyPr wrap="square" lIns="0" tIns="0" rIns="0" bIns="0" rtlCol="0"/>
          <a:lstStyle/>
          <a:p/>
        </p:txBody>
      </p:sp>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9" name="图片 8"/>
          <p:cNvPicPr>
            <a:picLocks noChangeAspect="true"/>
          </p:cNvPicPr>
          <p:nvPr/>
        </p:nvPicPr>
        <p:blipFill>
          <a:blip r:embed="rId4"/>
          <a:stretch>
            <a:fillRect/>
          </a:stretch>
        </p:blipFill>
        <p:spPr>
          <a:xfrm>
            <a:off x="374015" y="163195"/>
            <a:ext cx="561340" cy="561340"/>
          </a:xfrm>
          <a:prstGeom prst="rect">
            <a:avLst/>
          </a:prstGeom>
        </p:spPr>
      </p:pic>
      <p:pic>
        <p:nvPicPr>
          <p:cNvPr id="10" name="图片 9"/>
          <p:cNvPicPr>
            <a:picLocks noChangeAspect="true"/>
          </p:cNvPicPr>
          <p:nvPr/>
        </p:nvPicPr>
        <p:blipFill>
          <a:blip r:embed="rId5"/>
          <a:stretch>
            <a:fillRect/>
          </a:stretch>
        </p:blipFill>
        <p:spPr>
          <a:xfrm>
            <a:off x="6607810" y="2927350"/>
            <a:ext cx="3134995" cy="2351405"/>
          </a:xfrm>
          <a:prstGeom prst="rect">
            <a:avLst/>
          </a:prstGeom>
        </p:spPr>
      </p:pic>
    </p:spTree>
    <p:custDataLst>
      <p:tags r:id="rId6"/>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3791899" y="2499921"/>
            <a:ext cx="7831145" cy="937260"/>
          </a:xfrm>
          <a:prstGeom prst="rect">
            <a:avLst/>
          </a:prstGeom>
          <a:noFill/>
        </p:spPr>
        <p:txBody>
          <a:bodyPr wrap="square" rtlCol="0">
            <a:spAutoFit/>
          </a:bodyPr>
          <a:lstStyle/>
          <a:p>
            <a:pPr algn="ctr"/>
            <a:r>
              <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蒲公英社会讲师职责</a:t>
            </a:r>
            <a:endPar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圆角矩形 3"/>
          <p:cNvSpPr/>
          <p:nvPr/>
        </p:nvSpPr>
        <p:spPr>
          <a:xfrm>
            <a:off x="1374877" y="2156949"/>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true"/>
          <p:nvPr/>
        </p:nvSpPr>
        <p:spPr>
          <a:xfrm>
            <a:off x="2693393" y="1532468"/>
            <a:ext cx="1943651" cy="2861310"/>
          </a:xfrm>
          <a:prstGeom prst="rect">
            <a:avLst/>
          </a:prstGeom>
          <a:noFill/>
        </p:spPr>
        <p:txBody>
          <a:bodyPr wrap="square" rtlCol="0">
            <a:spAutoFit/>
          </a:bodyPr>
          <a:lstStyle/>
          <a:p>
            <a:pPr algn="ctr"/>
            <a:r>
              <a:rPr lang="en-US" sz="18000" dirty="0">
                <a:solidFill>
                  <a:schemeClr val="bg1"/>
                </a:solidFill>
                <a:latin typeface="Arial Narrow" panose="020B0606020202030204" pitchFamily="34" charset="0"/>
              </a:rPr>
              <a:t>5</a:t>
            </a:r>
            <a:endParaRPr lang="en-US" sz="18000" dirty="0">
              <a:solidFill>
                <a:schemeClr val="bg1"/>
              </a:solidFill>
              <a:latin typeface="Arial Narrow" panose="020B0606020202030204" pitchFamily="34" charset="0"/>
            </a:endParaRPr>
          </a:p>
        </p:txBody>
      </p:sp>
      <p:cxnSp>
        <p:nvCxnSpPr>
          <p:cNvPr id="6" name="直接箭头连接符 5"/>
          <p:cNvCxnSpPr/>
          <p:nvPr/>
        </p:nvCxnSpPr>
        <p:spPr>
          <a:xfrm flipV="true">
            <a:off x="4160520" y="3718560"/>
            <a:ext cx="432000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true" flipV="true">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true"/>
          </p:cNvPicPr>
          <p:nvPr/>
        </p:nvPicPr>
        <p:blipFill>
          <a:blip r:embed="rId1"/>
          <a:stretch>
            <a:fillRect/>
          </a:stretch>
        </p:blipFill>
        <p:spPr>
          <a:xfrm>
            <a:off x="1332865" y="2170430"/>
            <a:ext cx="1814830" cy="1771650"/>
          </a:xfrm>
          <a:prstGeom prst="rect">
            <a:avLst/>
          </a:prstGeom>
        </p:spPr>
      </p:pic>
    </p:spTree>
    <p:custDataLst>
      <p:tags r:id="rId2"/>
    </p:custDataLst>
  </p:cSld>
  <p:clrMapOvr>
    <a:masterClrMapping/>
  </p:clrMapOvr>
  <p:transition advTm="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11575" y="879530"/>
            <a:ext cx="10969200" cy="4759200"/>
          </a:xfrm>
        </p:spPr>
        <p:txBody>
          <a:bodyPr/>
          <a:p>
            <a:r>
              <a:rPr lang="zh-CN" altLang="en-US" sz="2400" b="1"/>
              <a:t>蒲公英计划基本目标</a:t>
            </a:r>
            <a:r>
              <a:rPr lang="zh-CN" altLang="en-US" sz="2000"/>
              <a:t>是建设市、区、街道、社区公众教育基地，组建并培养垃圾分类宣传人才队伍，统一和规范垃圾分类教育培训课件和宣传资料，全方位构建生活垃圾分类宣传教育体系，实现垃圾分类公众教育规模化、常规化，让广大市民知晓垃圾分类，转变思想意识和行为习惯，打造美丽幸福德阳。</a:t>
            </a:r>
            <a:endParaRPr lang="zh-CN" altLang="en-US" sz="2000"/>
          </a:p>
          <a:p>
            <a:endParaRPr lang="zh-CN" altLang="en-US" sz="2000"/>
          </a:p>
        </p:txBody>
      </p:sp>
      <p:pic>
        <p:nvPicPr>
          <p:cNvPr id="4" name="图片 3"/>
          <p:cNvPicPr>
            <a:picLocks noChangeAspect="true"/>
          </p:cNvPicPr>
          <p:nvPr/>
        </p:nvPicPr>
        <p:blipFill>
          <a:blip r:embed="rId1"/>
          <a:stretch>
            <a:fillRect/>
          </a:stretch>
        </p:blipFill>
        <p:spPr>
          <a:xfrm>
            <a:off x="787400" y="3240405"/>
            <a:ext cx="3620135" cy="2398395"/>
          </a:xfrm>
          <a:prstGeom prst="rect">
            <a:avLst/>
          </a:prstGeom>
        </p:spPr>
      </p:pic>
      <p:pic>
        <p:nvPicPr>
          <p:cNvPr id="5" name="图片 4"/>
          <p:cNvPicPr>
            <a:picLocks noChangeAspect="true"/>
          </p:cNvPicPr>
          <p:nvPr/>
        </p:nvPicPr>
        <p:blipFill>
          <a:blip r:embed="rId2"/>
          <a:stretch>
            <a:fillRect/>
          </a:stretch>
        </p:blipFill>
        <p:spPr>
          <a:xfrm>
            <a:off x="4541520" y="3241675"/>
            <a:ext cx="3531870" cy="2397125"/>
          </a:xfrm>
          <a:prstGeom prst="rect">
            <a:avLst/>
          </a:prstGeom>
        </p:spPr>
      </p:pic>
      <p:sp>
        <p:nvSpPr>
          <p:cNvPr id="12" name="object 12"/>
          <p:cNvSpPr txBox="true">
            <a:spLocks noGrp="true"/>
          </p:cNvSpPr>
          <p:nvPr/>
        </p:nvSpPr>
        <p:spPr>
          <a:xfrm>
            <a:off x="1290955" y="3429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1</a:t>
            </a:r>
            <a:r>
              <a:rPr sz="2400" spc="-190" dirty="0">
                <a:solidFill>
                  <a:srgbClr val="242424"/>
                </a:solidFill>
              </a:rPr>
              <a:t> </a:t>
            </a:r>
            <a:r>
              <a:rPr lang="zh-CN" sz="2400" spc="-85" dirty="0">
                <a:solidFill>
                  <a:srgbClr val="242424"/>
                </a:solidFill>
              </a:rPr>
              <a:t>蒲公英计划目标</a:t>
            </a:r>
            <a:endParaRPr lang="zh-CN" sz="2400"/>
          </a:p>
        </p:txBody>
      </p:sp>
      <p:cxnSp>
        <p:nvCxnSpPr>
          <p:cNvPr id="43" name="直接连接符 3"/>
          <p:cNvCxnSpPr>
            <a:cxnSpLocks noChangeShapeType="true"/>
          </p:cNvCxnSpPr>
          <p:nvPr/>
        </p:nvCxnSpPr>
        <p:spPr bwMode="auto">
          <a:xfrm>
            <a:off x="1014708" y="2416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9" name="图片 8"/>
          <p:cNvPicPr>
            <a:picLocks noChangeAspect="true"/>
          </p:cNvPicPr>
          <p:nvPr/>
        </p:nvPicPr>
        <p:blipFill>
          <a:blip r:embed="rId3"/>
          <a:stretch>
            <a:fillRect/>
          </a:stretch>
        </p:blipFill>
        <p:spPr>
          <a:xfrm>
            <a:off x="8273415" y="3240405"/>
            <a:ext cx="3450590" cy="2397760"/>
          </a:xfrm>
          <a:prstGeom prst="rect">
            <a:avLst/>
          </a:prstGeom>
        </p:spPr>
      </p:pic>
      <p:sp>
        <p:nvSpPr>
          <p:cNvPr id="10" name="文本框 9"/>
          <p:cNvSpPr txBox="true"/>
          <p:nvPr/>
        </p:nvSpPr>
        <p:spPr>
          <a:xfrm>
            <a:off x="1014730" y="5730240"/>
            <a:ext cx="2943860" cy="368300"/>
          </a:xfrm>
          <a:prstGeom prst="rect">
            <a:avLst/>
          </a:prstGeom>
          <a:noFill/>
        </p:spPr>
        <p:txBody>
          <a:bodyPr wrap="square" rtlCol="0">
            <a:spAutoFit/>
          </a:bodyPr>
          <a:p>
            <a:r>
              <a:rPr lang="zh-CN" altLang="en-US" b="1">
                <a:solidFill>
                  <a:schemeClr val="accent3"/>
                </a:solidFill>
              </a:rPr>
              <a:t>对社区工作人员开展培训会</a:t>
            </a:r>
            <a:endParaRPr lang="zh-CN" altLang="en-US" b="1">
              <a:solidFill>
                <a:schemeClr val="accent3"/>
              </a:solidFill>
            </a:endParaRPr>
          </a:p>
        </p:txBody>
      </p:sp>
      <p:sp>
        <p:nvSpPr>
          <p:cNvPr id="11" name="文本框 10"/>
          <p:cNvSpPr txBox="true"/>
          <p:nvPr/>
        </p:nvSpPr>
        <p:spPr>
          <a:xfrm>
            <a:off x="5358130" y="5730240"/>
            <a:ext cx="2239645" cy="368300"/>
          </a:xfrm>
          <a:prstGeom prst="rect">
            <a:avLst/>
          </a:prstGeom>
          <a:noFill/>
        </p:spPr>
        <p:txBody>
          <a:bodyPr wrap="square" rtlCol="0">
            <a:spAutoFit/>
          </a:bodyPr>
          <a:p>
            <a:r>
              <a:rPr lang="zh-CN" altLang="en-US" b="1">
                <a:solidFill>
                  <a:schemeClr val="accent3"/>
                </a:solidFill>
              </a:rPr>
              <a:t>对督导员开展培训</a:t>
            </a:r>
            <a:endParaRPr lang="zh-CN" altLang="en-US" b="1">
              <a:solidFill>
                <a:schemeClr val="accent3"/>
              </a:solidFill>
            </a:endParaRPr>
          </a:p>
        </p:txBody>
      </p:sp>
      <p:sp>
        <p:nvSpPr>
          <p:cNvPr id="13" name="文本框 12"/>
          <p:cNvSpPr txBox="true"/>
          <p:nvPr/>
        </p:nvSpPr>
        <p:spPr>
          <a:xfrm>
            <a:off x="8797290" y="5730240"/>
            <a:ext cx="2783205" cy="368300"/>
          </a:xfrm>
          <a:prstGeom prst="rect">
            <a:avLst/>
          </a:prstGeom>
          <a:noFill/>
        </p:spPr>
        <p:txBody>
          <a:bodyPr wrap="square" rtlCol="0">
            <a:spAutoFit/>
          </a:bodyPr>
          <a:p>
            <a:r>
              <a:rPr lang="zh-CN" altLang="en-US" b="1">
                <a:solidFill>
                  <a:schemeClr val="accent3"/>
                </a:solidFill>
              </a:rPr>
              <a:t>组织志愿者上门入户宣传</a:t>
            </a:r>
            <a:endParaRPr lang="zh-CN" altLang="en-US" b="1">
              <a:solidFill>
                <a:schemeClr val="accent3"/>
              </a:solidFill>
            </a:endParaRPr>
          </a:p>
        </p:txBody>
      </p:sp>
      <p:pic>
        <p:nvPicPr>
          <p:cNvPr id="2" name="图片 1"/>
          <p:cNvPicPr>
            <a:picLocks noChangeAspect="true"/>
          </p:cNvPicPr>
          <p:nvPr/>
        </p:nvPicPr>
        <p:blipFill>
          <a:blip r:embed="rId4"/>
          <a:stretch>
            <a:fillRect/>
          </a:stretch>
        </p:blipFill>
        <p:spPr>
          <a:xfrm>
            <a:off x="453390" y="203200"/>
            <a:ext cx="561340" cy="561340"/>
          </a:xfrm>
          <a:prstGeom prst="rect">
            <a:avLst/>
          </a:prstGeom>
        </p:spPr>
      </p:pic>
    </p:spTree>
    <p:custDataLst>
      <p:tags r:id="rId5"/>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p:txBody>
          <a:bodyPr>
            <a:noAutofit/>
          </a:bodyPr>
          <a:p>
            <a:r>
              <a:rPr lang="zh-CN" altLang="en-US" sz="2400"/>
              <a:t>《</a:t>
            </a:r>
            <a:r>
              <a:rPr lang="zh-CN" altLang="en-US" sz="2400">
                <a:sym typeface="+mn-ea"/>
              </a:rPr>
              <a:t>德阳市生活垃圾分类公众教育</a:t>
            </a:r>
            <a:r>
              <a:rPr lang="zh-CN" altLang="en-US" sz="2400">
                <a:solidFill>
                  <a:srgbClr val="FF0000"/>
                </a:solidFill>
                <a:sym typeface="+mn-ea"/>
              </a:rPr>
              <a:t>蒲公英讲师队伍</a:t>
            </a:r>
            <a:r>
              <a:rPr lang="zh-CN" altLang="en-US" sz="2400">
                <a:sym typeface="+mn-ea"/>
              </a:rPr>
              <a:t>管理办法</a:t>
            </a:r>
            <a:r>
              <a:rPr lang="zh-CN" altLang="en-US" sz="2400"/>
              <a:t>》</a:t>
            </a:r>
            <a:endParaRPr lang="zh-CN" altLang="en-US" sz="2400"/>
          </a:p>
        </p:txBody>
      </p:sp>
      <p:sp>
        <p:nvSpPr>
          <p:cNvPr id="3" name="内容占位符 2"/>
          <p:cNvSpPr>
            <a:spLocks noGrp="true"/>
          </p:cNvSpPr>
          <p:nvPr>
            <p:ph idx="1"/>
          </p:nvPr>
        </p:nvSpPr>
        <p:spPr/>
        <p:txBody>
          <a:bodyPr/>
          <a:p>
            <a:r>
              <a:rPr lang="zh-CN" altLang="en-US" sz="2000">
                <a:solidFill>
                  <a:schemeClr val="accent1"/>
                </a:solidFill>
                <a:effectLst>
                  <a:outerShdw blurRad="38100" dist="25400" dir="5400000" algn="ctr" rotWithShape="0">
                    <a:srgbClr val="6E747A">
                      <a:alpha val="43000"/>
                    </a:srgbClr>
                  </a:outerShdw>
                </a:effectLst>
              </a:rPr>
              <a:t>本办法适用于蒲公英社会讲师队伍、校园教师队伍的日常管理工作。</a:t>
            </a:r>
            <a:endParaRPr lang="zh-CN" altLang="en-US" sz="2000"/>
          </a:p>
          <a:p>
            <a:r>
              <a:rPr lang="zh-CN" altLang="en-US" sz="2000" b="1"/>
              <a:t>招募对象：</a:t>
            </a:r>
            <a:r>
              <a:rPr lang="zh-CN" altLang="en-US" sz="2000"/>
              <a:t>蒲公英社会讲师队伍招募对象为在德阳市长期居住、工作的18-60岁健康市民，包括公共机构党员干部、大学生志愿者、社会青年志愿者、企事业单位职工、社会组织成员、科技工作者、环保积极分子、退休人员等人群。</a:t>
            </a:r>
            <a:endParaRPr lang="zh-CN" altLang="en-US" sz="2000"/>
          </a:p>
          <a:p>
            <a:r>
              <a:rPr lang="zh-CN" altLang="en-US" sz="2000" b="1"/>
              <a:t>招募方式：</a:t>
            </a:r>
            <a:r>
              <a:rPr lang="zh-CN" altLang="en-US" sz="2000"/>
              <a:t>志愿报名或由所在部门推选。</a:t>
            </a:r>
            <a:endParaRPr lang="zh-CN" altLang="en-US" sz="2000"/>
          </a:p>
          <a:p>
            <a:r>
              <a:rPr lang="zh-CN" altLang="en-US" sz="2000" b="1"/>
              <a:t>招募渠道：</a:t>
            </a:r>
            <a:r>
              <a:rPr lang="zh-CN" altLang="en-US" sz="2000"/>
              <a:t>通过德阳市民通APP、“德阳城管服务”微信公众号、德阳网，各区（市、县）人民政府、德阳经开区管委会以及市委组织部、市委宣传部、市直机关工委、市民政局、市教育局、市住建局、市城管执法局、市总工会、团市委、市妇联、市科协的官方网站、微信公众号、官方微博等渠道向社会公开招募。</a:t>
            </a:r>
            <a:endParaRPr lang="zh-CN" altLang="en-US" sz="2000"/>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true"/>
          </p:cNvSpPr>
          <p:nvPr>
            <p:ph idx="1"/>
          </p:nvPr>
        </p:nvSpPr>
        <p:spPr>
          <a:xfrm>
            <a:off x="1226820" y="866775"/>
            <a:ext cx="9738360" cy="5544820"/>
          </a:xfrm>
        </p:spPr>
        <p:txBody>
          <a:bodyPr>
            <a:normAutofit fontScale="90000"/>
          </a:bodyPr>
          <a:p>
            <a:pPr marL="0" indent="0">
              <a:buNone/>
            </a:pPr>
            <a:r>
              <a:rPr lang="en-US" altLang="zh-CN" sz="2000"/>
              <a:t>    </a:t>
            </a:r>
            <a:r>
              <a:rPr lang="zh-CN" sz="2800">
                <a:highlight>
                  <a:srgbClr val="FFFF00"/>
                </a:highlight>
              </a:rPr>
              <a:t>如何成为一名合格的蒲公英社会讲师？</a:t>
            </a:r>
            <a:endParaRPr lang="zh-CN" sz="2800">
              <a:highlight>
                <a:srgbClr val="FFFF00"/>
              </a:highlight>
            </a:endParaRPr>
          </a:p>
          <a:p>
            <a:pPr marL="0" indent="0">
              <a:buNone/>
            </a:pPr>
            <a:r>
              <a:rPr lang="zh-CN" sz="2400"/>
              <a:t>1、由市本级、各区县发出招募通知，招募本级的社会讲师。</a:t>
            </a:r>
            <a:endParaRPr lang="zh-CN" sz="2400"/>
          </a:p>
          <a:p>
            <a:pPr marL="0" indent="0">
              <a:lnSpc>
                <a:spcPct val="160000"/>
              </a:lnSpc>
              <a:buNone/>
            </a:pPr>
            <a:r>
              <a:rPr lang="en-US" altLang="zh-CN" sz="2400"/>
              <a:t>2</a:t>
            </a:r>
            <a:r>
              <a:rPr lang="zh-CN" altLang="en-US" sz="2400"/>
              <a:t>、人员管理</a:t>
            </a:r>
            <a:r>
              <a:rPr lang="zh-CN" sz="2400"/>
              <a:t>按照</a:t>
            </a:r>
            <a:r>
              <a:rPr lang="zh-CN" altLang="en-US" sz="2400">
                <a:sym typeface="+mn-ea"/>
              </a:rPr>
              <a:t>《德阳市生活垃圾分类公众教育</a:t>
            </a:r>
            <a:r>
              <a:rPr lang="zh-CN" altLang="en-US" sz="2400">
                <a:solidFill>
                  <a:srgbClr val="FF0000"/>
                </a:solidFill>
                <a:sym typeface="+mn-ea"/>
              </a:rPr>
              <a:t>蒲公英讲师队伍</a:t>
            </a:r>
            <a:r>
              <a:rPr lang="zh-CN" altLang="en-US" sz="2400">
                <a:sym typeface="+mn-ea"/>
              </a:rPr>
              <a:t>管理办法》进行执行；</a:t>
            </a:r>
            <a:endParaRPr lang="zh-CN" altLang="en-US" sz="2400">
              <a:sym typeface="+mn-ea"/>
            </a:endParaRPr>
          </a:p>
          <a:p>
            <a:pPr marL="0" indent="0">
              <a:lnSpc>
                <a:spcPct val="160000"/>
              </a:lnSpc>
              <a:buNone/>
            </a:pPr>
            <a:r>
              <a:rPr lang="en-US" altLang="zh-CN" sz="2400">
                <a:sym typeface="+mn-ea"/>
              </a:rPr>
              <a:t>3</a:t>
            </a:r>
            <a:r>
              <a:rPr lang="zh-CN" altLang="en-US" sz="2400">
                <a:sym typeface="+mn-ea"/>
              </a:rPr>
              <a:t>、由市本级或各区县针对本级社会讲师按照需求进行培训及理论</a:t>
            </a:r>
            <a:r>
              <a:rPr lang="en-US" altLang="zh-CN" sz="2400">
                <a:sym typeface="+mn-ea"/>
              </a:rPr>
              <a:t>+</a:t>
            </a:r>
            <a:r>
              <a:rPr lang="zh-CN" altLang="en-US" sz="2400">
                <a:sym typeface="+mn-ea"/>
              </a:rPr>
              <a:t>实践的双重考核。</a:t>
            </a:r>
            <a:endParaRPr lang="zh-CN" altLang="en-US" sz="2400">
              <a:sym typeface="+mn-ea"/>
            </a:endParaRPr>
          </a:p>
          <a:p>
            <a:pPr marL="0" indent="0">
              <a:lnSpc>
                <a:spcPct val="160000"/>
              </a:lnSpc>
              <a:buNone/>
            </a:pPr>
            <a:r>
              <a:rPr lang="en-US" altLang="zh-CN" sz="2400"/>
              <a:t>4</a:t>
            </a:r>
            <a:r>
              <a:rPr lang="zh-CN" altLang="en-US" sz="2400"/>
              <a:t>、报名成功、经过培训、通过考核的人员，将由发起组织</a:t>
            </a:r>
            <a:r>
              <a:rPr lang="zh-CN" altLang="en-US" sz="2400">
                <a:sym typeface="+mn-ea"/>
              </a:rPr>
              <a:t>为其发放蒲公英讲师聘书，本级牵头部门安排讲师参与后续一系列培训活动</a:t>
            </a:r>
            <a:r>
              <a:rPr lang="zh-CN" altLang="en-US" sz="2400"/>
              <a:t>，积累实践经验，服务时长计入志愿服务系统，并作为个人评优、评先的优先依据。</a:t>
            </a:r>
            <a:endParaRPr lang="zh-CN" altLang="en-US" sz="2400"/>
          </a:p>
          <a:p>
            <a:pPr marL="0" indent="0">
              <a:lnSpc>
                <a:spcPct val="160000"/>
              </a:lnSpc>
              <a:buNone/>
            </a:pPr>
            <a:endParaRPr lang="zh-CN" altLang="en-US" sz="24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1165225" y="784860"/>
            <a:ext cx="4746625" cy="705485"/>
          </a:xfrm>
        </p:spPr>
        <p:txBody>
          <a:bodyPr>
            <a:normAutofit fontScale="90000"/>
          </a:bodyPr>
          <a:p>
            <a:br>
              <a:rPr lang="zh-CN"/>
            </a:br>
            <a:endParaRPr lang="zh-CN" altLang="en-US"/>
          </a:p>
        </p:txBody>
      </p:sp>
      <p:sp>
        <p:nvSpPr>
          <p:cNvPr id="3" name="内容占位符 2"/>
          <p:cNvSpPr>
            <a:spLocks noGrp="true"/>
          </p:cNvSpPr>
          <p:nvPr>
            <p:ph idx="1"/>
          </p:nvPr>
        </p:nvSpPr>
        <p:spPr>
          <a:xfrm>
            <a:off x="1165225" y="1490345"/>
            <a:ext cx="9738360" cy="1760855"/>
          </a:xfrm>
        </p:spPr>
        <p:txBody>
          <a:bodyPr/>
          <a:p>
            <a:pPr marL="0" indent="0">
              <a:buNone/>
            </a:pPr>
            <a:r>
              <a:rPr lang="en-US" altLang="zh-CN" sz="2000"/>
              <a:t>      </a:t>
            </a:r>
            <a:r>
              <a:rPr lang="zh-CN" altLang="en-US" sz="2000"/>
              <a:t>以</a:t>
            </a:r>
            <a:r>
              <a:rPr lang="zh-CN" altLang="en-US" sz="2000" b="1"/>
              <a:t>垃圾分类普及讲堂</a:t>
            </a:r>
            <a:r>
              <a:rPr lang="zh-CN" altLang="en-US" sz="2000"/>
              <a:t>为依托，定期深入各科普教育基地、街道办微讲堂开展垃圾分类知识宣讲，对有需要的企事业单位提供垃圾分类宣讲服务，为社区提供宣讲员培训，深入小区开展督导员知识培训。</a:t>
            </a:r>
            <a:endParaRPr lang="zh-CN" altLang="en-US" sz="2000"/>
          </a:p>
        </p:txBody>
      </p:sp>
      <p:pic>
        <p:nvPicPr>
          <p:cNvPr id="9" name="图片 8"/>
          <p:cNvPicPr>
            <a:picLocks noChangeAspect="true"/>
          </p:cNvPicPr>
          <p:nvPr/>
        </p:nvPicPr>
        <p:blipFill>
          <a:blip r:embed="rId1"/>
          <a:stretch>
            <a:fillRect/>
          </a:stretch>
        </p:blipFill>
        <p:spPr>
          <a:xfrm>
            <a:off x="435610" y="544195"/>
            <a:ext cx="561340" cy="561340"/>
          </a:xfrm>
          <a:prstGeom prst="rect">
            <a:avLst/>
          </a:prstGeom>
        </p:spPr>
      </p:pic>
      <p:sp>
        <p:nvSpPr>
          <p:cNvPr id="12" name="object 12"/>
          <p:cNvSpPr txBox="true">
            <a:spLocks noGrp="true"/>
          </p:cNvSpPr>
          <p:nvPr/>
        </p:nvSpPr>
        <p:spPr>
          <a:xfrm>
            <a:off x="1165225" y="7239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2  </a:t>
            </a:r>
            <a:r>
              <a:rPr lang="zh-CN" sz="2400" spc="-85" dirty="0">
                <a:solidFill>
                  <a:srgbClr val="242424"/>
                </a:solidFill>
              </a:rPr>
              <a:t>蒲公英社会讲师职责</a:t>
            </a:r>
            <a:endParaRPr lang="zh-CN" sz="2400"/>
          </a:p>
        </p:txBody>
      </p:sp>
      <p:pic>
        <p:nvPicPr>
          <p:cNvPr id="6" name="图片 5"/>
          <p:cNvPicPr>
            <a:picLocks noChangeAspect="true"/>
          </p:cNvPicPr>
          <p:nvPr/>
        </p:nvPicPr>
        <p:blipFill>
          <a:blip r:embed="rId2"/>
          <a:stretch>
            <a:fillRect/>
          </a:stretch>
        </p:blipFill>
        <p:spPr>
          <a:xfrm>
            <a:off x="435610" y="2977515"/>
            <a:ext cx="3712845" cy="2567305"/>
          </a:xfrm>
          <a:prstGeom prst="rect">
            <a:avLst/>
          </a:prstGeom>
        </p:spPr>
      </p:pic>
      <p:pic>
        <p:nvPicPr>
          <p:cNvPr id="7" name="图片 6" descr="/home/user/Desktop/报省厅 4加3模式 图片/【蒲公英计划】社区蒲公英社会讲师线上培训02.jpg【蒲公英计划】社区蒲公英社会讲师线上培训02"/>
          <p:cNvPicPr>
            <a:picLocks noChangeAspect="true"/>
          </p:cNvPicPr>
          <p:nvPr/>
        </p:nvPicPr>
        <p:blipFill>
          <a:blip r:embed="rId3"/>
          <a:srcRect/>
          <a:stretch>
            <a:fillRect/>
          </a:stretch>
        </p:blipFill>
        <p:spPr>
          <a:xfrm>
            <a:off x="4502785" y="2977515"/>
            <a:ext cx="3422650" cy="2567305"/>
          </a:xfrm>
          <a:prstGeom prst="rect">
            <a:avLst/>
          </a:prstGeom>
        </p:spPr>
      </p:pic>
      <p:pic>
        <p:nvPicPr>
          <p:cNvPr id="4" name="图片 3" descr="【蒲公英计划】社区蒲公英社会讲师线上培训01"/>
          <p:cNvPicPr>
            <a:picLocks noChangeAspect="true"/>
          </p:cNvPicPr>
          <p:nvPr/>
        </p:nvPicPr>
        <p:blipFill>
          <a:blip r:embed="rId4"/>
          <a:stretch>
            <a:fillRect/>
          </a:stretch>
        </p:blipFill>
        <p:spPr>
          <a:xfrm>
            <a:off x="8279130" y="2977515"/>
            <a:ext cx="3421380" cy="2566670"/>
          </a:xfrm>
          <a:prstGeom prst="rect">
            <a:avLst/>
          </a:prstGeom>
        </p:spPr>
      </p:pic>
    </p:spTree>
    <p:custDataLst>
      <p:tags r:id="rId5"/>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p:txBody>
          <a:bodyPr/>
          <a:p>
            <a:r>
              <a:rPr lang="zh-CN" altLang="en-US" b="1"/>
              <a:t>宣讲场所：</a:t>
            </a:r>
            <a:r>
              <a:rPr lang="zh-CN" altLang="en-US"/>
              <a:t>各区（市、县）、德阳经开区设立的区（市、县）垃圾分类普及讲堂；街道、社区结合党群服务中心设立的垃圾分类普及微讲堂；学校（含幼儿园、中小学、大专院校）内设立的垃圾分类蒲公英校园讲堂；各级公共机构、党政机关，各行业、各企事业单位、医疗机构、商超综合体、公园广场、文化馆组织开展的垃圾分类科普宣教活动；居民小区宣教点位。</a:t>
            </a:r>
            <a:endParaRPr lang="zh-CN" altLang="en-US"/>
          </a:p>
          <a:p>
            <a:r>
              <a:rPr lang="zh-CN" altLang="en-US" b="1"/>
              <a:t>宣讲频次：</a:t>
            </a:r>
            <a:r>
              <a:rPr lang="zh-CN" altLang="en-US"/>
              <a:t>各区（市、县）、德阳经开区集中开展区级普及讲堂，每季度不少于1次。各街道、社区充分利用普及微讲堂定期开课，推广垃圾分类公众教育，原则上每月不少于1次。</a:t>
            </a:r>
            <a:endParaRPr lang="zh-CN" altLang="en-US"/>
          </a:p>
          <a:p>
            <a:r>
              <a:rPr lang="zh-CN" altLang="en-US" b="1"/>
              <a:t>宣讲形式：</a:t>
            </a:r>
            <a:r>
              <a:rPr lang="zh-CN" altLang="en-US"/>
              <a:t>坚持固定时间和经常性宣讲相结合的原则，可根据活动形式的要求，采取垃圾分类普及讲座、实地参访、亲子互动、环保行动、党日活动等多形式开展宣讲。</a:t>
            </a:r>
            <a:endParaRPr lang="zh-CN" altLang="en-US"/>
          </a:p>
          <a:p>
            <a:r>
              <a:rPr lang="zh-CN" altLang="en-US" b="1"/>
              <a:t>实施规模：</a:t>
            </a:r>
            <a:r>
              <a:rPr lang="zh-CN" altLang="en-US"/>
              <a:t>为扩大培训影响力，可根据活动形式及受众群体的不同，制定20-100人及100人以上的培训活动。</a:t>
            </a:r>
            <a:endParaRPr lang="zh-CN" altLang="en-US"/>
          </a:p>
        </p:txBody>
      </p:sp>
      <p:pic>
        <p:nvPicPr>
          <p:cNvPr id="9" name="图片 8"/>
          <p:cNvPicPr>
            <a:picLocks noChangeAspect="true"/>
          </p:cNvPicPr>
          <p:nvPr/>
        </p:nvPicPr>
        <p:blipFill>
          <a:blip r:embed="rId1"/>
          <a:stretch>
            <a:fillRect/>
          </a:stretch>
        </p:blipFill>
        <p:spPr>
          <a:xfrm>
            <a:off x="435610" y="544195"/>
            <a:ext cx="561340" cy="561340"/>
          </a:xfrm>
          <a:prstGeom prst="rect">
            <a:avLst/>
          </a:prstGeom>
        </p:spPr>
      </p:pic>
      <p:sp>
        <p:nvSpPr>
          <p:cNvPr id="12" name="object 12"/>
          <p:cNvSpPr txBox="true">
            <a:spLocks noGrp="true"/>
          </p:cNvSpPr>
          <p:nvPr/>
        </p:nvSpPr>
        <p:spPr>
          <a:xfrm>
            <a:off x="1165225" y="7239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3  </a:t>
            </a:r>
            <a:r>
              <a:rPr lang="zh-CN" sz="2400" spc="-85" dirty="0">
                <a:solidFill>
                  <a:srgbClr val="242424"/>
                </a:solidFill>
              </a:rPr>
              <a:t>蒲公英社会讲师工作开展</a:t>
            </a:r>
            <a:endParaRPr lang="zh-CN" sz="2400"/>
          </a:p>
        </p:txBody>
      </p:sp>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object 12"/>
          <p:cNvSpPr txBox="true">
            <a:spLocks noGrp="true"/>
          </p:cNvSpPr>
          <p:nvPr/>
        </p:nvSpPr>
        <p:spPr>
          <a:xfrm>
            <a:off x="1165225" y="7239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3  </a:t>
            </a:r>
            <a:r>
              <a:rPr lang="zh-CN" sz="2400" spc="-85" dirty="0">
                <a:solidFill>
                  <a:srgbClr val="242424"/>
                </a:solidFill>
              </a:rPr>
              <a:t>蒲公英社会讲师工作开展</a:t>
            </a:r>
            <a:endParaRPr lang="zh-CN" sz="2400"/>
          </a:p>
        </p:txBody>
      </p:sp>
      <p:pic>
        <p:nvPicPr>
          <p:cNvPr id="9" name="内容占位符 8"/>
          <p:cNvPicPr>
            <a:picLocks noChangeAspect="true"/>
          </p:cNvPicPr>
          <p:nvPr>
            <p:ph idx="1"/>
          </p:nvPr>
        </p:nvPicPr>
        <p:blipFill>
          <a:blip r:embed="rId1"/>
          <a:stretch>
            <a:fillRect/>
          </a:stretch>
        </p:blipFill>
        <p:spPr>
          <a:xfrm>
            <a:off x="381000" y="410845"/>
            <a:ext cx="688975" cy="694690"/>
          </a:xfrm>
          <a:prstGeom prst="rect">
            <a:avLst/>
          </a:prstGeom>
        </p:spPr>
      </p:pic>
      <p:sp>
        <p:nvSpPr>
          <p:cNvPr id="4" name="内容占位符 2"/>
          <p:cNvSpPr>
            <a:spLocks noGrp="true"/>
          </p:cNvSpPr>
          <p:nvPr/>
        </p:nvSpPr>
        <p:spPr>
          <a:xfrm>
            <a:off x="926465" y="1483995"/>
            <a:ext cx="5842000" cy="3890645"/>
          </a:xfrm>
          <a:prstGeom prst="rect">
            <a:avLst/>
          </a:prstGeom>
        </p:spPr>
        <p:txBody>
          <a:bodyPr vert="horz" lIns="90000" tIns="46800" rIns="90000" bIns="4680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工作要求</a:t>
            </a:r>
            <a:endParaRPr lang="zh-CN" altLang="en-US"/>
          </a:p>
          <a:p>
            <a:pPr marL="0" indent="0">
              <a:buNone/>
            </a:pPr>
            <a:r>
              <a:rPr lang="zh-CN" altLang="en-US"/>
              <a:t>1.开展工作时，需要统一佩戴工作证，并身着蒲公英讲师队服、</a:t>
            </a:r>
            <a:r>
              <a:rPr lang="en-US" altLang="zh-CN"/>
              <a:t>T</a:t>
            </a:r>
            <a:r>
              <a:rPr lang="zh-CN" altLang="en-US"/>
              <a:t>恤等统一身份标识的制服。</a:t>
            </a:r>
            <a:endParaRPr lang="zh-CN" altLang="en-US"/>
          </a:p>
          <a:p>
            <a:pPr marL="0" indent="0">
              <a:buNone/>
            </a:pPr>
            <a:r>
              <a:rPr lang="zh-CN" altLang="en-US"/>
              <a:t>2.保持良好的宣讲热情，宣讲调理清晰、语言准确，细致、耐心。</a:t>
            </a:r>
            <a:endParaRPr lang="zh-CN" altLang="en-US"/>
          </a:p>
          <a:p>
            <a:pPr marL="0" indent="0">
              <a:buNone/>
            </a:pPr>
            <a:r>
              <a:rPr lang="zh-CN" altLang="en-US"/>
              <a:t>3.宣讲前对当期学员诉求进行了解，准备对应教案。</a:t>
            </a:r>
            <a:endParaRPr lang="zh-CN" altLang="en-US"/>
          </a:p>
          <a:p>
            <a:pPr marL="0" indent="0">
              <a:buNone/>
            </a:pPr>
            <a:r>
              <a:rPr lang="zh-CN" altLang="en-US"/>
              <a:t>4.课堂间及时沟通、做好服务。</a:t>
            </a:r>
            <a:endParaRPr lang="zh-CN" altLang="en-US"/>
          </a:p>
          <a:p>
            <a:pPr marL="0" indent="0">
              <a:buNone/>
            </a:pPr>
            <a:r>
              <a:rPr lang="zh-CN" altLang="en-US"/>
              <a:t>5.登记签到、授课信息，已备考核。</a:t>
            </a:r>
            <a:endParaRPr lang="zh-CN" altLang="en-US"/>
          </a:p>
          <a:p>
            <a:pPr marL="0" indent="0">
              <a:buNone/>
            </a:pPr>
            <a:endParaRPr lang="zh-CN" altLang="en-US"/>
          </a:p>
        </p:txBody>
      </p:sp>
      <p:pic>
        <p:nvPicPr>
          <p:cNvPr id="5" name="图片 4" descr="webwxgetmsgimg"/>
          <p:cNvPicPr>
            <a:picLocks noChangeAspect="true"/>
          </p:cNvPicPr>
          <p:nvPr/>
        </p:nvPicPr>
        <p:blipFill>
          <a:blip r:embed="rId2"/>
          <a:stretch>
            <a:fillRect/>
          </a:stretch>
        </p:blipFill>
        <p:spPr>
          <a:xfrm>
            <a:off x="7336155" y="410845"/>
            <a:ext cx="3625215" cy="2610485"/>
          </a:xfrm>
          <a:prstGeom prst="rect">
            <a:avLst/>
          </a:prstGeom>
        </p:spPr>
      </p:pic>
      <p:pic>
        <p:nvPicPr>
          <p:cNvPr id="6" name="图片 5" descr="614347797"/>
          <p:cNvPicPr>
            <a:picLocks noChangeAspect="true"/>
          </p:cNvPicPr>
          <p:nvPr/>
        </p:nvPicPr>
        <p:blipFill>
          <a:blip r:embed="rId3"/>
          <a:stretch>
            <a:fillRect/>
          </a:stretch>
        </p:blipFill>
        <p:spPr>
          <a:xfrm>
            <a:off x="7335520" y="3232785"/>
            <a:ext cx="3625850" cy="271970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1165225" y="1483995"/>
            <a:ext cx="5537835" cy="3890645"/>
          </a:xfrm>
        </p:spPr>
        <p:txBody>
          <a:bodyPr/>
          <a:p>
            <a:r>
              <a:rPr lang="zh-CN" altLang="en-US" b="1"/>
              <a:t>宣讲内容（可参考本讲义中第一至第四章内容）</a:t>
            </a:r>
            <a:endParaRPr lang="zh-CN" altLang="en-US"/>
          </a:p>
          <a:p>
            <a:pPr marL="0" indent="0">
              <a:buNone/>
            </a:pPr>
            <a:r>
              <a:rPr lang="zh-CN" altLang="en-US"/>
              <a:t>1.生活垃圾分类相关政策、法律、法规、标准。</a:t>
            </a:r>
            <a:endParaRPr lang="zh-CN" altLang="en-US"/>
          </a:p>
          <a:p>
            <a:pPr marL="0" indent="0">
              <a:buNone/>
            </a:pPr>
            <a:r>
              <a:rPr lang="zh-CN" altLang="en-US"/>
              <a:t>2.国际、国内垃圾分类及处置现状</a:t>
            </a:r>
            <a:endParaRPr lang="zh-CN" altLang="en-US"/>
          </a:p>
          <a:p>
            <a:pPr marL="0" indent="0">
              <a:buNone/>
            </a:pPr>
            <a:r>
              <a:rPr lang="zh-CN" altLang="en-US"/>
              <a:t>3.国内先进城市践行生活垃圾分类经验</a:t>
            </a:r>
            <a:endParaRPr lang="zh-CN" altLang="en-US"/>
          </a:p>
          <a:p>
            <a:pPr marL="0" indent="0">
              <a:buNone/>
            </a:pPr>
            <a:r>
              <a:rPr lang="zh-CN" altLang="en-US"/>
              <a:t>4.我市开展生活垃圾分类工作推进情况</a:t>
            </a:r>
            <a:endParaRPr lang="zh-CN" altLang="en-US"/>
          </a:p>
          <a:p>
            <a:pPr marL="0" indent="0">
              <a:buNone/>
            </a:pPr>
            <a:r>
              <a:rPr lang="zh-CN" altLang="en-US"/>
              <a:t>5.生活垃圾分类基础知识及实操</a:t>
            </a:r>
            <a:endParaRPr lang="zh-CN" altLang="en-US"/>
          </a:p>
          <a:p>
            <a:pPr marL="0" indent="0">
              <a:buNone/>
            </a:pPr>
            <a:r>
              <a:rPr lang="zh-CN" altLang="en-US"/>
              <a:t>6.专题讲座</a:t>
            </a:r>
            <a:endParaRPr lang="zh-CN" altLang="en-US"/>
          </a:p>
        </p:txBody>
      </p:sp>
      <p:pic>
        <p:nvPicPr>
          <p:cNvPr id="9" name="图片 8"/>
          <p:cNvPicPr>
            <a:picLocks noChangeAspect="true"/>
          </p:cNvPicPr>
          <p:nvPr/>
        </p:nvPicPr>
        <p:blipFill>
          <a:blip r:embed="rId1"/>
          <a:stretch>
            <a:fillRect/>
          </a:stretch>
        </p:blipFill>
        <p:spPr>
          <a:xfrm>
            <a:off x="435610" y="544195"/>
            <a:ext cx="561340" cy="561340"/>
          </a:xfrm>
          <a:prstGeom prst="rect">
            <a:avLst/>
          </a:prstGeom>
        </p:spPr>
      </p:pic>
      <p:sp>
        <p:nvSpPr>
          <p:cNvPr id="12" name="object 12"/>
          <p:cNvSpPr txBox="true">
            <a:spLocks noGrp="true"/>
          </p:cNvSpPr>
          <p:nvPr/>
        </p:nvSpPr>
        <p:spPr>
          <a:xfrm>
            <a:off x="1165225" y="7239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3  </a:t>
            </a:r>
            <a:r>
              <a:rPr lang="zh-CN" sz="2400" spc="-85" dirty="0">
                <a:solidFill>
                  <a:srgbClr val="242424"/>
                </a:solidFill>
              </a:rPr>
              <a:t>蒲公英社会讲师工作开展</a:t>
            </a:r>
            <a:endParaRPr lang="zh-CN" sz="2400"/>
          </a:p>
        </p:txBody>
      </p:sp>
      <p:pic>
        <p:nvPicPr>
          <p:cNvPr id="4" name="图片 3" descr="QQ图片20200619154742"/>
          <p:cNvPicPr>
            <a:picLocks noChangeAspect="true"/>
          </p:cNvPicPr>
          <p:nvPr/>
        </p:nvPicPr>
        <p:blipFill>
          <a:blip r:embed="rId2"/>
          <a:stretch>
            <a:fillRect/>
          </a:stretch>
        </p:blipFill>
        <p:spPr>
          <a:xfrm>
            <a:off x="7755890" y="448945"/>
            <a:ext cx="3497580" cy="2623185"/>
          </a:xfrm>
          <a:prstGeom prst="rect">
            <a:avLst/>
          </a:prstGeom>
        </p:spPr>
      </p:pic>
      <p:pic>
        <p:nvPicPr>
          <p:cNvPr id="5" name="图片 4" descr="IMG_3949"/>
          <p:cNvPicPr>
            <a:picLocks noChangeAspect="true"/>
          </p:cNvPicPr>
          <p:nvPr/>
        </p:nvPicPr>
        <p:blipFill>
          <a:blip r:embed="rId3"/>
          <a:stretch>
            <a:fillRect/>
          </a:stretch>
        </p:blipFill>
        <p:spPr>
          <a:xfrm>
            <a:off x="7755890" y="3502660"/>
            <a:ext cx="3497580" cy="2623185"/>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930500" y="884640"/>
            <a:ext cx="2575999" cy="5204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矩形 75"/>
          <p:cNvSpPr/>
          <p:nvPr/>
        </p:nvSpPr>
        <p:spPr>
          <a:xfrm>
            <a:off x="3810548" y="884640"/>
            <a:ext cx="2575999" cy="5204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矩形 76"/>
          <p:cNvSpPr/>
          <p:nvPr/>
        </p:nvSpPr>
        <p:spPr>
          <a:xfrm>
            <a:off x="6704302" y="884640"/>
            <a:ext cx="2575999" cy="5204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0" name="Picture 2" descr="https://timgsa.baidu.com/timg?image&amp;quality=80&amp;size=b9999_10000&amp;sec=1535824068127&amp;di=7b1b0bee522bb98816834a379b3734b7&amp;imgtype=0&amp;src=http%3A%2F%2Fimgsrc.baidu.com%2Fimage%2Fc0%253Dpixel_huitu%252C0%252C0%252C294%252C40%2Fsign%3Dea230a5d5d4e9258b2398eaef5fab434%2Ff9dcd100baa1cd11918b9019b212c8fcc3ce2dce.jpg"/>
          <p:cNvPicPr>
            <a:picLocks noChangeAspect="true" noChangeArrowheads="true"/>
          </p:cNvPicPr>
          <p:nvPr/>
        </p:nvPicPr>
        <p:blipFill rotWithShape="true">
          <a:blip r:embed="rId1" cstate="print"/>
          <a:srcRect/>
          <a:stretch>
            <a:fillRect/>
          </a:stretch>
        </p:blipFill>
        <p:spPr bwMode="auto">
          <a:xfrm>
            <a:off x="3927454" y="1653001"/>
            <a:ext cx="2341093" cy="134282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https://timgsa.baidu.com/timg?image&amp;quality=80&amp;size=b9999_10000&amp;sec=1535824149667&amp;di=444d6dfd82dd78cb431a559a8aab5b63&amp;imgtype=0&amp;src=http%3A%2F%2Fimg1.gtimg.com%2Fhn%2Fpics%2Fhv1%2F197%2F52%2F1136%2F73881857.jpg"/>
          <p:cNvPicPr>
            <a:picLocks noChangeAspect="true" noChangeArrowheads="true"/>
          </p:cNvPicPr>
          <p:nvPr/>
        </p:nvPicPr>
        <p:blipFill rotWithShape="true">
          <a:blip r:embed="rId2" cstate="print"/>
          <a:srcRect/>
          <a:stretch>
            <a:fillRect/>
          </a:stretch>
        </p:blipFill>
        <p:spPr bwMode="auto">
          <a:xfrm>
            <a:off x="3928547" y="3112567"/>
            <a:ext cx="2340000" cy="134904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ttps://timgsa.baidu.com/timg?image&amp;quality=80&amp;size=b9999_10000&amp;sec=1535824469700&amp;di=da864e12c8ede55a4ecc634f6c5833f7&amp;imgtype=0&amp;src=http%3A%2F%2Fhzgtx.com%2Fuploads%2Fallimg%2F140916%2F1-1409160K2501F.jpg"/>
          <p:cNvPicPr>
            <a:picLocks noChangeAspect="true" noChangeArrowheads="true"/>
          </p:cNvPicPr>
          <p:nvPr/>
        </p:nvPicPr>
        <p:blipFill rotWithShape="true">
          <a:blip r:embed="rId3" cstate="print"/>
          <a:srcRect/>
          <a:stretch>
            <a:fillRect/>
          </a:stretch>
        </p:blipFill>
        <p:spPr bwMode="auto">
          <a:xfrm>
            <a:off x="3928547" y="4566592"/>
            <a:ext cx="2340000" cy="1355445"/>
          </a:xfrm>
          <a:prstGeom prst="rect">
            <a:avLst/>
          </a:prstGeom>
          <a:noFill/>
          <a:extLst>
            <a:ext uri="{909E8E84-426E-40DD-AFC4-6F175D3DCCD1}">
              <a14:hiddenFill xmlns:a14="http://schemas.microsoft.com/office/drawing/2010/main">
                <a:solidFill>
                  <a:srgbClr val="FFFFFF"/>
                </a:solidFill>
              </a14:hiddenFill>
            </a:ext>
          </a:extLst>
        </p:spPr>
      </p:pic>
      <p:sp>
        <p:nvSpPr>
          <p:cNvPr id="58" name="文本框 57"/>
          <p:cNvSpPr txBox="true"/>
          <p:nvPr/>
        </p:nvSpPr>
        <p:spPr>
          <a:xfrm>
            <a:off x="3810548" y="1000918"/>
            <a:ext cx="2575999" cy="584775"/>
          </a:xfrm>
          <a:prstGeom prst="rect">
            <a:avLst/>
          </a:prstGeom>
          <a:noFill/>
        </p:spPr>
        <p:txBody>
          <a:bodyPr wrap="square" rtlCol="0">
            <a:spAutoFit/>
          </a:bodyPr>
          <a:p>
            <a:pPr algn="ctr"/>
            <a:r>
              <a:rPr lang="zh-CN" altLang="en-US" sz="3200" b="1" dirty="0">
                <a:latin typeface="微软雅黑" panose="020B0503020204020204" pitchFamily="34" charset="-122"/>
                <a:ea typeface="微软雅黑" panose="020B0503020204020204" pitchFamily="34" charset="-122"/>
              </a:rPr>
              <a:t>今日产品</a:t>
            </a:r>
            <a:endParaRPr lang="zh-CN" altLang="en-US" sz="3200" b="1" dirty="0">
              <a:latin typeface="微软雅黑" panose="020B0503020204020204" pitchFamily="34" charset="-122"/>
              <a:ea typeface="微软雅黑" panose="020B0503020204020204" pitchFamily="34" charset="-122"/>
            </a:endParaRPr>
          </a:p>
        </p:txBody>
      </p:sp>
      <p:pic>
        <p:nvPicPr>
          <p:cNvPr id="57" name="Picture 16" descr="https://timgsa.baidu.com/timg?image&amp;quality=80&amp;size=b9999_10000&amp;sec=1535824978128&amp;di=5f652efaeb5de362cac89a78b87ce453&amp;imgtype=0&amp;src=http%3A%2F%2Fimgsrc.baidu.com%2Fimgad%2Fpic%2Fitem%2F6c224f4a20a44623a2e116629222720e0cf3d783.jpg"/>
          <p:cNvPicPr>
            <a:picLocks noChangeAspect="true" noChangeArrowheads="true"/>
          </p:cNvPicPr>
          <p:nvPr/>
        </p:nvPicPr>
        <p:blipFill rotWithShape="true">
          <a:blip r:embed="rId4" cstate="print"/>
          <a:srcRect/>
          <a:stretch>
            <a:fillRect/>
          </a:stretch>
        </p:blipFill>
        <p:spPr bwMode="auto">
          <a:xfrm>
            <a:off x="1048499" y="4573475"/>
            <a:ext cx="2340000" cy="134856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4" descr="https://timgsa.baidu.com/timg?image&amp;quality=80&amp;size=b9999_10000&amp;sec=1535824804294&amp;di=59181f439b662cd388bb9d148296a5d4&amp;imgtype=0&amp;src=http%3A%2F%2Fylwh.lib.tsinghua.edu.cn%2Fdanpian%2Fimages%2F3864.jpg"/>
          <p:cNvPicPr>
            <a:picLocks noChangeAspect="true" noChangeArrowheads="true"/>
          </p:cNvPicPr>
          <p:nvPr/>
        </p:nvPicPr>
        <p:blipFill rotWithShape="true">
          <a:blip r:embed="rId5" cstate="print"/>
          <a:srcRect b="-126"/>
          <a:stretch>
            <a:fillRect/>
          </a:stretch>
        </p:blipFill>
        <p:spPr bwMode="auto">
          <a:xfrm>
            <a:off x="1045713" y="3119287"/>
            <a:ext cx="2345573" cy="135914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2" descr="https://timgsa.baidu.com/timg?image&amp;quality=80&amp;size=b9999_10000&amp;sec=1535824827202&amp;di=45078795c1bbe014eb0569875b0a0581&amp;imgtype=0&amp;src=http%3A%2F%2Fimg.mp.itc.cn%2Fupload%2F20170607%2Fdf27d9d6380f4a928e11cc72413936b0_th.jpg"/>
          <p:cNvPicPr>
            <a:picLocks noChangeAspect="true" noChangeArrowheads="true"/>
          </p:cNvPicPr>
          <p:nvPr/>
        </p:nvPicPr>
        <p:blipFill>
          <a:blip r:embed="rId6" cstate="print"/>
          <a:srcRect/>
          <a:stretch>
            <a:fillRect/>
          </a:stretch>
        </p:blipFill>
        <p:spPr bwMode="auto">
          <a:xfrm>
            <a:off x="1048499" y="1664765"/>
            <a:ext cx="2340000" cy="1359478"/>
          </a:xfrm>
          <a:prstGeom prst="rect">
            <a:avLst/>
          </a:prstGeom>
          <a:noFill/>
          <a:extLst>
            <a:ext uri="{909E8E84-426E-40DD-AFC4-6F175D3DCCD1}">
              <a14:hiddenFill xmlns:a14="http://schemas.microsoft.com/office/drawing/2010/main">
                <a:solidFill>
                  <a:srgbClr val="FFFFFF"/>
                </a:solidFill>
              </a14:hiddenFill>
            </a:ext>
          </a:extLst>
        </p:spPr>
      </p:pic>
      <p:sp>
        <p:nvSpPr>
          <p:cNvPr id="59" name="文本框 58"/>
          <p:cNvSpPr txBox="true"/>
          <p:nvPr/>
        </p:nvSpPr>
        <p:spPr>
          <a:xfrm>
            <a:off x="930500" y="1000918"/>
            <a:ext cx="2575999" cy="584775"/>
          </a:xfrm>
          <a:prstGeom prst="rect">
            <a:avLst/>
          </a:prstGeom>
          <a:noFill/>
        </p:spPr>
        <p:txBody>
          <a:bodyPr wrap="square" rtlCol="0">
            <a:spAutoFit/>
          </a:bodyPr>
          <a:p>
            <a:pPr algn="ctr"/>
            <a:r>
              <a:rPr lang="zh-CN" altLang="en-US" sz="3200" b="1" dirty="0">
                <a:latin typeface="微软雅黑" panose="020B0503020204020204" pitchFamily="34" charset="-122"/>
                <a:ea typeface="微软雅黑" panose="020B0503020204020204" pitchFamily="34" charset="-122"/>
              </a:rPr>
              <a:t>昨日资源</a:t>
            </a:r>
            <a:endParaRPr lang="zh-CN" altLang="en-US" sz="3200" b="1" dirty="0">
              <a:latin typeface="微软雅黑" panose="020B0503020204020204" pitchFamily="34" charset="-122"/>
              <a:ea typeface="微软雅黑" panose="020B0503020204020204" pitchFamily="34" charset="-122"/>
            </a:endParaRPr>
          </a:p>
        </p:txBody>
      </p:sp>
      <p:pic>
        <p:nvPicPr>
          <p:cNvPr id="49" name="Picture 5" descr="D:\孙敬华\01自然之友\废弃物与生命\2014暑期共修营\教案与课件\1.2 课程图片\棉布\废旧衣服.jpg"/>
          <p:cNvPicPr>
            <a:picLocks noChangeAspect="true" noChangeArrowheads="true"/>
          </p:cNvPicPr>
          <p:nvPr/>
        </p:nvPicPr>
        <p:blipFill rotWithShape="true">
          <a:blip r:embed="rId7" cstate="print"/>
          <a:srcRect/>
          <a:stretch>
            <a:fillRect/>
          </a:stretch>
        </p:blipFill>
        <p:spPr bwMode="auto">
          <a:xfrm>
            <a:off x="6822301" y="1693181"/>
            <a:ext cx="2340000" cy="133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8" descr="https://timgsa.baidu.com/timg?image&amp;quality=80&amp;size=b9999_10000&amp;sec=1535824574726&amp;di=bb0651e3d2b030ebc83f4becc5e4c1fe&amp;imgtype=0&amp;src=http%3A%2F%2Fupload.news.cecb2b.com%2F2014%2F0723%2F1406093125112.jpg"/>
          <p:cNvPicPr>
            <a:picLocks noChangeAspect="true" noChangeArrowheads="true"/>
          </p:cNvPicPr>
          <p:nvPr/>
        </p:nvPicPr>
        <p:blipFill rotWithShape="true">
          <a:blip r:embed="rId8" cstate="print"/>
          <a:srcRect/>
          <a:stretch>
            <a:fillRect/>
          </a:stretch>
        </p:blipFill>
        <p:spPr bwMode="auto">
          <a:xfrm>
            <a:off x="6822301" y="4584102"/>
            <a:ext cx="2340000" cy="133793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0" descr="https://timgsa.baidu.com/timg?image&amp;quality=80&amp;size=b9999_10000&amp;sec=1535824653979&amp;di=cf8e6d7ff49541520e097de930828354&amp;imgtype=0&amp;src=http%3A%2F%2Fs16.sinaimg.cn%2Fmiddle%2F6e7835e3g956d991fabbf%26690"/>
          <p:cNvPicPr>
            <a:picLocks noChangeAspect="true" noChangeArrowheads="true"/>
          </p:cNvPicPr>
          <p:nvPr/>
        </p:nvPicPr>
        <p:blipFill rotWithShape="true">
          <a:blip r:embed="rId9" cstate="print"/>
          <a:srcRect/>
          <a:stretch>
            <a:fillRect/>
          </a:stretch>
        </p:blipFill>
        <p:spPr bwMode="auto">
          <a:xfrm>
            <a:off x="6822301" y="3118400"/>
            <a:ext cx="2340000" cy="1343128"/>
          </a:xfrm>
          <a:prstGeom prst="rect">
            <a:avLst/>
          </a:prstGeom>
          <a:noFill/>
          <a:extLst>
            <a:ext uri="{909E8E84-426E-40DD-AFC4-6F175D3DCCD1}">
              <a14:hiddenFill xmlns:a14="http://schemas.microsoft.com/office/drawing/2010/main">
                <a:solidFill>
                  <a:srgbClr val="FFFFFF"/>
                </a:solidFill>
              </a14:hiddenFill>
            </a:ext>
          </a:extLst>
        </p:spPr>
      </p:pic>
      <p:sp>
        <p:nvSpPr>
          <p:cNvPr id="60" name="文本框 59"/>
          <p:cNvSpPr txBox="true"/>
          <p:nvPr/>
        </p:nvSpPr>
        <p:spPr>
          <a:xfrm>
            <a:off x="6704302" y="1000918"/>
            <a:ext cx="2575999" cy="584775"/>
          </a:xfrm>
          <a:prstGeom prst="rect">
            <a:avLst/>
          </a:prstGeom>
          <a:noFill/>
        </p:spPr>
        <p:txBody>
          <a:bodyPr wrap="square" rtlCol="0">
            <a:spAutoFit/>
          </a:bodyPr>
          <a:p>
            <a:pPr algn="ctr"/>
            <a:r>
              <a:rPr lang="zh-CN" altLang="en-US" sz="3200" b="1" dirty="0">
                <a:latin typeface="微软雅黑" panose="020B0503020204020204" pitchFamily="34" charset="-122"/>
                <a:ea typeface="微软雅黑" panose="020B0503020204020204" pitchFamily="34" charset="-122"/>
              </a:rPr>
              <a:t>明日垃圾</a:t>
            </a:r>
            <a:endParaRPr lang="zh-CN" altLang="en-US" sz="3200" b="1" dirty="0">
              <a:latin typeface="微软雅黑" panose="020B0503020204020204" pitchFamily="34" charset="-122"/>
              <a:ea typeface="微软雅黑" panose="020B0503020204020204" pitchFamily="34" charset="-122"/>
            </a:endParaRPr>
          </a:p>
        </p:txBody>
      </p:sp>
      <p:sp>
        <p:nvSpPr>
          <p:cNvPr id="5" name="矩形 4"/>
          <p:cNvSpPr/>
          <p:nvPr/>
        </p:nvSpPr>
        <p:spPr>
          <a:xfrm>
            <a:off x="9478927" y="1905000"/>
            <a:ext cx="1722474" cy="8027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等线" panose="02010600030101010101" pitchFamily="2" charset="-122"/>
                <a:ea typeface="等线" panose="02010600030101010101" pitchFamily="2" charset="-122"/>
              </a:rPr>
              <a:t>可回收</a:t>
            </a:r>
            <a:endParaRPr lang="en-US" altLang="zh-CN" sz="2400" b="1" dirty="0">
              <a:latin typeface="等线" panose="02010600030101010101" pitchFamily="2" charset="-122"/>
              <a:ea typeface="等线" panose="02010600030101010101" pitchFamily="2" charset="-122"/>
            </a:endParaRPr>
          </a:p>
          <a:p>
            <a:pPr algn="ctr"/>
            <a:r>
              <a:rPr lang="zh-CN" altLang="en-US" sz="2400" b="1">
                <a:latin typeface="等线" panose="02010600030101010101" pitchFamily="2" charset="-122"/>
                <a:ea typeface="等线" panose="02010600030101010101" pitchFamily="2" charset="-122"/>
              </a:rPr>
              <a:t>废旧织物</a:t>
            </a:r>
            <a:endParaRPr lang="zh-CN" altLang="en-US" sz="2400" b="1" dirty="0">
              <a:latin typeface="等线" panose="02010600030101010101" pitchFamily="2" charset="-122"/>
              <a:ea typeface="等线" panose="02010600030101010101" pitchFamily="2" charset="-122"/>
            </a:endParaRPr>
          </a:p>
        </p:txBody>
      </p:sp>
      <p:sp>
        <p:nvSpPr>
          <p:cNvPr id="28" name="矩形 27"/>
          <p:cNvSpPr/>
          <p:nvPr/>
        </p:nvSpPr>
        <p:spPr>
          <a:xfrm>
            <a:off x="9478927" y="3486971"/>
            <a:ext cx="1722473" cy="7447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等线" panose="02010600030101010101" pitchFamily="2" charset="-122"/>
                <a:ea typeface="等线" panose="02010600030101010101" pitchFamily="2" charset="-122"/>
              </a:rPr>
              <a:t>餐</a:t>
            </a:r>
            <a:r>
              <a:rPr lang="zh-CN" altLang="en-US" sz="2400" b="1">
                <a:latin typeface="等线" panose="02010600030101010101" pitchFamily="2" charset="-122"/>
                <a:ea typeface="等线" panose="02010600030101010101" pitchFamily="2" charset="-122"/>
              </a:rPr>
              <a:t>厨</a:t>
            </a:r>
            <a:r>
              <a:rPr lang="en-US" altLang="zh-CN" sz="2400" b="1">
                <a:latin typeface="等线" panose="02010600030101010101" pitchFamily="2" charset="-122"/>
                <a:ea typeface="等线" panose="02010600030101010101" pitchFamily="2" charset="-122"/>
              </a:rPr>
              <a:t>/</a:t>
            </a:r>
            <a:r>
              <a:rPr lang="zh-CN" altLang="en-US" sz="2400" b="1">
                <a:latin typeface="等线" panose="02010600030101010101" pitchFamily="2" charset="-122"/>
                <a:ea typeface="等线" panose="02010600030101010101" pitchFamily="2" charset="-122"/>
              </a:rPr>
              <a:t>厨余</a:t>
            </a:r>
            <a:endParaRPr lang="zh-CN" altLang="en-US" sz="2400" b="1" dirty="0">
              <a:latin typeface="等线" panose="02010600030101010101" pitchFamily="2" charset="-122"/>
              <a:ea typeface="等线" panose="02010600030101010101" pitchFamily="2" charset="-122"/>
            </a:endParaRPr>
          </a:p>
        </p:txBody>
      </p:sp>
      <p:sp>
        <p:nvSpPr>
          <p:cNvPr id="29" name="矩形 28"/>
          <p:cNvSpPr/>
          <p:nvPr/>
        </p:nvSpPr>
        <p:spPr>
          <a:xfrm>
            <a:off x="9478928" y="5068942"/>
            <a:ext cx="1709804" cy="7447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等线" panose="02010600030101010101" pitchFamily="2" charset="-122"/>
                <a:ea typeface="等线" panose="02010600030101010101" pitchFamily="2" charset="-122"/>
              </a:rPr>
              <a:t>有害垃圾</a:t>
            </a:r>
            <a:endParaRPr lang="en-US" altLang="zh-CN" sz="2400" b="1" dirty="0">
              <a:latin typeface="等线" panose="02010600030101010101" pitchFamily="2" charset="-122"/>
              <a:ea typeface="等线" panose="02010600030101010101" pitchFamily="2" charset="-122"/>
            </a:endParaRPr>
          </a:p>
          <a:p>
            <a:pPr algn="ctr"/>
            <a:r>
              <a:rPr lang="zh-CN" altLang="en-US" sz="2400" b="1">
                <a:latin typeface="等线" panose="02010600030101010101" pitchFamily="2" charset="-122"/>
                <a:ea typeface="等线" panose="02010600030101010101" pitchFamily="2" charset="-122"/>
              </a:rPr>
              <a:t>电子</a:t>
            </a:r>
            <a:r>
              <a:rPr lang="zh-CN" altLang="en-US" sz="2400" b="1" dirty="0">
                <a:latin typeface="等线" panose="02010600030101010101" pitchFamily="2" charset="-122"/>
                <a:ea typeface="等线" panose="02010600030101010101" pitchFamily="2" charset="-122"/>
              </a:rPr>
              <a:t>垃圾</a:t>
            </a:r>
            <a:endParaRPr lang="zh-CN" altLang="en-US" sz="2400" b="1" dirty="0">
              <a:latin typeface="等线" panose="02010600030101010101" pitchFamily="2" charset="-122"/>
              <a:ea typeface="等线" panose="02010600030101010101" pitchFamily="2" charset="-122"/>
            </a:endParaRPr>
          </a:p>
        </p:txBody>
      </p:sp>
      <p:cxnSp>
        <p:nvCxnSpPr>
          <p:cNvPr id="15" name="直接连接符 3"/>
          <p:cNvCxnSpPr>
            <a:cxnSpLocks noChangeShapeType="true"/>
          </p:cNvCxnSpPr>
          <p:nvPr/>
        </p:nvCxnSpPr>
        <p:spPr bwMode="auto">
          <a:xfrm>
            <a:off x="1103608" y="31276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sp>
        <p:nvSpPr>
          <p:cNvPr id="11" name="矩形 2"/>
          <p:cNvSpPr/>
          <p:nvPr/>
        </p:nvSpPr>
        <p:spPr>
          <a:xfrm>
            <a:off x="1255431" y="396692"/>
            <a:ext cx="4092543" cy="398780"/>
          </a:xfrm>
          <a:prstGeom prst="rect">
            <a:avLst/>
          </a:prstGeom>
          <a:noFill/>
          <a:ln w="9525">
            <a:noFill/>
          </a:ln>
        </p:spPr>
        <p:txBody>
          <a:bodyPr wrap="square" lIns="91440" tIns="45720" rIns="91440" bIns="45720" anchor="t">
            <a:spAutoFit/>
          </a:bodyPr>
          <a:p>
            <a:pPr>
              <a:buFont typeface="Arial" panose="020B0604020202020204" pitchFamily="34" charset="0"/>
            </a:pPr>
            <a:r>
              <a:rPr lang="en-US" altLang="zh-CN" sz="2000" b="1" dirty="0">
                <a:solidFill>
                  <a:srgbClr val="002B40"/>
                </a:solidFill>
                <a:latin typeface="微软雅黑" panose="020B0503020204020204" pitchFamily="34" charset="-122"/>
                <a:ea typeface="微软雅黑" panose="020B0503020204020204" pitchFamily="34" charset="-122"/>
                <a:sym typeface="+mn-ea"/>
              </a:rPr>
              <a:t>1.2 </a:t>
            </a:r>
            <a:r>
              <a:rPr lang="zh-CN" altLang="en-US" sz="2000" b="1" dirty="0">
                <a:solidFill>
                  <a:srgbClr val="002B40"/>
                </a:solidFill>
                <a:latin typeface="微软雅黑" panose="020B0503020204020204" pitchFamily="34" charset="-122"/>
                <a:ea typeface="微软雅黑" panose="020B0503020204020204" pitchFamily="34" charset="-122"/>
                <a:sym typeface="+mn-ea"/>
              </a:rPr>
              <a:t>当今社会垃圾产生的模式</a:t>
            </a:r>
            <a:endParaRPr lang="zh-CN"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true"/>
          </p:cNvPicPr>
          <p:nvPr/>
        </p:nvPicPr>
        <p:blipFill>
          <a:blip r:embed="rId10"/>
          <a:stretch>
            <a:fillRect/>
          </a:stretch>
        </p:blipFill>
        <p:spPr>
          <a:xfrm>
            <a:off x="554990" y="322580"/>
            <a:ext cx="561340" cy="56134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5" grpId="0" bldLvl="0" animBg="true"/>
      <p:bldP spid="28" grpId="0" bldLvl="0" animBg="true"/>
      <p:bldP spid="29" grpId="0" bldLvl="0" animBg="true"/>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11575" y="1230050"/>
            <a:ext cx="10969200" cy="4759200"/>
          </a:xfrm>
        </p:spPr>
        <p:txBody>
          <a:bodyPr>
            <a:normAutofit fontScale="90000" lnSpcReduction="10000"/>
          </a:bodyPr>
          <a:p>
            <a:pPr marL="0" indent="0" algn="l">
              <a:lnSpc>
                <a:spcPct val="180000"/>
              </a:lnSpc>
              <a:buClrTx/>
              <a:buSzTx/>
              <a:buNone/>
            </a:pPr>
            <a:r>
              <a:rPr lang="en-US" altLang="zh-CN"/>
              <a:t>   </a:t>
            </a:r>
            <a:r>
              <a:rPr lang="zh-CN" altLang="en-US" sz="2665" b="1"/>
              <a:t>组织生活垃圾分类公众教育蒲公英社会讲师团队进社区的实践活动。</a:t>
            </a:r>
            <a:endParaRPr lang="zh-CN" altLang="en-US"/>
          </a:p>
          <a:p>
            <a:pPr marL="0" indent="0" algn="l">
              <a:lnSpc>
                <a:spcPct val="180000"/>
              </a:lnSpc>
              <a:buClrTx/>
              <a:buSzTx/>
              <a:buNone/>
            </a:pPr>
            <a:r>
              <a:rPr lang="zh-CN" altLang="en-US"/>
              <a:t>1.部分小区楼层有桶的，可以选择有代表性的小区，组织讲师团队进入社区，配合小区进行楼层撤桶的宣传服务；</a:t>
            </a:r>
            <a:endParaRPr lang="zh-CN" altLang="en-US"/>
          </a:p>
          <a:p>
            <a:pPr marL="0" indent="0" algn="l">
              <a:lnSpc>
                <a:spcPct val="180000"/>
              </a:lnSpc>
              <a:buClrTx/>
              <a:buSzTx/>
              <a:buNone/>
            </a:pPr>
            <a:r>
              <a:rPr lang="zh-CN" altLang="en-US"/>
              <a:t>2.可组织讲师团队进入社区，配合物业进行生活垃圾分类的入户宣传工作，让居民更容易了解垃圾分类相关知识，并主动参与进来；</a:t>
            </a:r>
            <a:endParaRPr lang="zh-CN" altLang="en-US"/>
          </a:p>
          <a:p>
            <a:pPr marL="0" indent="0" algn="l">
              <a:lnSpc>
                <a:spcPct val="180000"/>
              </a:lnSpc>
              <a:buClrTx/>
              <a:buSzTx/>
              <a:buNone/>
            </a:pPr>
            <a:r>
              <a:rPr lang="zh-CN" altLang="en-US"/>
              <a:t>3.志愿者活动，可分时间段组织参与垃圾不落地，社区更美丽等多方位的志愿者宣传活动，凝聚团队力量，宣传垃圾分类。</a:t>
            </a:r>
            <a:endParaRPr lang="zh-CN" altLang="en-US"/>
          </a:p>
          <a:p>
            <a:pPr marL="0" indent="0" algn="l">
              <a:lnSpc>
                <a:spcPct val="180000"/>
              </a:lnSpc>
              <a:buClrTx/>
              <a:buSzTx/>
              <a:buNone/>
            </a:pPr>
            <a:r>
              <a:rPr lang="zh-CN" altLang="en-US"/>
              <a:t>4.讲师团队可分批组织配合机关企业垃圾分类培训宣传活动，还可充分发动机关企业的中坚干部力量加入讲师团队，壮大团队宣传力量。</a:t>
            </a:r>
            <a:endParaRPr lang="zh-CN" altLang="en-US"/>
          </a:p>
        </p:txBody>
      </p:sp>
      <p:sp>
        <p:nvSpPr>
          <p:cNvPr id="12" name="object 12"/>
          <p:cNvSpPr txBox="true">
            <a:spLocks noGrp="true"/>
          </p:cNvSpPr>
          <p:nvPr/>
        </p:nvSpPr>
        <p:spPr>
          <a:xfrm>
            <a:off x="1229995" y="53340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en-US" sz="2400" spc="-5" dirty="0">
                <a:solidFill>
                  <a:srgbClr val="242424"/>
                </a:solidFill>
              </a:rPr>
              <a:t>5</a:t>
            </a:r>
            <a:r>
              <a:rPr sz="2400" spc="-5" dirty="0">
                <a:solidFill>
                  <a:srgbClr val="242424"/>
                </a:solidFill>
              </a:rPr>
              <a:t>.</a:t>
            </a:r>
            <a:r>
              <a:rPr lang="en-US" sz="2400" spc="-5" dirty="0">
                <a:solidFill>
                  <a:srgbClr val="242424"/>
                </a:solidFill>
              </a:rPr>
              <a:t>4</a:t>
            </a:r>
            <a:r>
              <a:rPr sz="2400" spc="-190" dirty="0">
                <a:solidFill>
                  <a:srgbClr val="242424"/>
                </a:solidFill>
              </a:rPr>
              <a:t> </a:t>
            </a:r>
            <a:r>
              <a:rPr lang="zh-CN" sz="2400" spc="-85" dirty="0">
                <a:solidFill>
                  <a:srgbClr val="242424"/>
                </a:solidFill>
              </a:rPr>
              <a:t>蒲公英社会讲师社会实践参与</a:t>
            </a:r>
            <a:endParaRPr lang="zh-CN" sz="2400"/>
          </a:p>
        </p:txBody>
      </p:sp>
      <p:cxnSp>
        <p:nvCxnSpPr>
          <p:cNvPr id="43" name="直接连接符 3"/>
          <p:cNvCxnSpPr>
            <a:cxnSpLocks noChangeShapeType="true"/>
          </p:cNvCxnSpPr>
          <p:nvPr/>
        </p:nvCxnSpPr>
        <p:spPr bwMode="auto">
          <a:xfrm>
            <a:off x="1085828" y="43214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9" name="图片 8"/>
          <p:cNvPicPr>
            <a:picLocks noChangeAspect="true"/>
          </p:cNvPicPr>
          <p:nvPr/>
        </p:nvPicPr>
        <p:blipFill>
          <a:blip r:embed="rId1"/>
          <a:stretch>
            <a:fillRect/>
          </a:stretch>
        </p:blipFill>
        <p:spPr>
          <a:xfrm>
            <a:off x="283210" y="353695"/>
            <a:ext cx="561340" cy="561340"/>
          </a:xfrm>
          <a:prstGeom prst="rect">
            <a:avLst/>
          </a:prstGeom>
        </p:spPr>
      </p:pic>
    </p:spTree>
    <p:custDataLst>
      <p:tags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2" name="出自【趣你的PPT】(微信:qunideppt)：最优质的PPT资源库"/>
          <p:cNvSpPr txBox="true"/>
          <p:nvPr/>
        </p:nvSpPr>
        <p:spPr>
          <a:xfrm>
            <a:off x="3791899" y="2499921"/>
            <a:ext cx="7831145" cy="937260"/>
          </a:xfrm>
          <a:prstGeom prst="rect">
            <a:avLst/>
          </a:prstGeom>
          <a:noFill/>
        </p:spPr>
        <p:txBody>
          <a:bodyPr wrap="square" rtlCol="0">
            <a:spAutoFit/>
          </a:bodyPr>
          <a:p>
            <a:pPr algn="ctr"/>
            <a:r>
              <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蒲公英校园讲师职责</a:t>
            </a:r>
            <a:endParaRPr lang="zh-CN" altLang="en-US" sz="55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文本框 3"/>
          <p:cNvSpPr txBox="true"/>
          <p:nvPr/>
        </p:nvSpPr>
        <p:spPr>
          <a:xfrm>
            <a:off x="2693393" y="1532468"/>
            <a:ext cx="1943651" cy="2861310"/>
          </a:xfrm>
          <a:prstGeom prst="rect">
            <a:avLst/>
          </a:prstGeom>
          <a:noFill/>
        </p:spPr>
        <p:txBody>
          <a:bodyPr wrap="square" rtlCol="0">
            <a:spAutoFit/>
          </a:bodyPr>
          <a:p>
            <a:pPr algn="ctr"/>
            <a:r>
              <a:rPr lang="en-US" sz="18000" dirty="0">
                <a:solidFill>
                  <a:schemeClr val="bg1"/>
                </a:solidFill>
                <a:latin typeface="Arial Narrow" panose="020B0606020202030204" pitchFamily="34" charset="0"/>
              </a:rPr>
              <a:t>6</a:t>
            </a:r>
            <a:endParaRPr lang="en-US" sz="18000" dirty="0">
              <a:solidFill>
                <a:schemeClr val="bg1"/>
              </a:solidFill>
              <a:latin typeface="Arial Narrow" panose="020B0606020202030204" pitchFamily="34" charset="0"/>
            </a:endParaRPr>
          </a:p>
        </p:txBody>
      </p:sp>
      <p:pic>
        <p:nvPicPr>
          <p:cNvPr id="10" name="图片 9"/>
          <p:cNvPicPr>
            <a:picLocks noChangeAspect="true"/>
          </p:cNvPicPr>
          <p:nvPr/>
        </p:nvPicPr>
        <p:blipFill>
          <a:blip r:embed="rId1"/>
          <a:stretch>
            <a:fillRect/>
          </a:stretch>
        </p:blipFill>
        <p:spPr>
          <a:xfrm>
            <a:off x="1332865" y="2170430"/>
            <a:ext cx="1814830" cy="177165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true"/>
          </p:cNvSpPr>
          <p:nvPr/>
        </p:nvSpPr>
        <p:spPr>
          <a:xfrm>
            <a:off x="1038225" y="411480"/>
            <a:ext cx="9738360" cy="6085205"/>
          </a:xfrm>
          <a:prstGeom prst="rect">
            <a:avLst/>
          </a:prstGeom>
        </p:spPr>
        <p:txBody>
          <a:bodyPr vert="horz" lIns="90000" tIns="46800" rIns="90000" bIns="46800" rtlCol="0">
            <a:normAutofit fontScale="8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t>    </a:t>
            </a:r>
            <a:r>
              <a:rPr lang="zh-CN" sz="2800">
                <a:highlight>
                  <a:srgbClr val="FFFF00"/>
                </a:highlight>
              </a:rPr>
              <a:t>蒲公英校园教师队伍人员构成及工作开展？</a:t>
            </a:r>
            <a:endParaRPr lang="zh-CN" sz="2800">
              <a:highlight>
                <a:srgbClr val="FFFF00"/>
              </a:highlight>
            </a:endParaRPr>
          </a:p>
          <a:p>
            <a:pPr marL="0" indent="0">
              <a:buNone/>
            </a:pPr>
            <a:r>
              <a:rPr lang="zh-CN" sz="2400"/>
              <a:t>1、按照</a:t>
            </a:r>
            <a:r>
              <a:rPr lang="zh-CN" sz="2400">
                <a:solidFill>
                  <a:srgbClr val="FF0000"/>
                </a:solidFill>
                <a:effectLst>
                  <a:outerShdw blurRad="38100" dist="38100" dir="2700000" algn="tl">
                    <a:srgbClr val="000000">
                      <a:alpha val="43137"/>
                    </a:srgbClr>
                  </a:outerShdw>
                </a:effectLst>
              </a:rPr>
              <a:t>“一校一师”</a:t>
            </a:r>
            <a:r>
              <a:rPr lang="zh-CN" sz="2400"/>
              <a:t>原则，各中小学、幼儿园、大专院校招募</a:t>
            </a:r>
            <a:r>
              <a:rPr lang="en-US" altLang="zh-CN" sz="2400"/>
              <a:t>1</a:t>
            </a:r>
            <a:r>
              <a:rPr lang="zh-CN" altLang="en-US" sz="2400"/>
              <a:t>名校内</a:t>
            </a:r>
            <a:r>
              <a:rPr lang="zh-CN" sz="2400"/>
              <a:t>在职在编教师。</a:t>
            </a:r>
            <a:endParaRPr lang="zh-CN" sz="2400"/>
          </a:p>
          <a:p>
            <a:pPr marL="0" indent="0">
              <a:lnSpc>
                <a:spcPct val="160000"/>
              </a:lnSpc>
              <a:buNone/>
            </a:pPr>
            <a:r>
              <a:rPr lang="en-US" altLang="zh-CN" sz="2400"/>
              <a:t>2</a:t>
            </a:r>
            <a:r>
              <a:rPr lang="zh-CN" altLang="en-US" sz="2400"/>
              <a:t>、人员管理</a:t>
            </a:r>
            <a:r>
              <a:rPr lang="zh-CN" sz="2400"/>
              <a:t>按照</a:t>
            </a:r>
            <a:r>
              <a:rPr lang="zh-CN" altLang="en-US" sz="2400">
                <a:sym typeface="+mn-ea"/>
              </a:rPr>
              <a:t>《德阳市生活垃圾分类公众教育</a:t>
            </a:r>
            <a:r>
              <a:rPr lang="zh-CN" altLang="en-US" sz="2400">
                <a:solidFill>
                  <a:srgbClr val="FF0000"/>
                </a:solidFill>
                <a:sym typeface="+mn-ea"/>
              </a:rPr>
              <a:t>蒲公英讲师队伍</a:t>
            </a:r>
            <a:r>
              <a:rPr lang="zh-CN" altLang="en-US" sz="2400">
                <a:sym typeface="+mn-ea"/>
              </a:rPr>
              <a:t>管理办法》进行执行；</a:t>
            </a:r>
            <a:endParaRPr lang="zh-CN" altLang="en-US" sz="2400">
              <a:sym typeface="+mn-ea"/>
            </a:endParaRPr>
          </a:p>
          <a:p>
            <a:pPr marL="0" indent="0">
              <a:lnSpc>
                <a:spcPct val="160000"/>
              </a:lnSpc>
              <a:buNone/>
            </a:pPr>
            <a:r>
              <a:rPr lang="en-US" altLang="zh-CN" sz="2400">
                <a:sym typeface="+mn-ea"/>
              </a:rPr>
              <a:t>3</a:t>
            </a:r>
            <a:r>
              <a:rPr lang="zh-CN" altLang="en-US" sz="2400">
                <a:sym typeface="+mn-ea"/>
              </a:rPr>
              <a:t>、由市教育局、各区（市、县）教育系统按照需求监督各</a:t>
            </a:r>
            <a:r>
              <a:rPr lang="zh-CN" sz="2400">
                <a:sym typeface="+mn-ea"/>
              </a:rPr>
              <a:t>中小学、幼儿园、大专院对招募的校园教师</a:t>
            </a:r>
            <a:r>
              <a:rPr lang="zh-CN" altLang="en-US" sz="2400">
                <a:sym typeface="+mn-ea"/>
              </a:rPr>
              <a:t>进行培训及理论</a:t>
            </a:r>
            <a:r>
              <a:rPr lang="en-US" altLang="zh-CN" sz="2400">
                <a:sym typeface="+mn-ea"/>
              </a:rPr>
              <a:t>+</a:t>
            </a:r>
            <a:r>
              <a:rPr lang="zh-CN" altLang="en-US" sz="2400">
                <a:sym typeface="+mn-ea"/>
              </a:rPr>
              <a:t>实践的双重考核。</a:t>
            </a:r>
            <a:endParaRPr lang="zh-CN" altLang="en-US" sz="2400">
              <a:sym typeface="+mn-ea"/>
            </a:endParaRPr>
          </a:p>
          <a:p>
            <a:pPr marL="0" indent="0">
              <a:lnSpc>
                <a:spcPct val="160000"/>
              </a:lnSpc>
              <a:buNone/>
            </a:pPr>
            <a:r>
              <a:rPr lang="en-US" altLang="zh-CN" sz="2400"/>
              <a:t>4</a:t>
            </a:r>
            <a:r>
              <a:rPr lang="zh-CN" altLang="en-US" sz="2400"/>
              <a:t>、报名成功、经过培训、通过考核的人员，将教育系统</a:t>
            </a:r>
            <a:r>
              <a:rPr lang="zh-CN" altLang="en-US" sz="2400">
                <a:sym typeface="+mn-ea"/>
              </a:rPr>
              <a:t>为其发放蒲公英讲师聘书，在本校内开展垃圾分类宣教</a:t>
            </a:r>
            <a:r>
              <a:rPr lang="zh-CN" altLang="en-US" sz="2400"/>
              <a:t>，开展行动并作为个人评优、评先的优先依据。</a:t>
            </a:r>
            <a:endParaRPr lang="zh-CN" altLang="en-US" sz="2400"/>
          </a:p>
          <a:p>
            <a:pPr marL="0" indent="0">
              <a:lnSpc>
                <a:spcPct val="160000"/>
              </a:lnSpc>
              <a:buNone/>
            </a:pPr>
            <a:r>
              <a:rPr lang="en-US" altLang="zh-CN" sz="2400"/>
              <a:t>5</a:t>
            </a:r>
            <a:r>
              <a:rPr lang="zh-CN" altLang="en-US" sz="2400"/>
              <a:t>、校内垃圾分类宣教可结合校级主题班会、主题活动，年级主题教育开展。</a:t>
            </a:r>
            <a:endParaRPr lang="zh-CN" altLang="en-US" sz="2400"/>
          </a:p>
          <a:p>
            <a:pPr marL="0" indent="0">
              <a:lnSpc>
                <a:spcPct val="160000"/>
              </a:lnSpc>
              <a:buNone/>
            </a:pPr>
            <a:r>
              <a:rPr lang="en-US" altLang="zh-CN" sz="2400"/>
              <a:t>6</a:t>
            </a:r>
            <a:r>
              <a:rPr lang="zh-CN" altLang="en-US" sz="2400"/>
              <a:t>、校级垃圾分类宣讲主题活动原则上不少于每学期</a:t>
            </a:r>
            <a:r>
              <a:rPr lang="en-US" altLang="zh-CN" sz="2400"/>
              <a:t>1</a:t>
            </a:r>
            <a:r>
              <a:rPr lang="zh-CN" altLang="en-US" sz="2400"/>
              <a:t>次。</a:t>
            </a:r>
            <a:endParaRPr lang="zh-CN" altLang="en-US" sz="2400"/>
          </a:p>
          <a:p>
            <a:pPr marL="0" indent="0">
              <a:lnSpc>
                <a:spcPct val="160000"/>
              </a:lnSpc>
              <a:buNone/>
            </a:pPr>
            <a:endParaRPr lang="zh-CN" altLang="en-US" sz="24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object 12"/>
          <p:cNvSpPr txBox="true">
            <a:spLocks noGrp="true"/>
          </p:cNvSpPr>
          <p:nvPr/>
        </p:nvSpPr>
        <p:spPr>
          <a:xfrm>
            <a:off x="1297305" y="410845"/>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zh-CN" sz="2400" spc="-85" dirty="0">
                <a:solidFill>
                  <a:srgbClr val="242424"/>
                </a:solidFill>
              </a:rPr>
              <a:t>蒲公英校园教师工作开展</a:t>
            </a:r>
            <a:endParaRPr lang="zh-CN" sz="2400"/>
          </a:p>
        </p:txBody>
      </p:sp>
      <p:pic>
        <p:nvPicPr>
          <p:cNvPr id="9" name="内容占位符 8"/>
          <p:cNvPicPr>
            <a:picLocks noChangeAspect="true"/>
          </p:cNvPicPr>
          <p:nvPr>
            <p:ph idx="1"/>
          </p:nvPr>
        </p:nvPicPr>
        <p:blipFill>
          <a:blip r:embed="rId1"/>
          <a:stretch>
            <a:fillRect/>
          </a:stretch>
        </p:blipFill>
        <p:spPr>
          <a:xfrm>
            <a:off x="381000" y="410845"/>
            <a:ext cx="688975" cy="694690"/>
          </a:xfrm>
          <a:prstGeom prst="rect">
            <a:avLst/>
          </a:prstGeom>
        </p:spPr>
      </p:pic>
      <p:sp>
        <p:nvSpPr>
          <p:cNvPr id="4" name="内容占位符 2"/>
          <p:cNvSpPr>
            <a:spLocks noGrp="true"/>
          </p:cNvSpPr>
          <p:nvPr/>
        </p:nvSpPr>
        <p:spPr>
          <a:xfrm>
            <a:off x="1203325" y="999490"/>
            <a:ext cx="5828665" cy="3241675"/>
          </a:xfrm>
          <a:prstGeom prst="rect">
            <a:avLst/>
          </a:prstGeom>
        </p:spPr>
        <p:txBody>
          <a:bodyPr vert="horz" lIns="90000" tIns="46800" rIns="90000" bIns="46800" rtlCol="0">
            <a:normAutofit fontScale="90000"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工作要求</a:t>
            </a:r>
            <a:endParaRPr lang="zh-CN" altLang="en-US"/>
          </a:p>
          <a:p>
            <a:pPr marL="0" indent="0">
              <a:buNone/>
            </a:pPr>
            <a:r>
              <a:rPr lang="zh-CN" altLang="en-US"/>
              <a:t>1.开展工作时，需要统一佩戴工作证，并身着蒲公英讲师队服、</a:t>
            </a:r>
            <a:r>
              <a:rPr lang="en-US" altLang="zh-CN"/>
              <a:t>T</a:t>
            </a:r>
            <a:r>
              <a:rPr lang="zh-CN" altLang="en-US"/>
              <a:t>恤等统一身份标识的制服。</a:t>
            </a:r>
            <a:endParaRPr lang="zh-CN" altLang="en-US"/>
          </a:p>
          <a:p>
            <a:pPr marL="0" indent="0">
              <a:buNone/>
            </a:pPr>
            <a:r>
              <a:rPr lang="zh-CN" altLang="en-US"/>
              <a:t>2.保持良好的宣讲热情，宣讲调理清晰、语言准确，细致、耐心。</a:t>
            </a:r>
            <a:endParaRPr lang="zh-CN" altLang="en-US"/>
          </a:p>
          <a:p>
            <a:pPr marL="0" indent="0">
              <a:buNone/>
            </a:pPr>
            <a:r>
              <a:rPr lang="zh-CN" altLang="en-US"/>
              <a:t>3.宣讲前对当期宣讲主题进行了解，准备对应教案。</a:t>
            </a:r>
            <a:endParaRPr lang="zh-CN" altLang="en-US"/>
          </a:p>
          <a:p>
            <a:pPr marL="0" indent="0">
              <a:buNone/>
            </a:pPr>
            <a:r>
              <a:rPr lang="zh-CN" altLang="en-US"/>
              <a:t>4.课堂间及时沟通、做好服务。</a:t>
            </a:r>
            <a:endParaRPr lang="zh-CN" altLang="en-US"/>
          </a:p>
          <a:p>
            <a:pPr marL="0" indent="0">
              <a:buNone/>
            </a:pPr>
            <a:r>
              <a:rPr lang="zh-CN" altLang="en-US"/>
              <a:t>5.登记签到、授课信息，已备考核。</a:t>
            </a:r>
            <a:endParaRPr lang="zh-CN" altLang="en-US"/>
          </a:p>
          <a:p>
            <a:pPr marL="0" indent="0">
              <a:buNone/>
            </a:pPr>
            <a:endParaRPr lang="zh-CN" altLang="en-US"/>
          </a:p>
        </p:txBody>
      </p:sp>
      <p:pic>
        <p:nvPicPr>
          <p:cNvPr id="2" name="图片 1" descr="微信图片_20201104154303"/>
          <p:cNvPicPr>
            <a:picLocks noChangeAspect="true"/>
          </p:cNvPicPr>
          <p:nvPr/>
        </p:nvPicPr>
        <p:blipFill>
          <a:blip r:embed="rId2"/>
          <a:stretch>
            <a:fillRect/>
          </a:stretch>
        </p:blipFill>
        <p:spPr>
          <a:xfrm>
            <a:off x="7174230" y="1818005"/>
            <a:ext cx="4295775" cy="3221990"/>
          </a:xfrm>
          <a:prstGeom prst="rect">
            <a:avLst/>
          </a:prstGeom>
        </p:spPr>
      </p:pic>
      <p:sp>
        <p:nvSpPr>
          <p:cNvPr id="3" name="内容占位符 2"/>
          <p:cNvSpPr>
            <a:spLocks noGrp="true"/>
          </p:cNvSpPr>
          <p:nvPr/>
        </p:nvSpPr>
        <p:spPr>
          <a:xfrm>
            <a:off x="1203325" y="4129405"/>
            <a:ext cx="5537835" cy="389064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宣讲内容（可参考本讲义中第一至第四章内容）</a:t>
            </a:r>
            <a:endParaRPr lang="zh-CN" altLang="en-US"/>
          </a:p>
          <a:p>
            <a:pPr marL="0" indent="0">
              <a:buNone/>
            </a:pPr>
            <a:r>
              <a:rPr lang="zh-CN" altLang="en-US"/>
              <a:t>1.我市开展生活垃圾分类工作基本情况</a:t>
            </a:r>
            <a:endParaRPr lang="zh-CN" altLang="en-US"/>
          </a:p>
          <a:p>
            <a:pPr marL="0" indent="0">
              <a:buNone/>
            </a:pPr>
            <a:r>
              <a:rPr lang="en-US" altLang="zh-CN"/>
              <a:t>2</a:t>
            </a:r>
            <a:r>
              <a:rPr lang="zh-CN" altLang="en-US"/>
              <a:t>.生活垃圾分类基础知识及实操</a:t>
            </a:r>
            <a:endParaRPr lang="zh-CN" altLang="en-US"/>
          </a:p>
          <a:p>
            <a:pPr marL="0" indent="0">
              <a:buNone/>
            </a:pPr>
            <a:r>
              <a:rPr lang="en-US" altLang="zh-CN"/>
              <a:t>3</a:t>
            </a:r>
            <a:r>
              <a:rPr lang="zh-CN" altLang="en-US"/>
              <a:t>.专题讲座</a:t>
            </a:r>
            <a:endParaRPr lang="zh-CN" altLang="en-US"/>
          </a:p>
          <a:p>
            <a:pPr marL="0" indent="0">
              <a:buNone/>
            </a:pPr>
            <a:r>
              <a:rPr lang="en-US" altLang="zh-CN"/>
              <a:t>4.</a:t>
            </a:r>
            <a:r>
              <a:rPr lang="zh-CN" altLang="en-US"/>
              <a:t>趣味游戏</a:t>
            </a:r>
            <a:endParaRPr lang="zh-CN" altLang="en-US"/>
          </a:p>
          <a:p>
            <a:pPr marL="0" indent="0">
              <a:buNone/>
            </a:pP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2" name="出自【趣你的PPT】(微信:qunideppt)：最优质的PPT资源库"/>
          <p:cNvSpPr txBox="true"/>
          <p:nvPr/>
        </p:nvSpPr>
        <p:spPr>
          <a:xfrm>
            <a:off x="3768404" y="2725346"/>
            <a:ext cx="7831145" cy="829945"/>
          </a:xfrm>
          <a:prstGeom prst="rect">
            <a:avLst/>
          </a:prstGeom>
          <a:noFill/>
        </p:spPr>
        <p:txBody>
          <a:bodyPr wrap="square" rtlCol="0">
            <a:spAutoFit/>
          </a:bodyPr>
          <a:p>
            <a:pPr algn="ctr"/>
            <a:r>
              <a:rPr lang="zh-CN" altLang="en-US" sz="48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垃圾分类督导员工作规范</a:t>
            </a:r>
            <a:endParaRPr lang="zh-CN" altLang="en-US" sz="48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文本框 3"/>
          <p:cNvSpPr txBox="true"/>
          <p:nvPr/>
        </p:nvSpPr>
        <p:spPr>
          <a:xfrm>
            <a:off x="2693393" y="1625813"/>
            <a:ext cx="1943651" cy="2861310"/>
          </a:xfrm>
          <a:prstGeom prst="rect">
            <a:avLst/>
          </a:prstGeom>
          <a:noFill/>
        </p:spPr>
        <p:txBody>
          <a:bodyPr wrap="square" rtlCol="0">
            <a:spAutoFit/>
          </a:bodyPr>
          <a:p>
            <a:pPr algn="ctr"/>
            <a:r>
              <a:rPr lang="en-US" sz="18000" dirty="0">
                <a:solidFill>
                  <a:schemeClr val="bg1"/>
                </a:solidFill>
                <a:latin typeface="Arial Narrow" panose="020B0606020202030204" pitchFamily="34" charset="0"/>
              </a:rPr>
              <a:t>7</a:t>
            </a:r>
            <a:endParaRPr lang="en-US" sz="18000" dirty="0">
              <a:solidFill>
                <a:schemeClr val="bg1"/>
              </a:solidFill>
              <a:latin typeface="Arial Narrow" panose="020B0606020202030204" pitchFamily="34" charset="0"/>
            </a:endParaRPr>
          </a:p>
        </p:txBody>
      </p:sp>
      <p:pic>
        <p:nvPicPr>
          <p:cNvPr id="10" name="图片 9"/>
          <p:cNvPicPr>
            <a:picLocks noChangeAspect="true"/>
          </p:cNvPicPr>
          <p:nvPr/>
        </p:nvPicPr>
        <p:blipFill>
          <a:blip r:embed="rId1"/>
          <a:stretch>
            <a:fillRect/>
          </a:stretch>
        </p:blipFill>
        <p:spPr>
          <a:xfrm>
            <a:off x="1332865" y="2170430"/>
            <a:ext cx="1814830" cy="177165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381000" y="1287780"/>
            <a:ext cx="7052310" cy="4759325"/>
          </a:xfrm>
        </p:spPr>
        <p:txBody>
          <a:bodyPr/>
          <a:p>
            <a:pPr marL="0" indent="0">
              <a:buNone/>
            </a:pPr>
            <a:r>
              <a:rPr lang="en-US" altLang="zh-CN"/>
              <a:t>1</a:t>
            </a:r>
            <a:r>
              <a:rPr lang="zh-CN" altLang="en-US"/>
              <a:t>、熟悉所督导服务小区的大致情况。</a:t>
            </a:r>
            <a:endParaRPr lang="zh-CN" altLang="en-US"/>
          </a:p>
          <a:p>
            <a:pPr marL="0" indent="0">
              <a:buNone/>
            </a:pPr>
            <a:r>
              <a:rPr lang="en-US" altLang="zh-CN"/>
              <a:t>2</a:t>
            </a:r>
            <a:r>
              <a:rPr lang="zh-CN" altLang="en-US"/>
              <a:t>、定时督导时段内不迟到、不早退、不无故缺席，按时考勤。</a:t>
            </a:r>
            <a:endParaRPr lang="zh-CN" altLang="en-US"/>
          </a:p>
          <a:p>
            <a:pPr marL="0" indent="0">
              <a:buNone/>
            </a:pPr>
            <a:r>
              <a:rPr lang="en-US" altLang="zh-CN"/>
              <a:t>3</a:t>
            </a:r>
            <a:r>
              <a:rPr lang="zh-CN" altLang="en-US"/>
              <a:t>、督导期间统一着督导员服装或佩戴工作牌。</a:t>
            </a:r>
            <a:endParaRPr lang="zh-CN" altLang="en-US"/>
          </a:p>
          <a:p>
            <a:pPr marL="0" indent="0">
              <a:buNone/>
            </a:pPr>
            <a:r>
              <a:rPr lang="en-US" altLang="zh-CN"/>
              <a:t>4</a:t>
            </a:r>
            <a:r>
              <a:rPr lang="zh-CN" altLang="en-US"/>
              <a:t>、牢记基本督导要领及垃圾分类基础知识（可参考本讲义第三章），对居民提问可正确回答，主动开展监督引导、发挥职责，要求居民投放厨余垃圾时进行破袋处理，提升厨余垃圾分出率。各类垃圾按要求引导</a:t>
            </a:r>
            <a:r>
              <a:rPr lang="zh-CN" altLang="en-US">
                <a:sym typeface="+mn-ea"/>
              </a:rPr>
              <a:t>分类投放，提升分类正确率。</a:t>
            </a:r>
            <a:endParaRPr lang="zh-CN" altLang="en-US"/>
          </a:p>
          <a:p>
            <a:pPr marL="0" indent="0">
              <a:buNone/>
            </a:pPr>
            <a:r>
              <a:rPr lang="en-US" altLang="zh-CN"/>
              <a:t>5</a:t>
            </a:r>
            <a:r>
              <a:rPr lang="zh-CN" altLang="en-US"/>
              <a:t>、</a:t>
            </a:r>
            <a:r>
              <a:rPr lang="zh-CN" altLang="en-US">
                <a:sym typeface="+mn-ea"/>
              </a:rPr>
              <a:t>文明督导，多用“请”“谢谢”等礼貌用语。</a:t>
            </a:r>
            <a:endParaRPr lang="zh-CN" altLang="en-US"/>
          </a:p>
          <a:p>
            <a:pPr marL="0" indent="0">
              <a:buNone/>
            </a:pPr>
            <a:r>
              <a:rPr lang="en-US" altLang="zh-CN"/>
              <a:t>6</a:t>
            </a:r>
            <a:r>
              <a:rPr lang="zh-CN" altLang="en-US"/>
              <a:t>、</a:t>
            </a:r>
            <a:r>
              <a:rPr lang="zh-CN" altLang="en-US">
                <a:sym typeface="+mn-ea"/>
              </a:rPr>
              <a:t>做好台账记录。</a:t>
            </a:r>
            <a:endParaRPr lang="zh-CN" altLang="en-US">
              <a:sym typeface="+mn-ea"/>
            </a:endParaRPr>
          </a:p>
          <a:p>
            <a:pPr marL="0" indent="0">
              <a:buNone/>
            </a:pPr>
            <a:r>
              <a:rPr lang="en-US" altLang="zh-CN">
                <a:sym typeface="+mn-ea"/>
              </a:rPr>
              <a:t>7</a:t>
            </a:r>
            <a:r>
              <a:rPr lang="zh-CN" altLang="en-US">
                <a:sym typeface="+mn-ea"/>
              </a:rPr>
              <a:t>、发现现场问题及时、主动向小区物业、社区进行报告。</a:t>
            </a:r>
            <a:endParaRPr lang="zh-CN" altLang="en-US">
              <a:sym typeface="+mn-ea"/>
            </a:endParaRPr>
          </a:p>
        </p:txBody>
      </p:sp>
      <p:sp>
        <p:nvSpPr>
          <p:cNvPr id="12" name="object 12"/>
          <p:cNvSpPr txBox="true">
            <a:spLocks noGrp="true"/>
          </p:cNvSpPr>
          <p:nvPr/>
        </p:nvSpPr>
        <p:spPr>
          <a:xfrm>
            <a:off x="1297305" y="567690"/>
            <a:ext cx="6450965" cy="381635"/>
          </a:xfrm>
          <a:prstGeom prst="rect">
            <a:avLst/>
          </a:prstGeom>
        </p:spPr>
        <p:txBody>
          <a:bodyPr vert="horz" wrap="square" lIns="0" tIns="12700" rIns="0" bIns="0" rtlCol="0" anchor="ctr" anchorCtr="false">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12700">
              <a:lnSpc>
                <a:spcPct val="100000"/>
              </a:lnSpc>
              <a:spcBef>
                <a:spcPts val="100"/>
              </a:spcBef>
            </a:pPr>
            <a:r>
              <a:rPr lang="zh-CN" sz="2400" spc="-85" dirty="0">
                <a:solidFill>
                  <a:srgbClr val="242424"/>
                </a:solidFill>
              </a:rPr>
              <a:t>垃圾分类督导员工作要求</a:t>
            </a:r>
            <a:endParaRPr lang="zh-CN" sz="2400"/>
          </a:p>
        </p:txBody>
      </p:sp>
      <p:pic>
        <p:nvPicPr>
          <p:cNvPr id="9" name="内容占位符 8"/>
          <p:cNvPicPr>
            <a:picLocks noChangeAspect="true"/>
          </p:cNvPicPr>
          <p:nvPr/>
        </p:nvPicPr>
        <p:blipFill>
          <a:blip r:embed="rId1"/>
          <a:stretch>
            <a:fillRect/>
          </a:stretch>
        </p:blipFill>
        <p:spPr>
          <a:xfrm>
            <a:off x="381000" y="410845"/>
            <a:ext cx="688975" cy="694690"/>
          </a:xfrm>
          <a:prstGeom prst="rect">
            <a:avLst/>
          </a:prstGeom>
        </p:spPr>
      </p:pic>
      <p:pic>
        <p:nvPicPr>
          <p:cNvPr id="2" name="图片 1" descr="什邡市01"/>
          <p:cNvPicPr>
            <a:picLocks noChangeAspect="true"/>
          </p:cNvPicPr>
          <p:nvPr/>
        </p:nvPicPr>
        <p:blipFill>
          <a:blip r:embed="rId2"/>
          <a:stretch>
            <a:fillRect/>
          </a:stretch>
        </p:blipFill>
        <p:spPr>
          <a:xfrm>
            <a:off x="7604125" y="1892300"/>
            <a:ext cx="4096385" cy="3072765"/>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611575" y="299155"/>
            <a:ext cx="10969200" cy="705600"/>
          </a:xfrm>
        </p:spPr>
        <p:txBody>
          <a:bodyPr/>
          <a:p>
            <a:r>
              <a:rPr lang="zh-CN" altLang="en-US" sz="2400"/>
              <a:t>垃圾分类督导员</a:t>
            </a:r>
            <a:r>
              <a:rPr lang="en-US" altLang="zh-CN" sz="2400"/>
              <a:t>  </a:t>
            </a:r>
            <a:r>
              <a:rPr lang="zh-CN" altLang="en-US" sz="2400"/>
              <a:t>工作指导：</a:t>
            </a:r>
            <a:endParaRPr lang="zh-CN" altLang="en-US" sz="2400"/>
          </a:p>
        </p:txBody>
      </p:sp>
      <p:sp>
        <p:nvSpPr>
          <p:cNvPr id="3" name="内容占位符 2"/>
          <p:cNvSpPr>
            <a:spLocks noGrp="true"/>
          </p:cNvSpPr>
          <p:nvPr>
            <p:ph idx="1"/>
          </p:nvPr>
        </p:nvSpPr>
        <p:spPr>
          <a:xfrm>
            <a:off x="1379855" y="1226185"/>
            <a:ext cx="9431655" cy="5076825"/>
          </a:xfrm>
        </p:spPr>
        <p:txBody>
          <a:bodyPr>
            <a:normAutofit/>
          </a:bodyPr>
          <a:p>
            <a:pPr marL="0" indent="0">
              <a:buNone/>
            </a:pPr>
            <a:r>
              <a:rPr lang="zh-CN" altLang="en-US" sz="2400" b="1"/>
              <a:t>一、岗前准备</a:t>
            </a:r>
            <a:endParaRPr lang="zh-CN" altLang="en-US" sz="2000"/>
          </a:p>
          <a:p>
            <a:pPr marL="0" indent="0">
              <a:buNone/>
            </a:pPr>
            <a:r>
              <a:rPr lang="en-US" altLang="zh-CN" sz="2000"/>
              <a:t>1</a:t>
            </a:r>
            <a:r>
              <a:rPr lang="zh-CN" altLang="en-US" sz="2000"/>
              <a:t>、培训：上岗前，每名垃圾分类督导员须掌握生活垃圾分类相关标准、知识。</a:t>
            </a:r>
            <a:endParaRPr lang="zh-CN" altLang="en-US" sz="2000"/>
          </a:p>
          <a:p>
            <a:pPr marL="0" indent="0">
              <a:buNone/>
            </a:pPr>
            <a:r>
              <a:rPr lang="en-US" altLang="zh-CN" sz="2000"/>
              <a:t>2</a:t>
            </a:r>
            <a:r>
              <a:rPr lang="zh-CN" altLang="en-US" sz="2000"/>
              <a:t>、着装：上岗时，整齐穿戴工作服，佩戴胸牌、臂章等，戴好手套，带好劳保用品、工作台账。</a:t>
            </a:r>
            <a:endParaRPr lang="zh-CN" altLang="en-US" sz="2000"/>
          </a:p>
          <a:p>
            <a:pPr marL="0" indent="0">
              <a:buNone/>
            </a:pPr>
            <a:r>
              <a:rPr lang="en-US" altLang="zh-CN" sz="2000"/>
              <a:t>3</a:t>
            </a:r>
            <a:r>
              <a:rPr lang="zh-CN" altLang="en-US" sz="2000"/>
              <a:t>、检查：各项垃圾分类设施是否设置到位、齐全、使用无异常，重点检查厨余垃圾桶是否设置到位。</a:t>
            </a:r>
            <a:endParaRPr lang="zh-CN" altLang="en-US" sz="2000"/>
          </a:p>
          <a:p>
            <a:pPr marL="0" indent="0">
              <a:buNone/>
            </a:pPr>
            <a:r>
              <a:rPr lang="en-US" altLang="zh-CN" sz="2000"/>
              <a:t>4</a:t>
            </a:r>
            <a:r>
              <a:rPr lang="zh-CN" altLang="en-US" sz="2000"/>
              <a:t>、签到：提前</a:t>
            </a:r>
            <a:r>
              <a:rPr lang="en-US" altLang="zh-CN" sz="2000"/>
              <a:t>5</a:t>
            </a:r>
            <a:r>
              <a:rPr lang="zh-CN" altLang="en-US" sz="2000"/>
              <a:t>分钟到达督导点位，在签到本（或督导记录本）上进行签到。</a:t>
            </a:r>
            <a:endParaRPr lang="zh-CN" altLang="en-US"/>
          </a:p>
          <a:p>
            <a:pPr marL="0" indent="0">
              <a:buNone/>
            </a:pP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40080" y="653415"/>
            <a:ext cx="11221720" cy="5265420"/>
          </a:xfrm>
        </p:spPr>
        <p:txBody>
          <a:bodyPr>
            <a:normAutofit lnSpcReduction="10000"/>
          </a:bodyPr>
          <a:p>
            <a:pPr marL="0" indent="0">
              <a:buNone/>
            </a:pPr>
            <a:r>
              <a:rPr lang="zh-CN" altLang="en-US" sz="2400">
                <a:solidFill>
                  <a:srgbClr val="FF0000"/>
                </a:solidFill>
                <a:effectLst>
                  <a:outerShdw blurRad="38100" dist="38100" dir="2700000" algn="tl">
                    <a:srgbClr val="000000">
                      <a:alpha val="43137"/>
                    </a:srgbClr>
                  </a:outerShdw>
                </a:effectLst>
                <a:sym typeface="+mn-ea"/>
              </a:rPr>
              <a:t>二、督导要点：</a:t>
            </a:r>
            <a:endParaRPr lang="zh-CN" altLang="en-US"/>
          </a:p>
          <a:p>
            <a:pPr marL="0" indent="0">
              <a:buNone/>
            </a:pPr>
            <a:r>
              <a:rPr lang="zh-CN" altLang="en-US">
                <a:solidFill>
                  <a:srgbClr val="FF0000"/>
                </a:solidFill>
                <a:sym typeface="+mn-ea"/>
              </a:rPr>
              <a:t>礼貌用语</a:t>
            </a:r>
            <a:r>
              <a:rPr lang="en-US" altLang="zh-CN">
                <a:solidFill>
                  <a:srgbClr val="FF0000"/>
                </a:solidFill>
                <a:sym typeface="+mn-ea"/>
              </a:rPr>
              <a:t>   </a:t>
            </a:r>
            <a:r>
              <a:rPr lang="zh-CN" altLang="en-US">
                <a:solidFill>
                  <a:srgbClr val="FF0000"/>
                </a:solidFill>
                <a:sym typeface="+mn-ea"/>
              </a:rPr>
              <a:t>微笑问候</a:t>
            </a:r>
            <a:r>
              <a:rPr lang="en-US" altLang="zh-CN">
                <a:sym typeface="+mn-ea"/>
              </a:rPr>
              <a:t>——</a:t>
            </a:r>
            <a:r>
              <a:rPr lang="zh-CN" altLang="en-US">
                <a:sym typeface="+mn-ea"/>
              </a:rPr>
              <a:t>对每一位来投放垃圾的居民说一句“你好，请分类投放垃圾”态度真诚、</a:t>
            </a:r>
            <a:endParaRPr lang="zh-CN" altLang="en-US">
              <a:sym typeface="+mn-ea"/>
            </a:endParaRPr>
          </a:p>
          <a:p>
            <a:pPr marL="0" indent="0">
              <a:buNone/>
            </a:pPr>
            <a:r>
              <a:rPr lang="zh-CN" altLang="en-US">
                <a:sym typeface="+mn-ea"/>
              </a:rPr>
              <a:t> </a:t>
            </a:r>
            <a:r>
              <a:rPr lang="en-US" altLang="zh-CN">
                <a:sym typeface="+mn-ea"/>
              </a:rPr>
              <a:t>                                </a:t>
            </a:r>
            <a:r>
              <a:rPr lang="zh-CN" altLang="en-US">
                <a:sym typeface="+mn-ea"/>
              </a:rPr>
              <a:t>热情，不要扭捏、害羞、敷衍，甚至冷漠不语。心里深知“我就是来督导</a:t>
            </a:r>
            <a:endParaRPr lang="zh-CN" altLang="en-US">
              <a:sym typeface="+mn-ea"/>
            </a:endParaRPr>
          </a:p>
          <a:p>
            <a:pPr marL="0" indent="0">
              <a:buNone/>
            </a:pPr>
            <a:r>
              <a:rPr lang="zh-CN" altLang="en-US">
                <a:sym typeface="+mn-ea"/>
              </a:rPr>
              <a:t> </a:t>
            </a:r>
            <a:r>
              <a:rPr lang="en-US" altLang="zh-CN">
                <a:sym typeface="+mn-ea"/>
              </a:rPr>
              <a:t>                                </a:t>
            </a:r>
            <a:r>
              <a:rPr lang="zh-CN" altLang="en-US">
                <a:sym typeface="+mn-ea"/>
              </a:rPr>
              <a:t>工作的”。督导时，不要发生言语、肢体冲突。</a:t>
            </a:r>
            <a:endParaRPr lang="zh-CN" altLang="en-US"/>
          </a:p>
          <a:p>
            <a:pPr marL="0" indent="0">
              <a:buNone/>
            </a:pPr>
            <a:r>
              <a:rPr lang="zh-CN" altLang="en-US">
                <a:solidFill>
                  <a:srgbClr val="FF0000"/>
                </a:solidFill>
                <a:sym typeface="+mn-ea"/>
              </a:rPr>
              <a:t>查看分类</a:t>
            </a:r>
            <a:r>
              <a:rPr lang="en-US" altLang="zh-CN">
                <a:solidFill>
                  <a:srgbClr val="FF0000"/>
                </a:solidFill>
                <a:sym typeface="+mn-ea"/>
              </a:rPr>
              <a:t>   </a:t>
            </a:r>
            <a:r>
              <a:rPr lang="zh-CN" altLang="en-US">
                <a:solidFill>
                  <a:srgbClr val="FF0000"/>
                </a:solidFill>
                <a:sym typeface="+mn-ea"/>
              </a:rPr>
              <a:t>有效引导</a:t>
            </a:r>
            <a:r>
              <a:rPr lang="en-US" altLang="zh-CN">
                <a:sym typeface="+mn-ea"/>
              </a:rPr>
              <a:t>——</a:t>
            </a:r>
            <a:r>
              <a:rPr lang="zh-CN" altLang="en-US">
                <a:sym typeface="+mn-ea"/>
              </a:rPr>
              <a:t>打开垃圾袋查看，对居民没有分好类，要进行引导，提出建议，进行二次</a:t>
            </a:r>
            <a:endParaRPr lang="zh-CN" altLang="en-US">
              <a:sym typeface="+mn-ea"/>
            </a:endParaRPr>
          </a:p>
          <a:p>
            <a:pPr marL="0" indent="0">
              <a:buNone/>
            </a:pPr>
            <a:r>
              <a:rPr lang="zh-CN" altLang="en-US">
                <a:sym typeface="+mn-ea"/>
              </a:rPr>
              <a:t> </a:t>
            </a:r>
            <a:r>
              <a:rPr lang="en-US" altLang="zh-CN">
                <a:sym typeface="+mn-ea"/>
              </a:rPr>
              <a:t>                                </a:t>
            </a:r>
            <a:r>
              <a:rPr lang="zh-CN" altLang="en-US">
                <a:sym typeface="+mn-ea"/>
              </a:rPr>
              <a:t>分拣。如被拒绝，不要生气、焦躁、沮丧，甚至言语、肢体冲突，应帮助</a:t>
            </a:r>
            <a:endParaRPr lang="zh-CN" altLang="en-US">
              <a:sym typeface="+mn-ea"/>
            </a:endParaRPr>
          </a:p>
          <a:p>
            <a:pPr marL="0" indent="0">
              <a:buNone/>
            </a:pPr>
            <a:r>
              <a:rPr lang="en-US" altLang="zh-CN">
                <a:sym typeface="+mn-ea"/>
              </a:rPr>
              <a:t>			</a:t>
            </a:r>
            <a:r>
              <a:rPr lang="zh-CN" altLang="en-US">
                <a:sym typeface="+mn-ea"/>
              </a:rPr>
              <a:t>居民分类投放。心中树立“干好手上工作”。对分类较好的居民进行口头</a:t>
            </a:r>
            <a:endParaRPr lang="zh-CN" altLang="en-US">
              <a:sym typeface="+mn-ea"/>
            </a:endParaRPr>
          </a:p>
          <a:p>
            <a:pPr marL="0" indent="0">
              <a:buNone/>
            </a:pPr>
            <a:r>
              <a:rPr lang="en-US" altLang="zh-CN">
                <a:sym typeface="+mn-ea"/>
              </a:rPr>
              <a:t>			</a:t>
            </a:r>
            <a:r>
              <a:rPr lang="zh-CN" altLang="en-US">
                <a:sym typeface="+mn-ea"/>
              </a:rPr>
              <a:t>夸奖、鼓励，给予认同。居民投放后，应问清楼栋信息，认真做好台账记录。</a:t>
            </a:r>
            <a:endParaRPr lang="zh-CN" altLang="en-US"/>
          </a:p>
          <a:p>
            <a:pPr marL="0" indent="0">
              <a:buNone/>
            </a:pPr>
            <a:r>
              <a:rPr lang="zh-CN" altLang="en-US">
                <a:solidFill>
                  <a:srgbClr val="FF0000"/>
                </a:solidFill>
                <a:sym typeface="+mn-ea"/>
              </a:rPr>
              <a:t>厨余垃圾</a:t>
            </a:r>
            <a:r>
              <a:rPr lang="en-US" altLang="zh-CN">
                <a:solidFill>
                  <a:srgbClr val="FF0000"/>
                </a:solidFill>
                <a:sym typeface="+mn-ea"/>
              </a:rPr>
              <a:t>   </a:t>
            </a:r>
            <a:r>
              <a:rPr lang="zh-CN" altLang="en-US">
                <a:solidFill>
                  <a:srgbClr val="FF0000"/>
                </a:solidFill>
                <a:sym typeface="+mn-ea"/>
              </a:rPr>
              <a:t>破袋投放</a:t>
            </a:r>
            <a:r>
              <a:rPr lang="en-US" altLang="zh-CN">
                <a:sym typeface="+mn-ea"/>
              </a:rPr>
              <a:t>——</a:t>
            </a:r>
            <a:r>
              <a:rPr lang="zh-CN" altLang="en-US">
                <a:sym typeface="+mn-ea"/>
              </a:rPr>
              <a:t>引导居民进行厨余垃圾破袋投放，垃圾袋再投入其他垃圾桶，形成有效分类。</a:t>
            </a:r>
            <a:endParaRPr lang="zh-CN" altLang="en-US"/>
          </a:p>
          <a:p>
            <a:pPr marL="0" indent="0">
              <a:buNone/>
            </a:pPr>
            <a:r>
              <a:rPr lang="zh-CN" altLang="en-US">
                <a:solidFill>
                  <a:srgbClr val="FF0000"/>
                </a:solidFill>
                <a:sym typeface="+mn-ea"/>
              </a:rPr>
              <a:t>严守岗位</a:t>
            </a:r>
            <a:r>
              <a:rPr lang="en-US" altLang="zh-CN">
                <a:solidFill>
                  <a:srgbClr val="FF0000"/>
                </a:solidFill>
                <a:sym typeface="+mn-ea"/>
              </a:rPr>
              <a:t>   </a:t>
            </a:r>
            <a:r>
              <a:rPr lang="zh-CN" altLang="en-US">
                <a:solidFill>
                  <a:srgbClr val="FF0000"/>
                </a:solidFill>
                <a:sym typeface="+mn-ea"/>
              </a:rPr>
              <a:t>态度端正</a:t>
            </a:r>
            <a:r>
              <a:rPr lang="en-US" altLang="zh-CN">
                <a:sym typeface="+mn-ea"/>
              </a:rPr>
              <a:t>——</a:t>
            </a:r>
            <a:r>
              <a:rPr lang="zh-CN" altLang="en-US">
                <a:sym typeface="+mn-ea"/>
              </a:rPr>
              <a:t>做到不玩耍手机、不随意四处走动、不聚集攀谈、不吃东西、不擅离岗位。</a:t>
            </a:r>
            <a:endParaRPr lang="zh-CN" altLang="en-US"/>
          </a:p>
          <a:p>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08330" y="382270"/>
            <a:ext cx="10968990" cy="5867400"/>
          </a:xfrm>
        </p:spPr>
        <p:txBody>
          <a:bodyPr/>
          <a:p>
            <a:pPr marL="0" indent="0">
              <a:buNone/>
            </a:pPr>
            <a:r>
              <a:rPr lang="zh-CN" altLang="en-US" sz="2400" b="1"/>
              <a:t>三、督导中常见问题：</a:t>
            </a:r>
            <a:endParaRPr lang="zh-CN" altLang="en-US"/>
          </a:p>
          <a:p>
            <a:pPr marL="0" indent="0">
              <a:buNone/>
            </a:pPr>
            <a:r>
              <a:rPr lang="en-US" altLang="zh-CN"/>
              <a:t>1</a:t>
            </a:r>
            <a:r>
              <a:rPr lang="zh-CN" altLang="en-US"/>
              <a:t>、遇到居民问询如何分类，该怎么办？</a:t>
            </a:r>
            <a:endParaRPr lang="zh-CN" altLang="en-US"/>
          </a:p>
          <a:p>
            <a:pPr marL="0" algn="l">
              <a:buClrTx/>
              <a:buSzTx/>
              <a:buNone/>
            </a:pPr>
            <a:r>
              <a:rPr lang="en-US" altLang="zh-CN"/>
              <a:t>      </a:t>
            </a:r>
            <a:r>
              <a:rPr lang="zh-CN" altLang="en-US"/>
              <a:t>要熟记垃圾分类基本常识及基本四分类。每个点位都有垃圾分类投放指引，要耐心对照讲解，引导居民分类投放。如遇到没有说明且拿捏不准的情况，可使用【德阳城管服务】公众微信号的功能</a:t>
            </a:r>
            <a:r>
              <a:rPr lang="zh-CN" altLang="en-US">
                <a:solidFill>
                  <a:srgbClr val="FF0000"/>
                </a:solidFill>
                <a:effectLst>
                  <a:outerShdw blurRad="38100" dist="38100" dir="2700000" algn="tl">
                    <a:srgbClr val="000000">
                      <a:alpha val="43137"/>
                    </a:srgbClr>
                  </a:outerShdw>
                </a:effectLst>
              </a:rPr>
              <a:t>“德阳生活垃圾分类小精灵”进行搜索。</a:t>
            </a:r>
            <a:r>
              <a:rPr lang="zh-CN" altLang="en-US"/>
              <a:t>或者记录下来，向上级咨询，以便更好开展督导工作。</a:t>
            </a:r>
            <a:endParaRPr lang="zh-CN" altLang="en-US"/>
          </a:p>
          <a:p>
            <a:pPr marL="0" algn="l">
              <a:buClrTx/>
              <a:buSzTx/>
              <a:buNone/>
            </a:pPr>
            <a:r>
              <a:rPr lang="en-US" altLang="zh-CN"/>
              <a:t>2</a:t>
            </a:r>
            <a:r>
              <a:rPr lang="zh-CN" altLang="en-US"/>
              <a:t>、遇到态度不好、不配合，甚至不文明言语的居民怎么办？</a:t>
            </a:r>
            <a:endParaRPr lang="zh-CN" altLang="en-US"/>
          </a:p>
          <a:p>
            <a:pPr marL="0" algn="l">
              <a:buClrTx/>
              <a:buSzTx/>
              <a:buNone/>
            </a:pPr>
            <a:r>
              <a:rPr lang="en-US" altLang="zh-CN"/>
              <a:t>      </a:t>
            </a:r>
            <a:r>
              <a:rPr lang="zh-CN" altLang="en-US"/>
              <a:t>必须保持冷静、态度平和，千万不能恶语回击、肢体冲突，吵架不能解决任何事情。要进行耐心劝导，必要时可联系督导组织方（或小区物业）寻求帮助，进行调解。</a:t>
            </a:r>
            <a:endParaRPr lang="zh-CN" altLang="en-US"/>
          </a:p>
          <a:p>
            <a:pPr marL="0" algn="l">
              <a:buClrTx/>
              <a:buSzTx/>
              <a:buNone/>
            </a:pPr>
            <a:r>
              <a:rPr lang="en-US" altLang="zh-CN"/>
              <a:t>3</a:t>
            </a:r>
            <a:r>
              <a:rPr lang="zh-CN" altLang="en-US"/>
              <a:t>、遇到居民质疑垃圾分类，尤其是提出“前端分类</a:t>
            </a:r>
            <a:r>
              <a:rPr lang="en-US" altLang="zh-CN"/>
              <a:t> </a:t>
            </a:r>
            <a:r>
              <a:rPr lang="zh-CN" altLang="en-US"/>
              <a:t>后端混运”这种否定质疑怎么办？</a:t>
            </a:r>
            <a:endParaRPr lang="zh-CN" altLang="en-US"/>
          </a:p>
          <a:p>
            <a:pPr marL="0" algn="l">
              <a:buClrTx/>
              <a:buSzTx/>
              <a:buNone/>
            </a:pPr>
            <a:r>
              <a:rPr lang="en-US" altLang="zh-CN"/>
              <a:t>      </a:t>
            </a:r>
            <a:r>
              <a:rPr lang="zh-CN" altLang="en-US"/>
              <a:t>耐心劝导，告知居民，现阶段，我市厨余垃圾、可回收物、有害垃圾、其他垃圾以及专项垃圾都是按照分类进行收运、处置的，末端分类处置设施齐备，有能力</a:t>
            </a:r>
            <a:r>
              <a:rPr lang="zh-CN" altLang="en-US">
                <a:sym typeface="+mn-ea"/>
              </a:rPr>
              <a:t>分类</a:t>
            </a:r>
            <a:r>
              <a:rPr lang="zh-CN" altLang="en-US"/>
              <a:t>处置。而前端混投将大大加大末端处置的工作量，并不可取。同时我市将加大分类运输监管力度，对于混收混运情况将给予严肃处理，请广大居民积极、主动监督，对混收、混运的企业、部门，可打</a:t>
            </a:r>
            <a:r>
              <a:rPr lang="en-US" altLang="zh-CN"/>
              <a:t>  96198</a:t>
            </a:r>
            <a:r>
              <a:rPr lang="zh-CN" altLang="en-US"/>
              <a:t>电话</a:t>
            </a:r>
            <a:r>
              <a:rPr lang="en-US" altLang="zh-CN"/>
              <a:t>  </a:t>
            </a:r>
            <a:r>
              <a:rPr lang="zh-CN" altLang="en-US"/>
              <a:t>进行投诉。</a:t>
            </a: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true"/>
          </p:cNvSpPr>
          <p:nvPr>
            <p:ph idx="1"/>
          </p:nvPr>
        </p:nvSpPr>
        <p:spPr>
          <a:xfrm>
            <a:off x="608330" y="523875"/>
            <a:ext cx="9179560" cy="3255010"/>
          </a:xfrm>
        </p:spPr>
        <p:txBody>
          <a:bodyPr/>
          <a:p>
            <a:pPr marL="0" indent="0">
              <a:buNone/>
            </a:pPr>
            <a:r>
              <a:rPr lang="zh-CN" altLang="en-US" sz="2000" b="1"/>
              <a:t>四、督导结束</a:t>
            </a:r>
            <a:endParaRPr lang="zh-CN" altLang="en-US"/>
          </a:p>
          <a:p>
            <a:pPr marL="0" indent="0">
              <a:buNone/>
            </a:pPr>
            <a:r>
              <a:rPr lang="en-US" altLang="zh-CN"/>
              <a:t>1</a:t>
            </a:r>
            <a:r>
              <a:rPr lang="zh-CN" altLang="en-US"/>
              <a:t>、检查督导记录台账</a:t>
            </a:r>
            <a:r>
              <a:rPr lang="en-US" altLang="zh-CN"/>
              <a:t>——</a:t>
            </a:r>
            <a:r>
              <a:rPr lang="zh-CN" altLang="en-US"/>
              <a:t>检查台账记录是否清晰、完整。</a:t>
            </a:r>
            <a:endParaRPr lang="zh-CN" altLang="en-US"/>
          </a:p>
          <a:p>
            <a:pPr marL="0" indent="0">
              <a:buNone/>
            </a:pPr>
            <a:r>
              <a:rPr lang="en-US" altLang="zh-CN"/>
              <a:t>2</a:t>
            </a:r>
            <a:r>
              <a:rPr lang="zh-CN" altLang="en-US"/>
              <a:t>、检查分类投放设施</a:t>
            </a:r>
            <a:r>
              <a:rPr lang="en-US" altLang="zh-CN"/>
              <a:t>——</a:t>
            </a:r>
            <a:r>
              <a:rPr lang="zh-CN" altLang="en-US"/>
              <a:t>查看设施是否完好，督促物业</a:t>
            </a:r>
            <a:r>
              <a:rPr lang="zh-CN" altLang="en-US">
                <a:sym typeface="+mn-ea"/>
              </a:rPr>
              <a:t>管理</a:t>
            </a:r>
            <a:r>
              <a:rPr lang="zh-CN" altLang="en-US"/>
              <a:t>分类设施，监督物业</a:t>
            </a:r>
            <a:endParaRPr lang="zh-CN" altLang="en-US"/>
          </a:p>
          <a:p>
            <a:pPr marL="0" indent="0">
              <a:buNone/>
            </a:pPr>
            <a:r>
              <a:rPr lang="zh-CN" altLang="en-US"/>
              <a:t> </a:t>
            </a:r>
            <a:r>
              <a:rPr lang="en-US" altLang="zh-CN"/>
              <a:t>                                  </a:t>
            </a:r>
            <a:r>
              <a:rPr lang="zh-CN" altLang="en-US"/>
              <a:t>及时关闭定时投放点，起用误时投放点。</a:t>
            </a:r>
            <a:endParaRPr lang="zh-CN" altLang="en-US"/>
          </a:p>
          <a:p>
            <a:pPr marL="0" indent="0">
              <a:buNone/>
            </a:pPr>
            <a:r>
              <a:rPr lang="en-US" altLang="zh-CN"/>
              <a:t>3</a:t>
            </a:r>
            <a:r>
              <a:rPr lang="zh-CN" altLang="en-US"/>
              <a:t>、及时反馈相关问题</a:t>
            </a:r>
            <a:r>
              <a:rPr lang="en-US" altLang="zh-CN"/>
              <a:t>——</a:t>
            </a:r>
            <a:r>
              <a:rPr lang="zh-CN" altLang="en-US"/>
              <a:t>督导结束后，将记录台账及时交还给督导组织方（或小</a:t>
            </a:r>
            <a:endParaRPr lang="zh-CN" altLang="en-US"/>
          </a:p>
          <a:p>
            <a:pPr marL="0" indent="0">
              <a:buNone/>
            </a:pPr>
            <a:r>
              <a:rPr lang="zh-CN" altLang="en-US"/>
              <a:t> </a:t>
            </a:r>
            <a:r>
              <a:rPr lang="en-US" altLang="zh-CN"/>
              <a:t>                                  </a:t>
            </a:r>
            <a:r>
              <a:rPr lang="zh-CN" altLang="en-US"/>
              <a:t>区物业），并反馈相关问题。</a:t>
            </a:r>
            <a:endParaRPr lang="zh-CN" altLang="en-US"/>
          </a:p>
        </p:txBody>
      </p:sp>
      <p:sp>
        <p:nvSpPr>
          <p:cNvPr id="4" name="文本框 3"/>
          <p:cNvSpPr txBox="true"/>
          <p:nvPr/>
        </p:nvSpPr>
        <p:spPr>
          <a:xfrm>
            <a:off x="2067560" y="3895090"/>
            <a:ext cx="8056880" cy="2011680"/>
          </a:xfrm>
          <a:prstGeom prst="rect">
            <a:avLst/>
          </a:prstGeom>
          <a:noFill/>
        </p:spPr>
        <p:txBody>
          <a:bodyPr wrap="none" rtlCol="0">
            <a:spAutoFit/>
          </a:bodyPr>
          <a:p>
            <a:pPr>
              <a:lnSpc>
                <a:spcPct val="120000"/>
              </a:lnSpc>
            </a:pPr>
            <a:r>
              <a:rPr lang="zh-CN" altLang="en-US" sz="2400">
                <a:solidFill>
                  <a:srgbClr val="FF0000"/>
                </a:solidFill>
                <a:effectLst>
                  <a:outerShdw blurRad="38100" dist="38100" dir="2700000" algn="tl">
                    <a:srgbClr val="000000">
                      <a:alpha val="43137"/>
                    </a:srgbClr>
                  </a:outerShdw>
                </a:effectLst>
              </a:rPr>
              <a:t>我们相信：</a:t>
            </a:r>
            <a:endParaRPr lang="zh-CN" altLang="en-US" sz="2000"/>
          </a:p>
          <a:p>
            <a:pPr>
              <a:lnSpc>
                <a:spcPct val="120000"/>
              </a:lnSpc>
            </a:pPr>
            <a:r>
              <a:rPr lang="zh-CN" altLang="en-US" sz="2000"/>
              <a:t>经过督导员耐心、真诚的分类引导，居民的积极配合</a:t>
            </a:r>
            <a:endParaRPr lang="zh-CN" altLang="en-US" sz="2000"/>
          </a:p>
          <a:p>
            <a:pPr>
              <a:lnSpc>
                <a:spcPct val="120000"/>
              </a:lnSpc>
            </a:pPr>
            <a:r>
              <a:rPr lang="zh-CN" altLang="en-US" sz="2000"/>
              <a:t>居住区的垃圾分类参与度、投放准确率、厨余垃圾分出率将不断提高！</a:t>
            </a:r>
            <a:endParaRPr lang="zh-CN" altLang="en-US" sz="2000"/>
          </a:p>
          <a:p>
            <a:pPr>
              <a:lnSpc>
                <a:spcPct val="120000"/>
              </a:lnSpc>
            </a:pPr>
            <a:r>
              <a:rPr lang="zh-CN" altLang="en-US" sz="2000"/>
              <a:t>让我们一同努力！</a:t>
            </a:r>
            <a:endParaRPr lang="zh-CN" altLang="en-US" sz="2000"/>
          </a:p>
          <a:p>
            <a:pPr>
              <a:lnSpc>
                <a:spcPct val="120000"/>
              </a:lnSpc>
            </a:pPr>
            <a:r>
              <a:rPr lang="zh-CN" altLang="en-US" sz="2000"/>
              <a:t>为垃圾分类助力！给美丽德阳添彩！</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92832" y="2169992"/>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3791899" y="2499921"/>
            <a:ext cx="7831145" cy="1014730"/>
          </a:xfrm>
          <a:prstGeom prst="rect">
            <a:avLst/>
          </a:prstGeom>
          <a:noFill/>
        </p:spPr>
        <p:txBody>
          <a:bodyPr wrap="square" rtlCol="0">
            <a:spAutoFit/>
          </a:bodyPr>
          <a:lstStyle/>
          <a:p>
            <a:pPr algn="ctr"/>
            <a:r>
              <a:rPr lang="zh-CN" altLang="en-US" sz="60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为什么要分类</a:t>
            </a:r>
            <a:endParaRPr lang="zh-CN" altLang="en-US" sz="60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sp>
        <p:nvSpPr>
          <p:cNvPr id="4" name="圆角矩形 3"/>
          <p:cNvSpPr/>
          <p:nvPr/>
        </p:nvSpPr>
        <p:spPr>
          <a:xfrm>
            <a:off x="1374877" y="2156949"/>
            <a:ext cx="1772347" cy="1785388"/>
          </a:xfrm>
          <a:prstGeom prst="roundRect">
            <a:avLst>
              <a:gd name="adj" fmla="val 6348"/>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true"/>
          <p:nvPr/>
        </p:nvSpPr>
        <p:spPr>
          <a:xfrm>
            <a:off x="2713713" y="1532468"/>
            <a:ext cx="1943651" cy="2861310"/>
          </a:xfrm>
          <a:prstGeom prst="rect">
            <a:avLst/>
          </a:prstGeom>
          <a:noFill/>
        </p:spPr>
        <p:txBody>
          <a:bodyPr wrap="square" rtlCol="0">
            <a:spAutoFit/>
          </a:bodyPr>
          <a:lstStyle/>
          <a:p>
            <a:pPr algn="ctr"/>
            <a:r>
              <a:rPr lang="en-US" altLang="zh-CN" sz="18000" dirty="0">
                <a:solidFill>
                  <a:schemeClr val="bg1"/>
                </a:solidFill>
                <a:latin typeface="Arial Narrow" panose="020B0606020202030204" pitchFamily="34" charset="0"/>
              </a:rPr>
              <a:t>2</a:t>
            </a:r>
            <a:endParaRPr lang="en-US" altLang="zh-CN" sz="18000" dirty="0">
              <a:solidFill>
                <a:schemeClr val="bg1"/>
              </a:solidFill>
              <a:latin typeface="Arial Narrow" panose="020B0606020202030204" pitchFamily="34" charset="0"/>
            </a:endParaRPr>
          </a:p>
        </p:txBody>
      </p:sp>
      <p:cxnSp>
        <p:nvCxnSpPr>
          <p:cNvPr id="6" name="直接箭头连接符 5"/>
          <p:cNvCxnSpPr/>
          <p:nvPr/>
        </p:nvCxnSpPr>
        <p:spPr>
          <a:xfrm flipV="true">
            <a:off x="4033520" y="3718560"/>
            <a:ext cx="4439920" cy="10160"/>
          </a:xfrm>
          <a:prstGeom prst="straightConnector1">
            <a:avLst/>
          </a:prstGeom>
          <a:ln>
            <a:solidFill>
              <a:srgbClr val="FEFEFE"/>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true" flipV="true">
            <a:off x="9463041" y="3718560"/>
            <a:ext cx="2160000" cy="10160"/>
          </a:xfrm>
          <a:prstGeom prst="straightConnector1">
            <a:avLst/>
          </a:prstGeom>
          <a:ln>
            <a:solidFill>
              <a:srgbClr val="FEFEFE"/>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true"/>
          </p:cNvPicPr>
          <p:nvPr/>
        </p:nvPicPr>
        <p:blipFill>
          <a:blip r:embed="rId1"/>
          <a:stretch>
            <a:fillRect/>
          </a:stretch>
        </p:blipFill>
        <p:spPr>
          <a:xfrm>
            <a:off x="1374775" y="2169795"/>
            <a:ext cx="1772285" cy="1771650"/>
          </a:xfrm>
          <a:prstGeom prst="rect">
            <a:avLst/>
          </a:prstGeom>
        </p:spPr>
      </p:pic>
    </p:spTree>
    <p:custDataLst>
      <p:tags r:id="rId2"/>
    </p:custDataLst>
  </p:cSld>
  <p:clrMapOvr>
    <a:masterClrMapping/>
  </p:clrMapOvr>
  <p:transition advTm="0"/>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深圳市  垃圾分类督导员工作开展指南">
            <a:hlinkClick r:id="" action="ppaction://media"/>
          </p:cNvPr>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666750" y="459740"/>
            <a:ext cx="9699625" cy="5704205"/>
          </a:xfrm>
          <a:prstGeom prst="rect">
            <a:avLst/>
          </a:prstGeom>
        </p:spPr>
      </p:pic>
      <p:sp>
        <p:nvSpPr>
          <p:cNvPr id="6" name="文本框 5"/>
          <p:cNvSpPr txBox="true"/>
          <p:nvPr/>
        </p:nvSpPr>
        <p:spPr>
          <a:xfrm>
            <a:off x="10667365" y="459740"/>
            <a:ext cx="459740" cy="4718050"/>
          </a:xfrm>
          <a:prstGeom prst="rect">
            <a:avLst/>
          </a:prstGeom>
          <a:solidFill>
            <a:schemeClr val="accent2">
              <a:lumMod val="20000"/>
              <a:lumOff val="80000"/>
            </a:schemeClr>
          </a:solidFill>
        </p:spPr>
        <p:txBody>
          <a:bodyPr vert="eaVert" wrap="square" rtlCol="0">
            <a:spAutoFit/>
          </a:bodyPr>
          <a:p>
            <a:r>
              <a:rPr lang="zh-CN" altLang="en-US"/>
              <a:t>深圳市</a:t>
            </a:r>
            <a:r>
              <a:rPr lang="en-US" altLang="zh-CN"/>
              <a:t>   </a:t>
            </a:r>
            <a:r>
              <a:rPr lang="zh-CN" altLang="en-US"/>
              <a:t>垃圾分类督导员</a:t>
            </a:r>
            <a:r>
              <a:rPr lang="en-US" altLang="zh-CN"/>
              <a:t>  </a:t>
            </a:r>
            <a:r>
              <a:rPr lang="zh-CN" altLang="en-US"/>
              <a:t>工作指南</a:t>
            </a:r>
            <a:r>
              <a:rPr lang="en-US" altLang="zh-CN"/>
              <a:t>   </a:t>
            </a:r>
            <a:r>
              <a:rPr lang="zh-CN" altLang="en-US"/>
              <a:t>【视频】</a:t>
            </a:r>
            <a:endParaRPr lang="zh-CN" altLang="en-US"/>
          </a:p>
        </p:txBody>
      </p:sp>
    </p:spTree>
  </p:cSld>
  <p:clrMapOvr>
    <a:masterClrMapping/>
  </p:clrMapOvr>
  <p:timing>
    <p:tnLst>
      <p:par>
        <p:cTn id="1" dur="indefinite" restart="never" nodeType="tmRoot">
          <p:childTnLst>
            <p:video fullScrn="false">
              <p:cMediaNode>
                <p:cTn id="2" fill="hold" display="1">
                  <p:stCondLst>
                    <p:cond delay="indefinite"/>
                  </p:stCondLst>
                  <p:endCondLst>
                    <p:cond evt="onNext">
                      <p:tgtEl>
                        <p:sldTgt/>
                      </p:tgtEl>
                    </p:cond>
                    <p:cond evt="onPrev">
                      <p:tgtEl>
                        <p:sldTgt/>
                      </p:tgtEl>
                    </p:cond>
                  </p:end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nvSpPr>
        <p:spPr>
          <a:xfrm>
            <a:off x="209292" y="2209997"/>
            <a:ext cx="11006336" cy="1772345"/>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2" name="出自【趣你的PPT】(微信:qunideppt)：最优质的PPT资源库"/>
          <p:cNvSpPr txBox="true"/>
          <p:nvPr/>
        </p:nvSpPr>
        <p:spPr>
          <a:xfrm>
            <a:off x="3384864" y="2540561"/>
            <a:ext cx="7831145" cy="1322070"/>
          </a:xfrm>
          <a:prstGeom prst="rect">
            <a:avLst/>
          </a:prstGeom>
          <a:noFill/>
        </p:spPr>
        <p:txBody>
          <a:bodyPr wrap="square" rtlCol="0">
            <a:spAutoFit/>
          </a:bodyPr>
          <a:p>
            <a:pPr algn="ctr"/>
            <a:r>
              <a:rPr lang="zh-CN" altLang="en-US" sz="48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垃圾分类平台二维码</a:t>
            </a:r>
            <a:endParaRPr lang="zh-CN" altLang="en-US" sz="48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a:p>
            <a:pPr algn="ctr"/>
            <a:r>
              <a:rPr lang="zh-CN" altLang="en-US" sz="32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rPr>
              <a:t>（请主动扫码，获取信息）</a:t>
            </a:r>
            <a:endParaRPr lang="zh-CN" altLang="en-US" sz="3200" dirty="0">
              <a:solidFill>
                <a:schemeClr val="bg1"/>
              </a:solidFill>
              <a:effectLst>
                <a:outerShdw blurRad="50800" dist="38100" dir="8100000" algn="tr" rotWithShape="0">
                  <a:prstClr val="black">
                    <a:alpha val="40000"/>
                  </a:prstClr>
                </a:outerShdw>
              </a:effectLst>
              <a:latin typeface="方正正纤黑简体" panose="02000000000000000000" pitchFamily="2" charset="-122"/>
              <a:ea typeface="方正正纤黑简体" panose="02000000000000000000" pitchFamily="2" charset="-122"/>
              <a:cs typeface="Arial Unicode MS" panose="020B0604020202020204" pitchFamily="34" charset="-122"/>
            </a:endParaRPr>
          </a:p>
        </p:txBody>
      </p:sp>
      <p:pic>
        <p:nvPicPr>
          <p:cNvPr id="10" name="图片 9"/>
          <p:cNvPicPr>
            <a:picLocks noChangeAspect="true"/>
          </p:cNvPicPr>
          <p:nvPr/>
        </p:nvPicPr>
        <p:blipFill>
          <a:blip r:embed="rId1"/>
          <a:stretch>
            <a:fillRect/>
          </a:stretch>
        </p:blipFill>
        <p:spPr>
          <a:xfrm>
            <a:off x="922655" y="2209800"/>
            <a:ext cx="1814830" cy="177165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p:nvPr/>
        </p:nvSpPr>
        <p:spPr>
          <a:xfrm>
            <a:off x="1906397" y="1247228"/>
            <a:ext cx="9652254" cy="4640961"/>
          </a:xfrm>
          <a:prstGeom prst="rect">
            <a:avLst/>
          </a:prstGeom>
          <a:blipFill>
            <a:blip r:embed="rId1" cstate="print"/>
            <a:stretch>
              <a:fillRect/>
            </a:stretch>
          </a:blipFill>
        </p:spPr>
        <p:txBody>
          <a:bodyPr wrap="square" lIns="0" tIns="0" rIns="0" bIns="0" rtlCol="0"/>
          <a:lstStyle/>
          <a:p/>
        </p:txBody>
      </p:sp>
      <p:sp>
        <p:nvSpPr>
          <p:cNvPr id="5" name="object 5"/>
          <p:cNvSpPr txBox="true"/>
          <p:nvPr/>
        </p:nvSpPr>
        <p:spPr>
          <a:xfrm>
            <a:off x="2544952" y="1613534"/>
            <a:ext cx="6123940" cy="320675"/>
          </a:xfrm>
          <a:prstGeom prst="rect">
            <a:avLst/>
          </a:prstGeom>
        </p:spPr>
        <p:txBody>
          <a:bodyPr vert="horz" wrap="square" lIns="0" tIns="13335" rIns="0" bIns="0" rtlCol="0">
            <a:spAutoFit/>
          </a:bodyPr>
          <a:lstStyle/>
          <a:p>
            <a:pPr marL="12700">
              <a:lnSpc>
                <a:spcPct val="100000"/>
              </a:lnSpc>
              <a:spcBef>
                <a:spcPts val="105"/>
              </a:spcBef>
            </a:pPr>
            <a:r>
              <a:rPr lang="zh-CN" sz="2000" b="1" dirty="0">
                <a:solidFill>
                  <a:srgbClr val="242424"/>
                </a:solidFill>
                <a:latin typeface="微软雅黑" panose="020B0503020204020204" pitchFamily="34" charset="-122"/>
                <a:cs typeface="微软雅黑" panose="020B0503020204020204" pitchFamily="34" charset="-122"/>
              </a:rPr>
              <a:t>更多垃圾分类资讯请关注</a:t>
            </a:r>
            <a:r>
              <a:rPr sz="2000" b="1" dirty="0">
                <a:solidFill>
                  <a:srgbClr val="242424"/>
                </a:solidFill>
                <a:latin typeface="微软雅黑" panose="020B0503020204020204" pitchFamily="34" charset="-122"/>
                <a:cs typeface="微软雅黑" panose="020B0503020204020204" pitchFamily="34" charset="-122"/>
              </a:rPr>
              <a:t>微</a:t>
            </a:r>
            <a:r>
              <a:rPr sz="2000" b="1" spc="-15" dirty="0">
                <a:solidFill>
                  <a:srgbClr val="242424"/>
                </a:solidFill>
                <a:latin typeface="微软雅黑" panose="020B0503020204020204" pitchFamily="34" charset="-122"/>
                <a:cs typeface="微软雅黑" panose="020B0503020204020204" pitchFamily="34" charset="-122"/>
              </a:rPr>
              <a:t>信</a:t>
            </a:r>
            <a:r>
              <a:rPr sz="2000" b="1" dirty="0">
                <a:solidFill>
                  <a:srgbClr val="242424"/>
                </a:solidFill>
                <a:latin typeface="微软雅黑" panose="020B0503020204020204" pitchFamily="34" charset="-122"/>
                <a:cs typeface="微软雅黑" panose="020B0503020204020204" pitchFamily="34" charset="-122"/>
              </a:rPr>
              <a:t>公众号</a:t>
            </a:r>
            <a:endParaRPr sz="2000">
              <a:latin typeface="微软雅黑" panose="020B0503020204020204" pitchFamily="34" charset="-122"/>
              <a:cs typeface="微软雅黑" panose="020B0503020204020204" pitchFamily="34" charset="-122"/>
            </a:endParaRPr>
          </a:p>
        </p:txBody>
      </p:sp>
      <p:sp>
        <p:nvSpPr>
          <p:cNvPr id="6" name="object 6"/>
          <p:cNvSpPr/>
          <p:nvPr/>
        </p:nvSpPr>
        <p:spPr>
          <a:xfrm>
            <a:off x="456056" y="1485137"/>
            <a:ext cx="1908175" cy="626745"/>
          </a:xfrm>
          <a:custGeom>
            <a:avLst/>
            <a:gdLst/>
            <a:ahLst/>
            <a:cxnLst/>
            <a:rect l="l" t="t" r="r" b="b"/>
            <a:pathLst>
              <a:path w="1908175" h="626744">
                <a:moveTo>
                  <a:pt x="1595628" y="0"/>
                </a:moveTo>
                <a:lnTo>
                  <a:pt x="0" y="0"/>
                </a:lnTo>
                <a:lnTo>
                  <a:pt x="0" y="626364"/>
                </a:lnTo>
                <a:lnTo>
                  <a:pt x="1595628" y="626364"/>
                </a:lnTo>
                <a:lnTo>
                  <a:pt x="1908048" y="313944"/>
                </a:lnTo>
                <a:lnTo>
                  <a:pt x="1595628" y="0"/>
                </a:lnTo>
                <a:close/>
              </a:path>
            </a:pathLst>
          </a:custGeom>
          <a:solidFill>
            <a:srgbClr val="00569C"/>
          </a:solidFill>
        </p:spPr>
        <p:txBody>
          <a:bodyPr wrap="square" lIns="0" tIns="0" rIns="0" bIns="0" rtlCol="0"/>
          <a:lstStyle/>
          <a:p/>
        </p:txBody>
      </p:sp>
      <p:sp>
        <p:nvSpPr>
          <p:cNvPr id="7" name="object 7"/>
          <p:cNvSpPr txBox="true"/>
          <p:nvPr/>
        </p:nvSpPr>
        <p:spPr>
          <a:xfrm>
            <a:off x="455930" y="1561465"/>
            <a:ext cx="1571625" cy="381635"/>
          </a:xfrm>
          <a:prstGeom prst="rect">
            <a:avLst/>
          </a:prstGeom>
        </p:spPr>
        <p:txBody>
          <a:bodyPr vert="horz" wrap="square" lIns="0" tIns="12700" rIns="0" bIns="0" rtlCol="0">
            <a:spAutoFit/>
          </a:bodyPr>
          <a:lstStyle/>
          <a:p>
            <a:pPr marL="12700">
              <a:lnSpc>
                <a:spcPct val="100000"/>
              </a:lnSpc>
              <a:spcBef>
                <a:spcPts val="100"/>
              </a:spcBef>
            </a:pPr>
            <a:r>
              <a:rPr lang="en-US" altLang="zh-CN" sz="2400">
                <a:solidFill>
                  <a:schemeClr val="bg1"/>
                </a:solidFill>
                <a:latin typeface="微软雅黑" panose="020B0503020204020204" pitchFamily="34" charset="-122"/>
                <a:cs typeface="微软雅黑" panose="020B0503020204020204" pitchFamily="34" charset="-122"/>
              </a:rPr>
              <a:t> </a:t>
            </a:r>
            <a:r>
              <a:rPr lang="zh-CN" altLang="en-US" sz="2400" b="1">
                <a:solidFill>
                  <a:schemeClr val="bg1"/>
                </a:solidFill>
                <a:latin typeface="微软雅黑" panose="020B0503020204020204" pitchFamily="34" charset="-122"/>
                <a:cs typeface="微软雅黑" panose="020B0503020204020204" pitchFamily="34" charset="-122"/>
              </a:rPr>
              <a:t>分类</a:t>
            </a:r>
            <a:r>
              <a:rPr lang="zh-CN" sz="2400" b="1">
                <a:solidFill>
                  <a:schemeClr val="bg1"/>
                </a:solidFill>
                <a:latin typeface="微软雅黑" panose="020B0503020204020204" pitchFamily="34" charset="-122"/>
                <a:cs typeface="微软雅黑" panose="020B0503020204020204" pitchFamily="34" charset="-122"/>
              </a:rPr>
              <a:t>资讯</a:t>
            </a:r>
            <a:endParaRPr lang="zh-CN" sz="2400" b="1">
              <a:solidFill>
                <a:schemeClr val="bg1"/>
              </a:solidFill>
              <a:latin typeface="微软雅黑" panose="020B0503020204020204" pitchFamily="34" charset="-122"/>
              <a:cs typeface="微软雅黑" panose="020B0503020204020204" pitchFamily="34" charset="-122"/>
            </a:endParaRPr>
          </a:p>
        </p:txBody>
      </p:sp>
      <p:sp>
        <p:nvSpPr>
          <p:cNvPr id="8" name="object 8"/>
          <p:cNvSpPr/>
          <p:nvPr/>
        </p:nvSpPr>
        <p:spPr>
          <a:xfrm>
            <a:off x="2027301" y="1704390"/>
            <a:ext cx="188645" cy="188925"/>
          </a:xfrm>
          <a:prstGeom prst="rect">
            <a:avLst/>
          </a:prstGeom>
          <a:blipFill>
            <a:blip r:embed="rId2" cstate="print"/>
            <a:stretch>
              <a:fillRect/>
            </a:stretch>
          </a:blipFill>
        </p:spPr>
        <p:txBody>
          <a:bodyPr wrap="square" lIns="0" tIns="0" rIns="0" bIns="0" rtlCol="0"/>
          <a:lstStyle/>
          <a:p/>
        </p:txBody>
      </p:sp>
      <p:pic>
        <p:nvPicPr>
          <p:cNvPr id="33" name="图片 32"/>
          <p:cNvPicPr>
            <a:picLocks noChangeAspect="true"/>
          </p:cNvPicPr>
          <p:nvPr/>
        </p:nvPicPr>
        <p:blipFill>
          <a:blip r:embed="rId3"/>
          <a:stretch>
            <a:fillRect/>
          </a:stretch>
        </p:blipFill>
        <p:spPr>
          <a:xfrm>
            <a:off x="2642870" y="2295525"/>
            <a:ext cx="7693660" cy="3254375"/>
          </a:xfrm>
          <a:prstGeom prst="rect">
            <a:avLst/>
          </a:prstGeom>
        </p:spPr>
      </p:pic>
    </p:spTree>
    <p:custDataLst>
      <p:tags r:id="rId4"/>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文本框 1"/>
          <p:cNvSpPr txBox="true">
            <a:spLocks noChangeArrowheads="true"/>
          </p:cNvSpPr>
          <p:nvPr/>
        </p:nvSpPr>
        <p:spPr bwMode="auto">
          <a:xfrm>
            <a:off x="6882765" y="2924810"/>
            <a:ext cx="520636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gn="ctr"/>
            <a:r>
              <a:rPr lang="en-US" altLang="zh-CN" sz="7000"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THANKS!</a:t>
            </a:r>
            <a:endParaRPr lang="en-US" altLang="zh-CN" sz="7000"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endParaRPr>
          </a:p>
        </p:txBody>
      </p:sp>
      <p:pic>
        <p:nvPicPr>
          <p:cNvPr id="9" name="图片 8"/>
          <p:cNvPicPr>
            <a:picLocks noChangeAspect="true"/>
          </p:cNvPicPr>
          <p:nvPr/>
        </p:nvPicPr>
        <p:blipFill>
          <a:blip r:embed="rId1"/>
          <a:stretch>
            <a:fillRect/>
          </a:stretch>
        </p:blipFill>
        <p:spPr>
          <a:xfrm>
            <a:off x="0" y="0"/>
            <a:ext cx="6842760" cy="6842760"/>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7145"/>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FFFFF">
              <a:alpha val="81959"/>
            </a:srgbClr>
          </a:solidFill>
        </p:spPr>
        <p:txBody>
          <a:bodyPr wrap="square" lIns="0" tIns="0" rIns="0" bIns="0" rtlCol="0"/>
          <a:lstStyle/>
          <a:p/>
        </p:txBody>
      </p:sp>
      <p:sp>
        <p:nvSpPr>
          <p:cNvPr id="3" name="object 3"/>
          <p:cNvSpPr txBox="true">
            <a:spLocks noGrp="true"/>
          </p:cNvSpPr>
          <p:nvPr>
            <p:ph type="title"/>
          </p:nvPr>
        </p:nvSpPr>
        <p:spPr>
          <a:xfrm>
            <a:off x="1173480" y="335598"/>
            <a:ext cx="2609215" cy="366395"/>
          </a:xfrm>
          <a:prstGeom prst="rect">
            <a:avLst/>
          </a:prstGeom>
        </p:spPr>
        <p:txBody>
          <a:bodyPr vert="horz" wrap="square" lIns="0" tIns="12700" rIns="0" bIns="0" rtlCol="0">
            <a:spAutoFit/>
          </a:bodyPr>
          <a:lstStyle/>
          <a:p>
            <a:pPr marL="12700">
              <a:lnSpc>
                <a:spcPct val="100000"/>
              </a:lnSpc>
              <a:spcBef>
                <a:spcPts val="100"/>
              </a:spcBef>
            </a:pPr>
            <a:r>
              <a:rPr sz="2300" spc="-85" dirty="0">
                <a:solidFill>
                  <a:srgbClr val="242424"/>
                </a:solidFill>
                <a:latin typeface="微软雅黑" panose="020B0503020204020204" pitchFamily="34" charset="-122"/>
                <a:ea typeface="+mn-ea"/>
                <a:cs typeface="微软雅黑" panose="020B0503020204020204" pitchFamily="34" charset="-122"/>
              </a:rPr>
              <a:t>2.1 政策要求</a:t>
            </a:r>
            <a:endParaRPr sz="2300" spc="-85" dirty="0">
              <a:solidFill>
                <a:srgbClr val="242424"/>
              </a:solidFill>
              <a:latin typeface="微软雅黑" panose="020B0503020204020204" pitchFamily="34" charset="-122"/>
              <a:ea typeface="+mn-ea"/>
              <a:cs typeface="微软雅黑" panose="020B0503020204020204" pitchFamily="34" charset="-122"/>
            </a:endParaRPr>
          </a:p>
        </p:txBody>
      </p:sp>
      <p:sp>
        <p:nvSpPr>
          <p:cNvPr id="18" name="object 18"/>
          <p:cNvSpPr/>
          <p:nvPr/>
        </p:nvSpPr>
        <p:spPr>
          <a:xfrm>
            <a:off x="1152334" y="3684778"/>
            <a:ext cx="0" cy="1851025"/>
          </a:xfrm>
          <a:custGeom>
            <a:avLst/>
            <a:gdLst/>
            <a:ahLst/>
            <a:cxnLst/>
            <a:rect l="l" t="t" r="r" b="b"/>
            <a:pathLst>
              <a:path h="1851025">
                <a:moveTo>
                  <a:pt x="0" y="0"/>
                </a:moveTo>
                <a:lnTo>
                  <a:pt x="0" y="1851025"/>
                </a:lnTo>
              </a:path>
            </a:pathLst>
          </a:custGeom>
          <a:ln w="19050">
            <a:solidFill>
              <a:srgbClr val="C0504D"/>
            </a:solidFill>
          </a:ln>
        </p:spPr>
        <p:txBody>
          <a:bodyPr wrap="square" lIns="0" tIns="0" rIns="0" bIns="0" rtlCol="0"/>
          <a:lstStyle/>
          <a:p/>
        </p:txBody>
      </p:sp>
      <p:sp>
        <p:nvSpPr>
          <p:cNvPr id="19" name="object 19"/>
          <p:cNvSpPr/>
          <p:nvPr/>
        </p:nvSpPr>
        <p:spPr>
          <a:xfrm>
            <a:off x="4103878" y="1384808"/>
            <a:ext cx="0" cy="1734820"/>
          </a:xfrm>
          <a:custGeom>
            <a:avLst/>
            <a:gdLst/>
            <a:ahLst/>
            <a:cxnLst/>
            <a:rect l="l" t="t" r="r" b="b"/>
            <a:pathLst>
              <a:path h="1734820">
                <a:moveTo>
                  <a:pt x="0" y="0"/>
                </a:moveTo>
                <a:lnTo>
                  <a:pt x="0" y="1734819"/>
                </a:lnTo>
              </a:path>
            </a:pathLst>
          </a:custGeom>
          <a:ln w="19050">
            <a:solidFill>
              <a:srgbClr val="497DBA"/>
            </a:solidFill>
          </a:ln>
        </p:spPr>
        <p:txBody>
          <a:bodyPr wrap="square" lIns="0" tIns="0" rIns="0" bIns="0" rtlCol="0"/>
          <a:lstStyle/>
          <a:p/>
        </p:txBody>
      </p:sp>
      <p:sp>
        <p:nvSpPr>
          <p:cNvPr id="20" name="object 20"/>
          <p:cNvSpPr/>
          <p:nvPr/>
        </p:nvSpPr>
        <p:spPr>
          <a:xfrm>
            <a:off x="243509" y="3411346"/>
            <a:ext cx="11667490" cy="0"/>
          </a:xfrm>
          <a:custGeom>
            <a:avLst/>
            <a:gdLst/>
            <a:ahLst/>
            <a:cxnLst/>
            <a:rect l="l" t="t" r="r" b="b"/>
            <a:pathLst>
              <a:path w="11667490">
                <a:moveTo>
                  <a:pt x="0" y="0"/>
                </a:moveTo>
                <a:lnTo>
                  <a:pt x="11667058" y="0"/>
                </a:lnTo>
              </a:path>
            </a:pathLst>
          </a:custGeom>
          <a:ln w="28575">
            <a:solidFill>
              <a:srgbClr val="A6A6A6"/>
            </a:solidFill>
          </a:ln>
        </p:spPr>
        <p:txBody>
          <a:bodyPr wrap="square" lIns="0" tIns="0" rIns="0" bIns="0" rtlCol="0"/>
          <a:lstStyle/>
          <a:p/>
        </p:txBody>
      </p:sp>
      <p:sp>
        <p:nvSpPr>
          <p:cNvPr id="21" name="object 21"/>
          <p:cNvSpPr/>
          <p:nvPr/>
        </p:nvSpPr>
        <p:spPr>
          <a:xfrm>
            <a:off x="0" y="3281045"/>
            <a:ext cx="243840" cy="260985"/>
          </a:xfrm>
          <a:custGeom>
            <a:avLst/>
            <a:gdLst/>
            <a:ahLst/>
            <a:cxnLst/>
            <a:rect l="l" t="t" r="r" b="b"/>
            <a:pathLst>
              <a:path w="243840" h="260985">
                <a:moveTo>
                  <a:pt x="121757" y="0"/>
                </a:moveTo>
                <a:lnTo>
                  <a:pt x="74363" y="10233"/>
                </a:lnTo>
                <a:lnTo>
                  <a:pt x="35661" y="38147"/>
                </a:lnTo>
                <a:lnTo>
                  <a:pt x="9568" y="79563"/>
                </a:lnTo>
                <a:lnTo>
                  <a:pt x="0" y="130302"/>
                </a:lnTo>
                <a:lnTo>
                  <a:pt x="9568" y="180986"/>
                </a:lnTo>
                <a:lnTo>
                  <a:pt x="35661" y="222408"/>
                </a:lnTo>
                <a:lnTo>
                  <a:pt x="74363" y="250352"/>
                </a:lnTo>
                <a:lnTo>
                  <a:pt x="121757" y="260603"/>
                </a:lnTo>
                <a:lnTo>
                  <a:pt x="169149" y="250352"/>
                </a:lnTo>
                <a:lnTo>
                  <a:pt x="207850" y="222408"/>
                </a:lnTo>
                <a:lnTo>
                  <a:pt x="233942" y="180986"/>
                </a:lnTo>
                <a:lnTo>
                  <a:pt x="243509" y="130302"/>
                </a:lnTo>
                <a:lnTo>
                  <a:pt x="233942" y="79563"/>
                </a:lnTo>
                <a:lnTo>
                  <a:pt x="207850" y="38147"/>
                </a:lnTo>
                <a:lnTo>
                  <a:pt x="169149" y="10233"/>
                </a:lnTo>
                <a:lnTo>
                  <a:pt x="121757" y="0"/>
                </a:lnTo>
                <a:close/>
              </a:path>
            </a:pathLst>
          </a:custGeom>
          <a:solidFill>
            <a:srgbClr val="FFFFFF"/>
          </a:solidFill>
        </p:spPr>
        <p:txBody>
          <a:bodyPr wrap="square" lIns="0" tIns="0" rIns="0" bIns="0" rtlCol="0"/>
          <a:lstStyle/>
          <a:p/>
        </p:txBody>
      </p:sp>
      <p:sp>
        <p:nvSpPr>
          <p:cNvPr id="22" name="object 22"/>
          <p:cNvSpPr/>
          <p:nvPr/>
        </p:nvSpPr>
        <p:spPr>
          <a:xfrm>
            <a:off x="0" y="3281045"/>
            <a:ext cx="243840" cy="260985"/>
          </a:xfrm>
          <a:custGeom>
            <a:avLst/>
            <a:gdLst/>
            <a:ahLst/>
            <a:cxnLst/>
            <a:rect l="l" t="t" r="r" b="b"/>
            <a:pathLst>
              <a:path w="243840" h="260985">
                <a:moveTo>
                  <a:pt x="0" y="130301"/>
                </a:moveTo>
                <a:lnTo>
                  <a:pt x="9568" y="79563"/>
                </a:lnTo>
                <a:lnTo>
                  <a:pt x="35661" y="38147"/>
                </a:lnTo>
                <a:lnTo>
                  <a:pt x="74363" y="10233"/>
                </a:lnTo>
                <a:lnTo>
                  <a:pt x="121757" y="0"/>
                </a:lnTo>
                <a:lnTo>
                  <a:pt x="169149" y="10233"/>
                </a:lnTo>
                <a:lnTo>
                  <a:pt x="207850" y="38147"/>
                </a:lnTo>
                <a:lnTo>
                  <a:pt x="233942" y="79563"/>
                </a:lnTo>
                <a:lnTo>
                  <a:pt x="243509" y="130301"/>
                </a:lnTo>
                <a:lnTo>
                  <a:pt x="233942" y="180986"/>
                </a:lnTo>
                <a:lnTo>
                  <a:pt x="207850" y="222408"/>
                </a:lnTo>
                <a:lnTo>
                  <a:pt x="169149" y="250352"/>
                </a:lnTo>
                <a:lnTo>
                  <a:pt x="121757" y="260603"/>
                </a:lnTo>
                <a:lnTo>
                  <a:pt x="74363" y="250352"/>
                </a:lnTo>
                <a:lnTo>
                  <a:pt x="35661" y="222408"/>
                </a:lnTo>
                <a:lnTo>
                  <a:pt x="9568" y="180986"/>
                </a:lnTo>
                <a:lnTo>
                  <a:pt x="0" y="130301"/>
                </a:lnTo>
                <a:close/>
              </a:path>
            </a:pathLst>
          </a:custGeom>
          <a:ln w="28575">
            <a:solidFill>
              <a:srgbClr val="A6A6A6"/>
            </a:solidFill>
          </a:ln>
        </p:spPr>
        <p:txBody>
          <a:bodyPr wrap="square" lIns="0" tIns="0" rIns="0" bIns="0" rtlCol="0"/>
          <a:lstStyle/>
          <a:p/>
        </p:txBody>
      </p:sp>
      <p:sp>
        <p:nvSpPr>
          <p:cNvPr id="23" name="object 23"/>
          <p:cNvSpPr/>
          <p:nvPr/>
        </p:nvSpPr>
        <p:spPr>
          <a:xfrm>
            <a:off x="11910568" y="3281045"/>
            <a:ext cx="243840" cy="260985"/>
          </a:xfrm>
          <a:custGeom>
            <a:avLst/>
            <a:gdLst/>
            <a:ahLst/>
            <a:cxnLst/>
            <a:rect l="l" t="t" r="r" b="b"/>
            <a:pathLst>
              <a:path w="243840" h="260985">
                <a:moveTo>
                  <a:pt x="121792" y="0"/>
                </a:moveTo>
                <a:lnTo>
                  <a:pt x="74420" y="10233"/>
                </a:lnTo>
                <a:lnTo>
                  <a:pt x="35702" y="38147"/>
                </a:lnTo>
                <a:lnTo>
                  <a:pt x="9582" y="79563"/>
                </a:lnTo>
                <a:lnTo>
                  <a:pt x="0" y="130301"/>
                </a:lnTo>
                <a:lnTo>
                  <a:pt x="9582" y="180986"/>
                </a:lnTo>
                <a:lnTo>
                  <a:pt x="35702" y="222408"/>
                </a:lnTo>
                <a:lnTo>
                  <a:pt x="74420" y="250352"/>
                </a:lnTo>
                <a:lnTo>
                  <a:pt x="121792" y="260603"/>
                </a:lnTo>
                <a:lnTo>
                  <a:pt x="169219" y="250352"/>
                </a:lnTo>
                <a:lnTo>
                  <a:pt x="207930" y="222408"/>
                </a:lnTo>
                <a:lnTo>
                  <a:pt x="234021" y="180986"/>
                </a:lnTo>
                <a:lnTo>
                  <a:pt x="243585" y="130301"/>
                </a:lnTo>
                <a:lnTo>
                  <a:pt x="234021" y="79563"/>
                </a:lnTo>
                <a:lnTo>
                  <a:pt x="207930" y="38147"/>
                </a:lnTo>
                <a:lnTo>
                  <a:pt x="169219" y="10233"/>
                </a:lnTo>
                <a:lnTo>
                  <a:pt x="121792" y="0"/>
                </a:lnTo>
                <a:close/>
              </a:path>
            </a:pathLst>
          </a:custGeom>
          <a:solidFill>
            <a:srgbClr val="FFFFFF"/>
          </a:solidFill>
        </p:spPr>
        <p:txBody>
          <a:bodyPr wrap="square" lIns="0" tIns="0" rIns="0" bIns="0" rtlCol="0"/>
          <a:lstStyle/>
          <a:p/>
        </p:txBody>
      </p:sp>
      <p:sp>
        <p:nvSpPr>
          <p:cNvPr id="24" name="object 24"/>
          <p:cNvSpPr/>
          <p:nvPr/>
        </p:nvSpPr>
        <p:spPr>
          <a:xfrm>
            <a:off x="11910568" y="3281045"/>
            <a:ext cx="243840" cy="260985"/>
          </a:xfrm>
          <a:custGeom>
            <a:avLst/>
            <a:gdLst/>
            <a:ahLst/>
            <a:cxnLst/>
            <a:rect l="l" t="t" r="r" b="b"/>
            <a:pathLst>
              <a:path w="243840" h="260985">
                <a:moveTo>
                  <a:pt x="0" y="130301"/>
                </a:moveTo>
                <a:lnTo>
                  <a:pt x="9582" y="79563"/>
                </a:lnTo>
                <a:lnTo>
                  <a:pt x="35702" y="38147"/>
                </a:lnTo>
                <a:lnTo>
                  <a:pt x="74420" y="10233"/>
                </a:lnTo>
                <a:lnTo>
                  <a:pt x="121792" y="0"/>
                </a:lnTo>
                <a:lnTo>
                  <a:pt x="169219" y="10233"/>
                </a:lnTo>
                <a:lnTo>
                  <a:pt x="207930" y="38147"/>
                </a:lnTo>
                <a:lnTo>
                  <a:pt x="234021" y="79563"/>
                </a:lnTo>
                <a:lnTo>
                  <a:pt x="243585" y="130301"/>
                </a:lnTo>
                <a:lnTo>
                  <a:pt x="234021" y="180986"/>
                </a:lnTo>
                <a:lnTo>
                  <a:pt x="207930" y="222408"/>
                </a:lnTo>
                <a:lnTo>
                  <a:pt x="169219" y="250352"/>
                </a:lnTo>
                <a:lnTo>
                  <a:pt x="121792" y="260603"/>
                </a:lnTo>
                <a:lnTo>
                  <a:pt x="74420" y="250352"/>
                </a:lnTo>
                <a:lnTo>
                  <a:pt x="35702" y="222408"/>
                </a:lnTo>
                <a:lnTo>
                  <a:pt x="9582" y="180986"/>
                </a:lnTo>
                <a:lnTo>
                  <a:pt x="0" y="130301"/>
                </a:lnTo>
                <a:close/>
              </a:path>
            </a:pathLst>
          </a:custGeom>
          <a:ln w="28575">
            <a:solidFill>
              <a:srgbClr val="A6A6A6"/>
            </a:solidFill>
          </a:ln>
        </p:spPr>
        <p:txBody>
          <a:bodyPr wrap="square" lIns="0" tIns="0" rIns="0" bIns="0" rtlCol="0"/>
          <a:lstStyle/>
          <a:p/>
        </p:txBody>
      </p:sp>
      <p:sp>
        <p:nvSpPr>
          <p:cNvPr id="25" name="object 25"/>
          <p:cNvSpPr/>
          <p:nvPr/>
        </p:nvSpPr>
        <p:spPr>
          <a:xfrm>
            <a:off x="983284" y="5189728"/>
            <a:ext cx="2514600" cy="435609"/>
          </a:xfrm>
          <a:custGeom>
            <a:avLst/>
            <a:gdLst/>
            <a:ahLst/>
            <a:cxnLst/>
            <a:rect l="l" t="t" r="r" b="b"/>
            <a:pathLst>
              <a:path w="2514600" h="435610">
                <a:moveTo>
                  <a:pt x="2296363" y="0"/>
                </a:moveTo>
                <a:lnTo>
                  <a:pt x="217703" y="0"/>
                </a:lnTo>
                <a:lnTo>
                  <a:pt x="167787" y="5746"/>
                </a:lnTo>
                <a:lnTo>
                  <a:pt x="121964" y="22116"/>
                </a:lnTo>
                <a:lnTo>
                  <a:pt x="81542" y="47806"/>
                </a:lnTo>
                <a:lnTo>
                  <a:pt x="47828" y="81511"/>
                </a:lnTo>
                <a:lnTo>
                  <a:pt x="22128" y="121927"/>
                </a:lnTo>
                <a:lnTo>
                  <a:pt x="5749" y="167751"/>
                </a:lnTo>
                <a:lnTo>
                  <a:pt x="0" y="217678"/>
                </a:lnTo>
                <a:lnTo>
                  <a:pt x="5749" y="267605"/>
                </a:lnTo>
                <a:lnTo>
                  <a:pt x="22128" y="313431"/>
                </a:lnTo>
                <a:lnTo>
                  <a:pt x="47828" y="353849"/>
                </a:lnTo>
                <a:lnTo>
                  <a:pt x="81542" y="387557"/>
                </a:lnTo>
                <a:lnTo>
                  <a:pt x="121964" y="413249"/>
                </a:lnTo>
                <a:lnTo>
                  <a:pt x="167787" y="429621"/>
                </a:lnTo>
                <a:lnTo>
                  <a:pt x="217703" y="435368"/>
                </a:lnTo>
                <a:lnTo>
                  <a:pt x="2296363" y="435368"/>
                </a:lnTo>
                <a:lnTo>
                  <a:pt x="2346290" y="429621"/>
                </a:lnTo>
                <a:lnTo>
                  <a:pt x="2392113" y="413249"/>
                </a:lnTo>
                <a:lnTo>
                  <a:pt x="2432530" y="387557"/>
                </a:lnTo>
                <a:lnTo>
                  <a:pt x="2466235" y="353849"/>
                </a:lnTo>
                <a:lnTo>
                  <a:pt x="2491924" y="313431"/>
                </a:lnTo>
                <a:lnTo>
                  <a:pt x="2508294" y="267605"/>
                </a:lnTo>
                <a:lnTo>
                  <a:pt x="2514041" y="217678"/>
                </a:lnTo>
                <a:lnTo>
                  <a:pt x="2508294" y="167751"/>
                </a:lnTo>
                <a:lnTo>
                  <a:pt x="2491924" y="121927"/>
                </a:lnTo>
                <a:lnTo>
                  <a:pt x="2466235" y="81511"/>
                </a:lnTo>
                <a:lnTo>
                  <a:pt x="2432530" y="47806"/>
                </a:lnTo>
                <a:lnTo>
                  <a:pt x="2392113" y="22116"/>
                </a:lnTo>
                <a:lnTo>
                  <a:pt x="2346290" y="5746"/>
                </a:lnTo>
                <a:lnTo>
                  <a:pt x="2296363" y="0"/>
                </a:lnTo>
                <a:close/>
              </a:path>
            </a:pathLst>
          </a:custGeom>
          <a:solidFill>
            <a:srgbClr val="C0504D"/>
          </a:solidFill>
        </p:spPr>
        <p:txBody>
          <a:bodyPr wrap="square" lIns="0" tIns="0" rIns="0" bIns="0" rtlCol="0"/>
          <a:lstStyle/>
          <a:p/>
        </p:txBody>
      </p:sp>
      <p:sp>
        <p:nvSpPr>
          <p:cNvPr id="26" name="object 26"/>
          <p:cNvSpPr/>
          <p:nvPr/>
        </p:nvSpPr>
        <p:spPr>
          <a:xfrm>
            <a:off x="1027468" y="5253609"/>
            <a:ext cx="309245" cy="309245"/>
          </a:xfrm>
          <a:custGeom>
            <a:avLst/>
            <a:gdLst/>
            <a:ahLst/>
            <a:cxnLst/>
            <a:rect l="l" t="t" r="r" b="b"/>
            <a:pathLst>
              <a:path w="309244" h="309245">
                <a:moveTo>
                  <a:pt x="154431" y="0"/>
                </a:moveTo>
                <a:lnTo>
                  <a:pt x="105618" y="7880"/>
                </a:lnTo>
                <a:lnTo>
                  <a:pt x="63225" y="29817"/>
                </a:lnTo>
                <a:lnTo>
                  <a:pt x="29795" y="63258"/>
                </a:lnTo>
                <a:lnTo>
                  <a:pt x="7872" y="105647"/>
                </a:lnTo>
                <a:lnTo>
                  <a:pt x="0" y="154431"/>
                </a:lnTo>
                <a:lnTo>
                  <a:pt x="7872" y="203265"/>
                </a:lnTo>
                <a:lnTo>
                  <a:pt x="29795" y="245660"/>
                </a:lnTo>
                <a:lnTo>
                  <a:pt x="63225" y="279083"/>
                </a:lnTo>
                <a:lnTo>
                  <a:pt x="105618" y="300996"/>
                </a:lnTo>
                <a:lnTo>
                  <a:pt x="154431" y="308863"/>
                </a:lnTo>
                <a:lnTo>
                  <a:pt x="203246" y="300996"/>
                </a:lnTo>
                <a:lnTo>
                  <a:pt x="245630" y="279083"/>
                </a:lnTo>
                <a:lnTo>
                  <a:pt x="279047" y="245660"/>
                </a:lnTo>
                <a:lnTo>
                  <a:pt x="300958" y="203265"/>
                </a:lnTo>
                <a:lnTo>
                  <a:pt x="308825" y="154431"/>
                </a:lnTo>
                <a:lnTo>
                  <a:pt x="300958" y="105647"/>
                </a:lnTo>
                <a:lnTo>
                  <a:pt x="279047" y="63258"/>
                </a:lnTo>
                <a:lnTo>
                  <a:pt x="245630" y="29817"/>
                </a:lnTo>
                <a:lnTo>
                  <a:pt x="203246" y="7880"/>
                </a:lnTo>
                <a:lnTo>
                  <a:pt x="154431" y="0"/>
                </a:lnTo>
                <a:close/>
              </a:path>
            </a:pathLst>
          </a:custGeom>
          <a:solidFill>
            <a:srgbClr val="FFFFFF"/>
          </a:solidFill>
        </p:spPr>
        <p:txBody>
          <a:bodyPr wrap="square" lIns="0" tIns="0" rIns="0" bIns="0" rtlCol="0"/>
          <a:lstStyle/>
          <a:p/>
        </p:txBody>
      </p:sp>
      <p:sp>
        <p:nvSpPr>
          <p:cNvPr id="27" name="object 27"/>
          <p:cNvSpPr/>
          <p:nvPr/>
        </p:nvSpPr>
        <p:spPr>
          <a:xfrm>
            <a:off x="1027468" y="5253609"/>
            <a:ext cx="309245" cy="309245"/>
          </a:xfrm>
          <a:custGeom>
            <a:avLst/>
            <a:gdLst/>
            <a:ahLst/>
            <a:cxnLst/>
            <a:rect l="l" t="t" r="r" b="b"/>
            <a:pathLst>
              <a:path w="309244" h="309245">
                <a:moveTo>
                  <a:pt x="0" y="154431"/>
                </a:moveTo>
                <a:lnTo>
                  <a:pt x="7872" y="105647"/>
                </a:lnTo>
                <a:lnTo>
                  <a:pt x="29795" y="63258"/>
                </a:lnTo>
                <a:lnTo>
                  <a:pt x="63225" y="29817"/>
                </a:lnTo>
                <a:lnTo>
                  <a:pt x="105618" y="7880"/>
                </a:lnTo>
                <a:lnTo>
                  <a:pt x="154431" y="0"/>
                </a:lnTo>
                <a:lnTo>
                  <a:pt x="203246" y="7880"/>
                </a:lnTo>
                <a:lnTo>
                  <a:pt x="245630" y="29817"/>
                </a:lnTo>
                <a:lnTo>
                  <a:pt x="279047" y="63258"/>
                </a:lnTo>
                <a:lnTo>
                  <a:pt x="300958" y="105647"/>
                </a:lnTo>
                <a:lnTo>
                  <a:pt x="308825" y="154431"/>
                </a:lnTo>
                <a:lnTo>
                  <a:pt x="300958" y="203265"/>
                </a:lnTo>
                <a:lnTo>
                  <a:pt x="279047" y="245660"/>
                </a:lnTo>
                <a:lnTo>
                  <a:pt x="245630" y="279083"/>
                </a:lnTo>
                <a:lnTo>
                  <a:pt x="203246" y="300996"/>
                </a:lnTo>
                <a:lnTo>
                  <a:pt x="154431" y="308863"/>
                </a:lnTo>
                <a:lnTo>
                  <a:pt x="105618" y="300996"/>
                </a:lnTo>
                <a:lnTo>
                  <a:pt x="63225" y="279083"/>
                </a:lnTo>
                <a:lnTo>
                  <a:pt x="29795" y="245660"/>
                </a:lnTo>
                <a:lnTo>
                  <a:pt x="7872" y="203265"/>
                </a:lnTo>
                <a:lnTo>
                  <a:pt x="0" y="154431"/>
                </a:lnTo>
                <a:close/>
              </a:path>
            </a:pathLst>
          </a:custGeom>
          <a:ln w="28575">
            <a:solidFill>
              <a:srgbClr val="C0504D"/>
            </a:solidFill>
          </a:ln>
        </p:spPr>
        <p:txBody>
          <a:bodyPr wrap="square" lIns="0" tIns="0" rIns="0" bIns="0" rtlCol="0"/>
          <a:lstStyle/>
          <a:p/>
        </p:txBody>
      </p:sp>
      <p:sp>
        <p:nvSpPr>
          <p:cNvPr id="28" name="object 28"/>
          <p:cNvSpPr/>
          <p:nvPr/>
        </p:nvSpPr>
        <p:spPr>
          <a:xfrm>
            <a:off x="1089748" y="5315458"/>
            <a:ext cx="184302" cy="185165"/>
          </a:xfrm>
          <a:prstGeom prst="rect">
            <a:avLst/>
          </a:prstGeom>
          <a:blipFill>
            <a:blip r:embed="rId1" cstate="print"/>
            <a:stretch>
              <a:fillRect/>
            </a:stretch>
          </a:blipFill>
        </p:spPr>
        <p:txBody>
          <a:bodyPr wrap="square" lIns="0" tIns="0" rIns="0" bIns="0" rtlCol="0"/>
          <a:lstStyle/>
          <a:p/>
        </p:txBody>
      </p:sp>
      <p:sp>
        <p:nvSpPr>
          <p:cNvPr id="29" name="object 29"/>
          <p:cNvSpPr txBox="true"/>
          <p:nvPr/>
        </p:nvSpPr>
        <p:spPr>
          <a:xfrm>
            <a:off x="1315085" y="3460750"/>
            <a:ext cx="2467610" cy="2107565"/>
          </a:xfrm>
          <a:prstGeom prst="rect">
            <a:avLst/>
          </a:prstGeom>
        </p:spPr>
        <p:txBody>
          <a:bodyPr vert="horz" wrap="square" lIns="0" tIns="12700" rIns="0" bIns="0" rtlCol="0">
            <a:spAutoFit/>
          </a:bodyPr>
          <a:lstStyle/>
          <a:p>
            <a:pPr marL="12700" marR="5080" algn="just">
              <a:lnSpc>
                <a:spcPct val="150000"/>
              </a:lnSpc>
              <a:spcBef>
                <a:spcPts val="100"/>
              </a:spcBef>
            </a:pPr>
            <a:r>
              <a:rPr sz="1800" dirty="0">
                <a:solidFill>
                  <a:srgbClr val="404040"/>
                </a:solidFill>
                <a:latin typeface="微软雅黑" panose="020B0503020204020204" pitchFamily="34" charset="-122"/>
                <a:cs typeface="微软雅黑" panose="020B0503020204020204" pitchFamily="34" charset="-122"/>
              </a:rPr>
              <a:t>习近平总书记主持召开中 央财经领导小组会议 研究普遍推行垃圾分类制度</a:t>
            </a:r>
            <a:endParaRPr sz="1800">
              <a:latin typeface="微软雅黑" panose="020B0503020204020204" pitchFamily="34" charset="-122"/>
              <a:cs typeface="微软雅黑" panose="020B0503020204020204" pitchFamily="34" charset="-122"/>
            </a:endParaRPr>
          </a:p>
          <a:p>
            <a:pPr marL="418465">
              <a:lnSpc>
                <a:spcPct val="100000"/>
              </a:lnSpc>
              <a:spcBef>
                <a:spcPts val="1035"/>
              </a:spcBef>
            </a:pPr>
            <a:r>
              <a:rPr sz="1950" b="1" spc="5" dirty="0">
                <a:solidFill>
                  <a:srgbClr val="FFFFFF"/>
                </a:solidFill>
                <a:latin typeface="微软雅黑" panose="020B0503020204020204" pitchFamily="34" charset="-122"/>
                <a:cs typeface="微软雅黑" panose="020B0503020204020204" pitchFamily="34" charset="-122"/>
              </a:rPr>
              <a:t>2016.12</a:t>
            </a:r>
            <a:endParaRPr sz="1950">
              <a:latin typeface="微软雅黑" panose="020B0503020204020204" pitchFamily="34" charset="-122"/>
              <a:cs typeface="微软雅黑" panose="020B0503020204020204" pitchFamily="34" charset="-122"/>
            </a:endParaRPr>
          </a:p>
        </p:txBody>
      </p:sp>
      <p:sp>
        <p:nvSpPr>
          <p:cNvPr id="30" name="object 30"/>
          <p:cNvSpPr/>
          <p:nvPr/>
        </p:nvSpPr>
        <p:spPr>
          <a:xfrm>
            <a:off x="3927347" y="1247647"/>
            <a:ext cx="2513965" cy="451484"/>
          </a:xfrm>
          <a:custGeom>
            <a:avLst/>
            <a:gdLst/>
            <a:ahLst/>
            <a:cxnLst/>
            <a:rect l="l" t="t" r="r" b="b"/>
            <a:pathLst>
              <a:path w="2513965" h="451485">
                <a:moveTo>
                  <a:pt x="2288413" y="0"/>
                </a:moveTo>
                <a:lnTo>
                  <a:pt x="225551" y="0"/>
                </a:lnTo>
                <a:lnTo>
                  <a:pt x="180090" y="4581"/>
                </a:lnTo>
                <a:lnTo>
                  <a:pt x="137749" y="17722"/>
                </a:lnTo>
                <a:lnTo>
                  <a:pt x="99435" y="38515"/>
                </a:lnTo>
                <a:lnTo>
                  <a:pt x="66055" y="66055"/>
                </a:lnTo>
                <a:lnTo>
                  <a:pt x="38515" y="99435"/>
                </a:lnTo>
                <a:lnTo>
                  <a:pt x="17722" y="137749"/>
                </a:lnTo>
                <a:lnTo>
                  <a:pt x="4581" y="180090"/>
                </a:lnTo>
                <a:lnTo>
                  <a:pt x="0" y="225551"/>
                </a:lnTo>
                <a:lnTo>
                  <a:pt x="4581" y="271013"/>
                </a:lnTo>
                <a:lnTo>
                  <a:pt x="17722" y="313354"/>
                </a:lnTo>
                <a:lnTo>
                  <a:pt x="38515" y="351668"/>
                </a:lnTo>
                <a:lnTo>
                  <a:pt x="66055" y="385048"/>
                </a:lnTo>
                <a:lnTo>
                  <a:pt x="99435" y="412588"/>
                </a:lnTo>
                <a:lnTo>
                  <a:pt x="137749" y="433381"/>
                </a:lnTo>
                <a:lnTo>
                  <a:pt x="180090" y="446522"/>
                </a:lnTo>
                <a:lnTo>
                  <a:pt x="225551" y="451103"/>
                </a:lnTo>
                <a:lnTo>
                  <a:pt x="2288413" y="451103"/>
                </a:lnTo>
                <a:lnTo>
                  <a:pt x="2333838" y="446522"/>
                </a:lnTo>
                <a:lnTo>
                  <a:pt x="2376162" y="433381"/>
                </a:lnTo>
                <a:lnTo>
                  <a:pt x="2414473" y="412588"/>
                </a:lnTo>
                <a:lnTo>
                  <a:pt x="2447861" y="385048"/>
                </a:lnTo>
                <a:lnTo>
                  <a:pt x="2475415" y="351668"/>
                </a:lnTo>
                <a:lnTo>
                  <a:pt x="2496224" y="313354"/>
                </a:lnTo>
                <a:lnTo>
                  <a:pt x="2509378" y="271013"/>
                </a:lnTo>
                <a:lnTo>
                  <a:pt x="2513965" y="225551"/>
                </a:lnTo>
                <a:lnTo>
                  <a:pt x="2509378" y="180090"/>
                </a:lnTo>
                <a:lnTo>
                  <a:pt x="2496224" y="137749"/>
                </a:lnTo>
                <a:lnTo>
                  <a:pt x="2475415" y="99435"/>
                </a:lnTo>
                <a:lnTo>
                  <a:pt x="2447861" y="66055"/>
                </a:lnTo>
                <a:lnTo>
                  <a:pt x="2414473" y="38515"/>
                </a:lnTo>
                <a:lnTo>
                  <a:pt x="2376162" y="17722"/>
                </a:lnTo>
                <a:lnTo>
                  <a:pt x="2333838" y="4581"/>
                </a:lnTo>
                <a:lnTo>
                  <a:pt x="2288413" y="0"/>
                </a:lnTo>
                <a:close/>
              </a:path>
            </a:pathLst>
          </a:custGeom>
          <a:solidFill>
            <a:srgbClr val="4F81BC"/>
          </a:solidFill>
        </p:spPr>
        <p:txBody>
          <a:bodyPr wrap="square" lIns="0" tIns="0" rIns="0" bIns="0" rtlCol="0"/>
          <a:lstStyle/>
          <a:p/>
        </p:txBody>
      </p:sp>
      <p:sp>
        <p:nvSpPr>
          <p:cNvPr id="31" name="object 31"/>
          <p:cNvSpPr/>
          <p:nvPr/>
        </p:nvSpPr>
        <p:spPr>
          <a:xfrm>
            <a:off x="3971544" y="1313941"/>
            <a:ext cx="309245" cy="320040"/>
          </a:xfrm>
          <a:custGeom>
            <a:avLst/>
            <a:gdLst/>
            <a:ahLst/>
            <a:cxnLst/>
            <a:rect l="l" t="t" r="r" b="b"/>
            <a:pathLst>
              <a:path w="309245" h="320039">
                <a:moveTo>
                  <a:pt x="154431" y="0"/>
                </a:moveTo>
                <a:lnTo>
                  <a:pt x="105598" y="8155"/>
                </a:lnTo>
                <a:lnTo>
                  <a:pt x="63203" y="30862"/>
                </a:lnTo>
                <a:lnTo>
                  <a:pt x="29780" y="65480"/>
                </a:lnTo>
                <a:lnTo>
                  <a:pt x="7867" y="109370"/>
                </a:lnTo>
                <a:lnTo>
                  <a:pt x="0" y="159893"/>
                </a:lnTo>
                <a:lnTo>
                  <a:pt x="7867" y="210477"/>
                </a:lnTo>
                <a:lnTo>
                  <a:pt x="29780" y="254405"/>
                </a:lnTo>
                <a:lnTo>
                  <a:pt x="63203" y="289042"/>
                </a:lnTo>
                <a:lnTo>
                  <a:pt x="105598" y="311756"/>
                </a:lnTo>
                <a:lnTo>
                  <a:pt x="154431" y="319913"/>
                </a:lnTo>
                <a:lnTo>
                  <a:pt x="203216" y="311756"/>
                </a:lnTo>
                <a:lnTo>
                  <a:pt x="245605" y="289042"/>
                </a:lnTo>
                <a:lnTo>
                  <a:pt x="279046" y="254405"/>
                </a:lnTo>
                <a:lnTo>
                  <a:pt x="300983" y="210477"/>
                </a:lnTo>
                <a:lnTo>
                  <a:pt x="308863" y="159893"/>
                </a:lnTo>
                <a:lnTo>
                  <a:pt x="300983" y="109370"/>
                </a:lnTo>
                <a:lnTo>
                  <a:pt x="279046" y="65480"/>
                </a:lnTo>
                <a:lnTo>
                  <a:pt x="245605" y="30862"/>
                </a:lnTo>
                <a:lnTo>
                  <a:pt x="203216" y="8155"/>
                </a:lnTo>
                <a:lnTo>
                  <a:pt x="154431" y="0"/>
                </a:lnTo>
                <a:close/>
              </a:path>
            </a:pathLst>
          </a:custGeom>
          <a:solidFill>
            <a:srgbClr val="FFFFFF"/>
          </a:solidFill>
        </p:spPr>
        <p:txBody>
          <a:bodyPr wrap="square" lIns="0" tIns="0" rIns="0" bIns="0" rtlCol="0"/>
          <a:lstStyle/>
          <a:p/>
        </p:txBody>
      </p:sp>
      <p:sp>
        <p:nvSpPr>
          <p:cNvPr id="32" name="object 32"/>
          <p:cNvSpPr/>
          <p:nvPr/>
        </p:nvSpPr>
        <p:spPr>
          <a:xfrm>
            <a:off x="3971544" y="1313941"/>
            <a:ext cx="309245" cy="320040"/>
          </a:xfrm>
          <a:custGeom>
            <a:avLst/>
            <a:gdLst/>
            <a:ahLst/>
            <a:cxnLst/>
            <a:rect l="l" t="t" r="r" b="b"/>
            <a:pathLst>
              <a:path w="309245" h="320039">
                <a:moveTo>
                  <a:pt x="0" y="159893"/>
                </a:moveTo>
                <a:lnTo>
                  <a:pt x="7867" y="109370"/>
                </a:lnTo>
                <a:lnTo>
                  <a:pt x="29780" y="65480"/>
                </a:lnTo>
                <a:lnTo>
                  <a:pt x="63203" y="30862"/>
                </a:lnTo>
                <a:lnTo>
                  <a:pt x="105598" y="8155"/>
                </a:lnTo>
                <a:lnTo>
                  <a:pt x="154431" y="0"/>
                </a:lnTo>
                <a:lnTo>
                  <a:pt x="203216" y="8155"/>
                </a:lnTo>
                <a:lnTo>
                  <a:pt x="245605" y="30862"/>
                </a:lnTo>
                <a:lnTo>
                  <a:pt x="279046" y="65480"/>
                </a:lnTo>
                <a:lnTo>
                  <a:pt x="300983" y="109370"/>
                </a:lnTo>
                <a:lnTo>
                  <a:pt x="308863" y="159893"/>
                </a:lnTo>
                <a:lnTo>
                  <a:pt x="300983" y="210477"/>
                </a:lnTo>
                <a:lnTo>
                  <a:pt x="279046" y="254405"/>
                </a:lnTo>
                <a:lnTo>
                  <a:pt x="245605" y="289042"/>
                </a:lnTo>
                <a:lnTo>
                  <a:pt x="203216" y="311756"/>
                </a:lnTo>
                <a:lnTo>
                  <a:pt x="154431" y="319913"/>
                </a:lnTo>
                <a:lnTo>
                  <a:pt x="105598" y="311756"/>
                </a:lnTo>
                <a:lnTo>
                  <a:pt x="63203" y="289042"/>
                </a:lnTo>
                <a:lnTo>
                  <a:pt x="29780" y="254405"/>
                </a:lnTo>
                <a:lnTo>
                  <a:pt x="7867" y="210477"/>
                </a:lnTo>
                <a:lnTo>
                  <a:pt x="0" y="159893"/>
                </a:lnTo>
                <a:close/>
              </a:path>
            </a:pathLst>
          </a:custGeom>
          <a:ln w="28575">
            <a:solidFill>
              <a:srgbClr val="25A144"/>
            </a:solidFill>
          </a:ln>
        </p:spPr>
        <p:txBody>
          <a:bodyPr wrap="square" lIns="0" tIns="0" rIns="0" bIns="0" rtlCol="0"/>
          <a:lstStyle/>
          <a:p/>
        </p:txBody>
      </p:sp>
      <p:sp>
        <p:nvSpPr>
          <p:cNvPr id="33" name="object 33"/>
          <p:cNvSpPr/>
          <p:nvPr/>
        </p:nvSpPr>
        <p:spPr>
          <a:xfrm>
            <a:off x="4033773" y="1378203"/>
            <a:ext cx="184276" cy="191388"/>
          </a:xfrm>
          <a:prstGeom prst="rect">
            <a:avLst/>
          </a:prstGeom>
          <a:blipFill>
            <a:blip r:embed="rId2" cstate="print"/>
            <a:stretch>
              <a:fillRect/>
            </a:stretch>
          </a:blipFill>
        </p:spPr>
        <p:txBody>
          <a:bodyPr wrap="square" lIns="0" tIns="0" rIns="0" bIns="0" rtlCol="0"/>
          <a:lstStyle/>
          <a:p/>
        </p:txBody>
      </p:sp>
      <p:sp>
        <p:nvSpPr>
          <p:cNvPr id="34" name="object 34"/>
          <p:cNvSpPr txBox="true"/>
          <p:nvPr/>
        </p:nvSpPr>
        <p:spPr>
          <a:xfrm>
            <a:off x="4216146" y="1306829"/>
            <a:ext cx="2540000" cy="1688464"/>
          </a:xfrm>
          <a:prstGeom prst="rect">
            <a:avLst/>
          </a:prstGeom>
        </p:spPr>
        <p:txBody>
          <a:bodyPr vert="horz" wrap="square" lIns="0" tIns="14604" rIns="0" bIns="0" rtlCol="0">
            <a:spAutoFit/>
          </a:bodyPr>
          <a:lstStyle/>
          <a:p>
            <a:pPr marL="441325">
              <a:lnSpc>
                <a:spcPct val="100000"/>
              </a:lnSpc>
              <a:spcBef>
                <a:spcPts val="115"/>
              </a:spcBef>
            </a:pPr>
            <a:r>
              <a:rPr sz="1950" b="1" spc="5" dirty="0">
                <a:solidFill>
                  <a:srgbClr val="FFFFFF"/>
                </a:solidFill>
                <a:latin typeface="微软雅黑" panose="020B0503020204020204" pitchFamily="34" charset="-122"/>
                <a:cs typeface="微软雅黑" panose="020B0503020204020204" pitchFamily="34" charset="-122"/>
              </a:rPr>
              <a:t>2017.03</a:t>
            </a:r>
            <a:endParaRPr sz="1950">
              <a:latin typeface="微软雅黑" panose="020B0503020204020204" pitchFamily="34" charset="-122"/>
              <a:cs typeface="微软雅黑" panose="020B0503020204020204" pitchFamily="34" charset="-122"/>
            </a:endParaRPr>
          </a:p>
          <a:p>
            <a:pPr marL="12700" marR="5080">
              <a:lnSpc>
                <a:spcPct val="150000"/>
              </a:lnSpc>
              <a:spcBef>
                <a:spcPts val="1010"/>
              </a:spcBef>
            </a:pPr>
            <a:r>
              <a:rPr sz="1800" dirty="0">
                <a:solidFill>
                  <a:srgbClr val="404040"/>
                </a:solidFill>
                <a:latin typeface="微软雅黑" panose="020B0503020204020204" pitchFamily="34" charset="-122"/>
                <a:cs typeface="微软雅黑" panose="020B0503020204020204" pitchFamily="34" charset="-122"/>
              </a:rPr>
              <a:t>国务院办公厅转发国家 发改委、住建部《生活 </a:t>
            </a:r>
            <a:r>
              <a:rPr sz="1800" spc="-5" dirty="0">
                <a:solidFill>
                  <a:srgbClr val="404040"/>
                </a:solidFill>
                <a:latin typeface="微软雅黑" panose="020B0503020204020204" pitchFamily="34" charset="-122"/>
                <a:cs typeface="微软雅黑" panose="020B0503020204020204" pitchFamily="34" charset="-122"/>
              </a:rPr>
              <a:t>垃圾分类制度实施方案》</a:t>
            </a:r>
            <a:endParaRPr sz="1800">
              <a:latin typeface="微软雅黑" panose="020B0503020204020204" pitchFamily="34" charset="-122"/>
              <a:cs typeface="微软雅黑" panose="020B0503020204020204" pitchFamily="34" charset="-122"/>
            </a:endParaRPr>
          </a:p>
        </p:txBody>
      </p:sp>
      <p:sp>
        <p:nvSpPr>
          <p:cNvPr id="35" name="object 35"/>
          <p:cNvSpPr/>
          <p:nvPr/>
        </p:nvSpPr>
        <p:spPr>
          <a:xfrm>
            <a:off x="3845433" y="3140582"/>
            <a:ext cx="517525" cy="525780"/>
          </a:xfrm>
          <a:custGeom>
            <a:avLst/>
            <a:gdLst/>
            <a:ahLst/>
            <a:cxnLst/>
            <a:rect l="l" t="t" r="r" b="b"/>
            <a:pathLst>
              <a:path w="517525" h="525779">
                <a:moveTo>
                  <a:pt x="258825" y="0"/>
                </a:moveTo>
                <a:lnTo>
                  <a:pt x="212286" y="4231"/>
                </a:lnTo>
                <a:lnTo>
                  <a:pt x="168490" y="16432"/>
                </a:lnTo>
                <a:lnTo>
                  <a:pt x="128166" y="35861"/>
                </a:lnTo>
                <a:lnTo>
                  <a:pt x="92044" y="61773"/>
                </a:lnTo>
                <a:lnTo>
                  <a:pt x="60854" y="93429"/>
                </a:lnTo>
                <a:lnTo>
                  <a:pt x="35324" y="130085"/>
                </a:lnTo>
                <a:lnTo>
                  <a:pt x="16186" y="171000"/>
                </a:lnTo>
                <a:lnTo>
                  <a:pt x="4168" y="215431"/>
                </a:lnTo>
                <a:lnTo>
                  <a:pt x="0" y="262636"/>
                </a:lnTo>
                <a:lnTo>
                  <a:pt x="4168" y="309840"/>
                </a:lnTo>
                <a:lnTo>
                  <a:pt x="16186" y="354271"/>
                </a:lnTo>
                <a:lnTo>
                  <a:pt x="35324" y="395186"/>
                </a:lnTo>
                <a:lnTo>
                  <a:pt x="60854" y="431842"/>
                </a:lnTo>
                <a:lnTo>
                  <a:pt x="92044" y="463498"/>
                </a:lnTo>
                <a:lnTo>
                  <a:pt x="128166" y="489410"/>
                </a:lnTo>
                <a:lnTo>
                  <a:pt x="168490" y="508839"/>
                </a:lnTo>
                <a:lnTo>
                  <a:pt x="212286" y="521040"/>
                </a:lnTo>
                <a:lnTo>
                  <a:pt x="258825" y="525271"/>
                </a:lnTo>
                <a:lnTo>
                  <a:pt x="305327" y="521040"/>
                </a:lnTo>
                <a:lnTo>
                  <a:pt x="349094" y="508839"/>
                </a:lnTo>
                <a:lnTo>
                  <a:pt x="389396" y="489410"/>
                </a:lnTo>
                <a:lnTo>
                  <a:pt x="425502" y="463498"/>
                </a:lnTo>
                <a:lnTo>
                  <a:pt x="456682" y="431842"/>
                </a:lnTo>
                <a:lnTo>
                  <a:pt x="482204" y="395186"/>
                </a:lnTo>
                <a:lnTo>
                  <a:pt x="501340" y="354271"/>
                </a:lnTo>
                <a:lnTo>
                  <a:pt x="513356" y="309840"/>
                </a:lnTo>
                <a:lnTo>
                  <a:pt x="517525" y="262636"/>
                </a:lnTo>
                <a:lnTo>
                  <a:pt x="513356" y="215431"/>
                </a:lnTo>
                <a:lnTo>
                  <a:pt x="501340" y="171000"/>
                </a:lnTo>
                <a:lnTo>
                  <a:pt x="482204" y="130085"/>
                </a:lnTo>
                <a:lnTo>
                  <a:pt x="456682" y="93429"/>
                </a:lnTo>
                <a:lnTo>
                  <a:pt x="425502" y="61773"/>
                </a:lnTo>
                <a:lnTo>
                  <a:pt x="389396" y="35861"/>
                </a:lnTo>
                <a:lnTo>
                  <a:pt x="349094" y="16432"/>
                </a:lnTo>
                <a:lnTo>
                  <a:pt x="305327" y="4231"/>
                </a:lnTo>
                <a:lnTo>
                  <a:pt x="258825" y="0"/>
                </a:lnTo>
                <a:close/>
              </a:path>
            </a:pathLst>
          </a:custGeom>
          <a:solidFill>
            <a:srgbClr val="FFFFFF"/>
          </a:solidFill>
        </p:spPr>
        <p:txBody>
          <a:bodyPr wrap="square" lIns="0" tIns="0" rIns="0" bIns="0" rtlCol="0"/>
          <a:lstStyle/>
          <a:p/>
        </p:txBody>
      </p:sp>
      <p:sp>
        <p:nvSpPr>
          <p:cNvPr id="36" name="object 36"/>
          <p:cNvSpPr/>
          <p:nvPr/>
        </p:nvSpPr>
        <p:spPr>
          <a:xfrm>
            <a:off x="3845433" y="3140582"/>
            <a:ext cx="517525" cy="525780"/>
          </a:xfrm>
          <a:custGeom>
            <a:avLst/>
            <a:gdLst/>
            <a:ahLst/>
            <a:cxnLst/>
            <a:rect l="l" t="t" r="r" b="b"/>
            <a:pathLst>
              <a:path w="517525" h="525779">
                <a:moveTo>
                  <a:pt x="0" y="262636"/>
                </a:moveTo>
                <a:lnTo>
                  <a:pt x="4168" y="215431"/>
                </a:lnTo>
                <a:lnTo>
                  <a:pt x="16186" y="171000"/>
                </a:lnTo>
                <a:lnTo>
                  <a:pt x="35324" y="130085"/>
                </a:lnTo>
                <a:lnTo>
                  <a:pt x="60854" y="93429"/>
                </a:lnTo>
                <a:lnTo>
                  <a:pt x="92044" y="61773"/>
                </a:lnTo>
                <a:lnTo>
                  <a:pt x="128166" y="35861"/>
                </a:lnTo>
                <a:lnTo>
                  <a:pt x="168490" y="16432"/>
                </a:lnTo>
                <a:lnTo>
                  <a:pt x="212286" y="4231"/>
                </a:lnTo>
                <a:lnTo>
                  <a:pt x="258825" y="0"/>
                </a:lnTo>
                <a:lnTo>
                  <a:pt x="305327" y="4231"/>
                </a:lnTo>
                <a:lnTo>
                  <a:pt x="349094" y="16432"/>
                </a:lnTo>
                <a:lnTo>
                  <a:pt x="389396" y="35861"/>
                </a:lnTo>
                <a:lnTo>
                  <a:pt x="425502" y="61773"/>
                </a:lnTo>
                <a:lnTo>
                  <a:pt x="456682" y="93429"/>
                </a:lnTo>
                <a:lnTo>
                  <a:pt x="482204" y="130085"/>
                </a:lnTo>
                <a:lnTo>
                  <a:pt x="501340" y="171000"/>
                </a:lnTo>
                <a:lnTo>
                  <a:pt x="513356" y="215431"/>
                </a:lnTo>
                <a:lnTo>
                  <a:pt x="517525" y="262636"/>
                </a:lnTo>
                <a:lnTo>
                  <a:pt x="513356" y="309840"/>
                </a:lnTo>
                <a:lnTo>
                  <a:pt x="501340" y="354271"/>
                </a:lnTo>
                <a:lnTo>
                  <a:pt x="482204" y="395186"/>
                </a:lnTo>
                <a:lnTo>
                  <a:pt x="456682" y="431842"/>
                </a:lnTo>
                <a:lnTo>
                  <a:pt x="425502" y="463498"/>
                </a:lnTo>
                <a:lnTo>
                  <a:pt x="389396" y="489410"/>
                </a:lnTo>
                <a:lnTo>
                  <a:pt x="349094" y="508839"/>
                </a:lnTo>
                <a:lnTo>
                  <a:pt x="305327" y="521040"/>
                </a:lnTo>
                <a:lnTo>
                  <a:pt x="258825" y="525271"/>
                </a:lnTo>
                <a:lnTo>
                  <a:pt x="212286" y="521040"/>
                </a:lnTo>
                <a:lnTo>
                  <a:pt x="168490" y="508839"/>
                </a:lnTo>
                <a:lnTo>
                  <a:pt x="128166" y="489410"/>
                </a:lnTo>
                <a:lnTo>
                  <a:pt x="92044" y="463498"/>
                </a:lnTo>
                <a:lnTo>
                  <a:pt x="60854" y="431842"/>
                </a:lnTo>
                <a:lnTo>
                  <a:pt x="35324" y="395186"/>
                </a:lnTo>
                <a:lnTo>
                  <a:pt x="16186" y="354271"/>
                </a:lnTo>
                <a:lnTo>
                  <a:pt x="4168" y="309840"/>
                </a:lnTo>
                <a:lnTo>
                  <a:pt x="0" y="262636"/>
                </a:lnTo>
                <a:close/>
              </a:path>
            </a:pathLst>
          </a:custGeom>
          <a:ln w="28575">
            <a:solidFill>
              <a:srgbClr val="92D050"/>
            </a:solidFill>
          </a:ln>
        </p:spPr>
        <p:txBody>
          <a:bodyPr wrap="square" lIns="0" tIns="0" rIns="0" bIns="0" rtlCol="0"/>
          <a:lstStyle/>
          <a:p/>
        </p:txBody>
      </p:sp>
      <p:sp>
        <p:nvSpPr>
          <p:cNvPr id="37" name="object 37"/>
          <p:cNvSpPr/>
          <p:nvPr/>
        </p:nvSpPr>
        <p:spPr>
          <a:xfrm>
            <a:off x="3956811" y="3253613"/>
            <a:ext cx="295275" cy="299720"/>
          </a:xfrm>
          <a:custGeom>
            <a:avLst/>
            <a:gdLst/>
            <a:ahLst/>
            <a:cxnLst/>
            <a:rect l="l" t="t" r="r" b="b"/>
            <a:pathLst>
              <a:path w="295275" h="299720">
                <a:moveTo>
                  <a:pt x="147447" y="0"/>
                </a:moveTo>
                <a:lnTo>
                  <a:pt x="100803" y="7622"/>
                </a:lnTo>
                <a:lnTo>
                  <a:pt x="60322" y="28850"/>
                </a:lnTo>
                <a:lnTo>
                  <a:pt x="28419" y="61228"/>
                </a:lnTo>
                <a:lnTo>
                  <a:pt x="7507" y="102299"/>
                </a:lnTo>
                <a:lnTo>
                  <a:pt x="0" y="149606"/>
                </a:lnTo>
                <a:lnTo>
                  <a:pt x="7507" y="196912"/>
                </a:lnTo>
                <a:lnTo>
                  <a:pt x="28419" y="237983"/>
                </a:lnTo>
                <a:lnTo>
                  <a:pt x="60322" y="270361"/>
                </a:lnTo>
                <a:lnTo>
                  <a:pt x="100803" y="291589"/>
                </a:lnTo>
                <a:lnTo>
                  <a:pt x="147447" y="299212"/>
                </a:lnTo>
                <a:lnTo>
                  <a:pt x="194041" y="291589"/>
                </a:lnTo>
                <a:lnTo>
                  <a:pt x="234516" y="270361"/>
                </a:lnTo>
                <a:lnTo>
                  <a:pt x="266437" y="237983"/>
                </a:lnTo>
                <a:lnTo>
                  <a:pt x="287374" y="196912"/>
                </a:lnTo>
                <a:lnTo>
                  <a:pt x="294893" y="149606"/>
                </a:lnTo>
                <a:lnTo>
                  <a:pt x="287374" y="102299"/>
                </a:lnTo>
                <a:lnTo>
                  <a:pt x="266437" y="61228"/>
                </a:lnTo>
                <a:lnTo>
                  <a:pt x="234516" y="28850"/>
                </a:lnTo>
                <a:lnTo>
                  <a:pt x="194041" y="7622"/>
                </a:lnTo>
                <a:lnTo>
                  <a:pt x="147447" y="0"/>
                </a:lnTo>
                <a:close/>
              </a:path>
            </a:pathLst>
          </a:custGeom>
          <a:solidFill>
            <a:srgbClr val="FFFFFF"/>
          </a:solidFill>
        </p:spPr>
        <p:txBody>
          <a:bodyPr wrap="square" lIns="0" tIns="0" rIns="0" bIns="0" rtlCol="0"/>
          <a:lstStyle/>
          <a:p/>
        </p:txBody>
      </p:sp>
      <p:sp>
        <p:nvSpPr>
          <p:cNvPr id="38" name="object 38"/>
          <p:cNvSpPr/>
          <p:nvPr/>
        </p:nvSpPr>
        <p:spPr>
          <a:xfrm>
            <a:off x="3956811" y="3253613"/>
            <a:ext cx="295275" cy="299720"/>
          </a:xfrm>
          <a:custGeom>
            <a:avLst/>
            <a:gdLst/>
            <a:ahLst/>
            <a:cxnLst/>
            <a:rect l="l" t="t" r="r" b="b"/>
            <a:pathLst>
              <a:path w="295275" h="299720">
                <a:moveTo>
                  <a:pt x="0" y="149606"/>
                </a:moveTo>
                <a:lnTo>
                  <a:pt x="7507" y="102299"/>
                </a:lnTo>
                <a:lnTo>
                  <a:pt x="28419" y="61228"/>
                </a:lnTo>
                <a:lnTo>
                  <a:pt x="60322" y="28850"/>
                </a:lnTo>
                <a:lnTo>
                  <a:pt x="100803" y="7622"/>
                </a:lnTo>
                <a:lnTo>
                  <a:pt x="147447" y="0"/>
                </a:lnTo>
                <a:lnTo>
                  <a:pt x="194041" y="7622"/>
                </a:lnTo>
                <a:lnTo>
                  <a:pt x="234516" y="28850"/>
                </a:lnTo>
                <a:lnTo>
                  <a:pt x="266437" y="61228"/>
                </a:lnTo>
                <a:lnTo>
                  <a:pt x="287374" y="102299"/>
                </a:lnTo>
                <a:lnTo>
                  <a:pt x="294893" y="149606"/>
                </a:lnTo>
                <a:lnTo>
                  <a:pt x="287374" y="196912"/>
                </a:lnTo>
                <a:lnTo>
                  <a:pt x="266437" y="237983"/>
                </a:lnTo>
                <a:lnTo>
                  <a:pt x="234516" y="270361"/>
                </a:lnTo>
                <a:lnTo>
                  <a:pt x="194041" y="291589"/>
                </a:lnTo>
                <a:lnTo>
                  <a:pt x="147447" y="299212"/>
                </a:lnTo>
                <a:lnTo>
                  <a:pt x="100803" y="291589"/>
                </a:lnTo>
                <a:lnTo>
                  <a:pt x="60322" y="270361"/>
                </a:lnTo>
                <a:lnTo>
                  <a:pt x="28419" y="237983"/>
                </a:lnTo>
                <a:lnTo>
                  <a:pt x="7507" y="196912"/>
                </a:lnTo>
                <a:lnTo>
                  <a:pt x="0" y="149606"/>
                </a:lnTo>
                <a:close/>
              </a:path>
            </a:pathLst>
          </a:custGeom>
          <a:ln w="12699">
            <a:solidFill>
              <a:srgbClr val="92D050"/>
            </a:solidFill>
          </a:ln>
        </p:spPr>
        <p:txBody>
          <a:bodyPr wrap="square" lIns="0" tIns="0" rIns="0" bIns="0" rtlCol="0"/>
          <a:lstStyle/>
          <a:p/>
        </p:txBody>
      </p:sp>
      <p:sp>
        <p:nvSpPr>
          <p:cNvPr id="39" name="object 39"/>
          <p:cNvSpPr/>
          <p:nvPr/>
        </p:nvSpPr>
        <p:spPr>
          <a:xfrm>
            <a:off x="893203" y="3148964"/>
            <a:ext cx="517525" cy="525145"/>
          </a:xfrm>
          <a:custGeom>
            <a:avLst/>
            <a:gdLst/>
            <a:ahLst/>
            <a:cxnLst/>
            <a:rect l="l" t="t" r="r" b="b"/>
            <a:pathLst>
              <a:path w="517525" h="525145">
                <a:moveTo>
                  <a:pt x="258762" y="0"/>
                </a:moveTo>
                <a:lnTo>
                  <a:pt x="212248" y="4231"/>
                </a:lnTo>
                <a:lnTo>
                  <a:pt x="168470" y="16432"/>
                </a:lnTo>
                <a:lnTo>
                  <a:pt x="128158" y="35861"/>
                </a:lnTo>
                <a:lnTo>
                  <a:pt x="92044" y="61773"/>
                </a:lnTo>
                <a:lnTo>
                  <a:pt x="60856" y="93429"/>
                </a:lnTo>
                <a:lnTo>
                  <a:pt x="35328" y="130085"/>
                </a:lnTo>
                <a:lnTo>
                  <a:pt x="16188" y="171000"/>
                </a:lnTo>
                <a:lnTo>
                  <a:pt x="4168" y="215431"/>
                </a:lnTo>
                <a:lnTo>
                  <a:pt x="0" y="262636"/>
                </a:lnTo>
                <a:lnTo>
                  <a:pt x="4168" y="309803"/>
                </a:lnTo>
                <a:lnTo>
                  <a:pt x="16188" y="354204"/>
                </a:lnTo>
                <a:lnTo>
                  <a:pt x="35328" y="395097"/>
                </a:lnTo>
                <a:lnTo>
                  <a:pt x="60856" y="431737"/>
                </a:lnTo>
                <a:lnTo>
                  <a:pt x="92044" y="463382"/>
                </a:lnTo>
                <a:lnTo>
                  <a:pt x="128158" y="489288"/>
                </a:lnTo>
                <a:lnTo>
                  <a:pt x="168470" y="508713"/>
                </a:lnTo>
                <a:lnTo>
                  <a:pt x="212248" y="520913"/>
                </a:lnTo>
                <a:lnTo>
                  <a:pt x="258762" y="525145"/>
                </a:lnTo>
                <a:lnTo>
                  <a:pt x="305278" y="520913"/>
                </a:lnTo>
                <a:lnTo>
                  <a:pt x="349057" y="508713"/>
                </a:lnTo>
                <a:lnTo>
                  <a:pt x="389368" y="489288"/>
                </a:lnTo>
                <a:lnTo>
                  <a:pt x="425480" y="463382"/>
                </a:lnTo>
                <a:lnTo>
                  <a:pt x="456664" y="431737"/>
                </a:lnTo>
                <a:lnTo>
                  <a:pt x="482190" y="395097"/>
                </a:lnTo>
                <a:lnTo>
                  <a:pt x="501326" y="354204"/>
                </a:lnTo>
                <a:lnTo>
                  <a:pt x="513344" y="309803"/>
                </a:lnTo>
                <a:lnTo>
                  <a:pt x="517512" y="262636"/>
                </a:lnTo>
                <a:lnTo>
                  <a:pt x="513344" y="215431"/>
                </a:lnTo>
                <a:lnTo>
                  <a:pt x="501326" y="171000"/>
                </a:lnTo>
                <a:lnTo>
                  <a:pt x="482190" y="130085"/>
                </a:lnTo>
                <a:lnTo>
                  <a:pt x="456664" y="93429"/>
                </a:lnTo>
                <a:lnTo>
                  <a:pt x="425480" y="61773"/>
                </a:lnTo>
                <a:lnTo>
                  <a:pt x="389368" y="35861"/>
                </a:lnTo>
                <a:lnTo>
                  <a:pt x="349057" y="16432"/>
                </a:lnTo>
                <a:lnTo>
                  <a:pt x="305278" y="4231"/>
                </a:lnTo>
                <a:lnTo>
                  <a:pt x="258762" y="0"/>
                </a:lnTo>
                <a:close/>
              </a:path>
            </a:pathLst>
          </a:custGeom>
          <a:solidFill>
            <a:srgbClr val="FFFFFF"/>
          </a:solidFill>
        </p:spPr>
        <p:txBody>
          <a:bodyPr wrap="square" lIns="0" tIns="0" rIns="0" bIns="0" rtlCol="0"/>
          <a:lstStyle/>
          <a:p/>
        </p:txBody>
      </p:sp>
      <p:sp>
        <p:nvSpPr>
          <p:cNvPr id="40" name="object 40"/>
          <p:cNvSpPr/>
          <p:nvPr/>
        </p:nvSpPr>
        <p:spPr>
          <a:xfrm>
            <a:off x="893203" y="3148964"/>
            <a:ext cx="517525" cy="525145"/>
          </a:xfrm>
          <a:custGeom>
            <a:avLst/>
            <a:gdLst/>
            <a:ahLst/>
            <a:cxnLst/>
            <a:rect l="l" t="t" r="r" b="b"/>
            <a:pathLst>
              <a:path w="517525" h="525145">
                <a:moveTo>
                  <a:pt x="0" y="262636"/>
                </a:moveTo>
                <a:lnTo>
                  <a:pt x="4168" y="215431"/>
                </a:lnTo>
                <a:lnTo>
                  <a:pt x="16188" y="171000"/>
                </a:lnTo>
                <a:lnTo>
                  <a:pt x="35328" y="130085"/>
                </a:lnTo>
                <a:lnTo>
                  <a:pt x="60856" y="93429"/>
                </a:lnTo>
                <a:lnTo>
                  <a:pt x="92044" y="61773"/>
                </a:lnTo>
                <a:lnTo>
                  <a:pt x="128158" y="35861"/>
                </a:lnTo>
                <a:lnTo>
                  <a:pt x="168470" y="16432"/>
                </a:lnTo>
                <a:lnTo>
                  <a:pt x="212248" y="4231"/>
                </a:lnTo>
                <a:lnTo>
                  <a:pt x="258762" y="0"/>
                </a:lnTo>
                <a:lnTo>
                  <a:pt x="305278" y="4231"/>
                </a:lnTo>
                <a:lnTo>
                  <a:pt x="349057" y="16432"/>
                </a:lnTo>
                <a:lnTo>
                  <a:pt x="389368" y="35861"/>
                </a:lnTo>
                <a:lnTo>
                  <a:pt x="425480" y="61773"/>
                </a:lnTo>
                <a:lnTo>
                  <a:pt x="456664" y="93429"/>
                </a:lnTo>
                <a:lnTo>
                  <a:pt x="482190" y="130085"/>
                </a:lnTo>
                <a:lnTo>
                  <a:pt x="501326" y="171000"/>
                </a:lnTo>
                <a:lnTo>
                  <a:pt x="513344" y="215431"/>
                </a:lnTo>
                <a:lnTo>
                  <a:pt x="517512" y="262636"/>
                </a:lnTo>
                <a:lnTo>
                  <a:pt x="513344" y="309803"/>
                </a:lnTo>
                <a:lnTo>
                  <a:pt x="501326" y="354204"/>
                </a:lnTo>
                <a:lnTo>
                  <a:pt x="482190" y="395097"/>
                </a:lnTo>
                <a:lnTo>
                  <a:pt x="456664" y="431737"/>
                </a:lnTo>
                <a:lnTo>
                  <a:pt x="425480" y="463382"/>
                </a:lnTo>
                <a:lnTo>
                  <a:pt x="389368" y="489288"/>
                </a:lnTo>
                <a:lnTo>
                  <a:pt x="349057" y="508713"/>
                </a:lnTo>
                <a:lnTo>
                  <a:pt x="305278" y="520913"/>
                </a:lnTo>
                <a:lnTo>
                  <a:pt x="258762" y="525145"/>
                </a:lnTo>
                <a:lnTo>
                  <a:pt x="212248" y="520913"/>
                </a:lnTo>
                <a:lnTo>
                  <a:pt x="168470" y="508713"/>
                </a:lnTo>
                <a:lnTo>
                  <a:pt x="128158" y="489288"/>
                </a:lnTo>
                <a:lnTo>
                  <a:pt x="92044" y="463382"/>
                </a:lnTo>
                <a:lnTo>
                  <a:pt x="60856" y="431737"/>
                </a:lnTo>
                <a:lnTo>
                  <a:pt x="35328" y="395097"/>
                </a:lnTo>
                <a:lnTo>
                  <a:pt x="16188" y="354204"/>
                </a:lnTo>
                <a:lnTo>
                  <a:pt x="4168" y="309803"/>
                </a:lnTo>
                <a:lnTo>
                  <a:pt x="0" y="262636"/>
                </a:lnTo>
                <a:close/>
              </a:path>
            </a:pathLst>
          </a:custGeom>
          <a:ln w="28575">
            <a:solidFill>
              <a:srgbClr val="C0504D"/>
            </a:solidFill>
          </a:ln>
        </p:spPr>
        <p:txBody>
          <a:bodyPr wrap="square" lIns="0" tIns="0" rIns="0" bIns="0" rtlCol="0"/>
          <a:lstStyle/>
          <a:p/>
        </p:txBody>
      </p:sp>
      <p:sp>
        <p:nvSpPr>
          <p:cNvPr id="41" name="object 41"/>
          <p:cNvSpPr/>
          <p:nvPr/>
        </p:nvSpPr>
        <p:spPr>
          <a:xfrm>
            <a:off x="1004506" y="3261995"/>
            <a:ext cx="295275" cy="299085"/>
          </a:xfrm>
          <a:custGeom>
            <a:avLst/>
            <a:gdLst/>
            <a:ahLst/>
            <a:cxnLst/>
            <a:rect l="l" t="t" r="r" b="b"/>
            <a:pathLst>
              <a:path w="295275" h="299085">
                <a:moveTo>
                  <a:pt x="147447" y="0"/>
                </a:moveTo>
                <a:lnTo>
                  <a:pt x="100842" y="7622"/>
                </a:lnTo>
                <a:lnTo>
                  <a:pt x="60366" y="28850"/>
                </a:lnTo>
                <a:lnTo>
                  <a:pt x="28448" y="61228"/>
                </a:lnTo>
                <a:lnTo>
                  <a:pt x="7516" y="102299"/>
                </a:lnTo>
                <a:lnTo>
                  <a:pt x="0" y="149605"/>
                </a:lnTo>
                <a:lnTo>
                  <a:pt x="7516" y="196851"/>
                </a:lnTo>
                <a:lnTo>
                  <a:pt x="28448" y="237884"/>
                </a:lnTo>
                <a:lnTo>
                  <a:pt x="60366" y="270242"/>
                </a:lnTo>
                <a:lnTo>
                  <a:pt x="100842" y="291463"/>
                </a:lnTo>
                <a:lnTo>
                  <a:pt x="147447" y="299084"/>
                </a:lnTo>
                <a:lnTo>
                  <a:pt x="194058" y="291463"/>
                </a:lnTo>
                <a:lnTo>
                  <a:pt x="234549" y="270242"/>
                </a:lnTo>
                <a:lnTo>
                  <a:pt x="266486" y="237884"/>
                </a:lnTo>
                <a:lnTo>
                  <a:pt x="287433" y="196851"/>
                </a:lnTo>
                <a:lnTo>
                  <a:pt x="294957" y="149605"/>
                </a:lnTo>
                <a:lnTo>
                  <a:pt x="287433" y="102299"/>
                </a:lnTo>
                <a:lnTo>
                  <a:pt x="266486" y="61228"/>
                </a:lnTo>
                <a:lnTo>
                  <a:pt x="234549" y="28850"/>
                </a:lnTo>
                <a:lnTo>
                  <a:pt x="194058" y="7622"/>
                </a:lnTo>
                <a:lnTo>
                  <a:pt x="147447" y="0"/>
                </a:lnTo>
                <a:close/>
              </a:path>
            </a:pathLst>
          </a:custGeom>
          <a:solidFill>
            <a:srgbClr val="FFFFFF"/>
          </a:solidFill>
        </p:spPr>
        <p:txBody>
          <a:bodyPr wrap="square" lIns="0" tIns="0" rIns="0" bIns="0" rtlCol="0"/>
          <a:lstStyle/>
          <a:p/>
        </p:txBody>
      </p:sp>
      <p:sp>
        <p:nvSpPr>
          <p:cNvPr id="42" name="object 42"/>
          <p:cNvSpPr/>
          <p:nvPr/>
        </p:nvSpPr>
        <p:spPr>
          <a:xfrm>
            <a:off x="1004506" y="3261995"/>
            <a:ext cx="295275" cy="299085"/>
          </a:xfrm>
          <a:custGeom>
            <a:avLst/>
            <a:gdLst/>
            <a:ahLst/>
            <a:cxnLst/>
            <a:rect l="l" t="t" r="r" b="b"/>
            <a:pathLst>
              <a:path w="295275" h="299085">
                <a:moveTo>
                  <a:pt x="0" y="149605"/>
                </a:moveTo>
                <a:lnTo>
                  <a:pt x="7516" y="102299"/>
                </a:lnTo>
                <a:lnTo>
                  <a:pt x="28448" y="61228"/>
                </a:lnTo>
                <a:lnTo>
                  <a:pt x="60366" y="28850"/>
                </a:lnTo>
                <a:lnTo>
                  <a:pt x="100842" y="7622"/>
                </a:lnTo>
                <a:lnTo>
                  <a:pt x="147447" y="0"/>
                </a:lnTo>
                <a:lnTo>
                  <a:pt x="194058" y="7622"/>
                </a:lnTo>
                <a:lnTo>
                  <a:pt x="234549" y="28850"/>
                </a:lnTo>
                <a:lnTo>
                  <a:pt x="266486" y="61228"/>
                </a:lnTo>
                <a:lnTo>
                  <a:pt x="287433" y="102299"/>
                </a:lnTo>
                <a:lnTo>
                  <a:pt x="294957" y="149605"/>
                </a:lnTo>
                <a:lnTo>
                  <a:pt x="287433" y="196851"/>
                </a:lnTo>
                <a:lnTo>
                  <a:pt x="266486" y="237884"/>
                </a:lnTo>
                <a:lnTo>
                  <a:pt x="234549" y="270242"/>
                </a:lnTo>
                <a:lnTo>
                  <a:pt x="194058" y="291463"/>
                </a:lnTo>
                <a:lnTo>
                  <a:pt x="147447" y="299084"/>
                </a:lnTo>
                <a:lnTo>
                  <a:pt x="100842" y="291463"/>
                </a:lnTo>
                <a:lnTo>
                  <a:pt x="60366" y="270242"/>
                </a:lnTo>
                <a:lnTo>
                  <a:pt x="28448" y="237884"/>
                </a:lnTo>
                <a:lnTo>
                  <a:pt x="7516" y="196851"/>
                </a:lnTo>
                <a:lnTo>
                  <a:pt x="0" y="149605"/>
                </a:lnTo>
                <a:close/>
              </a:path>
            </a:pathLst>
          </a:custGeom>
          <a:ln w="12700">
            <a:solidFill>
              <a:srgbClr val="C0504D"/>
            </a:solidFill>
          </a:ln>
        </p:spPr>
        <p:txBody>
          <a:bodyPr wrap="square" lIns="0" tIns="0" rIns="0" bIns="0" rtlCol="0"/>
          <a:lstStyle/>
          <a:p/>
        </p:txBody>
      </p:sp>
      <p:sp>
        <p:nvSpPr>
          <p:cNvPr id="43" name="object 43"/>
          <p:cNvSpPr/>
          <p:nvPr/>
        </p:nvSpPr>
        <p:spPr>
          <a:xfrm>
            <a:off x="9282556" y="3140710"/>
            <a:ext cx="517525" cy="525145"/>
          </a:xfrm>
          <a:custGeom>
            <a:avLst/>
            <a:gdLst/>
            <a:ahLst/>
            <a:cxnLst/>
            <a:rect l="l" t="t" r="r" b="b"/>
            <a:pathLst>
              <a:path w="517525" h="525145">
                <a:moveTo>
                  <a:pt x="258825" y="0"/>
                </a:moveTo>
                <a:lnTo>
                  <a:pt x="212286" y="4231"/>
                </a:lnTo>
                <a:lnTo>
                  <a:pt x="168490" y="16432"/>
                </a:lnTo>
                <a:lnTo>
                  <a:pt x="128166" y="35861"/>
                </a:lnTo>
                <a:lnTo>
                  <a:pt x="92044" y="61773"/>
                </a:lnTo>
                <a:lnTo>
                  <a:pt x="60854" y="93429"/>
                </a:lnTo>
                <a:lnTo>
                  <a:pt x="35324" y="130085"/>
                </a:lnTo>
                <a:lnTo>
                  <a:pt x="16186" y="171000"/>
                </a:lnTo>
                <a:lnTo>
                  <a:pt x="4168" y="215431"/>
                </a:lnTo>
                <a:lnTo>
                  <a:pt x="0" y="262636"/>
                </a:lnTo>
                <a:lnTo>
                  <a:pt x="4168" y="309803"/>
                </a:lnTo>
                <a:lnTo>
                  <a:pt x="16186" y="354204"/>
                </a:lnTo>
                <a:lnTo>
                  <a:pt x="35324" y="395097"/>
                </a:lnTo>
                <a:lnTo>
                  <a:pt x="60854" y="431737"/>
                </a:lnTo>
                <a:lnTo>
                  <a:pt x="92044" y="463382"/>
                </a:lnTo>
                <a:lnTo>
                  <a:pt x="128166" y="489288"/>
                </a:lnTo>
                <a:lnTo>
                  <a:pt x="168490" y="508713"/>
                </a:lnTo>
                <a:lnTo>
                  <a:pt x="212286" y="520913"/>
                </a:lnTo>
                <a:lnTo>
                  <a:pt x="258825" y="525144"/>
                </a:lnTo>
                <a:lnTo>
                  <a:pt x="305327" y="520913"/>
                </a:lnTo>
                <a:lnTo>
                  <a:pt x="349094" y="508713"/>
                </a:lnTo>
                <a:lnTo>
                  <a:pt x="389396" y="489288"/>
                </a:lnTo>
                <a:lnTo>
                  <a:pt x="425502" y="463382"/>
                </a:lnTo>
                <a:lnTo>
                  <a:pt x="456682" y="431737"/>
                </a:lnTo>
                <a:lnTo>
                  <a:pt x="482204" y="395097"/>
                </a:lnTo>
                <a:lnTo>
                  <a:pt x="501340" y="354204"/>
                </a:lnTo>
                <a:lnTo>
                  <a:pt x="513356" y="309803"/>
                </a:lnTo>
                <a:lnTo>
                  <a:pt x="517525" y="262636"/>
                </a:lnTo>
                <a:lnTo>
                  <a:pt x="513356" y="215431"/>
                </a:lnTo>
                <a:lnTo>
                  <a:pt x="501340" y="171000"/>
                </a:lnTo>
                <a:lnTo>
                  <a:pt x="482204" y="130085"/>
                </a:lnTo>
                <a:lnTo>
                  <a:pt x="456682" y="93429"/>
                </a:lnTo>
                <a:lnTo>
                  <a:pt x="425502" y="61773"/>
                </a:lnTo>
                <a:lnTo>
                  <a:pt x="389396" y="35861"/>
                </a:lnTo>
                <a:lnTo>
                  <a:pt x="349094" y="16432"/>
                </a:lnTo>
                <a:lnTo>
                  <a:pt x="305327" y="4231"/>
                </a:lnTo>
                <a:lnTo>
                  <a:pt x="258825" y="0"/>
                </a:lnTo>
                <a:close/>
              </a:path>
            </a:pathLst>
          </a:custGeom>
          <a:solidFill>
            <a:srgbClr val="FFFFFF"/>
          </a:solidFill>
        </p:spPr>
        <p:txBody>
          <a:bodyPr wrap="square" lIns="0" tIns="0" rIns="0" bIns="0" rtlCol="0"/>
          <a:lstStyle/>
          <a:p/>
        </p:txBody>
      </p:sp>
      <p:sp>
        <p:nvSpPr>
          <p:cNvPr id="44" name="object 44"/>
          <p:cNvSpPr/>
          <p:nvPr/>
        </p:nvSpPr>
        <p:spPr>
          <a:xfrm>
            <a:off x="9282556" y="3140710"/>
            <a:ext cx="517525" cy="525145"/>
          </a:xfrm>
          <a:custGeom>
            <a:avLst/>
            <a:gdLst/>
            <a:ahLst/>
            <a:cxnLst/>
            <a:rect l="l" t="t" r="r" b="b"/>
            <a:pathLst>
              <a:path w="517525" h="525145">
                <a:moveTo>
                  <a:pt x="0" y="262636"/>
                </a:moveTo>
                <a:lnTo>
                  <a:pt x="4168" y="215431"/>
                </a:lnTo>
                <a:lnTo>
                  <a:pt x="16186" y="171000"/>
                </a:lnTo>
                <a:lnTo>
                  <a:pt x="35324" y="130085"/>
                </a:lnTo>
                <a:lnTo>
                  <a:pt x="60854" y="93429"/>
                </a:lnTo>
                <a:lnTo>
                  <a:pt x="92044" y="61773"/>
                </a:lnTo>
                <a:lnTo>
                  <a:pt x="128166" y="35861"/>
                </a:lnTo>
                <a:lnTo>
                  <a:pt x="168490" y="16432"/>
                </a:lnTo>
                <a:lnTo>
                  <a:pt x="212286" y="4231"/>
                </a:lnTo>
                <a:lnTo>
                  <a:pt x="258825" y="0"/>
                </a:lnTo>
                <a:lnTo>
                  <a:pt x="305327" y="4231"/>
                </a:lnTo>
                <a:lnTo>
                  <a:pt x="349094" y="16432"/>
                </a:lnTo>
                <a:lnTo>
                  <a:pt x="389396" y="35861"/>
                </a:lnTo>
                <a:lnTo>
                  <a:pt x="425502" y="61773"/>
                </a:lnTo>
                <a:lnTo>
                  <a:pt x="456682" y="93429"/>
                </a:lnTo>
                <a:lnTo>
                  <a:pt x="482204" y="130085"/>
                </a:lnTo>
                <a:lnTo>
                  <a:pt x="501340" y="171000"/>
                </a:lnTo>
                <a:lnTo>
                  <a:pt x="513356" y="215431"/>
                </a:lnTo>
                <a:lnTo>
                  <a:pt x="517525" y="262636"/>
                </a:lnTo>
                <a:lnTo>
                  <a:pt x="513356" y="309803"/>
                </a:lnTo>
                <a:lnTo>
                  <a:pt x="501340" y="354204"/>
                </a:lnTo>
                <a:lnTo>
                  <a:pt x="482204" y="395097"/>
                </a:lnTo>
                <a:lnTo>
                  <a:pt x="456682" y="431737"/>
                </a:lnTo>
                <a:lnTo>
                  <a:pt x="425502" y="463382"/>
                </a:lnTo>
                <a:lnTo>
                  <a:pt x="389396" y="489288"/>
                </a:lnTo>
                <a:lnTo>
                  <a:pt x="349094" y="508713"/>
                </a:lnTo>
                <a:lnTo>
                  <a:pt x="305327" y="520913"/>
                </a:lnTo>
                <a:lnTo>
                  <a:pt x="258825" y="525144"/>
                </a:lnTo>
                <a:lnTo>
                  <a:pt x="212286" y="520913"/>
                </a:lnTo>
                <a:lnTo>
                  <a:pt x="168490" y="508713"/>
                </a:lnTo>
                <a:lnTo>
                  <a:pt x="128166" y="489288"/>
                </a:lnTo>
                <a:lnTo>
                  <a:pt x="92044" y="463382"/>
                </a:lnTo>
                <a:lnTo>
                  <a:pt x="60854" y="431737"/>
                </a:lnTo>
                <a:lnTo>
                  <a:pt x="35324" y="395097"/>
                </a:lnTo>
                <a:lnTo>
                  <a:pt x="16186" y="354204"/>
                </a:lnTo>
                <a:lnTo>
                  <a:pt x="4168" y="309803"/>
                </a:lnTo>
                <a:lnTo>
                  <a:pt x="0" y="262636"/>
                </a:lnTo>
                <a:close/>
              </a:path>
            </a:pathLst>
          </a:custGeom>
          <a:ln w="28575">
            <a:solidFill>
              <a:srgbClr val="92D050"/>
            </a:solidFill>
          </a:ln>
        </p:spPr>
        <p:txBody>
          <a:bodyPr wrap="square" lIns="0" tIns="0" rIns="0" bIns="0" rtlCol="0"/>
          <a:lstStyle/>
          <a:p/>
        </p:txBody>
      </p:sp>
      <p:sp>
        <p:nvSpPr>
          <p:cNvPr id="45" name="object 45"/>
          <p:cNvSpPr/>
          <p:nvPr/>
        </p:nvSpPr>
        <p:spPr>
          <a:xfrm>
            <a:off x="9393935" y="3253740"/>
            <a:ext cx="295275" cy="299085"/>
          </a:xfrm>
          <a:custGeom>
            <a:avLst/>
            <a:gdLst/>
            <a:ahLst/>
            <a:cxnLst/>
            <a:rect l="l" t="t" r="r" b="b"/>
            <a:pathLst>
              <a:path w="295275" h="299085">
                <a:moveTo>
                  <a:pt x="147447" y="0"/>
                </a:moveTo>
                <a:lnTo>
                  <a:pt x="100803" y="7622"/>
                </a:lnTo>
                <a:lnTo>
                  <a:pt x="60322" y="28850"/>
                </a:lnTo>
                <a:lnTo>
                  <a:pt x="28419" y="61228"/>
                </a:lnTo>
                <a:lnTo>
                  <a:pt x="7507" y="102299"/>
                </a:lnTo>
                <a:lnTo>
                  <a:pt x="0" y="149606"/>
                </a:lnTo>
                <a:lnTo>
                  <a:pt x="7507" y="196851"/>
                </a:lnTo>
                <a:lnTo>
                  <a:pt x="28419" y="237884"/>
                </a:lnTo>
                <a:lnTo>
                  <a:pt x="60322" y="270242"/>
                </a:lnTo>
                <a:lnTo>
                  <a:pt x="100803" y="291463"/>
                </a:lnTo>
                <a:lnTo>
                  <a:pt x="147447" y="299085"/>
                </a:lnTo>
                <a:lnTo>
                  <a:pt x="194041" y="291463"/>
                </a:lnTo>
                <a:lnTo>
                  <a:pt x="234516" y="270242"/>
                </a:lnTo>
                <a:lnTo>
                  <a:pt x="266437" y="237884"/>
                </a:lnTo>
                <a:lnTo>
                  <a:pt x="287374" y="196851"/>
                </a:lnTo>
                <a:lnTo>
                  <a:pt x="294894" y="149606"/>
                </a:lnTo>
                <a:lnTo>
                  <a:pt x="287374" y="102299"/>
                </a:lnTo>
                <a:lnTo>
                  <a:pt x="266437" y="61228"/>
                </a:lnTo>
                <a:lnTo>
                  <a:pt x="234516" y="28850"/>
                </a:lnTo>
                <a:lnTo>
                  <a:pt x="194041" y="7622"/>
                </a:lnTo>
                <a:lnTo>
                  <a:pt x="147447" y="0"/>
                </a:lnTo>
                <a:close/>
              </a:path>
            </a:pathLst>
          </a:custGeom>
          <a:solidFill>
            <a:srgbClr val="FFFFFF"/>
          </a:solidFill>
        </p:spPr>
        <p:txBody>
          <a:bodyPr wrap="square" lIns="0" tIns="0" rIns="0" bIns="0" rtlCol="0"/>
          <a:lstStyle/>
          <a:p/>
        </p:txBody>
      </p:sp>
      <p:sp>
        <p:nvSpPr>
          <p:cNvPr id="46" name="object 46"/>
          <p:cNvSpPr/>
          <p:nvPr/>
        </p:nvSpPr>
        <p:spPr>
          <a:xfrm>
            <a:off x="9393935" y="3253740"/>
            <a:ext cx="295275" cy="299085"/>
          </a:xfrm>
          <a:custGeom>
            <a:avLst/>
            <a:gdLst/>
            <a:ahLst/>
            <a:cxnLst/>
            <a:rect l="l" t="t" r="r" b="b"/>
            <a:pathLst>
              <a:path w="295275" h="299085">
                <a:moveTo>
                  <a:pt x="0" y="149606"/>
                </a:moveTo>
                <a:lnTo>
                  <a:pt x="7507" y="102299"/>
                </a:lnTo>
                <a:lnTo>
                  <a:pt x="28419" y="61228"/>
                </a:lnTo>
                <a:lnTo>
                  <a:pt x="60322" y="28850"/>
                </a:lnTo>
                <a:lnTo>
                  <a:pt x="100803" y="7622"/>
                </a:lnTo>
                <a:lnTo>
                  <a:pt x="147447" y="0"/>
                </a:lnTo>
                <a:lnTo>
                  <a:pt x="194041" y="7622"/>
                </a:lnTo>
                <a:lnTo>
                  <a:pt x="234516" y="28850"/>
                </a:lnTo>
                <a:lnTo>
                  <a:pt x="266437" y="61228"/>
                </a:lnTo>
                <a:lnTo>
                  <a:pt x="287374" y="102299"/>
                </a:lnTo>
                <a:lnTo>
                  <a:pt x="294894" y="149606"/>
                </a:lnTo>
                <a:lnTo>
                  <a:pt x="287374" y="196851"/>
                </a:lnTo>
                <a:lnTo>
                  <a:pt x="266437" y="237884"/>
                </a:lnTo>
                <a:lnTo>
                  <a:pt x="234516" y="270242"/>
                </a:lnTo>
                <a:lnTo>
                  <a:pt x="194041" y="291463"/>
                </a:lnTo>
                <a:lnTo>
                  <a:pt x="147447" y="299085"/>
                </a:lnTo>
                <a:lnTo>
                  <a:pt x="100803" y="291463"/>
                </a:lnTo>
                <a:lnTo>
                  <a:pt x="60322" y="270242"/>
                </a:lnTo>
                <a:lnTo>
                  <a:pt x="28419" y="237884"/>
                </a:lnTo>
                <a:lnTo>
                  <a:pt x="7507" y="196851"/>
                </a:lnTo>
                <a:lnTo>
                  <a:pt x="0" y="149606"/>
                </a:lnTo>
                <a:close/>
              </a:path>
            </a:pathLst>
          </a:custGeom>
          <a:ln w="12700">
            <a:solidFill>
              <a:srgbClr val="92D050"/>
            </a:solidFill>
          </a:ln>
        </p:spPr>
        <p:txBody>
          <a:bodyPr wrap="square" lIns="0" tIns="0" rIns="0" bIns="0" rtlCol="0"/>
          <a:lstStyle/>
          <a:p/>
        </p:txBody>
      </p:sp>
      <p:sp>
        <p:nvSpPr>
          <p:cNvPr id="47" name="object 47"/>
          <p:cNvSpPr/>
          <p:nvPr/>
        </p:nvSpPr>
        <p:spPr>
          <a:xfrm>
            <a:off x="9528047" y="1374013"/>
            <a:ext cx="0" cy="1755775"/>
          </a:xfrm>
          <a:custGeom>
            <a:avLst/>
            <a:gdLst/>
            <a:ahLst/>
            <a:cxnLst/>
            <a:rect l="l" t="t" r="r" b="b"/>
            <a:pathLst>
              <a:path h="1755775">
                <a:moveTo>
                  <a:pt x="0" y="0"/>
                </a:moveTo>
                <a:lnTo>
                  <a:pt x="0" y="1755775"/>
                </a:lnTo>
              </a:path>
            </a:pathLst>
          </a:custGeom>
          <a:ln w="19050">
            <a:solidFill>
              <a:srgbClr val="497DBA"/>
            </a:solidFill>
          </a:ln>
        </p:spPr>
        <p:txBody>
          <a:bodyPr wrap="square" lIns="0" tIns="0" rIns="0" bIns="0" rtlCol="0"/>
          <a:lstStyle/>
          <a:p/>
        </p:txBody>
      </p:sp>
      <p:sp>
        <p:nvSpPr>
          <p:cNvPr id="48" name="object 48"/>
          <p:cNvSpPr/>
          <p:nvPr/>
        </p:nvSpPr>
        <p:spPr>
          <a:xfrm>
            <a:off x="9393681" y="1267333"/>
            <a:ext cx="2514600" cy="435609"/>
          </a:xfrm>
          <a:custGeom>
            <a:avLst/>
            <a:gdLst/>
            <a:ahLst/>
            <a:cxnLst/>
            <a:rect l="l" t="t" r="r" b="b"/>
            <a:pathLst>
              <a:path w="2514600" h="435610">
                <a:moveTo>
                  <a:pt x="2296414" y="0"/>
                </a:moveTo>
                <a:lnTo>
                  <a:pt x="217677" y="0"/>
                </a:lnTo>
                <a:lnTo>
                  <a:pt x="167791" y="5753"/>
                </a:lnTo>
                <a:lnTo>
                  <a:pt x="121982" y="22141"/>
                </a:lnTo>
                <a:lnTo>
                  <a:pt x="81564" y="47856"/>
                </a:lnTo>
                <a:lnTo>
                  <a:pt x="47846" y="81588"/>
                </a:lnTo>
                <a:lnTo>
                  <a:pt x="22138" y="122029"/>
                </a:lnTo>
                <a:lnTo>
                  <a:pt x="5753" y="167871"/>
                </a:lnTo>
                <a:lnTo>
                  <a:pt x="0" y="217804"/>
                </a:lnTo>
                <a:lnTo>
                  <a:pt x="5753" y="267691"/>
                </a:lnTo>
                <a:lnTo>
                  <a:pt x="22138" y="313500"/>
                </a:lnTo>
                <a:lnTo>
                  <a:pt x="47846" y="353918"/>
                </a:lnTo>
                <a:lnTo>
                  <a:pt x="81564" y="387636"/>
                </a:lnTo>
                <a:lnTo>
                  <a:pt x="121982" y="413344"/>
                </a:lnTo>
                <a:lnTo>
                  <a:pt x="167791" y="429729"/>
                </a:lnTo>
                <a:lnTo>
                  <a:pt x="217677" y="435482"/>
                </a:lnTo>
                <a:lnTo>
                  <a:pt x="2296414" y="435482"/>
                </a:lnTo>
                <a:lnTo>
                  <a:pt x="2346300" y="429729"/>
                </a:lnTo>
                <a:lnTo>
                  <a:pt x="2392109" y="413344"/>
                </a:lnTo>
                <a:lnTo>
                  <a:pt x="2432527" y="387636"/>
                </a:lnTo>
                <a:lnTo>
                  <a:pt x="2466245" y="353918"/>
                </a:lnTo>
                <a:lnTo>
                  <a:pt x="2491953" y="313500"/>
                </a:lnTo>
                <a:lnTo>
                  <a:pt x="2508338" y="267691"/>
                </a:lnTo>
                <a:lnTo>
                  <a:pt x="2514092" y="217804"/>
                </a:lnTo>
                <a:lnTo>
                  <a:pt x="2508338" y="167871"/>
                </a:lnTo>
                <a:lnTo>
                  <a:pt x="2491953" y="122029"/>
                </a:lnTo>
                <a:lnTo>
                  <a:pt x="2466245" y="81588"/>
                </a:lnTo>
                <a:lnTo>
                  <a:pt x="2432527" y="47856"/>
                </a:lnTo>
                <a:lnTo>
                  <a:pt x="2392109" y="22141"/>
                </a:lnTo>
                <a:lnTo>
                  <a:pt x="2346300" y="5753"/>
                </a:lnTo>
                <a:lnTo>
                  <a:pt x="2296414" y="0"/>
                </a:lnTo>
                <a:close/>
              </a:path>
            </a:pathLst>
          </a:custGeom>
          <a:solidFill>
            <a:srgbClr val="4F81BC"/>
          </a:solidFill>
        </p:spPr>
        <p:txBody>
          <a:bodyPr wrap="square" lIns="0" tIns="0" rIns="0" bIns="0" rtlCol="0"/>
          <a:lstStyle/>
          <a:p/>
        </p:txBody>
      </p:sp>
      <p:sp>
        <p:nvSpPr>
          <p:cNvPr id="49" name="object 49"/>
          <p:cNvSpPr/>
          <p:nvPr/>
        </p:nvSpPr>
        <p:spPr>
          <a:xfrm>
            <a:off x="9437878" y="1331341"/>
            <a:ext cx="309245" cy="309245"/>
          </a:xfrm>
          <a:custGeom>
            <a:avLst/>
            <a:gdLst/>
            <a:ahLst/>
            <a:cxnLst/>
            <a:rect l="l" t="t" r="r" b="b"/>
            <a:pathLst>
              <a:path w="309245" h="309244">
                <a:moveTo>
                  <a:pt x="154431" y="0"/>
                </a:moveTo>
                <a:lnTo>
                  <a:pt x="105598" y="7867"/>
                </a:lnTo>
                <a:lnTo>
                  <a:pt x="63203" y="29780"/>
                </a:lnTo>
                <a:lnTo>
                  <a:pt x="29780" y="63203"/>
                </a:lnTo>
                <a:lnTo>
                  <a:pt x="7867" y="105598"/>
                </a:lnTo>
                <a:lnTo>
                  <a:pt x="0" y="154432"/>
                </a:lnTo>
                <a:lnTo>
                  <a:pt x="7867" y="203265"/>
                </a:lnTo>
                <a:lnTo>
                  <a:pt x="29780" y="245660"/>
                </a:lnTo>
                <a:lnTo>
                  <a:pt x="63203" y="279083"/>
                </a:lnTo>
                <a:lnTo>
                  <a:pt x="105598" y="300996"/>
                </a:lnTo>
                <a:lnTo>
                  <a:pt x="154431" y="308863"/>
                </a:lnTo>
                <a:lnTo>
                  <a:pt x="203265" y="300996"/>
                </a:lnTo>
                <a:lnTo>
                  <a:pt x="245660" y="279083"/>
                </a:lnTo>
                <a:lnTo>
                  <a:pt x="279083" y="245660"/>
                </a:lnTo>
                <a:lnTo>
                  <a:pt x="300996" y="203265"/>
                </a:lnTo>
                <a:lnTo>
                  <a:pt x="308864" y="154432"/>
                </a:lnTo>
                <a:lnTo>
                  <a:pt x="300996" y="105598"/>
                </a:lnTo>
                <a:lnTo>
                  <a:pt x="279083" y="63203"/>
                </a:lnTo>
                <a:lnTo>
                  <a:pt x="245660" y="29780"/>
                </a:lnTo>
                <a:lnTo>
                  <a:pt x="203265" y="7867"/>
                </a:lnTo>
                <a:lnTo>
                  <a:pt x="154431" y="0"/>
                </a:lnTo>
                <a:close/>
              </a:path>
            </a:pathLst>
          </a:custGeom>
          <a:solidFill>
            <a:srgbClr val="FFFFFF"/>
          </a:solidFill>
        </p:spPr>
        <p:txBody>
          <a:bodyPr wrap="square" lIns="0" tIns="0" rIns="0" bIns="0" rtlCol="0"/>
          <a:lstStyle/>
          <a:p/>
        </p:txBody>
      </p:sp>
      <p:sp>
        <p:nvSpPr>
          <p:cNvPr id="50" name="object 50"/>
          <p:cNvSpPr/>
          <p:nvPr/>
        </p:nvSpPr>
        <p:spPr>
          <a:xfrm>
            <a:off x="9437878" y="1331341"/>
            <a:ext cx="309245" cy="309245"/>
          </a:xfrm>
          <a:custGeom>
            <a:avLst/>
            <a:gdLst/>
            <a:ahLst/>
            <a:cxnLst/>
            <a:rect l="l" t="t" r="r" b="b"/>
            <a:pathLst>
              <a:path w="309245" h="309244">
                <a:moveTo>
                  <a:pt x="0" y="154432"/>
                </a:moveTo>
                <a:lnTo>
                  <a:pt x="7867" y="105598"/>
                </a:lnTo>
                <a:lnTo>
                  <a:pt x="29780" y="63203"/>
                </a:lnTo>
                <a:lnTo>
                  <a:pt x="63203" y="29780"/>
                </a:lnTo>
                <a:lnTo>
                  <a:pt x="105598" y="7867"/>
                </a:lnTo>
                <a:lnTo>
                  <a:pt x="154431" y="0"/>
                </a:lnTo>
                <a:lnTo>
                  <a:pt x="203265" y="7867"/>
                </a:lnTo>
                <a:lnTo>
                  <a:pt x="245660" y="29780"/>
                </a:lnTo>
                <a:lnTo>
                  <a:pt x="279083" y="63203"/>
                </a:lnTo>
                <a:lnTo>
                  <a:pt x="300996" y="105598"/>
                </a:lnTo>
                <a:lnTo>
                  <a:pt x="308864" y="154432"/>
                </a:lnTo>
                <a:lnTo>
                  <a:pt x="300996" y="203265"/>
                </a:lnTo>
                <a:lnTo>
                  <a:pt x="279083" y="245660"/>
                </a:lnTo>
                <a:lnTo>
                  <a:pt x="245660" y="279083"/>
                </a:lnTo>
                <a:lnTo>
                  <a:pt x="203265" y="300996"/>
                </a:lnTo>
                <a:lnTo>
                  <a:pt x="154431" y="308863"/>
                </a:lnTo>
                <a:lnTo>
                  <a:pt x="105598" y="300996"/>
                </a:lnTo>
                <a:lnTo>
                  <a:pt x="63203" y="279083"/>
                </a:lnTo>
                <a:lnTo>
                  <a:pt x="29780" y="245660"/>
                </a:lnTo>
                <a:lnTo>
                  <a:pt x="7867" y="203265"/>
                </a:lnTo>
                <a:lnTo>
                  <a:pt x="0" y="154432"/>
                </a:lnTo>
                <a:close/>
              </a:path>
            </a:pathLst>
          </a:custGeom>
          <a:ln w="28575">
            <a:solidFill>
              <a:srgbClr val="25A144"/>
            </a:solidFill>
          </a:ln>
        </p:spPr>
        <p:txBody>
          <a:bodyPr wrap="square" lIns="0" tIns="0" rIns="0" bIns="0" rtlCol="0"/>
          <a:lstStyle/>
          <a:p/>
        </p:txBody>
      </p:sp>
      <p:sp>
        <p:nvSpPr>
          <p:cNvPr id="51" name="object 51"/>
          <p:cNvSpPr/>
          <p:nvPr/>
        </p:nvSpPr>
        <p:spPr>
          <a:xfrm>
            <a:off x="9500234" y="1393189"/>
            <a:ext cx="184276" cy="185165"/>
          </a:xfrm>
          <a:prstGeom prst="rect">
            <a:avLst/>
          </a:prstGeom>
          <a:blipFill>
            <a:blip r:embed="rId3" cstate="print"/>
            <a:stretch>
              <a:fillRect/>
            </a:stretch>
          </a:blipFill>
        </p:spPr>
        <p:txBody>
          <a:bodyPr wrap="square" lIns="0" tIns="0" rIns="0" bIns="0" rtlCol="0"/>
          <a:lstStyle/>
          <a:p/>
        </p:txBody>
      </p:sp>
      <p:sp>
        <p:nvSpPr>
          <p:cNvPr id="52" name="object 52"/>
          <p:cNvSpPr/>
          <p:nvPr/>
        </p:nvSpPr>
        <p:spPr>
          <a:xfrm>
            <a:off x="6276847" y="3140582"/>
            <a:ext cx="517525" cy="525145"/>
          </a:xfrm>
          <a:custGeom>
            <a:avLst/>
            <a:gdLst/>
            <a:ahLst/>
            <a:cxnLst/>
            <a:rect l="l" t="t" r="r" b="b"/>
            <a:pathLst>
              <a:path w="517525" h="525145">
                <a:moveTo>
                  <a:pt x="258699" y="0"/>
                </a:moveTo>
                <a:lnTo>
                  <a:pt x="212197" y="4231"/>
                </a:lnTo>
                <a:lnTo>
                  <a:pt x="168430" y="16432"/>
                </a:lnTo>
                <a:lnTo>
                  <a:pt x="128128" y="35861"/>
                </a:lnTo>
                <a:lnTo>
                  <a:pt x="92022" y="61773"/>
                </a:lnTo>
                <a:lnTo>
                  <a:pt x="60842" y="93429"/>
                </a:lnTo>
                <a:lnTo>
                  <a:pt x="35320" y="130085"/>
                </a:lnTo>
                <a:lnTo>
                  <a:pt x="16184" y="171000"/>
                </a:lnTo>
                <a:lnTo>
                  <a:pt x="4168" y="215431"/>
                </a:lnTo>
                <a:lnTo>
                  <a:pt x="0" y="262636"/>
                </a:lnTo>
                <a:lnTo>
                  <a:pt x="4168" y="309803"/>
                </a:lnTo>
                <a:lnTo>
                  <a:pt x="16184" y="354204"/>
                </a:lnTo>
                <a:lnTo>
                  <a:pt x="35320" y="395097"/>
                </a:lnTo>
                <a:lnTo>
                  <a:pt x="60842" y="431737"/>
                </a:lnTo>
                <a:lnTo>
                  <a:pt x="92022" y="463382"/>
                </a:lnTo>
                <a:lnTo>
                  <a:pt x="128128" y="489288"/>
                </a:lnTo>
                <a:lnTo>
                  <a:pt x="168430" y="508713"/>
                </a:lnTo>
                <a:lnTo>
                  <a:pt x="212197" y="520913"/>
                </a:lnTo>
                <a:lnTo>
                  <a:pt x="258699" y="525144"/>
                </a:lnTo>
                <a:lnTo>
                  <a:pt x="305204" y="520913"/>
                </a:lnTo>
                <a:lnTo>
                  <a:pt x="348983" y="508713"/>
                </a:lnTo>
                <a:lnTo>
                  <a:pt x="389302" y="489288"/>
                </a:lnTo>
                <a:lnTo>
                  <a:pt x="425428" y="463382"/>
                </a:lnTo>
                <a:lnTo>
                  <a:pt x="456629" y="431737"/>
                </a:lnTo>
                <a:lnTo>
                  <a:pt x="482171" y="395097"/>
                </a:lnTo>
                <a:lnTo>
                  <a:pt x="501324" y="354204"/>
                </a:lnTo>
                <a:lnTo>
                  <a:pt x="513352" y="309803"/>
                </a:lnTo>
                <a:lnTo>
                  <a:pt x="517525" y="262636"/>
                </a:lnTo>
                <a:lnTo>
                  <a:pt x="513352" y="215431"/>
                </a:lnTo>
                <a:lnTo>
                  <a:pt x="501324" y="171000"/>
                </a:lnTo>
                <a:lnTo>
                  <a:pt x="482171" y="130085"/>
                </a:lnTo>
                <a:lnTo>
                  <a:pt x="456629" y="93429"/>
                </a:lnTo>
                <a:lnTo>
                  <a:pt x="425428" y="61773"/>
                </a:lnTo>
                <a:lnTo>
                  <a:pt x="389302" y="35861"/>
                </a:lnTo>
                <a:lnTo>
                  <a:pt x="348983" y="16432"/>
                </a:lnTo>
                <a:lnTo>
                  <a:pt x="305204" y="4231"/>
                </a:lnTo>
                <a:lnTo>
                  <a:pt x="258699" y="0"/>
                </a:lnTo>
                <a:close/>
              </a:path>
            </a:pathLst>
          </a:custGeom>
          <a:solidFill>
            <a:srgbClr val="FFFFFF"/>
          </a:solidFill>
        </p:spPr>
        <p:txBody>
          <a:bodyPr wrap="square" lIns="0" tIns="0" rIns="0" bIns="0" rtlCol="0"/>
          <a:lstStyle/>
          <a:p/>
        </p:txBody>
      </p:sp>
      <p:sp>
        <p:nvSpPr>
          <p:cNvPr id="53" name="object 53"/>
          <p:cNvSpPr/>
          <p:nvPr/>
        </p:nvSpPr>
        <p:spPr>
          <a:xfrm>
            <a:off x="6276847" y="3140582"/>
            <a:ext cx="517525" cy="525145"/>
          </a:xfrm>
          <a:custGeom>
            <a:avLst/>
            <a:gdLst/>
            <a:ahLst/>
            <a:cxnLst/>
            <a:rect l="l" t="t" r="r" b="b"/>
            <a:pathLst>
              <a:path w="517525" h="525145">
                <a:moveTo>
                  <a:pt x="0" y="262636"/>
                </a:moveTo>
                <a:lnTo>
                  <a:pt x="4168" y="215431"/>
                </a:lnTo>
                <a:lnTo>
                  <a:pt x="16184" y="171000"/>
                </a:lnTo>
                <a:lnTo>
                  <a:pt x="35320" y="130085"/>
                </a:lnTo>
                <a:lnTo>
                  <a:pt x="60842" y="93429"/>
                </a:lnTo>
                <a:lnTo>
                  <a:pt x="92022" y="61773"/>
                </a:lnTo>
                <a:lnTo>
                  <a:pt x="128128" y="35861"/>
                </a:lnTo>
                <a:lnTo>
                  <a:pt x="168430" y="16432"/>
                </a:lnTo>
                <a:lnTo>
                  <a:pt x="212197" y="4231"/>
                </a:lnTo>
                <a:lnTo>
                  <a:pt x="258699" y="0"/>
                </a:lnTo>
                <a:lnTo>
                  <a:pt x="305204" y="4231"/>
                </a:lnTo>
                <a:lnTo>
                  <a:pt x="348983" y="16432"/>
                </a:lnTo>
                <a:lnTo>
                  <a:pt x="389302" y="35861"/>
                </a:lnTo>
                <a:lnTo>
                  <a:pt x="425428" y="61773"/>
                </a:lnTo>
                <a:lnTo>
                  <a:pt x="456629" y="93429"/>
                </a:lnTo>
                <a:lnTo>
                  <a:pt x="482171" y="130085"/>
                </a:lnTo>
                <a:lnTo>
                  <a:pt x="501324" y="171000"/>
                </a:lnTo>
                <a:lnTo>
                  <a:pt x="513352" y="215431"/>
                </a:lnTo>
                <a:lnTo>
                  <a:pt x="517525" y="262636"/>
                </a:lnTo>
                <a:lnTo>
                  <a:pt x="513352" y="309803"/>
                </a:lnTo>
                <a:lnTo>
                  <a:pt x="501324" y="354204"/>
                </a:lnTo>
                <a:lnTo>
                  <a:pt x="482171" y="395097"/>
                </a:lnTo>
                <a:lnTo>
                  <a:pt x="456629" y="431737"/>
                </a:lnTo>
                <a:lnTo>
                  <a:pt x="425428" y="463382"/>
                </a:lnTo>
                <a:lnTo>
                  <a:pt x="389302" y="489288"/>
                </a:lnTo>
                <a:lnTo>
                  <a:pt x="348983" y="508713"/>
                </a:lnTo>
                <a:lnTo>
                  <a:pt x="305204" y="520913"/>
                </a:lnTo>
                <a:lnTo>
                  <a:pt x="258699" y="525144"/>
                </a:lnTo>
                <a:lnTo>
                  <a:pt x="212197" y="520913"/>
                </a:lnTo>
                <a:lnTo>
                  <a:pt x="168430" y="508713"/>
                </a:lnTo>
                <a:lnTo>
                  <a:pt x="128128" y="489288"/>
                </a:lnTo>
                <a:lnTo>
                  <a:pt x="92022" y="463382"/>
                </a:lnTo>
                <a:lnTo>
                  <a:pt x="60842" y="431737"/>
                </a:lnTo>
                <a:lnTo>
                  <a:pt x="35320" y="395097"/>
                </a:lnTo>
                <a:lnTo>
                  <a:pt x="16184" y="354204"/>
                </a:lnTo>
                <a:lnTo>
                  <a:pt x="4168" y="309803"/>
                </a:lnTo>
                <a:lnTo>
                  <a:pt x="0" y="262636"/>
                </a:lnTo>
                <a:close/>
              </a:path>
            </a:pathLst>
          </a:custGeom>
          <a:ln w="28575">
            <a:solidFill>
              <a:srgbClr val="C0504D"/>
            </a:solidFill>
          </a:ln>
        </p:spPr>
        <p:txBody>
          <a:bodyPr wrap="square" lIns="0" tIns="0" rIns="0" bIns="0" rtlCol="0"/>
          <a:lstStyle/>
          <a:p/>
        </p:txBody>
      </p:sp>
      <p:sp>
        <p:nvSpPr>
          <p:cNvPr id="54" name="object 54"/>
          <p:cNvSpPr/>
          <p:nvPr/>
        </p:nvSpPr>
        <p:spPr>
          <a:xfrm>
            <a:off x="6388100" y="3253485"/>
            <a:ext cx="295275" cy="299720"/>
          </a:xfrm>
          <a:custGeom>
            <a:avLst/>
            <a:gdLst/>
            <a:ahLst/>
            <a:cxnLst/>
            <a:rect l="l" t="t" r="r" b="b"/>
            <a:pathLst>
              <a:path w="295275" h="299720">
                <a:moveTo>
                  <a:pt x="147447" y="0"/>
                </a:moveTo>
                <a:lnTo>
                  <a:pt x="100852" y="7635"/>
                </a:lnTo>
                <a:lnTo>
                  <a:pt x="60377" y="28895"/>
                </a:lnTo>
                <a:lnTo>
                  <a:pt x="28456" y="61310"/>
                </a:lnTo>
                <a:lnTo>
                  <a:pt x="7519" y="102412"/>
                </a:lnTo>
                <a:lnTo>
                  <a:pt x="0" y="149733"/>
                </a:lnTo>
                <a:lnTo>
                  <a:pt x="7519" y="196991"/>
                </a:lnTo>
                <a:lnTo>
                  <a:pt x="28456" y="238055"/>
                </a:lnTo>
                <a:lnTo>
                  <a:pt x="60377" y="270452"/>
                </a:lnTo>
                <a:lnTo>
                  <a:pt x="100852" y="291704"/>
                </a:lnTo>
                <a:lnTo>
                  <a:pt x="147447" y="299338"/>
                </a:lnTo>
                <a:lnTo>
                  <a:pt x="194041" y="291704"/>
                </a:lnTo>
                <a:lnTo>
                  <a:pt x="234516" y="270452"/>
                </a:lnTo>
                <a:lnTo>
                  <a:pt x="266437" y="238055"/>
                </a:lnTo>
                <a:lnTo>
                  <a:pt x="287374" y="196991"/>
                </a:lnTo>
                <a:lnTo>
                  <a:pt x="294894" y="149733"/>
                </a:lnTo>
                <a:lnTo>
                  <a:pt x="287374" y="102412"/>
                </a:lnTo>
                <a:lnTo>
                  <a:pt x="266437" y="61310"/>
                </a:lnTo>
                <a:lnTo>
                  <a:pt x="234516" y="28895"/>
                </a:lnTo>
                <a:lnTo>
                  <a:pt x="194041" y="7635"/>
                </a:lnTo>
                <a:lnTo>
                  <a:pt x="147447" y="0"/>
                </a:lnTo>
                <a:close/>
              </a:path>
            </a:pathLst>
          </a:custGeom>
          <a:solidFill>
            <a:srgbClr val="FFFFFF"/>
          </a:solidFill>
        </p:spPr>
        <p:txBody>
          <a:bodyPr wrap="square" lIns="0" tIns="0" rIns="0" bIns="0" rtlCol="0"/>
          <a:lstStyle/>
          <a:p/>
        </p:txBody>
      </p:sp>
      <p:sp>
        <p:nvSpPr>
          <p:cNvPr id="55" name="object 55"/>
          <p:cNvSpPr/>
          <p:nvPr/>
        </p:nvSpPr>
        <p:spPr>
          <a:xfrm>
            <a:off x="6388100" y="3253485"/>
            <a:ext cx="295275" cy="299720"/>
          </a:xfrm>
          <a:custGeom>
            <a:avLst/>
            <a:gdLst/>
            <a:ahLst/>
            <a:cxnLst/>
            <a:rect l="l" t="t" r="r" b="b"/>
            <a:pathLst>
              <a:path w="295275" h="299720">
                <a:moveTo>
                  <a:pt x="0" y="149733"/>
                </a:moveTo>
                <a:lnTo>
                  <a:pt x="7519" y="102412"/>
                </a:lnTo>
                <a:lnTo>
                  <a:pt x="28456" y="61310"/>
                </a:lnTo>
                <a:lnTo>
                  <a:pt x="60377" y="28895"/>
                </a:lnTo>
                <a:lnTo>
                  <a:pt x="100852" y="7635"/>
                </a:lnTo>
                <a:lnTo>
                  <a:pt x="147447" y="0"/>
                </a:lnTo>
                <a:lnTo>
                  <a:pt x="194041" y="7635"/>
                </a:lnTo>
                <a:lnTo>
                  <a:pt x="234516" y="28895"/>
                </a:lnTo>
                <a:lnTo>
                  <a:pt x="266437" y="61310"/>
                </a:lnTo>
                <a:lnTo>
                  <a:pt x="287374" y="102412"/>
                </a:lnTo>
                <a:lnTo>
                  <a:pt x="294894" y="149733"/>
                </a:lnTo>
                <a:lnTo>
                  <a:pt x="287374" y="196991"/>
                </a:lnTo>
                <a:lnTo>
                  <a:pt x="266437" y="238055"/>
                </a:lnTo>
                <a:lnTo>
                  <a:pt x="234516" y="270452"/>
                </a:lnTo>
                <a:lnTo>
                  <a:pt x="194041" y="291704"/>
                </a:lnTo>
                <a:lnTo>
                  <a:pt x="147447" y="299338"/>
                </a:lnTo>
                <a:lnTo>
                  <a:pt x="100852" y="291704"/>
                </a:lnTo>
                <a:lnTo>
                  <a:pt x="60377" y="270452"/>
                </a:lnTo>
                <a:lnTo>
                  <a:pt x="28456" y="238055"/>
                </a:lnTo>
                <a:lnTo>
                  <a:pt x="7519" y="196991"/>
                </a:lnTo>
                <a:lnTo>
                  <a:pt x="0" y="149733"/>
                </a:lnTo>
                <a:close/>
              </a:path>
            </a:pathLst>
          </a:custGeom>
          <a:ln w="12700">
            <a:solidFill>
              <a:srgbClr val="C0504D"/>
            </a:solidFill>
          </a:ln>
        </p:spPr>
        <p:txBody>
          <a:bodyPr wrap="square" lIns="0" tIns="0" rIns="0" bIns="0" rtlCol="0"/>
          <a:lstStyle/>
          <a:p/>
        </p:txBody>
      </p:sp>
      <p:sp>
        <p:nvSpPr>
          <p:cNvPr id="56" name="object 56"/>
          <p:cNvSpPr/>
          <p:nvPr/>
        </p:nvSpPr>
        <p:spPr>
          <a:xfrm>
            <a:off x="6534657" y="3673983"/>
            <a:ext cx="2540" cy="1567815"/>
          </a:xfrm>
          <a:custGeom>
            <a:avLst/>
            <a:gdLst/>
            <a:ahLst/>
            <a:cxnLst/>
            <a:rect l="l" t="t" r="r" b="b"/>
            <a:pathLst>
              <a:path w="2540" h="1567814">
                <a:moveTo>
                  <a:pt x="0" y="0"/>
                </a:moveTo>
                <a:lnTo>
                  <a:pt x="2540" y="1567815"/>
                </a:lnTo>
              </a:path>
            </a:pathLst>
          </a:custGeom>
          <a:ln w="19050">
            <a:solidFill>
              <a:srgbClr val="C0504D"/>
            </a:solidFill>
          </a:ln>
        </p:spPr>
        <p:txBody>
          <a:bodyPr wrap="square" lIns="0" tIns="0" rIns="0" bIns="0" rtlCol="0"/>
          <a:lstStyle/>
          <a:p/>
        </p:txBody>
      </p:sp>
      <p:sp>
        <p:nvSpPr>
          <p:cNvPr id="57" name="object 57"/>
          <p:cNvSpPr/>
          <p:nvPr/>
        </p:nvSpPr>
        <p:spPr>
          <a:xfrm>
            <a:off x="6388608" y="5217667"/>
            <a:ext cx="2513965" cy="435609"/>
          </a:xfrm>
          <a:custGeom>
            <a:avLst/>
            <a:gdLst/>
            <a:ahLst/>
            <a:cxnLst/>
            <a:rect l="l" t="t" r="r" b="b"/>
            <a:pathLst>
              <a:path w="2513965" h="435610">
                <a:moveTo>
                  <a:pt x="2296160" y="0"/>
                </a:moveTo>
                <a:lnTo>
                  <a:pt x="217677" y="0"/>
                </a:lnTo>
                <a:lnTo>
                  <a:pt x="167751" y="5753"/>
                </a:lnTo>
                <a:lnTo>
                  <a:pt x="121927" y="22141"/>
                </a:lnTo>
                <a:lnTo>
                  <a:pt x="81511" y="47856"/>
                </a:lnTo>
                <a:lnTo>
                  <a:pt x="47806" y="81588"/>
                </a:lnTo>
                <a:lnTo>
                  <a:pt x="22116" y="122029"/>
                </a:lnTo>
                <a:lnTo>
                  <a:pt x="5746" y="167871"/>
                </a:lnTo>
                <a:lnTo>
                  <a:pt x="0" y="217804"/>
                </a:lnTo>
                <a:lnTo>
                  <a:pt x="5746" y="267734"/>
                </a:lnTo>
                <a:lnTo>
                  <a:pt x="22116" y="313565"/>
                </a:lnTo>
                <a:lnTo>
                  <a:pt x="47806" y="353991"/>
                </a:lnTo>
                <a:lnTo>
                  <a:pt x="81511" y="387707"/>
                </a:lnTo>
                <a:lnTo>
                  <a:pt x="121927" y="413407"/>
                </a:lnTo>
                <a:lnTo>
                  <a:pt x="167751" y="429784"/>
                </a:lnTo>
                <a:lnTo>
                  <a:pt x="217677" y="435533"/>
                </a:lnTo>
                <a:lnTo>
                  <a:pt x="2296160" y="435533"/>
                </a:lnTo>
                <a:lnTo>
                  <a:pt x="2346093" y="429784"/>
                </a:lnTo>
                <a:lnTo>
                  <a:pt x="2391935" y="413407"/>
                </a:lnTo>
                <a:lnTo>
                  <a:pt x="2432376" y="387707"/>
                </a:lnTo>
                <a:lnTo>
                  <a:pt x="2466108" y="353991"/>
                </a:lnTo>
                <a:lnTo>
                  <a:pt x="2491823" y="313565"/>
                </a:lnTo>
                <a:lnTo>
                  <a:pt x="2508211" y="267734"/>
                </a:lnTo>
                <a:lnTo>
                  <a:pt x="2513965" y="217804"/>
                </a:lnTo>
                <a:lnTo>
                  <a:pt x="2508211" y="167871"/>
                </a:lnTo>
                <a:lnTo>
                  <a:pt x="2491823" y="122029"/>
                </a:lnTo>
                <a:lnTo>
                  <a:pt x="2466108" y="81588"/>
                </a:lnTo>
                <a:lnTo>
                  <a:pt x="2432376" y="47856"/>
                </a:lnTo>
                <a:lnTo>
                  <a:pt x="2391935" y="22141"/>
                </a:lnTo>
                <a:lnTo>
                  <a:pt x="2346093" y="5753"/>
                </a:lnTo>
                <a:lnTo>
                  <a:pt x="2296160" y="0"/>
                </a:lnTo>
                <a:close/>
              </a:path>
            </a:pathLst>
          </a:custGeom>
          <a:solidFill>
            <a:srgbClr val="C0504D"/>
          </a:solidFill>
        </p:spPr>
        <p:txBody>
          <a:bodyPr wrap="square" lIns="0" tIns="0" rIns="0" bIns="0" rtlCol="0"/>
          <a:lstStyle/>
          <a:p/>
        </p:txBody>
      </p:sp>
      <p:sp>
        <p:nvSpPr>
          <p:cNvPr id="58" name="object 58"/>
          <p:cNvSpPr/>
          <p:nvPr/>
        </p:nvSpPr>
        <p:spPr>
          <a:xfrm>
            <a:off x="6432677" y="5281676"/>
            <a:ext cx="309245" cy="309245"/>
          </a:xfrm>
          <a:custGeom>
            <a:avLst/>
            <a:gdLst/>
            <a:ahLst/>
            <a:cxnLst/>
            <a:rect l="l" t="t" r="r" b="b"/>
            <a:pathLst>
              <a:path w="309245" h="309245">
                <a:moveTo>
                  <a:pt x="154431" y="0"/>
                </a:moveTo>
                <a:lnTo>
                  <a:pt x="105647" y="7867"/>
                </a:lnTo>
                <a:lnTo>
                  <a:pt x="63258" y="29780"/>
                </a:lnTo>
                <a:lnTo>
                  <a:pt x="29817" y="63203"/>
                </a:lnTo>
                <a:lnTo>
                  <a:pt x="7880" y="105598"/>
                </a:lnTo>
                <a:lnTo>
                  <a:pt x="0" y="154432"/>
                </a:lnTo>
                <a:lnTo>
                  <a:pt x="7880" y="203270"/>
                </a:lnTo>
                <a:lnTo>
                  <a:pt x="29817" y="245678"/>
                </a:lnTo>
                <a:lnTo>
                  <a:pt x="63258" y="279115"/>
                </a:lnTo>
                <a:lnTo>
                  <a:pt x="105647" y="301041"/>
                </a:lnTo>
                <a:lnTo>
                  <a:pt x="154431" y="308914"/>
                </a:lnTo>
                <a:lnTo>
                  <a:pt x="203265" y="301041"/>
                </a:lnTo>
                <a:lnTo>
                  <a:pt x="245660" y="279115"/>
                </a:lnTo>
                <a:lnTo>
                  <a:pt x="279083" y="245678"/>
                </a:lnTo>
                <a:lnTo>
                  <a:pt x="300996" y="203270"/>
                </a:lnTo>
                <a:lnTo>
                  <a:pt x="308864" y="154432"/>
                </a:lnTo>
                <a:lnTo>
                  <a:pt x="300996" y="105598"/>
                </a:lnTo>
                <a:lnTo>
                  <a:pt x="279083" y="63203"/>
                </a:lnTo>
                <a:lnTo>
                  <a:pt x="245660" y="29780"/>
                </a:lnTo>
                <a:lnTo>
                  <a:pt x="203265" y="7867"/>
                </a:lnTo>
                <a:lnTo>
                  <a:pt x="154431" y="0"/>
                </a:lnTo>
                <a:close/>
              </a:path>
            </a:pathLst>
          </a:custGeom>
          <a:solidFill>
            <a:srgbClr val="FFFFFF"/>
          </a:solidFill>
        </p:spPr>
        <p:txBody>
          <a:bodyPr wrap="square" lIns="0" tIns="0" rIns="0" bIns="0" rtlCol="0"/>
          <a:lstStyle/>
          <a:p/>
        </p:txBody>
      </p:sp>
      <p:sp>
        <p:nvSpPr>
          <p:cNvPr id="59" name="object 59"/>
          <p:cNvSpPr/>
          <p:nvPr/>
        </p:nvSpPr>
        <p:spPr>
          <a:xfrm>
            <a:off x="6432677" y="5281676"/>
            <a:ext cx="309245" cy="309245"/>
          </a:xfrm>
          <a:custGeom>
            <a:avLst/>
            <a:gdLst/>
            <a:ahLst/>
            <a:cxnLst/>
            <a:rect l="l" t="t" r="r" b="b"/>
            <a:pathLst>
              <a:path w="309245" h="309245">
                <a:moveTo>
                  <a:pt x="0" y="154432"/>
                </a:moveTo>
                <a:lnTo>
                  <a:pt x="7880" y="105598"/>
                </a:lnTo>
                <a:lnTo>
                  <a:pt x="29817" y="63203"/>
                </a:lnTo>
                <a:lnTo>
                  <a:pt x="63258" y="29780"/>
                </a:lnTo>
                <a:lnTo>
                  <a:pt x="105647" y="7867"/>
                </a:lnTo>
                <a:lnTo>
                  <a:pt x="154431" y="0"/>
                </a:lnTo>
                <a:lnTo>
                  <a:pt x="203265" y="7867"/>
                </a:lnTo>
                <a:lnTo>
                  <a:pt x="245660" y="29780"/>
                </a:lnTo>
                <a:lnTo>
                  <a:pt x="279083" y="63203"/>
                </a:lnTo>
                <a:lnTo>
                  <a:pt x="300996" y="105598"/>
                </a:lnTo>
                <a:lnTo>
                  <a:pt x="308864" y="154432"/>
                </a:lnTo>
                <a:lnTo>
                  <a:pt x="300996" y="203270"/>
                </a:lnTo>
                <a:lnTo>
                  <a:pt x="279083" y="245678"/>
                </a:lnTo>
                <a:lnTo>
                  <a:pt x="245660" y="279115"/>
                </a:lnTo>
                <a:lnTo>
                  <a:pt x="203265" y="301041"/>
                </a:lnTo>
                <a:lnTo>
                  <a:pt x="154431" y="308914"/>
                </a:lnTo>
                <a:lnTo>
                  <a:pt x="105647" y="301041"/>
                </a:lnTo>
                <a:lnTo>
                  <a:pt x="63258" y="279115"/>
                </a:lnTo>
                <a:lnTo>
                  <a:pt x="29817" y="245678"/>
                </a:lnTo>
                <a:lnTo>
                  <a:pt x="7880" y="203270"/>
                </a:lnTo>
                <a:lnTo>
                  <a:pt x="0" y="154432"/>
                </a:lnTo>
                <a:close/>
              </a:path>
            </a:pathLst>
          </a:custGeom>
          <a:ln w="28574">
            <a:solidFill>
              <a:srgbClr val="C0504D"/>
            </a:solidFill>
          </a:ln>
        </p:spPr>
        <p:txBody>
          <a:bodyPr wrap="square" lIns="0" tIns="0" rIns="0" bIns="0" rtlCol="0"/>
          <a:lstStyle/>
          <a:p/>
        </p:txBody>
      </p:sp>
      <p:sp>
        <p:nvSpPr>
          <p:cNvPr id="60" name="object 60"/>
          <p:cNvSpPr/>
          <p:nvPr/>
        </p:nvSpPr>
        <p:spPr>
          <a:xfrm>
            <a:off x="6495034" y="5343525"/>
            <a:ext cx="184276" cy="185165"/>
          </a:xfrm>
          <a:prstGeom prst="rect">
            <a:avLst/>
          </a:prstGeom>
          <a:blipFill>
            <a:blip r:embed="rId4" cstate="print"/>
            <a:stretch>
              <a:fillRect/>
            </a:stretch>
          </a:blipFill>
        </p:spPr>
        <p:txBody>
          <a:bodyPr wrap="square" lIns="0" tIns="0" rIns="0" bIns="0" rtlCol="0"/>
          <a:lstStyle/>
          <a:p/>
        </p:txBody>
      </p:sp>
      <p:sp>
        <p:nvSpPr>
          <p:cNvPr id="61" name="object 61"/>
          <p:cNvSpPr txBox="true"/>
          <p:nvPr/>
        </p:nvSpPr>
        <p:spPr>
          <a:xfrm>
            <a:off x="7163561" y="5264353"/>
            <a:ext cx="1021715" cy="325755"/>
          </a:xfrm>
          <a:prstGeom prst="rect">
            <a:avLst/>
          </a:prstGeom>
        </p:spPr>
        <p:txBody>
          <a:bodyPr vert="horz" wrap="square" lIns="0" tIns="15240" rIns="0" bIns="0" rtlCol="0">
            <a:spAutoFit/>
          </a:bodyPr>
          <a:lstStyle/>
          <a:p>
            <a:pPr marL="12700">
              <a:lnSpc>
                <a:spcPct val="100000"/>
              </a:lnSpc>
              <a:spcBef>
                <a:spcPts val="120"/>
              </a:spcBef>
            </a:pPr>
            <a:r>
              <a:rPr sz="1950" b="1" spc="5" dirty="0">
                <a:solidFill>
                  <a:srgbClr val="FFFFFF"/>
                </a:solidFill>
                <a:latin typeface="微软雅黑" panose="020B0503020204020204" pitchFamily="34" charset="-122"/>
                <a:cs typeface="微软雅黑" panose="020B0503020204020204" pitchFamily="34" charset="-122"/>
              </a:rPr>
              <a:t>2018.11</a:t>
            </a:r>
            <a:endParaRPr sz="1950">
              <a:latin typeface="微软雅黑" panose="020B0503020204020204" pitchFamily="34" charset="-122"/>
              <a:cs typeface="微软雅黑" panose="020B0503020204020204" pitchFamily="34" charset="-122"/>
            </a:endParaRPr>
          </a:p>
        </p:txBody>
      </p:sp>
      <p:sp>
        <p:nvSpPr>
          <p:cNvPr id="62" name="object 62"/>
          <p:cNvSpPr txBox="true"/>
          <p:nvPr/>
        </p:nvSpPr>
        <p:spPr>
          <a:xfrm>
            <a:off x="6670675" y="3667760"/>
            <a:ext cx="2397125" cy="1259205"/>
          </a:xfrm>
          <a:prstGeom prst="rect">
            <a:avLst/>
          </a:prstGeom>
        </p:spPr>
        <p:txBody>
          <a:bodyPr vert="horz" wrap="square" lIns="0" tIns="12700" rIns="0" bIns="0" rtlCol="0">
            <a:spAutoFit/>
          </a:bodyPr>
          <a:lstStyle/>
          <a:p>
            <a:pPr marL="12700" marR="5080" algn="just">
              <a:lnSpc>
                <a:spcPct val="150000"/>
              </a:lnSpc>
              <a:spcBef>
                <a:spcPts val="100"/>
              </a:spcBef>
            </a:pPr>
            <a:r>
              <a:rPr sz="1800" dirty="0">
                <a:latin typeface="微软雅黑" panose="020B0503020204020204" pitchFamily="34" charset="-122"/>
                <a:cs typeface="微软雅黑" panose="020B0503020204020204" pitchFamily="34" charset="-122"/>
              </a:rPr>
              <a:t>习近平总书记在上海调 研，提出“垃圾分 类就是新时尚”</a:t>
            </a:r>
            <a:endParaRPr sz="1800">
              <a:latin typeface="微软雅黑" panose="020B0503020204020204" pitchFamily="34" charset="-122"/>
              <a:cs typeface="微软雅黑" panose="020B0503020204020204" pitchFamily="34" charset="-122"/>
            </a:endParaRPr>
          </a:p>
        </p:txBody>
      </p:sp>
      <p:sp>
        <p:nvSpPr>
          <p:cNvPr id="63" name="object 63"/>
          <p:cNvSpPr txBox="true"/>
          <p:nvPr/>
        </p:nvSpPr>
        <p:spPr>
          <a:xfrm>
            <a:off x="9586341" y="1319275"/>
            <a:ext cx="2351405" cy="1668780"/>
          </a:xfrm>
          <a:prstGeom prst="rect">
            <a:avLst/>
          </a:prstGeom>
        </p:spPr>
        <p:txBody>
          <a:bodyPr vert="horz" wrap="square" lIns="0" tIns="14604" rIns="0" bIns="0" rtlCol="0">
            <a:spAutoFit/>
          </a:bodyPr>
          <a:lstStyle/>
          <a:p>
            <a:pPr marL="317500">
              <a:lnSpc>
                <a:spcPct val="100000"/>
              </a:lnSpc>
              <a:spcBef>
                <a:spcPts val="115"/>
              </a:spcBef>
            </a:pPr>
            <a:r>
              <a:rPr sz="1950" b="1" spc="5" dirty="0">
                <a:solidFill>
                  <a:srgbClr val="FFFFFF"/>
                </a:solidFill>
                <a:latin typeface="微软雅黑" panose="020B0503020204020204" pitchFamily="34" charset="-122"/>
                <a:cs typeface="微软雅黑" panose="020B0503020204020204" pitchFamily="34" charset="-122"/>
              </a:rPr>
              <a:t>2019.06</a:t>
            </a:r>
            <a:endParaRPr sz="1950">
              <a:latin typeface="微软雅黑" panose="020B0503020204020204" pitchFamily="34" charset="-122"/>
              <a:cs typeface="微软雅黑" panose="020B0503020204020204" pitchFamily="34" charset="-122"/>
            </a:endParaRPr>
          </a:p>
          <a:p>
            <a:pPr marL="12700" marR="5080" algn="just">
              <a:lnSpc>
                <a:spcPct val="150000"/>
              </a:lnSpc>
              <a:spcBef>
                <a:spcPts val="845"/>
              </a:spcBef>
            </a:pPr>
            <a:r>
              <a:rPr sz="1800" dirty="0">
                <a:latin typeface="微软雅黑" panose="020B0503020204020204" pitchFamily="34" charset="-122"/>
                <a:cs typeface="微软雅黑" panose="020B0503020204020204" pitchFamily="34" charset="-122"/>
              </a:rPr>
              <a:t>习近平总书记在6月3日对垃圾分类工作作出重要指示</a:t>
            </a:r>
            <a:endParaRPr sz="1800">
              <a:latin typeface="微软雅黑" panose="020B0503020204020204" pitchFamily="34" charset="-122"/>
              <a:cs typeface="微软雅黑" panose="020B0503020204020204" pitchFamily="34" charset="-122"/>
            </a:endParaRPr>
          </a:p>
        </p:txBody>
      </p:sp>
      <p:cxnSp>
        <p:nvCxnSpPr>
          <p:cNvPr id="65" name="直接连接符 3"/>
          <p:cNvCxnSpPr>
            <a:cxnSpLocks noChangeShapeType="true"/>
          </p:cNvCxnSpPr>
          <p:nvPr/>
        </p:nvCxnSpPr>
        <p:spPr bwMode="auto">
          <a:xfrm>
            <a:off x="1103608" y="312763"/>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4" name="图片 3"/>
          <p:cNvPicPr>
            <a:picLocks noChangeAspect="true"/>
          </p:cNvPicPr>
          <p:nvPr/>
        </p:nvPicPr>
        <p:blipFill>
          <a:blip r:embed="rId5"/>
          <a:stretch>
            <a:fillRect/>
          </a:stretch>
        </p:blipFill>
        <p:spPr>
          <a:xfrm>
            <a:off x="421640" y="292735"/>
            <a:ext cx="561340" cy="561340"/>
          </a:xfrm>
          <a:prstGeom prst="rect">
            <a:avLst/>
          </a:prstGeom>
        </p:spPr>
      </p:pic>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MH" val="20181212194216"/>
  <p:tag name="MH_LIBRARY" val="GRAPHIC"/>
  <p:tag name="MH_TYPE" val="Other"/>
  <p:tag name="MH_ORDER" val="3"/>
</p:tagLst>
</file>

<file path=ppt/tags/tag101.xml><?xml version="1.0" encoding="utf-8"?>
<p:tagLst xmlns:p="http://schemas.openxmlformats.org/presentationml/2006/main">
  <p:tag name="MH" val="20181212194216"/>
  <p:tag name="MH_LIBRARY" val="GRAPHIC"/>
  <p:tag name="MH_TYPE" val="Other"/>
  <p:tag name="MH_ORDER" val="4"/>
</p:tagLst>
</file>

<file path=ppt/tags/tag102.xml><?xml version="1.0" encoding="utf-8"?>
<p:tagLst xmlns:p="http://schemas.openxmlformats.org/presentationml/2006/main">
  <p:tag name="MH" val="20181212194216"/>
  <p:tag name="MH_LIBRARY" val="GRAPHIC"/>
  <p:tag name="MH_TYPE" val="Other"/>
  <p:tag name="MH_ORDER" val="5"/>
</p:tagLst>
</file>

<file path=ppt/tags/tag103.xml><?xml version="1.0" encoding="utf-8"?>
<p:tagLst xmlns:p="http://schemas.openxmlformats.org/presentationml/2006/main">
  <p:tag name="MH" val="20181212194216"/>
  <p:tag name="MH_LIBRARY" val="GRAPHIC"/>
  <p:tag name="MH_TYPE" val="Other"/>
  <p:tag name="MH_ORDER" val="6"/>
</p:tagLst>
</file>

<file path=ppt/tags/tag104.xml><?xml version="1.0" encoding="utf-8"?>
<p:tagLst xmlns:p="http://schemas.openxmlformats.org/presentationml/2006/main">
  <p:tag name="MH" val="20181212194216"/>
  <p:tag name="MH_LIBRARY" val="GRAPHIC"/>
  <p:tag name="MH_TYPE" val="Other"/>
  <p:tag name="MH_ORDER" val="7"/>
</p:tagLst>
</file>

<file path=ppt/tags/tag105.xml><?xml version="1.0" encoding="utf-8"?>
<p:tagLst xmlns:p="http://schemas.openxmlformats.org/presentationml/2006/main">
  <p:tag name="MH" val="20181212194216"/>
  <p:tag name="MH_LIBRARY" val="GRAPHIC"/>
  <p:tag name="MH_TYPE" val="Other"/>
  <p:tag name="MH_ORDER" val="8"/>
</p:tagLst>
</file>

<file path=ppt/tags/tag106.xml><?xml version="1.0" encoding="utf-8"?>
<p:tagLst xmlns:p="http://schemas.openxmlformats.org/presentationml/2006/main">
  <p:tag name="MH" val="20181212194216"/>
  <p:tag name="MH_LIBRARY" val="GRAPHIC"/>
  <p:tag name="MH_TYPE" val="Other"/>
  <p:tag name="MH_ORDER" val="9"/>
</p:tagLst>
</file>

<file path=ppt/tags/tag107.xml><?xml version="1.0" encoding="utf-8"?>
<p:tagLst xmlns:p="http://schemas.openxmlformats.org/presentationml/2006/main">
  <p:tag name="MH" val="20181212194216"/>
  <p:tag name="MH_LIBRARY" val="GRAPHIC"/>
  <p:tag name="MH_TYPE" val="Other"/>
  <p:tag name="MH_ORDER" val="10"/>
</p:tagLst>
</file>

<file path=ppt/tags/tag108.xml><?xml version="1.0" encoding="utf-8"?>
<p:tagLst xmlns:p="http://schemas.openxmlformats.org/presentationml/2006/main">
  <p:tag name="MH" val="20181212194216"/>
  <p:tag name="MH_LIBRARY" val="GRAPHIC"/>
  <p:tag name="MH_TYPE" val="Other"/>
  <p:tag name="MH_ORDER" val="11"/>
</p:tagLst>
</file>

<file path=ppt/tags/tag109.xml><?xml version="1.0" encoding="utf-8"?>
<p:tagLst xmlns:p="http://schemas.openxmlformats.org/presentationml/2006/main">
  <p:tag name="MH" val="20181212194216"/>
  <p:tag name="MH_LIBRARY" val="GRAPHIC"/>
  <p:tag name="MH_TYPE" val="Other"/>
  <p:tag name="MH_ORDER" val="1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MH" val="20181212194216"/>
  <p:tag name="MH_LIBRARY" val="GRAPHIC"/>
  <p:tag name="MH_TYPE" val="Other"/>
  <p:tag name="MH_ORDER" val="13"/>
</p:tagLst>
</file>

<file path=ppt/tags/tag111.xml><?xml version="1.0" encoding="utf-8"?>
<p:tagLst xmlns:p="http://schemas.openxmlformats.org/presentationml/2006/main">
  <p:tag name="MH" val="20181212194216"/>
  <p:tag name="MH_LIBRARY" val="GRAPHIC"/>
  <p:tag name="MH_TYPE" val="SubTitle"/>
  <p:tag name="MH_ORDER" val="1"/>
</p:tagLst>
</file>

<file path=ppt/tags/tag112.xml><?xml version="1.0" encoding="utf-8"?>
<p:tagLst xmlns:p="http://schemas.openxmlformats.org/presentationml/2006/main">
  <p:tag name="MH" val="20181212194216"/>
  <p:tag name="MH_LIBRARY" val="GRAPHIC"/>
  <p:tag name="MH_TYPE" val="SubTitle"/>
  <p:tag name="MH_ORDER" val="2"/>
</p:tagLst>
</file>

<file path=ppt/tags/tag113.xml><?xml version="1.0" encoding="utf-8"?>
<p:tagLst xmlns:p="http://schemas.openxmlformats.org/presentationml/2006/main">
  <p:tag name="MH" val="20181212194216"/>
  <p:tag name="MH_LIBRARY" val="GRAPHIC"/>
  <p:tag name="MH_TYPE" val="SubTitle"/>
  <p:tag name="MH_ORDER" val="3"/>
</p:tagLst>
</file>

<file path=ppt/tags/tag114.xml><?xml version="1.0" encoding="utf-8"?>
<p:tagLst xmlns:p="http://schemas.openxmlformats.org/presentationml/2006/main">
  <p:tag name="MH" val="20181212194216"/>
  <p:tag name="MH_LIBRARY" val="GRAPHIC"/>
  <p:tag name="MH_TYPE" val="SubTitle"/>
  <p:tag name="MH_ORDER" val="4"/>
</p:tagLst>
</file>

<file path=ppt/tags/tag115.xml><?xml version="1.0" encoding="utf-8"?>
<p:tagLst xmlns:p="http://schemas.openxmlformats.org/presentationml/2006/main">
  <p:tag name="MH" val="20181212194216"/>
  <p:tag name="MH_LIBRARY" val="GRAPHIC"/>
  <p:tag name="MH_TYPE" val="SubTitle"/>
  <p:tag name="MH_ORDER" val="5"/>
</p:tagLst>
</file>

<file path=ppt/tags/tag116.xml><?xml version="1.0" encoding="utf-8"?>
<p:tagLst xmlns:p="http://schemas.openxmlformats.org/presentationml/2006/main">
  <p:tag name="MH" val="20181212195224"/>
  <p:tag name="MH_LIBRARY" val="GRAPHIC"/>
  <p:tag name="MH_TYPE" val="SubTitle"/>
  <p:tag name="MH_ORDER" val="2"/>
</p:tagLst>
</file>

<file path=ppt/tags/tag117.xml><?xml version="1.0" encoding="utf-8"?>
<p:tagLst xmlns:p="http://schemas.openxmlformats.org/presentationml/2006/main">
  <p:tag name="MH" val="20181212195224"/>
  <p:tag name="MH_LIBRARY" val="GRAPHIC"/>
  <p:tag name="MH_TYPE" val="SubTitle"/>
  <p:tag name="MH_ORDER" val="4"/>
</p:tagLst>
</file>

<file path=ppt/tags/tag118.xml><?xml version="1.0" encoding="utf-8"?>
<p:tagLst xmlns:p="http://schemas.openxmlformats.org/presentationml/2006/main">
  <p:tag name="MH" val="20181212195224"/>
  <p:tag name="MH_LIBRARY" val="GRAPHIC"/>
  <p:tag name="MH_TYPE" val="SubTitle"/>
  <p:tag name="MH_ORDER" val="5"/>
</p:tagLst>
</file>

<file path=ppt/tags/tag119.xml><?xml version="1.0" encoding="utf-8"?>
<p:tagLst xmlns:p="http://schemas.openxmlformats.org/presentationml/2006/main">
  <p:tag name="MH" val="20181212195224"/>
  <p:tag name="MH_LIBRARY" val="GRAPHIC"/>
  <p:tag name="MH_TYPE" val="SubTitle"/>
  <p:tag name="MH_ORDER"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MH" val="20181212195224"/>
  <p:tag name="MH_LIBRARY" val="GRAPHIC"/>
  <p:tag name="MH_TYPE" val="SubTitle"/>
  <p:tag name="MH_ORDER" val="3"/>
</p:tagLst>
</file>

<file path=ppt/tags/tag121.xml><?xml version="1.0" encoding="utf-8"?>
<p:tagLst xmlns:p="http://schemas.openxmlformats.org/presentationml/2006/main">
  <p:tag name="KSO_WM_SPECIAL_SOURCE" val="bdnull"/>
</p:tagLst>
</file>

<file path=ppt/tags/tag122.xml><?xml version="1.0" encoding="utf-8"?>
<p:tagLst xmlns:p="http://schemas.openxmlformats.org/presentationml/2006/main">
  <p:tag name="KSO_WM_SPECIAL_SOURCE" val="bdnull"/>
</p:tagLst>
</file>

<file path=ppt/tags/tag123.xml><?xml version="1.0" encoding="utf-8"?>
<p:tagLst xmlns:p="http://schemas.openxmlformats.org/presentationml/2006/main">
  <p:tag name="KSO_WM_SPECIAL_SOURCE" val="bdnull"/>
</p:tagLst>
</file>

<file path=ppt/tags/tag124.xml><?xml version="1.0" encoding="utf-8"?>
<p:tagLst xmlns:p="http://schemas.openxmlformats.org/presentationml/2006/main">
  <p:tag name="KSO_WM_SPECIAL_SOURCE" val="bdnull"/>
</p:tagLst>
</file>

<file path=ppt/tags/tag125.xml><?xml version="1.0" encoding="utf-8"?>
<p:tagLst xmlns:p="http://schemas.openxmlformats.org/presentationml/2006/main">
  <p:tag name="KSO_WM_SPECIAL_SOURCE" val="bdnull"/>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SPECIAL_SOURCE" val="bdnull"/>
</p:tagLst>
</file>

<file path=ppt/tags/tag128.xml><?xml version="1.0" encoding="utf-8"?>
<p:tagLst xmlns:p="http://schemas.openxmlformats.org/presentationml/2006/main">
  <p:tag name="KSO_WM_SPECIAL_SOURCE" val="bdnull"/>
</p:tagLst>
</file>

<file path=ppt/tags/tag129.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PLACING_PICTURE_USER_VIEWPORT" val="{&quot;height&quot;:6420,&quot;width&quot;:13686}"/>
</p:tagLst>
</file>

<file path=ppt/tags/tag131.xml><?xml version="1.0" encoding="utf-8"?>
<p:tagLst xmlns:p="http://schemas.openxmlformats.org/presentationml/2006/main">
  <p:tag name="KSO_WM_SPECIAL_SOURCE" val="bdnull"/>
</p:tagLst>
</file>

<file path=ppt/tags/tag132.xml><?xml version="1.0" encoding="utf-8"?>
<p:tagLst xmlns:p="http://schemas.openxmlformats.org/presentationml/2006/main">
  <p:tag name="KSO_WM_SPECIAL_SOURCE" val="bdnull"/>
</p:tagLst>
</file>

<file path=ppt/tags/tag133.xml><?xml version="1.0" encoding="utf-8"?>
<p:tagLst xmlns:p="http://schemas.openxmlformats.org/presentationml/2006/main">
  <p:tag name="KSO_WM_SPECIAL_SOURCE" val="bdnull"/>
</p:tagLst>
</file>

<file path=ppt/tags/tag134.xml><?xml version="1.0" encoding="utf-8"?>
<p:tagLst xmlns:p="http://schemas.openxmlformats.org/presentationml/2006/main">
  <p:tag name="KSO_WM_SPECIAL_SOURCE" val="bdnull"/>
</p:tagLst>
</file>

<file path=ppt/tags/tag135.xml><?xml version="1.0" encoding="utf-8"?>
<p:tagLst xmlns:p="http://schemas.openxmlformats.org/presentationml/2006/main">
  <p:tag name="KSO_WM_SPECIAL_SOURCE" val="bdnull"/>
</p:tagLst>
</file>

<file path=ppt/tags/tag136.xml><?xml version="1.0" encoding="utf-8"?>
<p:tagLst xmlns:p="http://schemas.openxmlformats.org/presentationml/2006/main">
  <p:tag name="KSO_WM_SPECIAL_SOURCE" val="bdnul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KSO_WM_SPECIAL_SOURCE" val="bdnull"/>
</p:tagLst>
</file>

<file path=ppt/tags/tag139.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PECIAL_SOURCE" val="bdnull"/>
</p:tagLst>
</file>

<file path=ppt/tags/tag141.xml><?xml version="1.0" encoding="utf-8"?>
<p:tagLst xmlns:p="http://schemas.openxmlformats.org/presentationml/2006/main">
  <p:tag name="KSO_WM_SPECIAL_SOURCE" val="bdnull"/>
</p:tagLst>
</file>

<file path=ppt/tags/tag142.xml><?xml version="1.0" encoding="utf-8"?>
<p:tagLst xmlns:p="http://schemas.openxmlformats.org/presentationml/2006/main">
  <p:tag name="KSO_WM_SPECIAL_SOURCE" val="bdnull"/>
</p:tagLst>
</file>

<file path=ppt/tags/tag143.xml><?xml version="1.0" encoding="utf-8"?>
<p:tagLst xmlns:p="http://schemas.openxmlformats.org/presentationml/2006/main">
  <p:tag name="KSO_WM_SPECIAL_SOURCE" val="bdnull"/>
</p:tagLst>
</file>

<file path=ppt/tags/tag144.xml><?xml version="1.0" encoding="utf-8"?>
<p:tagLst xmlns:p="http://schemas.openxmlformats.org/presentationml/2006/main">
  <p:tag name="KSO_WM_SPECIAL_SOURCE" val="bdnull"/>
</p:tagLst>
</file>

<file path=ppt/tags/tag145.xml><?xml version="1.0" encoding="utf-8"?>
<p:tagLst xmlns:p="http://schemas.openxmlformats.org/presentationml/2006/main">
  <p:tag name="KSO_WM_SPECIAL_SOURCE" val="bdnull"/>
</p:tagLst>
</file>

<file path=ppt/tags/tag146.xml><?xml version="1.0" encoding="utf-8"?>
<p:tagLst xmlns:p="http://schemas.openxmlformats.org/presentationml/2006/main">
  <p:tag name="KSO_WM_SPECIAL_SOURCE" val="bdnull"/>
</p:tagLst>
</file>

<file path=ppt/tags/tag147.xml><?xml version="1.0" encoding="utf-8"?>
<p:tagLst xmlns:p="http://schemas.openxmlformats.org/presentationml/2006/main">
  <p:tag name="KSO_WM_SPECIAL_SOURCE" val="bdnull"/>
</p:tagLst>
</file>

<file path=ppt/tags/tag148.xml><?xml version="1.0" encoding="utf-8"?>
<p:tagLst xmlns:p="http://schemas.openxmlformats.org/presentationml/2006/main">
  <p:tag name="KSO_WM_SPECIAL_SOURCE" val="bdnull"/>
</p:tagLst>
</file>

<file path=ppt/tags/tag149.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PECIAL_SOURCE" val="bdnull"/>
</p:tagLst>
</file>

<file path=ppt/tags/tag151.xml><?xml version="1.0" encoding="utf-8"?>
<p:tagLst xmlns:p="http://schemas.openxmlformats.org/presentationml/2006/main">
  <p:tag name="KSO_WM_SPECIAL_SOURCE" val="bdnull"/>
</p:tagLst>
</file>

<file path=ppt/tags/tag152.xml><?xml version="1.0" encoding="utf-8"?>
<p:tagLst xmlns:p="http://schemas.openxmlformats.org/presentationml/2006/main">
  <p:tag name="KSO_WM_SPECIAL_SOURCE" val="bdnull"/>
</p:tagLst>
</file>

<file path=ppt/tags/tag153.xml><?xml version="1.0" encoding="utf-8"?>
<p:tagLst xmlns:p="http://schemas.openxmlformats.org/presentationml/2006/main">
  <p:tag name="KSO_WM_SPECIAL_SOURCE" val="bdnull"/>
</p:tagLst>
</file>

<file path=ppt/tags/tag154.xml><?xml version="1.0" encoding="utf-8"?>
<p:tagLst xmlns:p="http://schemas.openxmlformats.org/presentationml/2006/main">
  <p:tag name="KSO_WM_SPECIAL_SOURCE" val="bdnull"/>
</p:tagLst>
</file>

<file path=ppt/tags/tag155.xml><?xml version="1.0" encoding="utf-8"?>
<p:tagLst xmlns:p="http://schemas.openxmlformats.org/presentationml/2006/main">
  <p:tag name="KSO_WM_SPECIAL_SOURCE" val="bdnull"/>
</p:tagLst>
</file>

<file path=ppt/tags/tag156.xml><?xml version="1.0" encoding="utf-8"?>
<p:tagLst xmlns:p="http://schemas.openxmlformats.org/presentationml/2006/main">
  <p:tag name="KSO_WM_SPECIAL_SOURCE" val="bdnull"/>
</p:tagLst>
</file>

<file path=ppt/tags/tag157.xml><?xml version="1.0" encoding="utf-8"?>
<p:tagLst xmlns:p="http://schemas.openxmlformats.org/presentationml/2006/main">
  <p:tag name="KSO_WM_SPECIAL_SOURCE" val="bdnull"/>
</p:tagLst>
</file>

<file path=ppt/tags/tag158.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414"/>
  <p:tag name="KSO_WM_UNIT_TYPE" val="a"/>
  <p:tag name="KSO_WM_UNIT_INDEX" val="1"/>
  <p:tag name="KSO_WM_UNIT_ID" val="custom160414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2"/>
</p:tagLst>
</file>

<file path=ppt/tags/tag63.xml><?xml version="1.0" encoding="utf-8"?>
<p:tagLst xmlns:p="http://schemas.openxmlformats.org/presentationml/2006/main">
  <p:tag name="KSO_WM_TAG_VERSION" val="1.0"/>
  <p:tag name="KSO_WM_BEAUTIFY_FLAG" val="#wm#"/>
  <p:tag name="KSO_WM_TEMPLATE_CATEGORY" val="custom"/>
  <p:tag name="KSO_WM_TEMPLATE_INDEX" val="160414"/>
  <p:tag name="KSO_WM_UNIT_TYPE" val="b"/>
  <p:tag name="KSO_WM_UNIT_INDEX" val="1"/>
  <p:tag name="KSO_WM_UNIT_ID" val="custom160414_1*b*1"/>
  <p:tag name="KSO_WM_UNIT_CLEAR" val="1"/>
  <p:tag name="KSO_WM_UNIT_LAYERLEVEL" val="1"/>
  <p:tag name="KSO_WM_UNIT_VALUE" val="35"/>
  <p:tag name="KSO_WM_UNIT_ISCONTENTSTITLE" val="0"/>
  <p:tag name="KSO_WM_UNIT_HIGHLIGHT" val="0"/>
  <p:tag name="KSO_WM_UNIT_COMPATIBLE" val="0"/>
  <p:tag name="KSO_WM_UNIT_PRESET_TEXT_INDEX" val="4"/>
  <p:tag name="KSO_WM_UNIT_PRESET_TEXT_LEN" val="26"/>
</p:tagLst>
</file>

<file path=ppt/tags/tag64.xml><?xml version="1.0" encoding="utf-8"?>
<p:tagLst xmlns:p="http://schemas.openxmlformats.org/presentationml/2006/main">
  <p:tag name="KSO_WM_TAG_VERSION" val="1.0"/>
  <p:tag name="KSO_WM_BEAUTIFY_FLAG" val="#wm#"/>
  <p:tag name="KSO_WM_TEMPLATE_CATEGORY" val="custom"/>
  <p:tag name="KSO_WM_TEMPLATE_INDEX" val="160414"/>
  <p:tag name="KSO_WM_UNIT_TYPE" val="a"/>
  <p:tag name="KSO_WM_UNIT_INDEX" val="1"/>
  <p:tag name="KSO_WM_UNIT_ID" val="custom160414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2"/>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414"/>
  <p:tag name="KSO_WM_UNIT_TYPE" val="b"/>
  <p:tag name="KSO_WM_UNIT_INDEX" val="1"/>
  <p:tag name="KSO_WM_UNIT_ID" val="custom160414_1*b*1"/>
  <p:tag name="KSO_WM_UNIT_CLEAR" val="1"/>
  <p:tag name="KSO_WM_UNIT_LAYERLEVEL" val="1"/>
  <p:tag name="KSO_WM_UNIT_VALUE" val="35"/>
  <p:tag name="KSO_WM_UNIT_ISCONTENTSTITLE" val="0"/>
  <p:tag name="KSO_WM_UNIT_HIGHLIGHT" val="0"/>
  <p:tag name="KSO_WM_UNIT_COMPATIBLE" val="0"/>
  <p:tag name="KSO_WM_UNIT_PRESET_TEXT_INDEX" val="4"/>
  <p:tag name="KSO_WM_UNIT_PRESET_TEXT_LEN" val="26"/>
</p:tagLst>
</file>

<file path=ppt/tags/tag66.xml><?xml version="1.0" encoding="utf-8"?>
<p:tagLst xmlns:p="http://schemas.openxmlformats.org/presentationml/2006/main">
  <p:tag name="KSO_WM_TEMPLATE_THUMBS_INDEX" val="1、9、12、13、16、17、22、29、30"/>
  <p:tag name="KSO_WM_TEMPLATE_CATEGORY" val="custom"/>
  <p:tag name="KSO_WM_TEMPLATE_INDEX" val="160414"/>
  <p:tag name="KSO_WM_TAG_VERSION" val="1.0"/>
  <p:tag name="KSO_WM_SLIDE_ID" val="custom160414_1"/>
  <p:tag name="KSO_WM_SLIDE_INDEX" val="1"/>
  <p:tag name="KSO_WM_SLIDE_ITEM_CNT" val="2"/>
  <p:tag name="KSO_WM_SLIDE_LAYOUT" val="a_b"/>
  <p:tag name="KSO_WM_SLIDE_LAYOUT_CNT" val="1_1"/>
  <p:tag name="KSO_WM_SLIDE_TYPE" val="title"/>
  <p:tag name="KSO_WM_BEAUTIFY_FLAG" val="#wm#"/>
  <p:tag name="KSO_WM_SPECIAL_SOURCE" val="bdnull"/>
</p:tagLst>
</file>

<file path=ppt/tags/tag67.xml><?xml version="1.0" encoding="utf-8"?>
<p:tagLst xmlns:p="http://schemas.openxmlformats.org/presentationml/2006/main">
  <p:tag name="KSO_WM_TAG_VERSION" val="1.0"/>
  <p:tag name="KSO_WM_BEAUTIFY_FLAG" val="#wm#"/>
  <p:tag name="KSO_WM_TEMPLATE_CATEGORY" val="custom"/>
  <p:tag name="KSO_WM_TEMPLATE_INDEX" val="160414"/>
  <p:tag name="KSO_WM_UNIT_TYPE" val="a"/>
  <p:tag name="KSO_WM_UNIT_INDEX" val="1"/>
  <p:tag name="KSO_WM_UNIT_ID" val="custom160414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2"/>
</p:tagLst>
</file>

<file path=ppt/tags/tag68.xml><?xml version="1.0" encoding="utf-8"?>
<p:tagLst xmlns:p="http://schemas.openxmlformats.org/presentationml/2006/main">
  <p:tag name="KSO_WM_TAG_VERSION" val="1.0"/>
  <p:tag name="KSO_WM_BEAUTIFY_FLAG" val="#wm#"/>
  <p:tag name="KSO_WM_TEMPLATE_CATEGORY" val="custom"/>
  <p:tag name="KSO_WM_TEMPLATE_INDEX" val="160414"/>
  <p:tag name="KSO_WM_UNIT_TYPE" val="b"/>
  <p:tag name="KSO_WM_UNIT_INDEX" val="1"/>
  <p:tag name="KSO_WM_UNIT_ID" val="custom160414_1*b*1"/>
  <p:tag name="KSO_WM_UNIT_CLEAR" val="1"/>
  <p:tag name="KSO_WM_UNIT_LAYERLEVEL" val="1"/>
  <p:tag name="KSO_WM_UNIT_VALUE" val="35"/>
  <p:tag name="KSO_WM_UNIT_ISCONTENTSTITLE" val="0"/>
  <p:tag name="KSO_WM_UNIT_HIGHLIGHT" val="0"/>
  <p:tag name="KSO_WM_UNIT_COMPATIBLE" val="0"/>
  <p:tag name="KSO_WM_UNIT_PRESET_TEXT_INDEX" val="4"/>
  <p:tag name="KSO_WM_UNIT_PRESET_TEXT_LEN" val="26"/>
</p:tagLst>
</file>

<file path=ppt/tags/tag69.xml><?xml version="1.0" encoding="utf-8"?>
<p:tagLst xmlns:p="http://schemas.openxmlformats.org/presentationml/2006/main">
  <p:tag name="KSO_WM_TAG_VERSION" val="1.0"/>
  <p:tag name="KSO_WM_BEAUTIFY_FLAG" val="#wm#"/>
  <p:tag name="KSO_WM_TEMPLATE_CATEGORY" val="custom"/>
  <p:tag name="KSO_WM_TEMPLATE_INDEX" val="160414"/>
  <p:tag name="KSO_WM_UNIT_TYPE" val="a"/>
  <p:tag name="KSO_WM_UNIT_INDEX" val="1"/>
  <p:tag name="KSO_WM_UNIT_ID" val="custom160414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custom"/>
  <p:tag name="KSO_WM_TEMPLATE_INDEX" val="160414"/>
  <p:tag name="KSO_WM_UNIT_TYPE" val="b"/>
  <p:tag name="KSO_WM_UNIT_INDEX" val="1"/>
  <p:tag name="KSO_WM_UNIT_ID" val="custom160414_1*b*1"/>
  <p:tag name="KSO_WM_UNIT_CLEAR" val="1"/>
  <p:tag name="KSO_WM_UNIT_LAYERLEVEL" val="1"/>
  <p:tag name="KSO_WM_UNIT_VALUE" val="35"/>
  <p:tag name="KSO_WM_UNIT_ISCONTENTSTITLE" val="0"/>
  <p:tag name="KSO_WM_UNIT_HIGHLIGHT" val="0"/>
  <p:tag name="KSO_WM_UNIT_COMPATIBLE" val="0"/>
  <p:tag name="KSO_WM_UNIT_PRESET_TEXT_INDEX" val="4"/>
  <p:tag name="KSO_WM_UNIT_PRESET_TEXT_LEN" val="26"/>
</p:tagLst>
</file>

<file path=ppt/tags/tag71.xml><?xml version="1.0" encoding="utf-8"?>
<p:tagLst xmlns:p="http://schemas.openxmlformats.org/presentationml/2006/main">
  <p:tag name="KSO_WM_TEMPLATE_THUMBS_INDEX" val="1、9、12、13、16、17、22、29、30"/>
  <p:tag name="KSO_WM_TEMPLATE_CATEGORY" val="custom"/>
  <p:tag name="KSO_WM_TEMPLATE_INDEX" val="160414"/>
  <p:tag name="KSO_WM_TAG_VERSION" val="1.0"/>
  <p:tag name="KSO_WM_SLIDE_ID" val="custom160414_1"/>
  <p:tag name="KSO_WM_SLIDE_INDEX" val="1"/>
  <p:tag name="KSO_WM_SLIDE_ITEM_CNT" val="2"/>
  <p:tag name="KSO_WM_SLIDE_LAYOUT" val="a_b"/>
  <p:tag name="KSO_WM_SLIDE_LAYOUT_CNT" val="1_1"/>
  <p:tag name="KSO_WM_SLIDE_TYPE" val="title"/>
  <p:tag name="KSO_WM_BEAUTIFY_FLAG" val="#wm#"/>
  <p:tag name="KSO_WM_SPECIAL_SOURCE" val="bdnull"/>
</p:tagLst>
</file>

<file path=ppt/tags/tag72.xml><?xml version="1.0" encoding="utf-8"?>
<p:tagLst xmlns:p="http://schemas.openxmlformats.org/presentationml/2006/main">
  <p:tag name="KSO_WM_SPECIAL_SOURCE" val="bdnul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UNIT_PLACING_PICTURE_USER_VIEWPORT" val="{&quot;height&quot;:7596.8503937007872,&quot;width&quot;:9436.9763779527566}"/>
</p:tagLst>
</file>

<file path=ppt/tags/tag75.xml><?xml version="1.0" encoding="utf-8"?>
<p:tagLst xmlns:p="http://schemas.openxmlformats.org/presentationml/2006/main">
  <p:tag name="KSO_WM_SPECIAL_SOURCE" val="bdnull"/>
</p:tagLst>
</file>

<file path=ppt/tags/tag76.xml><?xml version="1.0" encoding="utf-8"?>
<p:tagLst xmlns:p="http://schemas.openxmlformats.org/presentationml/2006/main">
  <p:tag name="KSO_WM_SPECIAL_SOURCE" val="bdnull"/>
</p:tagLst>
</file>

<file path=ppt/tags/tag77.xml><?xml version="1.0" encoding="utf-8"?>
<p:tagLst xmlns:p="http://schemas.openxmlformats.org/presentationml/2006/main">
  <p:tag name="KSO_WM_SPECIAL_SOURCE" val="bdnull"/>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PECIAL_SOURCE" val="bdnull"/>
</p:tagLst>
</file>

<file path=ppt/tags/tag81.xml><?xml version="1.0" encoding="utf-8"?>
<p:tagLst xmlns:p="http://schemas.openxmlformats.org/presentationml/2006/main">
  <p:tag name="KSO_WM_SPECIAL_SOURCE" val="bdnul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SPECIAL_SOURCE" val="bdnull"/>
</p:tagLst>
</file>

<file path=ppt/tags/tag84.xml><?xml version="1.0" encoding="utf-8"?>
<p:tagLst xmlns:p="http://schemas.openxmlformats.org/presentationml/2006/main">
  <p:tag name="KSO_WM_UNIT_PLACING_PICTURE_USER_VIEWPORT" val="{&quot;height&quot;:9135,&quot;width&quot;:10500}"/>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SPECIAL_SOURCE" val="bdnull"/>
</p:tagLst>
</file>

<file path=ppt/tags/tag87.xml><?xml version="1.0" encoding="utf-8"?>
<p:tagLst xmlns:p="http://schemas.openxmlformats.org/presentationml/2006/main">
  <p:tag name="KSO_WM_SPECIAL_SOURCE" val="bdnull"/>
</p:tagLst>
</file>

<file path=ppt/tags/tag88.xml><?xml version="1.0" encoding="utf-8"?>
<p:tagLst xmlns:p="http://schemas.openxmlformats.org/presentationml/2006/main">
  <p:tag name="KSO_WM_SPECIAL_SOURCE" val="bdnul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PECIAL_SOURCE" val="bdnul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SPECIAL_SOURCE" val="bdnul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SPECIAL_SOURCE" val="bdnull"/>
</p:tagLst>
</file>

<file path=ppt/tags/tag97.xml><?xml version="1.0" encoding="utf-8"?>
<p:tagLst xmlns:p="http://schemas.openxmlformats.org/presentationml/2006/main">
  <p:tag name="KSO_WM_SPECIAL_SOURCE" val="bdnull"/>
</p:tagLst>
</file>

<file path=ppt/tags/tag98.xml><?xml version="1.0" encoding="utf-8"?>
<p:tagLst xmlns:p="http://schemas.openxmlformats.org/presentationml/2006/main">
  <p:tag name="KSO_WM_SPECIAL_SOURCE" val="bdnull"/>
</p:tagLst>
</file>

<file path=ppt/tags/tag99.xml><?xml version="1.0" encoding="utf-8"?>
<p:tagLst xmlns:p="http://schemas.openxmlformats.org/presentationml/2006/main">
  <p:tag name="MH" val="20181212194216"/>
  <p:tag name="MH_LIBRARY" val="GRAPHIC"/>
  <p:tag name="MH_TYPE" val="Title"/>
  <p:tag name="MH_ORDER"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11696</Words>
  <Application>WPS 演示</Application>
  <PresentationFormat>宽屏</PresentationFormat>
  <Paragraphs>862</Paragraphs>
  <Slides>83</Slides>
  <Notes>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83</vt:i4>
      </vt:variant>
    </vt:vector>
  </HeadingPairs>
  <TitlesOfParts>
    <vt:vector size="105" baseType="lpstr">
      <vt:lpstr>Arial</vt:lpstr>
      <vt:lpstr>宋体</vt:lpstr>
      <vt:lpstr>Wingdings</vt:lpstr>
      <vt:lpstr>微软雅黑</vt:lpstr>
      <vt:lpstr>Wingdings</vt:lpstr>
      <vt:lpstr>黑体</vt:lpstr>
      <vt:lpstr>Impact</vt:lpstr>
      <vt:lpstr>Dotum</vt:lpstr>
      <vt:lpstr>方正正纤黑简体</vt:lpstr>
      <vt:lpstr>方正黑体_GBK</vt:lpstr>
      <vt:lpstr>Arial Unicode MS</vt:lpstr>
      <vt:lpstr>Arial Narrow</vt:lpstr>
      <vt:lpstr>等线</vt:lpstr>
      <vt:lpstr>Calibri</vt:lpstr>
      <vt:lpstr>Calibri</vt:lpstr>
      <vt:lpstr>Wingdings</vt:lpstr>
      <vt:lpstr>Times New Roman</vt:lpstr>
      <vt:lpstr>Arial</vt:lpstr>
      <vt:lpstr>Trebuchet MS</vt:lpstr>
      <vt:lpstr>Arial Unicode MS</vt:lpstr>
      <vt:lpstr>Times New Roman</vt:lpstr>
      <vt:lpstr>Office 主题​​</vt:lpstr>
      <vt:lpstr>深圳市垃圾分类公众教育蒲公英计划</vt:lpstr>
      <vt:lpstr>深圳市垃圾分类公众教育蒲公英计划</vt:lpstr>
      <vt:lpstr>PowerPoint 演示文稿</vt:lpstr>
      <vt:lpstr>PowerPoint 演示文稿</vt:lpstr>
      <vt:lpstr>PowerPoint 演示文稿</vt:lpstr>
      <vt:lpstr>PowerPoint 演示文稿</vt:lpstr>
      <vt:lpstr>PowerPoint 演示文稿</vt:lpstr>
      <vt:lpstr>PowerPoint 演示文稿</vt:lpstr>
      <vt:lpstr>2.1 政策要求</vt:lpstr>
      <vt:lpstr>2.1 政策要求</vt:lpstr>
      <vt:lpstr>PowerPoint 演示文稿</vt:lpstr>
      <vt:lpstr>PowerPoint 演示文稿</vt:lpstr>
      <vt:lpstr>PowerPoint 演示文稿</vt:lpstr>
      <vt:lpstr>PowerPoint 演示文稿</vt:lpstr>
      <vt:lpstr>《关于进一步推进生活垃圾分类工作的若干意见》解读</vt:lpstr>
      <vt:lpstr>PowerPoint 演示文稿</vt:lpstr>
      <vt:lpstr>我市工作实施方案  2021-2025年</vt:lpstr>
      <vt:lpstr>PowerPoint 演示文稿</vt:lpstr>
      <vt:lpstr>PowerPoint 演示文稿</vt:lpstr>
      <vt:lpstr>德阳 垃圾分类 大事记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4.2.1 初步形成“德阳经验”的三个体系</vt:lpstr>
      <vt:lpstr>4.2.1 三个体系</vt:lpstr>
      <vt:lpstr>4.2.1 三个体系</vt:lpstr>
      <vt:lpstr>“蒲公英计划”实施阶段性成果：</vt:lpstr>
      <vt:lpstr>4.2.1 三个体系</vt:lpstr>
      <vt:lpstr>4.2.1 三个体系</vt:lpstr>
      <vt:lpstr>PowerPoint 演示文稿</vt:lpstr>
      <vt:lpstr>4.2.2 两个目标</vt:lpstr>
      <vt:lpstr>4.2.2 两个目标</vt:lpstr>
      <vt:lpstr> 	社区的应用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《德阳市生活垃圾分类公众教育蒲公英讲师队伍管理办法》</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垃圾分类督导员  工作指导：</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垃圾分类管理中心</dc:creator>
  <cp:lastModifiedBy>user</cp:lastModifiedBy>
  <cp:revision>225</cp:revision>
  <dcterms:created xsi:type="dcterms:W3CDTF">2022-05-30T08:49:54Z</dcterms:created>
  <dcterms:modified xsi:type="dcterms:W3CDTF">2022-05-30T08:49:54Z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2052-11.8.2.10422</vt:lpwstr>
  </property>
  <property fmtid="{D5CDD505-2E9C-101B-9397-08002B2CF9AE}" pid="3" name="ICV">
    <vt:lpwstr>8ED264369146414484B695AF0EA2EBE2</vt:lpwstr>
  </property>
</Properties>
</file>