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303" r:id="rId4"/>
    <p:sldId id="298" r:id="rId5"/>
    <p:sldId id="299" r:id="rId6"/>
    <p:sldId id="301" r:id="rId7"/>
    <p:sldId id="300" r:id="rId8"/>
    <p:sldId id="302" r:id="rId9"/>
    <p:sldId id="304" r:id="rId10"/>
    <p:sldId id="270" r:id="rId11"/>
    <p:sldId id="310" r:id="rId12"/>
    <p:sldId id="312" r:id="rId13"/>
    <p:sldId id="311" r:id="rId14"/>
    <p:sldId id="313" r:id="rId15"/>
    <p:sldId id="314" r:id="rId16"/>
    <p:sldId id="315" r:id="rId17"/>
    <p:sldId id="316" r:id="rId18"/>
    <p:sldId id="317" r:id="rId19"/>
    <p:sldId id="305" r:id="rId20"/>
    <p:sldId id="318" r:id="rId21"/>
    <p:sldId id="319" r:id="rId22"/>
    <p:sldId id="320" r:id="rId23"/>
    <p:sldId id="322" r:id="rId24"/>
    <p:sldId id="29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14"/>
    <a:srgbClr val="9F2A14"/>
    <a:srgbClr val="E6B400"/>
    <a:srgbClr val="1A702C"/>
    <a:srgbClr val="007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1" autoAdjust="0"/>
    <p:restoredTop sz="94660"/>
  </p:normalViewPr>
  <p:slideViewPr>
    <p:cSldViewPr snapToGrid="0">
      <p:cViewPr>
        <p:scale>
          <a:sx n="50" d="100"/>
          <a:sy n="50" d="100"/>
        </p:scale>
        <p:origin x="154" y="7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0EC6C-C093-491C-A7F6-5B1F98DB5C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E880A-7345-4547-A70A-8276B095A9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43E31B-43F6-4B2F-80BD-899517FBC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CB9BEF-A6B4-4D70-A298-81ED7EAF76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7" b="3113"/>
          <a:stretch>
            <a:fillRect/>
          </a:stretch>
        </p:blipFill>
        <p:spPr>
          <a:xfrm>
            <a:off x="115929" y="63281"/>
            <a:ext cx="11866312" cy="6730584"/>
          </a:xfrm>
          <a:custGeom>
            <a:avLst/>
            <a:gdLst>
              <a:gd name="connsiteX0" fmla="*/ 0 w 11866312"/>
              <a:gd name="connsiteY0" fmla="*/ 0 h 6730584"/>
              <a:gd name="connsiteX1" fmla="*/ 3244399 w 11866312"/>
              <a:gd name="connsiteY1" fmla="*/ 0 h 6730584"/>
              <a:gd name="connsiteX2" fmla="*/ 3195423 w 11866312"/>
              <a:gd name="connsiteY2" fmla="*/ 64176 h 6730584"/>
              <a:gd name="connsiteX3" fmla="*/ 2827244 w 11866312"/>
              <a:gd name="connsiteY3" fmla="*/ 1221699 h 6730584"/>
              <a:gd name="connsiteX4" fmla="*/ 5877743 w 11866312"/>
              <a:gd name="connsiteY4" fmla="*/ 3650106 h 6730584"/>
              <a:gd name="connsiteX5" fmla="*/ 8928242 w 11866312"/>
              <a:gd name="connsiteY5" fmla="*/ 1221699 h 6730584"/>
              <a:gd name="connsiteX6" fmla="*/ 8560063 w 11866312"/>
              <a:gd name="connsiteY6" fmla="*/ 64176 h 6730584"/>
              <a:gd name="connsiteX7" fmla="*/ 8511088 w 11866312"/>
              <a:gd name="connsiteY7" fmla="*/ 0 h 6730584"/>
              <a:gd name="connsiteX8" fmla="*/ 11866312 w 11866312"/>
              <a:gd name="connsiteY8" fmla="*/ 0 h 6730584"/>
              <a:gd name="connsiteX9" fmla="*/ 11866312 w 11866312"/>
              <a:gd name="connsiteY9" fmla="*/ 6730584 h 6730584"/>
              <a:gd name="connsiteX10" fmla="*/ 0 w 11866312"/>
              <a:gd name="connsiteY10" fmla="*/ 6730584 h 673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6312" h="6730584">
                <a:moveTo>
                  <a:pt x="0" y="0"/>
                </a:moveTo>
                <a:lnTo>
                  <a:pt x="3244399" y="0"/>
                </a:lnTo>
                <a:lnTo>
                  <a:pt x="3195423" y="64176"/>
                </a:lnTo>
                <a:cubicBezTo>
                  <a:pt x="2960619" y="408265"/>
                  <a:pt x="2827244" y="802583"/>
                  <a:pt x="2827244" y="1221699"/>
                </a:cubicBezTo>
                <a:cubicBezTo>
                  <a:pt x="2827244" y="2562871"/>
                  <a:pt x="4193000" y="3650106"/>
                  <a:pt x="5877743" y="3650106"/>
                </a:cubicBezTo>
                <a:cubicBezTo>
                  <a:pt x="7562487" y="3650106"/>
                  <a:pt x="8928242" y="2562871"/>
                  <a:pt x="8928242" y="1221699"/>
                </a:cubicBezTo>
                <a:cubicBezTo>
                  <a:pt x="8928242" y="802583"/>
                  <a:pt x="8794868" y="408265"/>
                  <a:pt x="8560063" y="64176"/>
                </a:cubicBezTo>
                <a:lnTo>
                  <a:pt x="8511088" y="0"/>
                </a:lnTo>
                <a:lnTo>
                  <a:pt x="11866312" y="0"/>
                </a:lnTo>
                <a:lnTo>
                  <a:pt x="11866312" y="6730584"/>
                </a:lnTo>
                <a:lnTo>
                  <a:pt x="0" y="6730584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r="61169" b="86336"/>
          <a:stretch>
            <a:fillRect/>
          </a:stretch>
        </p:blipFill>
        <p:spPr>
          <a:xfrm>
            <a:off x="528955" y="478790"/>
            <a:ext cx="1652270" cy="16878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9" t="38836" r="53012" b="48931"/>
          <a:stretch>
            <a:fillRect/>
          </a:stretch>
        </p:blipFill>
        <p:spPr>
          <a:xfrm>
            <a:off x="9150350" y="748030"/>
            <a:ext cx="1517015" cy="13531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0" t="13022" r="46889" b="75108"/>
          <a:stretch>
            <a:fillRect/>
          </a:stretch>
        </p:blipFill>
        <p:spPr>
          <a:xfrm>
            <a:off x="2919095" y="726440"/>
            <a:ext cx="1685290" cy="1397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6" t="25678" r="62309" b="61448"/>
          <a:stretch>
            <a:fillRect/>
          </a:stretch>
        </p:blipFill>
        <p:spPr>
          <a:xfrm>
            <a:off x="6839585" y="657225"/>
            <a:ext cx="1539875" cy="15805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9" t="8524" r="27666" b="42077"/>
          <a:stretch>
            <a:fillRect/>
          </a:stretch>
        </p:blipFill>
        <p:spPr>
          <a:xfrm>
            <a:off x="5104270" y="127416"/>
            <a:ext cx="1364105" cy="111295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8146074" y="476728"/>
            <a:ext cx="309802" cy="450163"/>
            <a:chOff x="8174631" y="903499"/>
            <a:chExt cx="309802" cy="450163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8245908" y="903499"/>
              <a:ext cx="238525" cy="362938"/>
            </a:xfrm>
            <a:prstGeom prst="line">
              <a:avLst/>
            </a:prstGeom>
            <a:ln w="28575">
              <a:solidFill>
                <a:srgbClr val="1A70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8174631" y="1284234"/>
              <a:ext cx="52499" cy="69428"/>
            </a:xfrm>
            <a:prstGeom prst="ellipse">
              <a:avLst/>
            </a:prstGeom>
            <a:noFill/>
            <a:ln w="28575">
              <a:solidFill>
                <a:srgbClr val="1A7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614969" y="609488"/>
            <a:ext cx="264360" cy="322876"/>
            <a:chOff x="3920250" y="3010843"/>
            <a:chExt cx="264360" cy="322876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3972414" y="3010843"/>
              <a:ext cx="212196" cy="322876"/>
            </a:xfrm>
            <a:prstGeom prst="line">
              <a:avLst/>
            </a:prstGeom>
            <a:ln w="28575">
              <a:solidFill>
                <a:srgbClr val="E6B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3920250" y="3103165"/>
              <a:ext cx="46704" cy="61764"/>
            </a:xfrm>
            <a:prstGeom prst="ellipse">
              <a:avLst/>
            </a:prstGeom>
            <a:noFill/>
            <a:ln w="28575">
              <a:solidFill>
                <a:srgbClr val="E6B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45622" y="2133129"/>
            <a:ext cx="243309" cy="322876"/>
            <a:chOff x="3972729" y="2983245"/>
            <a:chExt cx="243309" cy="32287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3972729" y="2983245"/>
              <a:ext cx="212196" cy="322876"/>
            </a:xfrm>
            <a:prstGeom prst="line">
              <a:avLst/>
            </a:prstGeom>
            <a:ln w="28575">
              <a:solidFill>
                <a:srgbClr val="9F2A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4146189" y="3213749"/>
              <a:ext cx="69849" cy="92372"/>
            </a:xfrm>
            <a:prstGeom prst="ellipse">
              <a:avLst/>
            </a:prstGeom>
            <a:noFill/>
            <a:ln w="28575">
              <a:solidFill>
                <a:srgbClr val="9F2A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58508" y="1682627"/>
            <a:ext cx="309802" cy="450163"/>
            <a:chOff x="8174631" y="903499"/>
            <a:chExt cx="309802" cy="450163"/>
          </a:xfrm>
        </p:grpSpPr>
        <p:cxnSp>
          <p:nvCxnSpPr>
            <p:cNvPr id="52" name="直接连接符 51"/>
            <p:cNvCxnSpPr/>
            <p:nvPr/>
          </p:nvCxnSpPr>
          <p:spPr>
            <a:xfrm flipH="1">
              <a:off x="8245908" y="903499"/>
              <a:ext cx="238525" cy="362938"/>
            </a:xfrm>
            <a:prstGeom prst="line">
              <a:avLst/>
            </a:prstGeom>
            <a:ln w="28575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174631" y="1284234"/>
              <a:ext cx="52499" cy="69428"/>
            </a:xfrm>
            <a:prstGeom prst="ellipse">
              <a:avLst/>
            </a:prstGeom>
            <a:noFill/>
            <a:ln w="28575">
              <a:solidFill>
                <a:srgbClr val="0078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582035" y="2718435"/>
            <a:ext cx="55092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知  多  少 ？？</a:t>
            </a:r>
            <a:endParaRPr lang="zh-CN" alt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易拉罐.jpg易拉罐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305675" y="2061210"/>
            <a:ext cx="4523740" cy="2867660"/>
          </a:xfrm>
          <a:prstGeom prst="rect">
            <a:avLst/>
          </a:prstGeom>
        </p:spPr>
      </p:pic>
      <p:pic>
        <p:nvPicPr>
          <p:cNvPr id="13" name="图片 12" descr="C:\Users\Administrator\Desktop\矿泉水瓶.jpg矿泉水瓶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6885" y="2060575"/>
            <a:ext cx="4349115" cy="28682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矿泉水瓶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易拉罐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930" y="2835275"/>
            <a:ext cx="2364105" cy="1671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可回收物</a:t>
            </a:r>
            <a:endParaRPr lang="zh-CN" altLang="en-US" sz="28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6805" y="153924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可回收物</a:t>
            </a:r>
            <a:endParaRPr lang="zh-CN" altLang="en-US" sz="28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5" grpId="1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废旧电池.jpg废旧电池"/>
          <p:cNvPicPr>
            <a:picLocks noChangeAspect="1"/>
          </p:cNvPicPr>
          <p:nvPr/>
        </p:nvPicPr>
        <p:blipFill>
          <a:blip r:embed="rId1"/>
          <a:srcRect r="115" b="8374"/>
          <a:stretch>
            <a:fillRect/>
          </a:stretch>
        </p:blipFill>
        <p:spPr>
          <a:xfrm>
            <a:off x="7329170" y="2061210"/>
            <a:ext cx="4603115" cy="2867660"/>
          </a:xfrm>
          <a:prstGeom prst="rect">
            <a:avLst/>
          </a:prstGeom>
        </p:spPr>
      </p:pic>
      <p:pic>
        <p:nvPicPr>
          <p:cNvPr id="13" name="图片 12" descr="C:\Users\Administrator\Desktop\旧手机.jpg旧手机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1790" y="2061210"/>
            <a:ext cx="4485005" cy="28676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旧手机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3529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充电废电池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2415540"/>
            <a:ext cx="2014855" cy="1829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有害垃圾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9670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有害垃圾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2" grpId="1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过期药品.jpg过期药品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305675" y="2120900"/>
            <a:ext cx="4523740" cy="2748280"/>
          </a:xfrm>
          <a:prstGeom prst="rect">
            <a:avLst/>
          </a:prstGeom>
        </p:spPr>
      </p:pic>
      <p:pic>
        <p:nvPicPr>
          <p:cNvPr id="13" name="图片 12" descr="C:\Users\Administrator\Desktop\杀虫剂.jpg杀虫剂"/>
          <p:cNvPicPr>
            <a:picLocks noChangeAspect="1"/>
          </p:cNvPicPr>
          <p:nvPr/>
        </p:nvPicPr>
        <p:blipFill>
          <a:blip r:embed="rId2"/>
          <a:srcRect r="1541" b="8634"/>
          <a:stretch>
            <a:fillRect/>
          </a:stretch>
        </p:blipFill>
        <p:spPr>
          <a:xfrm>
            <a:off x="476885" y="2061210"/>
            <a:ext cx="4385310" cy="28676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杀虫剂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过期药品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9120" y="2803525"/>
            <a:ext cx="1585595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过期</a:t>
            </a:r>
            <a:endParaRPr lang="zh-CN" altLang="en-US"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乘号 11"/>
          <p:cNvSpPr/>
          <p:nvPr/>
        </p:nvSpPr>
        <p:spPr>
          <a:xfrm>
            <a:off x="9856470" y="2803525"/>
            <a:ext cx="1084580" cy="945515"/>
          </a:xfrm>
          <a:prstGeom prst="mathMultiply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95" y="2263140"/>
            <a:ext cx="2332355" cy="23323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有害垃圾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32190" y="153924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有害垃圾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6" grpId="1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花生壳.jpg花生壳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10475" y="2061845"/>
            <a:ext cx="4154170" cy="2890520"/>
          </a:xfrm>
          <a:prstGeom prst="rect">
            <a:avLst/>
          </a:prstGeom>
        </p:spPr>
      </p:pic>
      <p:pic>
        <p:nvPicPr>
          <p:cNvPr id="13" name="图片 12" descr="C:\Users\Administrator\Desktop\香蕉皮.jpg香蕉皮"/>
          <p:cNvPicPr>
            <a:picLocks noChangeAspect="1"/>
          </p:cNvPicPr>
          <p:nvPr/>
        </p:nvPicPr>
        <p:blipFill>
          <a:blip r:embed="rId2"/>
          <a:srcRect r="-450" b="4717"/>
          <a:stretch>
            <a:fillRect/>
          </a:stretch>
        </p:blipFill>
        <p:spPr>
          <a:xfrm>
            <a:off x="384175" y="2061210"/>
            <a:ext cx="4249420" cy="28911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香蕉皮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花生壳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390" y="2428240"/>
            <a:ext cx="2032635" cy="2001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厨余垃圾</a:t>
            </a:r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3094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厨余垃圾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5" grpId="1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剩饭.jpg剩饭"/>
          <p:cNvPicPr>
            <a:picLocks noChangeAspect="1"/>
          </p:cNvPicPr>
          <p:nvPr/>
        </p:nvPicPr>
        <p:blipFill>
          <a:blip r:embed="rId1"/>
          <a:srcRect l="-1941" t="4451" r="503" b="6554"/>
          <a:stretch>
            <a:fillRect/>
          </a:stretch>
        </p:blipFill>
        <p:spPr>
          <a:xfrm>
            <a:off x="7505065" y="1992630"/>
            <a:ext cx="3938905" cy="2937510"/>
          </a:xfrm>
          <a:prstGeom prst="rect">
            <a:avLst/>
          </a:prstGeom>
        </p:spPr>
      </p:pic>
      <p:pic>
        <p:nvPicPr>
          <p:cNvPr id="13" name="图片 12" descr="C:\Users\Administrator\Desktop\菜叶.jpg菜叶"/>
          <p:cNvPicPr>
            <a:picLocks noChangeAspect="1"/>
          </p:cNvPicPr>
          <p:nvPr/>
        </p:nvPicPr>
        <p:blipFill>
          <a:blip r:embed="rId2"/>
          <a:srcRect l="333" t="1616" r="2428" b="4694"/>
          <a:stretch>
            <a:fillRect/>
          </a:stretch>
        </p:blipFill>
        <p:spPr>
          <a:xfrm>
            <a:off x="384810" y="1992630"/>
            <a:ext cx="3928110" cy="2936875"/>
          </a:xfrm>
          <a:prstGeom prst="flowChartProcess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烂菜叶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剩饭剩菜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920" y="2353945"/>
            <a:ext cx="2282190" cy="22821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厨余垃圾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31580" y="138049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厨余垃圾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5" grpId="1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破碎的碗.jpg破碎的碗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555865" y="2060575"/>
            <a:ext cx="4098925" cy="2891790"/>
          </a:xfrm>
          <a:prstGeom prst="rect">
            <a:avLst/>
          </a:prstGeom>
        </p:spPr>
      </p:pic>
      <p:pic>
        <p:nvPicPr>
          <p:cNvPr id="13" name="图片 12" descr="C:\Users\Administrator\Desktop\破掉的衣服.jpg破掉的衣服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5150" y="2061210"/>
            <a:ext cx="4131310" cy="28911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56945" y="5170805"/>
            <a:ext cx="30365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破掉的衣服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破掉的碗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60" y="2531110"/>
            <a:ext cx="2117090" cy="21170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可回收物</a:t>
            </a:r>
            <a:endParaRPr lang="zh-CN" altLang="en-US" sz="28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31580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其他垃圾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5" grpId="1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一次性餐具.jpg一次性餐具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45400" y="2046605"/>
            <a:ext cx="3886835" cy="2766060"/>
          </a:xfrm>
          <a:prstGeom prst="rect">
            <a:avLst/>
          </a:prstGeom>
        </p:spPr>
      </p:pic>
      <p:pic>
        <p:nvPicPr>
          <p:cNvPr id="13" name="图片 12" descr="C:\Users\Administrator\Desktop\卫生纸.jpg卫生纸"/>
          <p:cNvPicPr>
            <a:picLocks noChangeAspect="1"/>
          </p:cNvPicPr>
          <p:nvPr/>
        </p:nvPicPr>
        <p:blipFill>
          <a:blip r:embed="rId2"/>
          <a:srcRect r="1230" b="4327"/>
          <a:stretch>
            <a:fillRect/>
          </a:stretch>
        </p:blipFill>
        <p:spPr>
          <a:xfrm>
            <a:off x="708025" y="2045970"/>
            <a:ext cx="3853815" cy="27660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56945" y="5170805"/>
            <a:ext cx="4001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用过的卫生纸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37220" y="5170805"/>
            <a:ext cx="3185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一次性餐具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2287905"/>
            <a:ext cx="2019935" cy="20199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31580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其他垃圾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17090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其他垃圾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2" grpId="1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7" b="3113"/>
          <a:stretch>
            <a:fillRect/>
          </a:stretch>
        </p:blipFill>
        <p:spPr>
          <a:xfrm>
            <a:off x="162919" y="107731"/>
            <a:ext cx="11866312" cy="6730584"/>
          </a:xfrm>
          <a:custGeom>
            <a:avLst/>
            <a:gdLst>
              <a:gd name="connsiteX0" fmla="*/ 0 w 11866312"/>
              <a:gd name="connsiteY0" fmla="*/ 0 h 6730584"/>
              <a:gd name="connsiteX1" fmla="*/ 3244399 w 11866312"/>
              <a:gd name="connsiteY1" fmla="*/ 0 h 6730584"/>
              <a:gd name="connsiteX2" fmla="*/ 3195423 w 11866312"/>
              <a:gd name="connsiteY2" fmla="*/ 64176 h 6730584"/>
              <a:gd name="connsiteX3" fmla="*/ 2827244 w 11866312"/>
              <a:gd name="connsiteY3" fmla="*/ 1221699 h 6730584"/>
              <a:gd name="connsiteX4" fmla="*/ 5877743 w 11866312"/>
              <a:gd name="connsiteY4" fmla="*/ 3650106 h 6730584"/>
              <a:gd name="connsiteX5" fmla="*/ 8928242 w 11866312"/>
              <a:gd name="connsiteY5" fmla="*/ 1221699 h 6730584"/>
              <a:gd name="connsiteX6" fmla="*/ 8560063 w 11866312"/>
              <a:gd name="connsiteY6" fmla="*/ 64176 h 6730584"/>
              <a:gd name="connsiteX7" fmla="*/ 8511088 w 11866312"/>
              <a:gd name="connsiteY7" fmla="*/ 0 h 6730584"/>
              <a:gd name="connsiteX8" fmla="*/ 11866312 w 11866312"/>
              <a:gd name="connsiteY8" fmla="*/ 0 h 6730584"/>
              <a:gd name="connsiteX9" fmla="*/ 11866312 w 11866312"/>
              <a:gd name="connsiteY9" fmla="*/ 6730584 h 6730584"/>
              <a:gd name="connsiteX10" fmla="*/ 0 w 11866312"/>
              <a:gd name="connsiteY10" fmla="*/ 6730584 h 673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6312" h="6730584">
                <a:moveTo>
                  <a:pt x="0" y="0"/>
                </a:moveTo>
                <a:lnTo>
                  <a:pt x="3244399" y="0"/>
                </a:lnTo>
                <a:lnTo>
                  <a:pt x="3195423" y="64176"/>
                </a:lnTo>
                <a:cubicBezTo>
                  <a:pt x="2960619" y="408265"/>
                  <a:pt x="2827244" y="802583"/>
                  <a:pt x="2827244" y="1221699"/>
                </a:cubicBezTo>
                <a:cubicBezTo>
                  <a:pt x="2827244" y="2562871"/>
                  <a:pt x="4193000" y="3650106"/>
                  <a:pt x="5877743" y="3650106"/>
                </a:cubicBezTo>
                <a:cubicBezTo>
                  <a:pt x="7562487" y="3650106"/>
                  <a:pt x="8928242" y="2562871"/>
                  <a:pt x="8928242" y="1221699"/>
                </a:cubicBezTo>
                <a:cubicBezTo>
                  <a:pt x="8928242" y="802583"/>
                  <a:pt x="8794868" y="408265"/>
                  <a:pt x="8560063" y="64176"/>
                </a:cubicBezTo>
                <a:lnTo>
                  <a:pt x="8511088" y="0"/>
                </a:lnTo>
                <a:lnTo>
                  <a:pt x="11866312" y="0"/>
                </a:lnTo>
                <a:lnTo>
                  <a:pt x="11866312" y="6730584"/>
                </a:lnTo>
                <a:lnTo>
                  <a:pt x="0" y="673058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1"/>
          <a:stretch>
            <a:fillRect/>
          </a:stretch>
        </p:blipFill>
        <p:spPr>
          <a:xfrm rot="21254810">
            <a:off x="2375378" y="-20880"/>
            <a:ext cx="8253968" cy="188390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>
            <a:fillRect/>
          </a:stretch>
        </p:blipFill>
        <p:spPr>
          <a:xfrm rot="19564774">
            <a:off x="6183142" y="921074"/>
            <a:ext cx="533033" cy="7823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646430" y="1785620"/>
            <a:ext cx="10898505" cy="76835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同学们生活种</a:t>
            </a:r>
            <a:r>
              <a:rPr lang="zh-CN" altLang="en-US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产生的垃圾该怎么分类呢？</a:t>
            </a:r>
            <a:endParaRPr lang="zh-CN" altLang="en-US" sz="4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西瓜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3255" y="1399540"/>
            <a:ext cx="5311140" cy="3807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8260" y="265430"/>
            <a:ext cx="7294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下面这种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垃圾该归到哪一类呢？</a:t>
            </a:r>
            <a:endParaRPr lang="zh-CN" altLang="en-US" sz="4000"/>
          </a:p>
        </p:txBody>
      </p:sp>
      <p:sp>
        <p:nvSpPr>
          <p:cNvPr id="13" name="文本框 12"/>
          <p:cNvSpPr txBox="1"/>
          <p:nvPr/>
        </p:nvSpPr>
        <p:spPr>
          <a:xfrm>
            <a:off x="4981575" y="5459730"/>
            <a:ext cx="1859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西瓜皮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冰棍上的木棒.jpg冰棍上的木棒"/>
          <p:cNvPicPr>
            <a:picLocks noChangeAspect="1"/>
          </p:cNvPicPr>
          <p:nvPr/>
        </p:nvPicPr>
        <p:blipFill>
          <a:blip r:embed="rId1"/>
          <a:srcRect r="938" b="11191"/>
          <a:stretch>
            <a:fillRect/>
          </a:stretch>
        </p:blipFill>
        <p:spPr>
          <a:xfrm>
            <a:off x="3340735" y="1789430"/>
            <a:ext cx="5028565" cy="33813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8260" y="265430"/>
            <a:ext cx="7294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下面这种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垃圾该归到哪一类呢？</a:t>
            </a:r>
            <a:endParaRPr lang="zh-CN" altLang="en-US" sz="4000"/>
          </a:p>
        </p:txBody>
      </p:sp>
      <p:sp>
        <p:nvSpPr>
          <p:cNvPr id="13" name="文本框 12"/>
          <p:cNvSpPr txBox="1"/>
          <p:nvPr/>
        </p:nvSpPr>
        <p:spPr>
          <a:xfrm>
            <a:off x="4214495" y="5414010"/>
            <a:ext cx="3535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冰棍上的木棒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7" b="3113"/>
          <a:stretch>
            <a:fillRect/>
          </a:stretch>
        </p:blipFill>
        <p:spPr>
          <a:xfrm>
            <a:off x="162284" y="121066"/>
            <a:ext cx="11866312" cy="6730584"/>
          </a:xfrm>
          <a:custGeom>
            <a:avLst/>
            <a:gdLst>
              <a:gd name="connsiteX0" fmla="*/ 0 w 11866312"/>
              <a:gd name="connsiteY0" fmla="*/ 0 h 6730584"/>
              <a:gd name="connsiteX1" fmla="*/ 3244399 w 11866312"/>
              <a:gd name="connsiteY1" fmla="*/ 0 h 6730584"/>
              <a:gd name="connsiteX2" fmla="*/ 3195423 w 11866312"/>
              <a:gd name="connsiteY2" fmla="*/ 64176 h 6730584"/>
              <a:gd name="connsiteX3" fmla="*/ 2827244 w 11866312"/>
              <a:gd name="connsiteY3" fmla="*/ 1221699 h 6730584"/>
              <a:gd name="connsiteX4" fmla="*/ 5877743 w 11866312"/>
              <a:gd name="connsiteY4" fmla="*/ 3650106 h 6730584"/>
              <a:gd name="connsiteX5" fmla="*/ 8928242 w 11866312"/>
              <a:gd name="connsiteY5" fmla="*/ 1221699 h 6730584"/>
              <a:gd name="connsiteX6" fmla="*/ 8560063 w 11866312"/>
              <a:gd name="connsiteY6" fmla="*/ 64176 h 6730584"/>
              <a:gd name="connsiteX7" fmla="*/ 8511088 w 11866312"/>
              <a:gd name="connsiteY7" fmla="*/ 0 h 6730584"/>
              <a:gd name="connsiteX8" fmla="*/ 11866312 w 11866312"/>
              <a:gd name="connsiteY8" fmla="*/ 0 h 6730584"/>
              <a:gd name="connsiteX9" fmla="*/ 11866312 w 11866312"/>
              <a:gd name="connsiteY9" fmla="*/ 6730584 h 6730584"/>
              <a:gd name="connsiteX10" fmla="*/ 0 w 11866312"/>
              <a:gd name="connsiteY10" fmla="*/ 6730584 h 673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6312" h="6730584">
                <a:moveTo>
                  <a:pt x="0" y="0"/>
                </a:moveTo>
                <a:lnTo>
                  <a:pt x="3244399" y="0"/>
                </a:lnTo>
                <a:lnTo>
                  <a:pt x="3195423" y="64176"/>
                </a:lnTo>
                <a:cubicBezTo>
                  <a:pt x="2960619" y="408265"/>
                  <a:pt x="2827244" y="802583"/>
                  <a:pt x="2827244" y="1221699"/>
                </a:cubicBezTo>
                <a:cubicBezTo>
                  <a:pt x="2827244" y="2562871"/>
                  <a:pt x="4193000" y="3650106"/>
                  <a:pt x="5877743" y="3650106"/>
                </a:cubicBezTo>
                <a:cubicBezTo>
                  <a:pt x="7562487" y="3650106"/>
                  <a:pt x="8928242" y="2562871"/>
                  <a:pt x="8928242" y="1221699"/>
                </a:cubicBezTo>
                <a:cubicBezTo>
                  <a:pt x="8928242" y="802583"/>
                  <a:pt x="8794868" y="408265"/>
                  <a:pt x="8560063" y="64176"/>
                </a:cubicBezTo>
                <a:lnTo>
                  <a:pt x="8511088" y="0"/>
                </a:lnTo>
                <a:lnTo>
                  <a:pt x="11866312" y="0"/>
                </a:lnTo>
                <a:lnTo>
                  <a:pt x="11866312" y="6730584"/>
                </a:lnTo>
                <a:lnTo>
                  <a:pt x="0" y="673058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1"/>
          <a:stretch>
            <a:fillRect/>
          </a:stretch>
        </p:blipFill>
        <p:spPr>
          <a:xfrm rot="21254810">
            <a:off x="2368393" y="-20880"/>
            <a:ext cx="8253968" cy="188390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>
            <a:fillRect/>
          </a:stretch>
        </p:blipFill>
        <p:spPr>
          <a:xfrm rot="19564774">
            <a:off x="6183142" y="921074"/>
            <a:ext cx="533033" cy="7823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08455" y="1874520"/>
            <a:ext cx="9143365" cy="70675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亲爱的同学们，知道什么是垃圾分类吗？</a:t>
            </a:r>
            <a:endParaRPr lang="zh-CN" altLang="en-US" sz="4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塑料糖纸.jpg塑料糖纸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00730" y="1399540"/>
            <a:ext cx="5076190" cy="3807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8260" y="265430"/>
            <a:ext cx="7294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下面这种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垃圾该归到哪一类呢？</a:t>
            </a:r>
            <a:endParaRPr lang="zh-CN" altLang="en-US" sz="4000"/>
          </a:p>
        </p:txBody>
      </p:sp>
      <p:sp>
        <p:nvSpPr>
          <p:cNvPr id="13" name="文本框 12"/>
          <p:cNvSpPr txBox="1"/>
          <p:nvPr/>
        </p:nvSpPr>
        <p:spPr>
          <a:xfrm>
            <a:off x="4981575" y="5459730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塑料糖纸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鱼骨头2.jpg鱼骨头2"/>
          <p:cNvPicPr>
            <a:picLocks noChangeAspect="1"/>
          </p:cNvPicPr>
          <p:nvPr/>
        </p:nvPicPr>
        <p:blipFill>
          <a:blip r:embed="rId1"/>
          <a:srcRect l="30348" r="2364" b="12592"/>
          <a:stretch>
            <a:fillRect/>
          </a:stretch>
        </p:blipFill>
        <p:spPr>
          <a:xfrm>
            <a:off x="3185160" y="1433195"/>
            <a:ext cx="4817110" cy="33280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8260" y="265430"/>
            <a:ext cx="7294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下面这种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垃圾该归到哪一类呢？</a:t>
            </a:r>
            <a:endParaRPr lang="zh-CN" altLang="en-US" sz="4000"/>
          </a:p>
        </p:txBody>
      </p:sp>
      <p:sp>
        <p:nvSpPr>
          <p:cNvPr id="13" name="文本框 12"/>
          <p:cNvSpPr txBox="1"/>
          <p:nvPr/>
        </p:nvSpPr>
        <p:spPr>
          <a:xfrm>
            <a:off x="4981575" y="5459730"/>
            <a:ext cx="1859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鱼骨头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C:\Users\Administrator\Desktop\做业本.jpg做业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176270" y="1727518"/>
            <a:ext cx="5311140" cy="31515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8260" y="265430"/>
            <a:ext cx="7294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下面这种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垃圾该归到哪一类呢？</a:t>
            </a:r>
            <a:endParaRPr lang="zh-CN" altLang="en-US" sz="4000"/>
          </a:p>
        </p:txBody>
      </p:sp>
      <p:sp>
        <p:nvSpPr>
          <p:cNvPr id="13" name="文本框 12"/>
          <p:cNvSpPr txBox="1"/>
          <p:nvPr/>
        </p:nvSpPr>
        <p:spPr>
          <a:xfrm>
            <a:off x="4221480" y="5293995"/>
            <a:ext cx="3535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用完的作业本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7" b="3113"/>
          <a:stretch>
            <a:fillRect/>
          </a:stretch>
        </p:blipFill>
        <p:spPr>
          <a:xfrm>
            <a:off x="185779" y="127416"/>
            <a:ext cx="11866312" cy="6730584"/>
          </a:xfrm>
          <a:custGeom>
            <a:avLst/>
            <a:gdLst>
              <a:gd name="connsiteX0" fmla="*/ 0 w 11866312"/>
              <a:gd name="connsiteY0" fmla="*/ 0 h 6730584"/>
              <a:gd name="connsiteX1" fmla="*/ 3244399 w 11866312"/>
              <a:gd name="connsiteY1" fmla="*/ 0 h 6730584"/>
              <a:gd name="connsiteX2" fmla="*/ 3195423 w 11866312"/>
              <a:gd name="connsiteY2" fmla="*/ 64176 h 6730584"/>
              <a:gd name="connsiteX3" fmla="*/ 2827244 w 11866312"/>
              <a:gd name="connsiteY3" fmla="*/ 1221699 h 6730584"/>
              <a:gd name="connsiteX4" fmla="*/ 5877743 w 11866312"/>
              <a:gd name="connsiteY4" fmla="*/ 3650106 h 6730584"/>
              <a:gd name="connsiteX5" fmla="*/ 8928242 w 11866312"/>
              <a:gd name="connsiteY5" fmla="*/ 1221699 h 6730584"/>
              <a:gd name="connsiteX6" fmla="*/ 8560063 w 11866312"/>
              <a:gd name="connsiteY6" fmla="*/ 64176 h 6730584"/>
              <a:gd name="connsiteX7" fmla="*/ 8511088 w 11866312"/>
              <a:gd name="connsiteY7" fmla="*/ 0 h 6730584"/>
              <a:gd name="connsiteX8" fmla="*/ 11866312 w 11866312"/>
              <a:gd name="connsiteY8" fmla="*/ 0 h 6730584"/>
              <a:gd name="connsiteX9" fmla="*/ 11866312 w 11866312"/>
              <a:gd name="connsiteY9" fmla="*/ 6730584 h 6730584"/>
              <a:gd name="connsiteX10" fmla="*/ 0 w 11866312"/>
              <a:gd name="connsiteY10" fmla="*/ 6730584 h 673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6312" h="6730584">
                <a:moveTo>
                  <a:pt x="0" y="0"/>
                </a:moveTo>
                <a:lnTo>
                  <a:pt x="3244399" y="0"/>
                </a:lnTo>
                <a:lnTo>
                  <a:pt x="3195423" y="64176"/>
                </a:lnTo>
                <a:cubicBezTo>
                  <a:pt x="2960619" y="408265"/>
                  <a:pt x="2827244" y="802583"/>
                  <a:pt x="2827244" y="1221699"/>
                </a:cubicBezTo>
                <a:cubicBezTo>
                  <a:pt x="2827244" y="2562871"/>
                  <a:pt x="4193000" y="3650106"/>
                  <a:pt x="5877743" y="3650106"/>
                </a:cubicBezTo>
                <a:cubicBezTo>
                  <a:pt x="7562487" y="3650106"/>
                  <a:pt x="8928242" y="2562871"/>
                  <a:pt x="8928242" y="1221699"/>
                </a:cubicBezTo>
                <a:cubicBezTo>
                  <a:pt x="8928242" y="802583"/>
                  <a:pt x="8794868" y="408265"/>
                  <a:pt x="8560063" y="64176"/>
                </a:cubicBezTo>
                <a:lnTo>
                  <a:pt x="8511088" y="0"/>
                </a:lnTo>
                <a:lnTo>
                  <a:pt x="11866312" y="0"/>
                </a:lnTo>
                <a:lnTo>
                  <a:pt x="11866312" y="6730584"/>
                </a:lnTo>
                <a:lnTo>
                  <a:pt x="0" y="6730584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r="61169" b="86336"/>
          <a:stretch>
            <a:fillRect/>
          </a:stretch>
        </p:blipFill>
        <p:spPr>
          <a:xfrm>
            <a:off x="2412276" y="522463"/>
            <a:ext cx="1844842" cy="188467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9" t="38836" r="53012" b="48931"/>
          <a:stretch>
            <a:fillRect/>
          </a:stretch>
        </p:blipFill>
        <p:spPr>
          <a:xfrm>
            <a:off x="8261110" y="621168"/>
            <a:ext cx="1890962" cy="168726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0" t="13022" r="46889" b="75108"/>
          <a:stretch>
            <a:fillRect/>
          </a:stretch>
        </p:blipFill>
        <p:spPr>
          <a:xfrm>
            <a:off x="4356816" y="1290360"/>
            <a:ext cx="1975360" cy="16372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6" t="25678" r="62309" b="61448"/>
          <a:stretch>
            <a:fillRect/>
          </a:stretch>
        </p:blipFill>
        <p:spPr>
          <a:xfrm>
            <a:off x="6468375" y="683892"/>
            <a:ext cx="1729538" cy="17756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9" t="8524" r="27666" b="42077"/>
          <a:stretch>
            <a:fillRect/>
          </a:stretch>
        </p:blipFill>
        <p:spPr>
          <a:xfrm>
            <a:off x="5104270" y="127416"/>
            <a:ext cx="1364105" cy="111295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8146074" y="476728"/>
            <a:ext cx="309802" cy="450163"/>
            <a:chOff x="8174631" y="903499"/>
            <a:chExt cx="309802" cy="450163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8245908" y="903499"/>
              <a:ext cx="238525" cy="362938"/>
            </a:xfrm>
            <a:prstGeom prst="line">
              <a:avLst/>
            </a:prstGeom>
            <a:ln w="28575">
              <a:solidFill>
                <a:srgbClr val="1A70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8174631" y="1284234"/>
              <a:ext cx="52499" cy="69428"/>
            </a:xfrm>
            <a:prstGeom prst="ellipse">
              <a:avLst/>
            </a:prstGeom>
            <a:noFill/>
            <a:ln w="28575">
              <a:solidFill>
                <a:srgbClr val="1A7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614969" y="609488"/>
            <a:ext cx="264360" cy="322876"/>
            <a:chOff x="3920250" y="3010843"/>
            <a:chExt cx="264360" cy="322876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3972414" y="3010843"/>
              <a:ext cx="212196" cy="322876"/>
            </a:xfrm>
            <a:prstGeom prst="line">
              <a:avLst/>
            </a:prstGeom>
            <a:ln w="28575">
              <a:solidFill>
                <a:srgbClr val="E6B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3920250" y="3103165"/>
              <a:ext cx="46704" cy="61764"/>
            </a:xfrm>
            <a:prstGeom prst="ellipse">
              <a:avLst/>
            </a:prstGeom>
            <a:noFill/>
            <a:ln w="28575">
              <a:solidFill>
                <a:srgbClr val="E6B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063882" y="2356649"/>
            <a:ext cx="243309" cy="322876"/>
            <a:chOff x="3972729" y="2983245"/>
            <a:chExt cx="243309" cy="322876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3972729" y="2983245"/>
              <a:ext cx="212196" cy="322876"/>
            </a:xfrm>
            <a:prstGeom prst="line">
              <a:avLst/>
            </a:prstGeom>
            <a:ln w="28575">
              <a:solidFill>
                <a:srgbClr val="9F2A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4146189" y="3213749"/>
              <a:ext cx="69849" cy="92372"/>
            </a:xfrm>
            <a:prstGeom prst="ellipse">
              <a:avLst/>
            </a:prstGeom>
            <a:noFill/>
            <a:ln w="28575">
              <a:solidFill>
                <a:srgbClr val="9F2A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76973" y="2229362"/>
            <a:ext cx="309802" cy="450163"/>
            <a:chOff x="8174631" y="903499"/>
            <a:chExt cx="309802" cy="450163"/>
          </a:xfrm>
        </p:grpSpPr>
        <p:cxnSp>
          <p:nvCxnSpPr>
            <p:cNvPr id="52" name="直接连接符 51"/>
            <p:cNvCxnSpPr/>
            <p:nvPr/>
          </p:nvCxnSpPr>
          <p:spPr>
            <a:xfrm flipH="1">
              <a:off x="8245908" y="903499"/>
              <a:ext cx="238525" cy="362938"/>
            </a:xfrm>
            <a:prstGeom prst="line">
              <a:avLst/>
            </a:prstGeom>
            <a:ln w="28575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174631" y="1284234"/>
              <a:ext cx="52499" cy="69428"/>
            </a:xfrm>
            <a:prstGeom prst="ellipse">
              <a:avLst/>
            </a:prstGeom>
            <a:noFill/>
            <a:ln w="28575">
              <a:solidFill>
                <a:srgbClr val="0078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063882" y="3187208"/>
            <a:ext cx="431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 dirty="0">
              <a:solidFill>
                <a:srgbClr val="FF7E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9080" y="1240790"/>
            <a:ext cx="720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8730" y="1649730"/>
            <a:ext cx="1422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助力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5435" y="3156585"/>
            <a:ext cx="4704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给美丽德阳添彩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~~</a:t>
            </a:r>
            <a:endParaRPr lang="en-US" altLang="zh-CN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195074" y="4738719"/>
            <a:ext cx="2802255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F2A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有害垃圾</a:t>
            </a:r>
            <a:endParaRPr lang="en-US" altLang="zh-CN" sz="2800" b="1" dirty="0">
              <a:solidFill>
                <a:srgbClr val="9F2A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rgbClr val="9F2A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Harmful waste</a:t>
            </a:r>
            <a:endParaRPr lang="zh-CN" altLang="en-US" sz="2800" b="1" dirty="0">
              <a:solidFill>
                <a:srgbClr val="9F2A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3526" y="4734307"/>
            <a:ext cx="205486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8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可回收物</a:t>
            </a:r>
            <a:endParaRPr lang="en-US" altLang="zh-CN" sz="2800" b="1" dirty="0">
              <a:solidFill>
                <a:srgbClr val="0078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rgbClr val="0078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Recyclable</a:t>
            </a:r>
            <a:endParaRPr lang="zh-CN" altLang="en-US" sz="2800" b="1" dirty="0">
              <a:solidFill>
                <a:srgbClr val="0078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61336" y="4734307"/>
            <a:ext cx="234950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其他垃圾</a:t>
            </a:r>
            <a:endParaRPr lang="en-US" altLang="zh-CN" sz="28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Other waste</a:t>
            </a:r>
            <a:endParaRPr lang="en-US" altLang="zh-CN" sz="28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31339" y="4734307"/>
            <a:ext cx="214249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A7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厨余垃圾</a:t>
            </a:r>
            <a:endParaRPr lang="en-US" altLang="zh-CN" sz="2800" b="1" dirty="0">
              <a:solidFill>
                <a:srgbClr val="1A7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rgbClr val="1A7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Food scrap</a:t>
            </a:r>
            <a:endParaRPr lang="en-US" altLang="zh-CN" sz="2800" b="1" dirty="0">
              <a:solidFill>
                <a:srgbClr val="1A7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9"/>
          <a:stretch>
            <a:fillRect/>
          </a:stretch>
        </p:blipFill>
        <p:spPr>
          <a:xfrm>
            <a:off x="3250565" y="1450340"/>
            <a:ext cx="2297430" cy="31407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9" t="472" r="25700" b="-472"/>
          <a:stretch>
            <a:fillRect/>
          </a:stretch>
        </p:blipFill>
        <p:spPr>
          <a:xfrm>
            <a:off x="517525" y="1497330"/>
            <a:ext cx="2251710" cy="30791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0" t="944" r="50399" b="-944"/>
          <a:stretch>
            <a:fillRect/>
          </a:stretch>
        </p:blipFill>
        <p:spPr>
          <a:xfrm>
            <a:off x="8898255" y="1450340"/>
            <a:ext cx="2285365" cy="31254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3" r="74932"/>
          <a:stretch>
            <a:fillRect/>
          </a:stretch>
        </p:blipFill>
        <p:spPr>
          <a:xfrm>
            <a:off x="6088380" y="1450975"/>
            <a:ext cx="2285365" cy="312547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23" name="任意多边形 22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96516" y="227728"/>
            <a:ext cx="4316224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认识垃圾桶的标志</a:t>
            </a:r>
            <a:endParaRPr lang="zh-CN" alt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200518_垃圾分类办_垃圾分类指南_分类图标贴纸_模板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15" y="2568575"/>
            <a:ext cx="1280795" cy="1600835"/>
          </a:xfrm>
          <a:prstGeom prst="rect">
            <a:avLst/>
          </a:prstGeom>
        </p:spPr>
      </p:pic>
      <p:pic>
        <p:nvPicPr>
          <p:cNvPr id="3" name="图片 2" descr="200518_垃圾分类办_垃圾分类指南_分类图标贴纸_模板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4870" y="2568575"/>
            <a:ext cx="1289050" cy="1610360"/>
          </a:xfrm>
          <a:prstGeom prst="rect">
            <a:avLst/>
          </a:prstGeom>
        </p:spPr>
      </p:pic>
      <p:pic>
        <p:nvPicPr>
          <p:cNvPr id="16" name="图片 15" descr="200518_垃圾分类办_垃圾分类指南_分类图标贴纸_模板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515" y="2559685"/>
            <a:ext cx="1287780" cy="1609725"/>
          </a:xfrm>
          <a:prstGeom prst="rect">
            <a:avLst/>
          </a:prstGeom>
        </p:spPr>
      </p:pic>
      <p:pic>
        <p:nvPicPr>
          <p:cNvPr id="4" name="图片 3" descr="200518_垃圾分类办_垃圾分类指南_分类图标贴纸_模板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3510" y="2506345"/>
            <a:ext cx="1330960" cy="1663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7" name="任意多边形 6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69566" y="315993"/>
            <a:ext cx="4011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可回收物</a:t>
            </a:r>
            <a:endParaRPr lang="zh-CN" alt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" t="48222" r="1428" b="3555"/>
          <a:stretch>
            <a:fillRect/>
          </a:stretch>
        </p:blipFill>
        <p:spPr>
          <a:xfrm>
            <a:off x="4479925" y="854075"/>
            <a:ext cx="7400290" cy="5230495"/>
          </a:xfrm>
          <a:prstGeom prst="rect">
            <a:avLst/>
          </a:prstGeom>
        </p:spPr>
      </p:pic>
      <p:pic>
        <p:nvPicPr>
          <p:cNvPr id="2" name="图片 1" descr="200518_垃圾分类办_垃圾分类指南_分类图标贴纸_模板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" y="1266190"/>
            <a:ext cx="3526155" cy="4406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78736" y="392828"/>
            <a:ext cx="40114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有害</a:t>
            </a:r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垃圾</a:t>
            </a:r>
            <a:endParaRPr lang="zh-CN" alt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" t="47778" r="4676" b="4753"/>
          <a:stretch>
            <a:fillRect/>
          </a:stretch>
        </p:blipFill>
        <p:spPr>
          <a:xfrm>
            <a:off x="4358640" y="1063625"/>
            <a:ext cx="6903720" cy="4727575"/>
          </a:xfrm>
          <a:prstGeom prst="rect">
            <a:avLst/>
          </a:prstGeom>
        </p:spPr>
      </p:pic>
      <p:pic>
        <p:nvPicPr>
          <p:cNvPr id="2" name="图片 1" descr="200518_垃圾分类办_垃圾分类指南_分类图标贴纸_模板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55" y="1127760"/>
            <a:ext cx="3681730" cy="4599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118235" y="425450"/>
            <a:ext cx="6059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厨余垃圾</a:t>
            </a:r>
            <a:endParaRPr lang="zh-CN" alt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" t="47111" r="35288" b="27682"/>
          <a:stretch>
            <a:fillRect/>
          </a:stretch>
        </p:blipFill>
        <p:spPr>
          <a:xfrm>
            <a:off x="5187315" y="1105535"/>
            <a:ext cx="5222875" cy="2904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7" t="72044" r="7530" b="4889"/>
          <a:stretch>
            <a:fillRect/>
          </a:stretch>
        </p:blipFill>
        <p:spPr>
          <a:xfrm>
            <a:off x="7974965" y="4010025"/>
            <a:ext cx="2444750" cy="2590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4" t="47111" r="9212" b="27682"/>
          <a:stretch>
            <a:fillRect/>
          </a:stretch>
        </p:blipFill>
        <p:spPr>
          <a:xfrm>
            <a:off x="5657215" y="3777615"/>
            <a:ext cx="2317750" cy="2833370"/>
          </a:xfrm>
          <a:prstGeom prst="rect">
            <a:avLst/>
          </a:prstGeom>
        </p:spPr>
      </p:pic>
      <p:pic>
        <p:nvPicPr>
          <p:cNvPr id="16" name="图片 15" descr="200518_垃圾分类办_垃圾分类指南_分类图标贴纸_模板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235" y="1212850"/>
            <a:ext cx="4041140" cy="5048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4" name="任意多边形 3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78736" y="392828"/>
            <a:ext cx="401142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其他垃圾</a:t>
            </a:r>
            <a:endParaRPr lang="zh-CN" alt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83" t="48908" r="7088" b="27690"/>
          <a:stretch>
            <a:fillRect/>
          </a:stretch>
        </p:blipFill>
        <p:spPr>
          <a:xfrm>
            <a:off x="5908675" y="906145"/>
            <a:ext cx="4400550" cy="24295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" t="72230" r="7088" b="3952"/>
          <a:stretch>
            <a:fillRect/>
          </a:stretch>
        </p:blipFill>
        <p:spPr>
          <a:xfrm>
            <a:off x="4328795" y="3335655"/>
            <a:ext cx="6951345" cy="2472690"/>
          </a:xfrm>
          <a:prstGeom prst="rect">
            <a:avLst/>
          </a:prstGeom>
        </p:spPr>
      </p:pic>
      <p:pic>
        <p:nvPicPr>
          <p:cNvPr id="15" name="图片 14" descr="200518_垃圾分类办_垃圾分类指南_分类图标贴纸_模板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126490"/>
            <a:ext cx="3881755" cy="485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7" b="3113"/>
          <a:stretch>
            <a:fillRect/>
          </a:stretch>
        </p:blipFill>
        <p:spPr>
          <a:xfrm>
            <a:off x="162919" y="121066"/>
            <a:ext cx="11866312" cy="6730584"/>
          </a:xfrm>
          <a:custGeom>
            <a:avLst/>
            <a:gdLst>
              <a:gd name="connsiteX0" fmla="*/ 0 w 11866312"/>
              <a:gd name="connsiteY0" fmla="*/ 0 h 6730584"/>
              <a:gd name="connsiteX1" fmla="*/ 3244399 w 11866312"/>
              <a:gd name="connsiteY1" fmla="*/ 0 h 6730584"/>
              <a:gd name="connsiteX2" fmla="*/ 3195423 w 11866312"/>
              <a:gd name="connsiteY2" fmla="*/ 64176 h 6730584"/>
              <a:gd name="connsiteX3" fmla="*/ 2827244 w 11866312"/>
              <a:gd name="connsiteY3" fmla="*/ 1221699 h 6730584"/>
              <a:gd name="connsiteX4" fmla="*/ 5877743 w 11866312"/>
              <a:gd name="connsiteY4" fmla="*/ 3650106 h 6730584"/>
              <a:gd name="connsiteX5" fmla="*/ 8928242 w 11866312"/>
              <a:gd name="connsiteY5" fmla="*/ 1221699 h 6730584"/>
              <a:gd name="connsiteX6" fmla="*/ 8560063 w 11866312"/>
              <a:gd name="connsiteY6" fmla="*/ 64176 h 6730584"/>
              <a:gd name="connsiteX7" fmla="*/ 8511088 w 11866312"/>
              <a:gd name="connsiteY7" fmla="*/ 0 h 6730584"/>
              <a:gd name="connsiteX8" fmla="*/ 11866312 w 11866312"/>
              <a:gd name="connsiteY8" fmla="*/ 0 h 6730584"/>
              <a:gd name="connsiteX9" fmla="*/ 11866312 w 11866312"/>
              <a:gd name="connsiteY9" fmla="*/ 6730584 h 6730584"/>
              <a:gd name="connsiteX10" fmla="*/ 0 w 11866312"/>
              <a:gd name="connsiteY10" fmla="*/ 6730584 h 673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6312" h="6730584">
                <a:moveTo>
                  <a:pt x="0" y="0"/>
                </a:moveTo>
                <a:lnTo>
                  <a:pt x="3244399" y="0"/>
                </a:lnTo>
                <a:lnTo>
                  <a:pt x="3195423" y="64176"/>
                </a:lnTo>
                <a:cubicBezTo>
                  <a:pt x="2960619" y="408265"/>
                  <a:pt x="2827244" y="802583"/>
                  <a:pt x="2827244" y="1221699"/>
                </a:cubicBezTo>
                <a:cubicBezTo>
                  <a:pt x="2827244" y="2562871"/>
                  <a:pt x="4193000" y="3650106"/>
                  <a:pt x="5877743" y="3650106"/>
                </a:cubicBezTo>
                <a:cubicBezTo>
                  <a:pt x="7562487" y="3650106"/>
                  <a:pt x="8928242" y="2562871"/>
                  <a:pt x="8928242" y="1221699"/>
                </a:cubicBezTo>
                <a:cubicBezTo>
                  <a:pt x="8928242" y="802583"/>
                  <a:pt x="8794868" y="408265"/>
                  <a:pt x="8560063" y="64176"/>
                </a:cubicBezTo>
                <a:lnTo>
                  <a:pt x="8511088" y="0"/>
                </a:lnTo>
                <a:lnTo>
                  <a:pt x="11866312" y="0"/>
                </a:lnTo>
                <a:lnTo>
                  <a:pt x="11866312" y="6730584"/>
                </a:lnTo>
                <a:lnTo>
                  <a:pt x="0" y="673058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1"/>
          <a:stretch>
            <a:fillRect/>
          </a:stretch>
        </p:blipFill>
        <p:spPr>
          <a:xfrm rot="21254810">
            <a:off x="2368393" y="-20880"/>
            <a:ext cx="8253968" cy="188390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>
            <a:fillRect/>
          </a:stretch>
        </p:blipFill>
        <p:spPr>
          <a:xfrm rot="19564774">
            <a:off x="6183142" y="921074"/>
            <a:ext cx="533033" cy="7823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2294890" y="1785620"/>
            <a:ext cx="7844790" cy="76835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同学们，准备好答题了吗？</a:t>
            </a:r>
            <a:endParaRPr lang="zh-CN" altLang="en-US" sz="4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232481" flipH="1">
            <a:off x="382576" y="367187"/>
            <a:ext cx="572418" cy="378279"/>
            <a:chOff x="3732927" y="884888"/>
            <a:chExt cx="2155152" cy="591204"/>
          </a:xfrm>
        </p:grpSpPr>
        <p:sp>
          <p:nvSpPr>
            <p:cNvPr id="5" name="任意多边形 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E6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112553">
              <a:off x="3735248" y="1127995"/>
              <a:ext cx="2146901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94587" y="1182470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06517" y="974877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12112" y="998082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46010" y="1176224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460" y="2338705"/>
            <a:ext cx="2778760" cy="1970405"/>
          </a:xfrm>
          <a:prstGeom prst="rect">
            <a:avLst/>
          </a:prstGeom>
        </p:spPr>
      </p:pic>
      <p:pic>
        <p:nvPicPr>
          <p:cNvPr id="3" name="图片 2" descr="废纸张"/>
          <p:cNvPicPr>
            <a:picLocks noChangeAspect="1"/>
          </p:cNvPicPr>
          <p:nvPr/>
        </p:nvPicPr>
        <p:blipFill>
          <a:blip r:embed="rId2"/>
          <a:srcRect l="6813" t="10341"/>
          <a:stretch>
            <a:fillRect/>
          </a:stretch>
        </p:blipFill>
        <p:spPr>
          <a:xfrm>
            <a:off x="7378065" y="1986280"/>
            <a:ext cx="4457065" cy="3016885"/>
          </a:xfrm>
          <a:prstGeom prst="rect">
            <a:avLst/>
          </a:prstGeom>
        </p:spPr>
      </p:pic>
      <p:pic>
        <p:nvPicPr>
          <p:cNvPr id="13" name="图片 12" descr="牛奶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85" y="1986280"/>
            <a:ext cx="4349115" cy="30168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77975" y="5170805"/>
            <a:ext cx="19253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牛奶盒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02955" y="5170805"/>
            <a:ext cx="253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废旧纸张</a:t>
            </a:r>
            <a:endParaRPr lang="zh-CN" alt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3315" y="316230"/>
            <a:ext cx="7006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这两种垃圾该归到哪一类呢？</a:t>
            </a:r>
            <a:endParaRPr lang="zh-CN" alt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9895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可回收物</a:t>
            </a:r>
            <a:endParaRPr lang="zh-CN" altLang="en-US" sz="28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31580" y="1464310"/>
            <a:ext cx="168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可回收物</a:t>
            </a:r>
            <a:endParaRPr lang="zh-CN" altLang="en-US" sz="28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2" grpId="1"/>
      <p:bldP spid="2" grpId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WPS 演示</Application>
  <PresentationFormat>宽屏</PresentationFormat>
  <Paragraphs>138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C_WY</dc:creator>
  <cp:lastModifiedBy>(^з^)管管儿</cp:lastModifiedBy>
  <cp:revision>55</cp:revision>
  <dcterms:created xsi:type="dcterms:W3CDTF">2019-06-16T07:44:00Z</dcterms:created>
  <dcterms:modified xsi:type="dcterms:W3CDTF">2020-09-29T07:54:25Z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